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49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01:56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503 883 24575,'3'-1'0,"-1"0"0,0-1 0,0 1 0,1 0 0,-1 0 0,0 0 0,1 1 0,-1-1 0,1 0 0,4 0 0,5-1 0,286-53 0,-147 30 0,367-83 0,-91 17 0,3 24 0,284-53 0,-288 40 0,2 28 0,8 2 0,-12 10 0,2 31 0,133-7 0,326-10 0,-715 24 0,865-52 0,-787 32 0,436-22 0,584 40 0,312-1-540,-1334 6 513,579 26 25,-75 1 2,-121-8 0,-54 0 0,360-17-9,-337-3 112,216 52 370,190 18-471,-284-35-2,-41-8 0,3-25 0,-473-3 0,443 26 0,-265-6 0,298 48 0,-28-3 0,-570-62 0,-20-1 0,73 11 0,287 81 0,-211-40 0,119 14 0,-2 0 0,-327-66 0,-2 0 0,-1-1 0,1 1 0,0-1 0,-1 1 0,1 0 0,-1 1 0,1-1 0,-1 1 0,1-1 0,-1 1 0,0 0 0,0 0 0,0 0 0,0 1 0,0-1 0,-1 1 0,1-1 0,-1 1 0,4 6 0,126 225 0,-110-197 0,-1 1 0,-2 0 0,-2 2 0,-2 0 0,15 58 0,19 236 0,-26 3 0,-23-330 0,1-2 0,6 240 0,-9-195 0,-1-1 0,-21 97 0,-19 53 0,20-83 0,-58 172 0,-54 5 0,25-62 0,71-136 0,3-6 0,-74 136 0,93-198 0,0 0 0,-2-2 0,-1 0 0,-1-1 0,-1 0 0,-1-2 0,-1-1 0,-51 35 0,15-21 0,-75 32 0,-70 17 0,137-57 0,-144 54-180,-2-10-1,-307 59 1,329-97 44,-1-8 1,0-9-1,-223-10 1,34-26-29,-67-12-315,-297-18-789,2 20 552,499 27 716,-561-21 0,417-2-49,-955-58-559,-7 58 160,1255 27 448,-1024-8 0,767-12 129,-755-26 617,255-2-746,-799-38 0,1519 84 0,-633 7 0,242 31 124,5 24 250,98-11 111,227-29 580,-244 28-500,1 23-423,186-22 451,-489 31-1,248-74-592,-16 0 0,-116 9 0,4-44 0,424 8 0,-414-38 0,169 21 0,315 21 0,-184-50 0,207 38 0,-293-96 0,363 108 0,1 0 0,1-2 0,0-2 0,1 0 0,2-2 0,0-1 0,-27-30 0,7 2 0,2-3 0,-63-97 0,50 60 0,-103-165 0,139 208 0,1-1 0,-28-96 0,-2-7 0,32 104 0,1 7 0,2-2 0,3 1 0,1-2 0,-11-66 0,20 84 0,-19-277 0,22 188 0,7-163 0,-2 253 0,0 1 0,1-1 0,16-41 0,35-67 0,-7 18 0,-19 33 0,-11 27 0,2 2 0,44-83 0,165-251 0,-192 323 0,33-50 0,-59 97 0,0 1 0,2 0 0,0 1 0,23-19 0,-25 26 46,1 0 0,0 0 0,1 1 0,28-10 0,10-6-1641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3:56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24575,'0'2'0,"1"0"0,0-1 0,0 1 0,0 0 0,0-1 0,0 1 0,1-1 0,-1 1 0,0-1 0,1 0 0,1 2 0,2 2 0,34 31 0,2-1 0,85 55 0,-77-57 0,-13-8 0,252 185 0,-229-164 0,49 43 0,-93-73 0,17 24 0,-3-4 0,-25-31 0,0 0 0,-1 1 0,0 0 0,5 10 0,-5-9 0,0-1 0,0 1 0,1-1 0,4 6 0,53 61 0,4-3 0,3-3 0,84 65 0,-131-114 0,31 35 0,-30-29 0,-2 0 0,-14-17 0,0 0 0,0 0 0,1-1 0,9 8 0,-16-13 0,0-1 0,1 0 0,-1 0 0,0 0 0,1 1 0,-1-1 0,0 0 0,1 0 0,-1 0 0,0 0 0,1 0 0,-1 0 0,0 0 0,1 0 0,-1 0 0,1 0 0,-1 0 0,0 0 0,1 0 0,-1 0 0,0 0 0,1 0 0,-1 0 0,1 0 0,-1-1 0,0 1 0,1 0 0,-1 0 0,0 0 0,0-1 0,1 1 0,-1 0 0,1-1 0,7-14 0,0-20 0,4-103 0,-7-189 0,-6 218 0,1 706 0,0-595 0,0 0 0,0 0 0,0 0 0,0-1 0,0 1 0,0 0 0,-1 0 0,1 0 0,-1-1 0,1 1 0,-1 0 0,0 0 0,0-1 0,0 1 0,0 0 0,0-1 0,0 1 0,-2 1 0,2-2 0,-1 0 0,0 0 0,0 0 0,0 0 0,0-1 0,0 1 0,0-1 0,0 1 0,0-1 0,0 0 0,-1 1 0,1-1 0,0 0 0,0-1 0,0 1 0,-3-1 0,-65-9 0,25 3 0,-75-2 0,101 9 0,-206-8 0,-70-18 0,229 17-1365,45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8:44:01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24575,'1'1'0,"0"0"0,0 0 0,0 0 0,0 0 0,0 0 0,0-1 0,0 1 0,0 0 0,0 0 0,0-1 0,0 1 0,0-1 0,1 1 0,-1-1 0,0 1 0,0-1 0,3 0 0,3 3 0,172 70 0,58 22 0,-96-35 0,-52-21 0,234 70 0,35 22 0,-171-50 0,-76-32 0,-63-35 0,-14-5 0,-26-5 0,1 0 0,-1 1 0,0-1 0,12 11 0,7 3 0,-19-13 0,81 46 0,-88-50 0,0-1 0,0 1 0,0-1 0,0 1 0,0-1 0,0 1 0,0-1 0,1 0 0,-1 1 0,0-1 0,0 0 0,0 0 0,0 0 0,0 0 0,1 0 0,-1 0 0,0 0 0,0-1 0,0 1 0,0 0 0,0 0 0,0-1 0,0 1 0,1-1 0,-1 1 0,1-2 0,-1 1 0,0-1 0,0 1 0,0-1 0,0 1 0,0-1 0,0 0 0,0 0 0,-1 1 0,1-1 0,0 0 0,-1 0 0,0 0 0,1 0 0,-1-2 0,0-8 0,0 1 0,0-1 0,-1 0 0,-4-14 0,-25-149 0,27 147 0,1 0 0,3-49 0,1 23 0,-2-188 0,0 972 0,0-728 0,0 0 0,0 1 0,0-1 0,0 0 0,0 1 0,-1-1 0,1 0 0,-1 0 0,1 0 0,-1 1 0,0-1 0,0 0 0,0 0 0,0 0 0,0 0 0,0 0 0,-1 0 0,1-1 0,-1 1 0,1 0 0,-1-1 0,0 1 0,0-1 0,1 1 0,-1-1 0,0 0 0,0 0 0,0 0 0,0 0 0,-1 0 0,1 0 0,0-1 0,0 1 0,-4 0 0,-26 5 0,-1 0 0,-52 1 0,40-4 0,28-2 0,1 1 0,-1 1 0,1 0 0,-28 9 0,13-2 0,-1-2 0,-53 7 0,45-8 0,-47 12 0,-10 4 225,45-13-1815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3.png"/><Relationship Id="rId7" Type="http://schemas.openxmlformats.org/officeDocument/2006/relationships/image" Target="../media/image18.jpeg"/><Relationship Id="rId12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jpe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5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15000" y="2974164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Arrays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198759" y="1827910"/>
            <a:ext cx="2516142" cy="666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Building Express tunnel to Bridger Bowl</a:t>
            </a:r>
          </a:p>
        </p:txBody>
      </p:sp>
      <p:pic>
        <p:nvPicPr>
          <p:cNvPr id="4098" name="Picture 2" descr="Deep Thinking – Underground Solutions">
            <a:extLst>
              <a:ext uri="{FF2B5EF4-FFF2-40B4-BE49-F238E27FC236}">
                <a16:creationId xmlns:a16="http://schemas.microsoft.com/office/drawing/2014/main" id="{EB4EA483-3C6B-D214-3BC3-AFCB031F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72" y="2512447"/>
            <a:ext cx="2933700" cy="19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42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5122" name="Picture 2" descr="Excavation Company | Rochester NY | All County">
            <a:extLst>
              <a:ext uri="{FF2B5EF4-FFF2-40B4-BE49-F238E27FC236}">
                <a16:creationId xmlns:a16="http://schemas.microsoft.com/office/drawing/2014/main" id="{7AB498CC-79F4-A6BB-A25D-FC88D2DA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68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 Well Drilling | Simco Drilling Equipment">
            <a:extLst>
              <a:ext uri="{FF2B5EF4-FFF2-40B4-BE49-F238E27FC236}">
                <a16:creationId xmlns:a16="http://schemas.microsoft.com/office/drawing/2014/main" id="{15AC5ADB-EA30-1132-BB9F-7915A7D7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2" y="1064470"/>
            <a:ext cx="4777911" cy="479121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3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208243" y="187716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Digging a Well for water</a:t>
            </a:r>
          </a:p>
        </p:txBody>
      </p:sp>
      <p:pic>
        <p:nvPicPr>
          <p:cNvPr id="6146" name="Picture 2" descr="Well Types | Missouri Department of Natural Resources">
            <a:extLst>
              <a:ext uri="{FF2B5EF4-FFF2-40B4-BE49-F238E27FC236}">
                <a16:creationId xmlns:a16="http://schemas.microsoft.com/office/drawing/2014/main" id="{657EF4B9-4F2A-8F3C-7375-103301959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741" y="2724801"/>
            <a:ext cx="2612789" cy="183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Water Well Drilling | Simco Drilling Equipment">
            <a:extLst>
              <a:ext uri="{FF2B5EF4-FFF2-40B4-BE49-F238E27FC236}">
                <a16:creationId xmlns:a16="http://schemas.microsoft.com/office/drawing/2014/main" id="{15AC5ADB-EA30-1132-BB9F-7915A7D7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2" y="1064470"/>
            <a:ext cx="4777911" cy="4791219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A9803A-0E34-D8DA-0E52-A6098F9B21CC}"/>
              </a:ext>
            </a:extLst>
          </p:cNvPr>
          <p:cNvSpPr txBox="1"/>
          <p:nvPr/>
        </p:nvSpPr>
        <p:spPr>
          <a:xfrm>
            <a:off x="2808828" y="1560581"/>
            <a:ext cx="33760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can’t use the best tool for the job unless we know that tool exists!</a:t>
            </a:r>
          </a:p>
        </p:txBody>
      </p:sp>
    </p:spTree>
    <p:extLst>
      <p:ext uri="{BB962C8B-B14F-4D97-AF65-F5344CB8AC3E}">
        <p14:creationId xmlns:p14="http://schemas.microsoft.com/office/powerpoint/2010/main" val="140567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14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92982806-D3FA-A8A5-9A52-5DBF917F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90" y="1284182"/>
            <a:ext cx="6092646" cy="457234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4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FF487-0279-6004-C85D-628E64A25AA1}"/>
              </a:ext>
            </a:extLst>
          </p:cNvPr>
          <p:cNvSpPr txBox="1"/>
          <p:nvPr/>
        </p:nvSpPr>
        <p:spPr>
          <a:xfrm>
            <a:off x="9198759" y="1827910"/>
            <a:ext cx="251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Creating the foundation for a house</a:t>
            </a:r>
          </a:p>
        </p:txBody>
      </p:sp>
      <p:pic>
        <p:nvPicPr>
          <p:cNvPr id="26" name="Picture 2" descr="Excavation Company | Rochester NY | All County">
            <a:extLst>
              <a:ext uri="{FF2B5EF4-FFF2-40B4-BE49-F238E27FC236}">
                <a16:creationId xmlns:a16="http://schemas.microsoft.com/office/drawing/2014/main" id="{F6796B3C-2714-D3A7-E84D-E8935D23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415" y="2558737"/>
            <a:ext cx="2514599" cy="188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14:cNvPr>
              <p14:cNvContentPartPr/>
              <p14:nvPr/>
            </p14:nvContentPartPr>
            <p14:xfrm>
              <a:off x="42364" y="2617297"/>
              <a:ext cx="8897400" cy="1748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CBD491-379C-50C6-BF2E-8E88CD2B2F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64" y="2581297"/>
                <a:ext cx="8969040" cy="1819800"/>
              </a:xfrm>
              <a:prstGeom prst="rect">
                <a:avLst/>
              </a:prstGeom>
            </p:spPr>
          </p:pic>
        </mc:Fallback>
      </mc:AlternateContent>
      <p:pic>
        <p:nvPicPr>
          <p:cNvPr id="8194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92982806-D3FA-A8A5-9A52-5DBF917F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86" y="1189263"/>
            <a:ext cx="6092646" cy="457234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88FDAC-66DF-59A1-C677-D9A5F94F5478}"/>
              </a:ext>
            </a:extLst>
          </p:cNvPr>
          <p:cNvSpPr/>
          <p:nvPr/>
        </p:nvSpPr>
        <p:spPr>
          <a:xfrm>
            <a:off x="6843239" y="2814501"/>
            <a:ext cx="4468368" cy="248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We can’t use the best tool for the job unless we know how to use that tool</a:t>
            </a:r>
          </a:p>
        </p:txBody>
      </p:sp>
    </p:spTree>
    <p:extLst>
      <p:ext uri="{BB962C8B-B14F-4D97-AF65-F5344CB8AC3E}">
        <p14:creationId xmlns:p14="http://schemas.microsoft.com/office/powerpoint/2010/main" val="292568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09600" y="38100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ue Data Structure - GeeksforGeeks">
            <a:extLst>
              <a:ext uri="{FF2B5EF4-FFF2-40B4-BE49-F238E27FC236}">
                <a16:creationId xmlns:a16="http://schemas.microsoft.com/office/drawing/2014/main" id="{FC754F22-86FC-42B2-7D8C-5FC3896AB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inked List Data Structure - GeeksforGeeks">
            <a:extLst>
              <a:ext uri="{FF2B5EF4-FFF2-40B4-BE49-F238E27FC236}">
                <a16:creationId xmlns:a16="http://schemas.microsoft.com/office/drawing/2014/main" id="{3D96E1A2-3DF0-34E8-7AF7-2A95C58C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tack Data Structure - GeeksforGeeks">
            <a:extLst>
              <a:ext uri="{FF2B5EF4-FFF2-40B4-BE49-F238E27FC236}">
                <a16:creationId xmlns:a16="http://schemas.microsoft.com/office/drawing/2014/main" id="{BC166B92-5AF4-0478-F8C2-D2CEE446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7789627" y="2964844"/>
            <a:ext cx="3581400" cy="179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ee (data structure) - Wikipedia">
            <a:extLst>
              <a:ext uri="{FF2B5EF4-FFF2-40B4-BE49-F238E27FC236}">
                <a16:creationId xmlns:a16="http://schemas.microsoft.com/office/drawing/2014/main" id="{DA87FE23-CDF5-AA78-DFB4-E828721A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18D596-9A26-B819-8595-D58EBA7107A4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4066-62DB-E07C-36C3-1AB910A36B4F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6BA0D-D75B-72BB-BF27-098182FCA4E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023A-C906-8CED-A5D0-28358FCF5537}"/>
              </a:ext>
            </a:extLst>
          </p:cNvPr>
          <p:cNvSpPr txBox="1"/>
          <p:nvPr/>
        </p:nvSpPr>
        <p:spPr>
          <a:xfrm>
            <a:off x="9144000" y="4724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F109A-98C0-EF51-CD11-E6AF65856F6E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664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09600" y="38100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Queue Data Structure - GeeksforGeeks">
            <a:extLst>
              <a:ext uri="{FF2B5EF4-FFF2-40B4-BE49-F238E27FC236}">
                <a16:creationId xmlns:a16="http://schemas.microsoft.com/office/drawing/2014/main" id="{FC754F22-86FC-42B2-7D8C-5FC3896AB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inked List Data Structure - GeeksforGeeks">
            <a:extLst>
              <a:ext uri="{FF2B5EF4-FFF2-40B4-BE49-F238E27FC236}">
                <a16:creationId xmlns:a16="http://schemas.microsoft.com/office/drawing/2014/main" id="{3D96E1A2-3DF0-34E8-7AF7-2A95C58C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ee (data structure) - Wikipedia">
            <a:extLst>
              <a:ext uri="{FF2B5EF4-FFF2-40B4-BE49-F238E27FC236}">
                <a16:creationId xmlns:a16="http://schemas.microsoft.com/office/drawing/2014/main" id="{DA87FE23-CDF5-AA78-DFB4-E828721A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E18D596-9A26-B819-8595-D58EBA7107A4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24066-62DB-E07C-36C3-1AB910A36B4F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86BA0D-D75B-72BB-BF27-098182FCA4E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4023A-C906-8CED-A5D0-28358FCF5537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0F109A-98C0-EF51-CD11-E6AF65856F6E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A81C3-F300-718C-907B-83E07D4EB4AC}"/>
              </a:ext>
            </a:extLst>
          </p:cNvPr>
          <p:cNvSpPr txBox="1"/>
          <p:nvPr/>
        </p:nvSpPr>
        <p:spPr>
          <a:xfrm>
            <a:off x="152400" y="5093732"/>
            <a:ext cx="4712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types of data structure, and each data structure has its pros and cons</a:t>
            </a:r>
          </a:p>
        </p:txBody>
      </p:sp>
      <p:pic>
        <p:nvPicPr>
          <p:cNvPr id="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A5E5F15-B200-AB1C-8674-853BB1EB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xcavators | John Deere US">
            <a:extLst>
              <a:ext uri="{FF2B5EF4-FFF2-40B4-BE49-F238E27FC236}">
                <a16:creationId xmlns:a16="http://schemas.microsoft.com/office/drawing/2014/main" id="{F4244315-18F9-E4DE-FBC0-F41B1D4B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AE0A030F-3A69-68AF-117F-F47231049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92917"/>
            <a:ext cx="1148583" cy="64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Water Well Drilling | Simco Drilling Equipment">
            <a:extLst>
              <a:ext uri="{FF2B5EF4-FFF2-40B4-BE49-F238E27FC236}">
                <a16:creationId xmlns:a16="http://schemas.microsoft.com/office/drawing/2014/main" id="{75921ACF-5569-2D68-BE9E-B24CF8B1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tack Data Structure - GeeksforGeeks">
            <a:extLst>
              <a:ext uri="{FF2B5EF4-FFF2-40B4-BE49-F238E27FC236}">
                <a16:creationId xmlns:a16="http://schemas.microsoft.com/office/drawing/2014/main" id="{03E8C333-822C-A0AD-BC6C-531C3633D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Gas Powered Earth Auger">
            <a:extLst>
              <a:ext uri="{FF2B5EF4-FFF2-40B4-BE49-F238E27FC236}">
                <a16:creationId xmlns:a16="http://schemas.microsoft.com/office/drawing/2014/main" id="{529D63B2-2D1F-1BB5-F100-E065DC7A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5290E-89F9-86E7-DF76-357E1EED1DE0}"/>
              </a:ext>
            </a:extLst>
          </p:cNvPr>
          <p:cNvSpPr txBox="1"/>
          <p:nvPr/>
        </p:nvSpPr>
        <p:spPr>
          <a:xfrm>
            <a:off x="1118798" y="827016"/>
            <a:ext cx="644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structured ways of </a:t>
            </a:r>
            <a:r>
              <a:rPr lang="en-US" i="1" dirty="0"/>
              <a:t>accessing</a:t>
            </a:r>
            <a:r>
              <a:rPr lang="en-US" dirty="0"/>
              <a:t> and </a:t>
            </a:r>
            <a:r>
              <a:rPr lang="en-US" i="1" dirty="0"/>
              <a:t>managing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5700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304800" y="1143000"/>
            <a:ext cx="8537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Program 1 due </a:t>
            </a:r>
            <a:r>
              <a:rPr lang="en-US" sz="2400" b="1" dirty="0"/>
              <a:t>Sunday </a:t>
            </a:r>
            <a:r>
              <a:rPr lang="en-US" sz="2400" dirty="0"/>
              <a:t>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Lab 4 due </a:t>
            </a:r>
            <a:r>
              <a:rPr lang="en-US" sz="2400" b="1" dirty="0"/>
              <a:t>Thursday</a:t>
            </a:r>
            <a:r>
              <a:rPr lang="en-US" sz="2400" dirty="0"/>
              <a:t> at 11:59 PM</a:t>
            </a:r>
          </a:p>
          <a:p>
            <a:endParaRPr lang="en-US" sz="24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DCA01D9-EBB7-79AA-873E-DA89A169E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27730"/>
            <a:ext cx="4105655" cy="213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85800" y="228600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data structure that can hold multiple, similar values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2F021E7-DF13-1AAA-470C-54B0CDF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066800"/>
            <a:ext cx="5029200" cy="535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07BFA38-676E-6929-9221-DDAD1B38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602743"/>
            <a:ext cx="4419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55E2-4F40-5EF7-61CB-A4163F16DDB8}"/>
              </a:ext>
            </a:extLst>
          </p:cNvPr>
          <p:cNvSpPr txBox="1"/>
          <p:nvPr/>
        </p:nvSpPr>
        <p:spPr>
          <a:xfrm>
            <a:off x="228600" y="3124200"/>
            <a:ext cx="66367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Holds multiple pieces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is ordered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change what is stored in each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store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iterate through</a:t>
            </a:r>
          </a:p>
        </p:txBody>
      </p:sp>
    </p:spTree>
    <p:extLst>
      <p:ext uri="{BB962C8B-B14F-4D97-AF65-F5344CB8AC3E}">
        <p14:creationId xmlns:p14="http://schemas.microsoft.com/office/powerpoint/2010/main" val="180371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C0D43-940F-0496-7F2C-851B0CA0649B}"/>
              </a:ext>
            </a:extLst>
          </p:cNvPr>
          <p:cNvSpPr txBox="1"/>
          <p:nvPr/>
        </p:nvSpPr>
        <p:spPr>
          <a:xfrm>
            <a:off x="685800" y="228600"/>
            <a:ext cx="1043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 data structure that can hold multiple, similar values</a:t>
            </a:r>
          </a:p>
        </p:txBody>
      </p:sp>
      <p:pic>
        <p:nvPicPr>
          <p:cNvPr id="10242" name="Picture 2" descr="Array Data Structure - GeeksforGeeks">
            <a:extLst>
              <a:ext uri="{FF2B5EF4-FFF2-40B4-BE49-F238E27FC236}">
                <a16:creationId xmlns:a16="http://schemas.microsoft.com/office/drawing/2014/main" id="{297124B4-7587-19D9-56C8-47720F8C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2F021E7-DF13-1AAA-470C-54B0CDF6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066800"/>
            <a:ext cx="5029200" cy="535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07BFA38-676E-6929-9221-DDAD1B38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158" y="1602743"/>
            <a:ext cx="4419600" cy="5667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755E2-4F40-5EF7-61CB-A4163F16DDB8}"/>
              </a:ext>
            </a:extLst>
          </p:cNvPr>
          <p:cNvSpPr txBox="1"/>
          <p:nvPr/>
        </p:nvSpPr>
        <p:spPr>
          <a:xfrm>
            <a:off x="228600" y="3124200"/>
            <a:ext cx="66367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Pros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Holds multiple pieces of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Information is ordered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change what is stored in each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store duplicate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iterate through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7028338" y="2872655"/>
            <a:ext cx="50722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Cons</a:t>
            </a:r>
          </a:p>
          <a:p>
            <a:endParaRPr lang="en-US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427645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1BDCE-2A2B-D4AF-B463-49774AD765B4}"/>
              </a:ext>
            </a:extLst>
          </p:cNvPr>
          <p:cNvSpPr txBox="1"/>
          <p:nvPr/>
        </p:nvSpPr>
        <p:spPr>
          <a:xfrm>
            <a:off x="7467600" y="2456765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if we wanted to add 4 to the array?</a:t>
            </a:r>
          </a:p>
        </p:txBody>
      </p:sp>
    </p:spTree>
    <p:extLst>
      <p:ext uri="{BB962C8B-B14F-4D97-AF65-F5344CB8AC3E}">
        <p14:creationId xmlns:p14="http://schemas.microsoft.com/office/powerpoint/2010/main" val="292167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</p:spTree>
    <p:extLst>
      <p:ext uri="{BB962C8B-B14F-4D97-AF65-F5344CB8AC3E}">
        <p14:creationId xmlns:p14="http://schemas.microsoft.com/office/powerpoint/2010/main" val="3639105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07953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87431"/>
              </p:ext>
            </p:extLst>
          </p:nvPr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07748"/>
              </p:ext>
            </p:extLst>
          </p:nvPr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4131" y="3872193"/>
                <a:ext cx="5515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59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</p:spTree>
    <p:extLst>
      <p:ext uri="{BB962C8B-B14F-4D97-AF65-F5344CB8AC3E}">
        <p14:creationId xmlns:p14="http://schemas.microsoft.com/office/powerpoint/2010/main" val="334440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BE942-11EE-D5EC-3A13-09CF71BF498F}"/>
              </a:ext>
            </a:extLst>
          </p:cNvPr>
          <p:cNvSpPr txBox="1"/>
          <p:nvPr/>
        </p:nvSpPr>
        <p:spPr>
          <a:xfrm>
            <a:off x="381000" y="5350108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happens to this array?</a:t>
            </a:r>
          </a:p>
          <a:p>
            <a:r>
              <a:rPr lang="en-US" sz="2400" dirty="0"/>
              <a:t>This is an unused object</a:t>
            </a:r>
          </a:p>
        </p:txBody>
      </p:sp>
    </p:spTree>
    <p:extLst>
      <p:ext uri="{BB962C8B-B14F-4D97-AF65-F5344CB8AC3E}">
        <p14:creationId xmlns:p14="http://schemas.microsoft.com/office/powerpoint/2010/main" val="2673903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57200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BE942-11EE-D5EC-3A13-09CF71BF498F}"/>
              </a:ext>
            </a:extLst>
          </p:cNvPr>
          <p:cNvSpPr txBox="1"/>
          <p:nvPr/>
        </p:nvSpPr>
        <p:spPr>
          <a:xfrm>
            <a:off x="381000" y="5350108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happens to this array?</a:t>
            </a:r>
          </a:p>
          <a:p>
            <a:r>
              <a:rPr lang="en-US" sz="2400" dirty="0"/>
              <a:t>This is an unused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F421-63FF-A657-2656-9D4B341DFDAB}"/>
              </a:ext>
            </a:extLst>
          </p:cNvPr>
          <p:cNvSpPr txBox="1"/>
          <p:nvPr/>
        </p:nvSpPr>
        <p:spPr>
          <a:xfrm>
            <a:off x="5288235" y="185941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has a mechanism called </a:t>
            </a:r>
            <a:r>
              <a:rPr lang="en-US" sz="2400" b="1" dirty="0"/>
              <a:t>Garbage Collection</a:t>
            </a:r>
            <a:r>
              <a:rPr lang="en-US" sz="2400" dirty="0"/>
              <a:t>, with deletes unused object to free up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78E73-8C26-F057-3575-FD7E8AE50768}"/>
              </a:ext>
            </a:extLst>
          </p:cNvPr>
          <p:cNvSpPr txBox="1"/>
          <p:nvPr/>
        </p:nvSpPr>
        <p:spPr>
          <a:xfrm>
            <a:off x="6296019" y="300356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runs automatically!)</a:t>
            </a:r>
          </a:p>
        </p:txBody>
      </p:sp>
    </p:spTree>
    <p:extLst>
      <p:ext uri="{BB962C8B-B14F-4D97-AF65-F5344CB8AC3E}">
        <p14:creationId xmlns:p14="http://schemas.microsoft.com/office/powerpoint/2010/main" val="331215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-7328" y="76379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-8099" y="135665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0" y="229225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9" name="Table 16">
            <a:extLst>
              <a:ext uri="{FF2B5EF4-FFF2-40B4-BE49-F238E27FC236}">
                <a16:creationId xmlns:a16="http://schemas.microsoft.com/office/drawing/2014/main" id="{F5C1B4B4-42B6-53E5-FE67-CA4D63F3F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60415"/>
              </p:ext>
            </p:extLst>
          </p:nvPr>
        </p:nvGraphicFramePr>
        <p:xfrm>
          <a:off x="630821" y="4090610"/>
          <a:ext cx="3225798" cy="57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1300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43D0960-DD5B-97FB-8A45-2FE86581B73D}"/>
              </a:ext>
            </a:extLst>
          </p:cNvPr>
          <p:cNvGraphicFramePr>
            <a:graphicFrameLocks noGrp="1"/>
          </p:cNvGraphicFramePr>
          <p:nvPr/>
        </p:nvGraphicFramePr>
        <p:xfrm>
          <a:off x="7315200" y="4511040"/>
          <a:ext cx="3225800" cy="701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335339325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13324077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12720169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756826864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4959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AC53536-B50D-6AD9-7532-2544E84BAB7E}"/>
              </a:ext>
            </a:extLst>
          </p:cNvPr>
          <p:cNvSpPr txBox="1"/>
          <p:nvPr/>
        </p:nvSpPr>
        <p:spPr>
          <a:xfrm>
            <a:off x="5943600" y="355008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myArray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B1481-1D81-A16F-D434-F70373C75045}"/>
              </a:ext>
            </a:extLst>
          </p:cNvPr>
          <p:cNvSpPr txBox="1"/>
          <p:nvPr/>
        </p:nvSpPr>
        <p:spPr>
          <a:xfrm>
            <a:off x="5306246" y="41453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newArray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14:cNvPr>
              <p14:cNvContentPartPr/>
              <p14:nvPr/>
            </p14:nvContentPartPr>
            <p14:xfrm>
              <a:off x="6911771" y="3890193"/>
              <a:ext cx="515880" cy="45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5F25D5-D7BE-6101-32DC-091EBE0C94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771" y="3872207"/>
                <a:ext cx="551520" cy="494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14:cNvPr>
              <p14:cNvContentPartPr/>
              <p14:nvPr/>
            </p14:nvContentPartPr>
            <p14:xfrm>
              <a:off x="6446291" y="4480233"/>
              <a:ext cx="704160" cy="3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E678A5-48FF-24D3-B067-CFADF33401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291" y="4462233"/>
                <a:ext cx="739800" cy="39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E555F12-5C4A-08CF-C205-74262708A3C0}"/>
              </a:ext>
            </a:extLst>
          </p:cNvPr>
          <p:cNvSpPr txBox="1"/>
          <p:nvPr/>
        </p:nvSpPr>
        <p:spPr>
          <a:xfrm>
            <a:off x="5270224" y="382952"/>
            <a:ext cx="6332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updated our reference variable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400" dirty="0"/>
              <a:t>) to point to our new array with the new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AF421-63FF-A657-2656-9D4B341DFDAB}"/>
              </a:ext>
            </a:extLst>
          </p:cNvPr>
          <p:cNvSpPr txBox="1"/>
          <p:nvPr/>
        </p:nvSpPr>
        <p:spPr>
          <a:xfrm>
            <a:off x="5288235" y="185941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Java has a mechanism called </a:t>
            </a:r>
            <a:r>
              <a:rPr lang="en-US" sz="2400" b="1" dirty="0"/>
              <a:t>Garbage Collection</a:t>
            </a:r>
            <a:r>
              <a:rPr lang="en-US" sz="2400" dirty="0"/>
              <a:t>, with deletes unused object to free up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78E73-8C26-F057-3575-FD7E8AE50768}"/>
              </a:ext>
            </a:extLst>
          </p:cNvPr>
          <p:cNvSpPr txBox="1"/>
          <p:nvPr/>
        </p:nvSpPr>
        <p:spPr>
          <a:xfrm>
            <a:off x="6296019" y="3003560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runs automatically!)</a:t>
            </a:r>
          </a:p>
        </p:txBody>
      </p:sp>
      <p:pic>
        <p:nvPicPr>
          <p:cNvPr id="13314" name="Picture 2" descr="Free Garbage truck clipart design illustration 9384704 PNG with Transparent  Background">
            <a:extLst>
              <a:ext uri="{FF2B5EF4-FFF2-40B4-BE49-F238E27FC236}">
                <a16:creationId xmlns:a16="http://schemas.microsoft.com/office/drawing/2014/main" id="{603E7B43-CFC3-354A-936F-F7427567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507" y="4330037"/>
            <a:ext cx="3685414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49466-4AFE-3966-3818-24ECF2F73C47}"/>
              </a:ext>
            </a:extLst>
          </p:cNvPr>
          <p:cNvSpPr txBox="1"/>
          <p:nvPr/>
        </p:nvSpPr>
        <p:spPr>
          <a:xfrm>
            <a:off x="203412" y="5890197"/>
            <a:ext cx="987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sees that we have an used/unreferenced object, so it will delete it!</a:t>
            </a:r>
          </a:p>
        </p:txBody>
      </p:sp>
    </p:spTree>
    <p:extLst>
      <p:ext uri="{BB962C8B-B14F-4D97-AF65-F5344CB8AC3E}">
        <p14:creationId xmlns:p14="http://schemas.microsoft.com/office/powerpoint/2010/main" val="132302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6248400" y="1752600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6248400" y="2431027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6253942" y="3464919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3169-70DE-1C31-D653-C2F53D0E0708}"/>
              </a:ext>
            </a:extLst>
          </p:cNvPr>
          <p:cNvSpPr txBox="1"/>
          <p:nvPr/>
        </p:nvSpPr>
        <p:spPr>
          <a:xfrm>
            <a:off x="609600" y="1003646"/>
            <a:ext cx="6149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store one data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93BE8-40E1-FD03-46F8-752F388C908E}"/>
              </a:ext>
            </a:extLst>
          </p:cNvPr>
          <p:cNvSpPr txBox="1"/>
          <p:nvPr/>
        </p:nvSpPr>
        <p:spPr>
          <a:xfrm>
            <a:off x="1447800" y="24384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Create new array, copy everything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D1B39-4E1F-C418-DEE5-C92113FE568E}"/>
              </a:ext>
            </a:extLst>
          </p:cNvPr>
          <p:cNvSpPr txBox="1"/>
          <p:nvPr/>
        </p:nvSpPr>
        <p:spPr>
          <a:xfrm>
            <a:off x="1449185" y="5041417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Store an object, use two separate arrays, use a different data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6203-15C8-F76D-361D-7A222D4F37FE}"/>
              </a:ext>
            </a:extLst>
          </p:cNvPr>
          <p:cNvSpPr txBox="1"/>
          <p:nvPr/>
        </p:nvSpPr>
        <p:spPr>
          <a:xfrm>
            <a:off x="1447800" y="3278513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(this can be expensive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 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" y="99060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56F37-F76A-89BD-13FC-BD3DC15BBB4D}"/>
              </a:ext>
            </a:extLst>
          </p:cNvPr>
          <p:cNvSpPr txBox="1"/>
          <p:nvPr/>
        </p:nvSpPr>
        <p:spPr>
          <a:xfrm>
            <a:off x="1034202" y="851446"/>
            <a:ext cx="82621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are going to write our own dynamic array data structure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Users should be able to: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Print the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a new element to the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Get an element at a particular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Find the index of a particular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Remove an element</a:t>
            </a:r>
          </a:p>
        </p:txBody>
      </p:sp>
    </p:spTree>
    <p:extLst>
      <p:ext uri="{BB962C8B-B14F-4D97-AF65-F5344CB8AC3E}">
        <p14:creationId xmlns:p14="http://schemas.microsoft.com/office/powerpoint/2010/main" val="180737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8" y="990600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3976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97931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11060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915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7631094" y="78808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97931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979312" y="2891183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04652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</p:spTree>
    <p:extLst>
      <p:ext uri="{BB962C8B-B14F-4D97-AF65-F5344CB8AC3E}">
        <p14:creationId xmlns:p14="http://schemas.microsoft.com/office/powerpoint/2010/main" val="272264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B45F3D-E505-6F04-FC6A-62B4B7DE4210}"/>
              </a:ext>
            </a:extLst>
          </p:cNvPr>
          <p:cNvSpPr txBox="1"/>
          <p:nvPr/>
        </p:nvSpPr>
        <p:spPr>
          <a:xfrm>
            <a:off x="30415" y="76200"/>
            <a:ext cx="682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 you need to dig a hole?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951BA-11D1-4212-1A41-9086EBCCABDD}"/>
              </a:ext>
            </a:extLst>
          </p:cNvPr>
          <p:cNvSpPr txBox="1"/>
          <p:nvPr/>
        </p:nvSpPr>
        <p:spPr>
          <a:xfrm>
            <a:off x="-33358" y="6627157"/>
            <a:ext cx="3616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Thank you to Sean Yaw  (the goat) for the analogy</a:t>
            </a:r>
          </a:p>
        </p:txBody>
      </p:sp>
      <p:pic>
        <p:nvPicPr>
          <p:cNvPr id="102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C128911-2EB3-453C-8F6A-B22B5FFC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423089" y="1135636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xcavators | John Deere US">
            <a:extLst>
              <a:ext uri="{FF2B5EF4-FFF2-40B4-BE49-F238E27FC236}">
                <a16:creationId xmlns:a16="http://schemas.microsoft.com/office/drawing/2014/main" id="{348C030C-A9BF-8E52-EB85-8E48317C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" y="2717826"/>
            <a:ext cx="3032468" cy="170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38BE5751-864E-8205-ED33-093A38F2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31676"/>
            <a:ext cx="2802825" cy="15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11C4F3-F6CA-3CDE-C0D7-1B9B211AD9DF}"/>
              </a:ext>
            </a:extLst>
          </p:cNvPr>
          <p:cNvCxnSpPr>
            <a:cxnSpLocks/>
          </p:cNvCxnSpPr>
          <p:nvPr/>
        </p:nvCxnSpPr>
        <p:spPr>
          <a:xfrm>
            <a:off x="304800" y="2619375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C16F1-5386-98F6-095E-252CC0CF4184}"/>
              </a:ext>
            </a:extLst>
          </p:cNvPr>
          <p:cNvCxnSpPr>
            <a:cxnSpLocks/>
          </p:cNvCxnSpPr>
          <p:nvPr/>
        </p:nvCxnSpPr>
        <p:spPr>
          <a:xfrm>
            <a:off x="304800" y="4495800"/>
            <a:ext cx="805253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4B5AB-FE65-72CA-343C-D5782F923BB1}"/>
              </a:ext>
            </a:extLst>
          </p:cNvPr>
          <p:cNvCxnSpPr>
            <a:cxnSpLocks/>
          </p:cNvCxnSpPr>
          <p:nvPr/>
        </p:nvCxnSpPr>
        <p:spPr>
          <a:xfrm>
            <a:off x="3352800" y="914400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BC0DC-B233-F32D-E849-4BBBC45D313C}"/>
              </a:ext>
            </a:extLst>
          </p:cNvPr>
          <p:cNvCxnSpPr>
            <a:cxnSpLocks/>
          </p:cNvCxnSpPr>
          <p:nvPr/>
        </p:nvCxnSpPr>
        <p:spPr>
          <a:xfrm>
            <a:off x="6324600" y="839111"/>
            <a:ext cx="0" cy="5486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98AB02-736E-6BF9-264E-72F74A361E60}"/>
              </a:ext>
            </a:extLst>
          </p:cNvPr>
          <p:cNvCxnSpPr>
            <a:cxnSpLocks/>
          </p:cNvCxnSpPr>
          <p:nvPr/>
        </p:nvCxnSpPr>
        <p:spPr>
          <a:xfrm>
            <a:off x="326161" y="1295400"/>
            <a:ext cx="813203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6A13B-16D5-DE34-26C5-8DE117810F0D}"/>
              </a:ext>
            </a:extLst>
          </p:cNvPr>
          <p:cNvSpPr txBox="1"/>
          <p:nvPr/>
        </p:nvSpPr>
        <p:spPr>
          <a:xfrm>
            <a:off x="4425203" y="778133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34F34-F6DB-D75E-D50D-7887A28945E3}"/>
              </a:ext>
            </a:extLst>
          </p:cNvPr>
          <p:cNvSpPr txBox="1"/>
          <p:nvPr/>
        </p:nvSpPr>
        <p:spPr>
          <a:xfrm>
            <a:off x="6810579" y="76691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44395-A98A-D1E0-89BC-571B22F3D51E}"/>
              </a:ext>
            </a:extLst>
          </p:cNvPr>
          <p:cNvSpPr txBox="1"/>
          <p:nvPr/>
        </p:nvSpPr>
        <p:spPr>
          <a:xfrm>
            <a:off x="3886200" y="1373398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0EA0-074A-5141-468F-8B48C6724147}"/>
              </a:ext>
            </a:extLst>
          </p:cNvPr>
          <p:cNvSpPr txBox="1"/>
          <p:nvPr/>
        </p:nvSpPr>
        <p:spPr>
          <a:xfrm>
            <a:off x="6532742" y="1553344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Labor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7F7B6-9684-D32F-D24F-434EC8269238}"/>
              </a:ext>
            </a:extLst>
          </p:cNvPr>
          <p:cNvSpPr txBox="1"/>
          <p:nvPr/>
        </p:nvSpPr>
        <p:spPr>
          <a:xfrm>
            <a:off x="3781405" y="2931872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3239E-E7DF-8FE8-1D75-2ED74AC0C114}"/>
              </a:ext>
            </a:extLst>
          </p:cNvPr>
          <p:cNvSpPr txBox="1"/>
          <p:nvPr/>
        </p:nvSpPr>
        <p:spPr>
          <a:xfrm>
            <a:off x="6462260" y="2883539"/>
            <a:ext cx="189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65C8B-6B92-D17B-D581-A89B56E50588}"/>
              </a:ext>
            </a:extLst>
          </p:cNvPr>
          <p:cNvSpPr txBox="1"/>
          <p:nvPr/>
        </p:nvSpPr>
        <p:spPr>
          <a:xfrm>
            <a:off x="3733802" y="4962533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Really good at digging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4EC87-0FD8-2941-AE64-00BA7A510A8F}"/>
              </a:ext>
            </a:extLst>
          </p:cNvPr>
          <p:cNvSpPr txBox="1"/>
          <p:nvPr/>
        </p:nvSpPr>
        <p:spPr>
          <a:xfrm>
            <a:off x="6440675" y="4948846"/>
            <a:ext cx="2800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Takes up a lot of garage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2861E-5562-B8AF-27CC-E21C17E62D0F}"/>
              </a:ext>
            </a:extLst>
          </p:cNvPr>
          <p:cNvSpPr txBox="1"/>
          <p:nvPr/>
        </p:nvSpPr>
        <p:spPr>
          <a:xfrm>
            <a:off x="9296400" y="1306519"/>
            <a:ext cx="2300630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tool for the job?</a:t>
            </a:r>
          </a:p>
        </p:txBody>
      </p:sp>
      <p:pic>
        <p:nvPicPr>
          <p:cNvPr id="3074" name="Picture 2" descr="90 Burying Dead Fish Images, Stock Photos &amp; Vectors | Shutterstock">
            <a:extLst>
              <a:ext uri="{FF2B5EF4-FFF2-40B4-BE49-F238E27FC236}">
                <a16:creationId xmlns:a16="http://schemas.microsoft.com/office/drawing/2014/main" id="{DB9DBAC1-9070-F32F-10C6-C20330556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09"/>
          <a:stretch/>
        </p:blipFill>
        <p:spPr bwMode="auto">
          <a:xfrm>
            <a:off x="9080888" y="2557375"/>
            <a:ext cx="2751884" cy="166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6CC0BF-16CC-53CD-F515-B4B1D4381144}"/>
              </a:ext>
            </a:extLst>
          </p:cNvPr>
          <p:cNvSpPr txBox="1"/>
          <p:nvPr/>
        </p:nvSpPr>
        <p:spPr>
          <a:xfrm>
            <a:off x="9080888" y="20765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Burying your pet goldfish</a:t>
            </a:r>
          </a:p>
        </p:txBody>
      </p:sp>
    </p:spTree>
    <p:extLst>
      <p:ext uri="{BB962C8B-B14F-4D97-AF65-F5344CB8AC3E}">
        <p14:creationId xmlns:p14="http://schemas.microsoft.com/office/powerpoint/2010/main" val="32388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5413</TotalTime>
  <Words>2018</Words>
  <Application>Microsoft Office PowerPoint</Application>
  <PresentationFormat>Widescreen</PresentationFormat>
  <Paragraphs>463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45</cp:revision>
  <dcterms:created xsi:type="dcterms:W3CDTF">2022-08-21T16:55:59Z</dcterms:created>
  <dcterms:modified xsi:type="dcterms:W3CDTF">2024-09-16T20:29:45Z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