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349" r:id="rId3"/>
    <p:sldId id="382" r:id="rId4"/>
    <p:sldId id="396" r:id="rId5"/>
    <p:sldId id="387" r:id="rId6"/>
    <p:sldId id="388" r:id="rId7"/>
    <p:sldId id="389" r:id="rId8"/>
    <p:sldId id="390" r:id="rId9"/>
    <p:sldId id="391" r:id="rId10"/>
    <p:sldId id="392" r:id="rId11"/>
    <p:sldId id="393" r:id="rId12"/>
    <p:sldId id="394" r:id="rId13"/>
    <p:sldId id="395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48" autoAdjust="0"/>
    <p:restoredTop sz="94660"/>
  </p:normalViewPr>
  <p:slideViewPr>
    <p:cSldViewPr>
      <p:cViewPr varScale="1">
        <p:scale>
          <a:sx n="153" d="100"/>
          <a:sy n="153" d="100"/>
        </p:scale>
        <p:origin x="84" y="2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9:17:42.4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2506 0 24575,'-11'296'0,"12"-237"0,-2 59 0,0-112 0,0-1 0,-1 1 0,1-1 0,-1 1 0,0-1 0,-1 0 0,1 1 0,-6 6 0,-30 40 0,22-32 0,12-15 0,-9 13 0,-1-1 0,-18 17 0,-151 151 0,146-147 0,25-25 0,0 0 0,-1 0 0,0-2 0,0 0 0,-2 0 0,1-1 0,-28 13 0,1-6 0,-71 16 0,70-24 0,-1-3 0,-59 2 0,-90-8 0,76-2 0,22 1 0,-99 2 0,166 2 0,0 0 0,-28 9 0,25-5 0,-32 3 0,-94 16 0,25-1 0,75-21 0,30-2 0,-39 6 0,56-6 0,2 0 0,-1 1 0,0 0 0,0 0 0,1 0 0,0 1 0,0 0 0,0 0 0,-7 6 0,-2 4 0,-69 60 0,65-55 0,12-12 0,1 1 0,-1-1 0,1 1 0,1 0 0,0 1 0,-11 17 0,6 3 0,1 0 0,1 0 0,2 1 0,1 0 0,-3 43 0,3-28 0,-16 64 0,4-46 0,2-14 0,3 0 0,-8 58 0,13-46 0,2-22 0,-1 70 0,7-100-227,0-1-1,0 1 1,1 0-1,1 0 1,4 17-1,-1-16-6598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3T19:17:46.0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24575,'7'221'0,"-3"-172"0,3 0 0,19 71 0,-1-14 0,16 46 0,-24-98 0,-11-33 0,1 0 0,0 0 0,18 32 0,3-4 0,0 0 0,1-1 0,40 48 0,-58-85 0,1-1 0,1 0 0,-1 0 0,2-1 0,-1-1 0,1-1 0,27 12 0,2 1 0,54 27 0,2-4 0,2-4 0,192 47 0,-77-41 0,379 29 0,-359-72 0,-34-2 0,-34 10 0,111 2 0,-138-14 0,140 3 0,-241 3 0,0 2 0,46 13 0,26 5 0,-68-17 0,3 2 0,0-3 0,57 0 0,-82-6 0,0 0 0,-1 1 0,1 1 0,-1 1 0,0 1 0,0 1 0,23 8 0,-17-1 0,30 19 0,-47-25 0,0 1 0,-1 0 0,0 0 0,-1 1 0,1 0 0,7 10 0,-3 0 0,20 30 0,-29-40 0,-1-1 0,1 1 0,-1 0 0,0 1 0,-1-1 0,0 0 0,1 12 0,0 12 206,-2-13-730,1-1 1,7 28-1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9/18/2024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9/18/2024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562600" y="298939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 err="1">
                <a:latin typeface="Calibri"/>
                <a:cs typeface="Calibri"/>
              </a:rPr>
              <a:t>ArrayLists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r>
              <a:rPr lang="en-US" sz="2800" spc="-20" dirty="0">
                <a:latin typeface="Calibri"/>
                <a:cs typeface="Calibri"/>
              </a:rPr>
              <a:t>&amp; Iliana </a:t>
            </a:r>
            <a:r>
              <a:rPr lang="en-US" sz="2800" spc="-20" dirty="0" err="1">
                <a:latin typeface="Calibri"/>
                <a:cs typeface="Calibri"/>
              </a:rPr>
              <a:t>Castillon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0" y="76200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</a:t>
            </a:r>
            <a:r>
              <a:rPr lang="en-US" sz="2400" b="1" dirty="0" err="1"/>
              <a:t>ArrayLists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DD8DE-8460-278B-DE2D-53BF434124A8}"/>
              </a:ext>
            </a:extLst>
          </p:cNvPr>
          <p:cNvSpPr txBox="1"/>
          <p:nvPr/>
        </p:nvSpPr>
        <p:spPr>
          <a:xfrm>
            <a:off x="642964" y="1295400"/>
            <a:ext cx="36038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33646-43CA-D490-B13C-CC36E94B1830}"/>
              </a:ext>
            </a:extLst>
          </p:cNvPr>
          <p:cNvSpPr txBox="1"/>
          <p:nvPr/>
        </p:nvSpPr>
        <p:spPr>
          <a:xfrm>
            <a:off x="152400" y="83820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first need to remember to import it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FCE46-3843-271B-ECC4-53F718A82CA3}"/>
              </a:ext>
            </a:extLst>
          </p:cNvPr>
          <p:cNvSpPr txBox="1"/>
          <p:nvPr/>
        </p:nvSpPr>
        <p:spPr>
          <a:xfrm>
            <a:off x="228600" y="22098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a new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928EA9-998F-1D32-366C-E6E7B7C9E171}"/>
              </a:ext>
            </a:extLst>
          </p:cNvPr>
          <p:cNvSpPr txBox="1"/>
          <p:nvPr/>
        </p:nvSpPr>
        <p:spPr>
          <a:xfrm>
            <a:off x="685800" y="2800981"/>
            <a:ext cx="66431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B3DD0-21AE-C943-9EA7-8BA28C99904F}"/>
              </a:ext>
            </a:extLst>
          </p:cNvPr>
          <p:cNvSpPr txBox="1"/>
          <p:nvPr/>
        </p:nvSpPr>
        <p:spPr>
          <a:xfrm>
            <a:off x="705196" y="3860857"/>
            <a:ext cx="6165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7645C5-47A0-582B-E240-B7F68EEC8646}"/>
              </a:ext>
            </a:extLst>
          </p:cNvPr>
          <p:cNvSpPr txBox="1"/>
          <p:nvPr/>
        </p:nvSpPr>
        <p:spPr>
          <a:xfrm>
            <a:off x="228600" y="3426714"/>
            <a:ext cx="817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add stuff to the </a:t>
            </a:r>
            <a:r>
              <a:rPr lang="en-US" dirty="0" err="1"/>
              <a:t>ArrayList</a:t>
            </a:r>
            <a:r>
              <a:rPr lang="en-US" dirty="0"/>
              <a:t>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.add() </a:t>
            </a:r>
            <a:r>
              <a:rPr lang="en-US" dirty="0"/>
              <a:t>method  (built in method!)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8C64D-2FBC-9606-14EA-8823248FEBBB}"/>
              </a:ext>
            </a:extLst>
          </p:cNvPr>
          <p:cNvSpPr txBox="1"/>
          <p:nvPr/>
        </p:nvSpPr>
        <p:spPr>
          <a:xfrm>
            <a:off x="676581" y="4949571"/>
            <a:ext cx="44903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(2));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1B37C2-60DA-D784-EF9D-0D9C7213CF8B}"/>
              </a:ext>
            </a:extLst>
          </p:cNvPr>
          <p:cNvSpPr txBox="1"/>
          <p:nvPr/>
        </p:nvSpPr>
        <p:spPr>
          <a:xfrm>
            <a:off x="245225" y="4544128"/>
            <a:ext cx="10879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access elements in the array, we use the .get() method   (we cannot use the square bracket index [ ] 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AFFAFB-F284-FFE9-5132-7CECC7C3A899}"/>
              </a:ext>
            </a:extLst>
          </p:cNvPr>
          <p:cNvSpPr txBox="1"/>
          <p:nvPr/>
        </p:nvSpPr>
        <p:spPr>
          <a:xfrm>
            <a:off x="5166913" y="4963797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// this will print the String at index 2</a:t>
            </a:r>
          </a:p>
        </p:txBody>
      </p:sp>
    </p:spTree>
    <p:extLst>
      <p:ext uri="{BB962C8B-B14F-4D97-AF65-F5344CB8AC3E}">
        <p14:creationId xmlns:p14="http://schemas.microsoft.com/office/powerpoint/2010/main" val="2267770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0" y="76200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</a:t>
            </a:r>
            <a:r>
              <a:rPr lang="en-US" sz="2400" b="1" dirty="0" err="1"/>
              <a:t>ArrayLists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DD8DE-8460-278B-DE2D-53BF434124A8}"/>
              </a:ext>
            </a:extLst>
          </p:cNvPr>
          <p:cNvSpPr txBox="1"/>
          <p:nvPr/>
        </p:nvSpPr>
        <p:spPr>
          <a:xfrm>
            <a:off x="642964" y="1295400"/>
            <a:ext cx="36038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33646-43CA-D490-B13C-CC36E94B1830}"/>
              </a:ext>
            </a:extLst>
          </p:cNvPr>
          <p:cNvSpPr txBox="1"/>
          <p:nvPr/>
        </p:nvSpPr>
        <p:spPr>
          <a:xfrm>
            <a:off x="152400" y="83820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first need to remember to import it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FCE46-3843-271B-ECC4-53F718A82CA3}"/>
              </a:ext>
            </a:extLst>
          </p:cNvPr>
          <p:cNvSpPr txBox="1"/>
          <p:nvPr/>
        </p:nvSpPr>
        <p:spPr>
          <a:xfrm>
            <a:off x="228600" y="22098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a new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928EA9-998F-1D32-366C-E6E7B7C9E171}"/>
              </a:ext>
            </a:extLst>
          </p:cNvPr>
          <p:cNvSpPr txBox="1"/>
          <p:nvPr/>
        </p:nvSpPr>
        <p:spPr>
          <a:xfrm>
            <a:off x="685800" y="2800981"/>
            <a:ext cx="66431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B3DD0-21AE-C943-9EA7-8BA28C99904F}"/>
              </a:ext>
            </a:extLst>
          </p:cNvPr>
          <p:cNvSpPr txBox="1"/>
          <p:nvPr/>
        </p:nvSpPr>
        <p:spPr>
          <a:xfrm>
            <a:off x="705196" y="3860857"/>
            <a:ext cx="6165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7645C5-47A0-582B-E240-B7F68EEC8646}"/>
              </a:ext>
            </a:extLst>
          </p:cNvPr>
          <p:cNvSpPr txBox="1"/>
          <p:nvPr/>
        </p:nvSpPr>
        <p:spPr>
          <a:xfrm>
            <a:off x="228600" y="3426714"/>
            <a:ext cx="817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add stuff to the </a:t>
            </a:r>
            <a:r>
              <a:rPr lang="en-US" dirty="0" err="1"/>
              <a:t>ArrayList</a:t>
            </a:r>
            <a:r>
              <a:rPr lang="en-US" dirty="0"/>
              <a:t>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.add() </a:t>
            </a:r>
            <a:r>
              <a:rPr lang="en-US" dirty="0"/>
              <a:t>method  (built in method!)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D8C64D-2FBC-9606-14EA-8823248FEBBB}"/>
              </a:ext>
            </a:extLst>
          </p:cNvPr>
          <p:cNvSpPr txBox="1"/>
          <p:nvPr/>
        </p:nvSpPr>
        <p:spPr>
          <a:xfrm>
            <a:off x="676581" y="4949571"/>
            <a:ext cx="44903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(2));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1B37C2-60DA-D784-EF9D-0D9C7213CF8B}"/>
              </a:ext>
            </a:extLst>
          </p:cNvPr>
          <p:cNvSpPr txBox="1"/>
          <p:nvPr/>
        </p:nvSpPr>
        <p:spPr>
          <a:xfrm>
            <a:off x="245225" y="4544128"/>
            <a:ext cx="10879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access elements in the array, we use the .get() method   (we cannot use the square bracket index [ ] 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AFFAFB-F284-FFE9-5132-7CECC7C3A899}"/>
              </a:ext>
            </a:extLst>
          </p:cNvPr>
          <p:cNvSpPr txBox="1"/>
          <p:nvPr/>
        </p:nvSpPr>
        <p:spPr>
          <a:xfrm>
            <a:off x="5166913" y="4963797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// this will print the String at index 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E07F28-3A82-51DA-20BA-C6618B4CB43E}"/>
              </a:ext>
            </a:extLst>
          </p:cNvPr>
          <p:cNvSpPr txBox="1"/>
          <p:nvPr/>
        </p:nvSpPr>
        <p:spPr>
          <a:xfrm>
            <a:off x="652549" y="5729593"/>
            <a:ext cx="61659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i-FI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fi-F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.remove(</a:t>
            </a:r>
            <a:r>
              <a:rPr lang="fi-FI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"Eli"</a:t>
            </a:r>
            <a:r>
              <a:rPr lang="fi-F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i-FI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fi-FI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.remove(0);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8645E3-6ED4-AB7E-8036-8A762E0D306B}"/>
              </a:ext>
            </a:extLst>
          </p:cNvPr>
          <p:cNvSpPr txBox="1"/>
          <p:nvPr/>
        </p:nvSpPr>
        <p:spPr>
          <a:xfrm>
            <a:off x="233358" y="5381568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remove stuff by index, or by searching for a specific element</a:t>
            </a:r>
          </a:p>
        </p:txBody>
      </p:sp>
    </p:spTree>
    <p:extLst>
      <p:ext uri="{BB962C8B-B14F-4D97-AF65-F5344CB8AC3E}">
        <p14:creationId xmlns:p14="http://schemas.microsoft.com/office/powerpoint/2010/main" val="224308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0" y="76200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</a:t>
            </a:r>
            <a:r>
              <a:rPr lang="en-US" sz="2400" b="1" dirty="0" err="1"/>
              <a:t>ArrayLists</a:t>
            </a:r>
            <a:endParaRPr 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9BC244-AD9F-D142-7735-9C43331C3A7A}"/>
              </a:ext>
            </a:extLst>
          </p:cNvPr>
          <p:cNvSpPr txBox="1"/>
          <p:nvPr/>
        </p:nvSpPr>
        <p:spPr>
          <a:xfrm>
            <a:off x="76200" y="531022"/>
            <a:ext cx="105156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ArrayListDemo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&lt;String&gt;();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"Tory"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"Sam"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"Eli"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(2));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"Eli"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.remove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(0);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.isEmpty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4478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0" y="76200"/>
            <a:ext cx="3796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</a:t>
            </a:r>
            <a:r>
              <a:rPr lang="en-US" sz="2400" b="1" dirty="0" err="1"/>
              <a:t>ArrayLists</a:t>
            </a:r>
            <a:r>
              <a:rPr lang="en-US" sz="2400" b="1" dirty="0"/>
              <a:t> </a:t>
            </a:r>
            <a:r>
              <a:rPr lang="en-US" sz="2400" dirty="0"/>
              <a:t>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0C4FA3-E2C5-FBCD-C4D6-1A68588FB18E}"/>
              </a:ext>
            </a:extLst>
          </p:cNvPr>
          <p:cNvSpPr txBox="1"/>
          <p:nvPr/>
        </p:nvSpPr>
        <p:spPr>
          <a:xfrm>
            <a:off x="533400" y="1295400"/>
            <a:ext cx="814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write a program that will keep track of high scores on an arcade machine</a:t>
            </a:r>
          </a:p>
        </p:txBody>
      </p:sp>
      <p:pic>
        <p:nvPicPr>
          <p:cNvPr id="15362" name="Picture 2" descr="Vs 10-Yard Fight - Arcade - Artwork - High Score Screen">
            <a:extLst>
              <a:ext uri="{FF2B5EF4-FFF2-40B4-BE49-F238E27FC236}">
                <a16:creationId xmlns:a16="http://schemas.microsoft.com/office/drawing/2014/main" id="{45F1CF05-AF00-A750-6B41-31C9AAD6C0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86264"/>
            <a:ext cx="4530877" cy="396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EC4B81-B2D1-C3B8-0EE1-31DBA1E0A6C3}"/>
              </a:ext>
            </a:extLst>
          </p:cNvPr>
          <p:cNvSpPr txBox="1"/>
          <p:nvPr/>
        </p:nvSpPr>
        <p:spPr>
          <a:xfrm>
            <a:off x="6019800" y="1828800"/>
            <a:ext cx="510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entry will have the player name (String), and their score (Int)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C3725-2E9C-58D1-038D-40DD089627A0}"/>
              </a:ext>
            </a:extLst>
          </p:cNvPr>
          <p:cNvSpPr txBox="1"/>
          <p:nvPr/>
        </p:nvSpPr>
        <p:spPr>
          <a:xfrm>
            <a:off x="6084916" y="2823865"/>
            <a:ext cx="5105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program should allow 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Adding a new high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Removing a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Print out scoreboard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Print out top N scores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Search for score by name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0E4960-7C5F-3D30-E381-9E766D579886}"/>
              </a:ext>
            </a:extLst>
          </p:cNvPr>
          <p:cNvSpPr txBox="1"/>
          <p:nvPr/>
        </p:nvSpPr>
        <p:spPr>
          <a:xfrm>
            <a:off x="5524229" y="5477363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we must use an </a:t>
            </a:r>
            <a:r>
              <a:rPr lang="en-US" b="1" dirty="0" err="1"/>
              <a:t>ArrayList</a:t>
            </a:r>
            <a:r>
              <a:rPr lang="en-US" dirty="0"/>
              <a:t> to hold all this information!</a:t>
            </a:r>
          </a:p>
        </p:txBody>
      </p:sp>
    </p:spTree>
    <p:extLst>
      <p:ext uri="{BB962C8B-B14F-4D97-AF65-F5344CB8AC3E}">
        <p14:creationId xmlns:p14="http://schemas.microsoft.com/office/powerpoint/2010/main" val="337488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B64BF4-6069-F4DD-469C-9B107CA421BC}"/>
              </a:ext>
            </a:extLst>
          </p:cNvPr>
          <p:cNvSpPr txBox="1"/>
          <p:nvPr/>
        </p:nvSpPr>
        <p:spPr>
          <a:xfrm>
            <a:off x="76200" y="76200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30C79-CA28-F555-10AD-781718DF58DF}"/>
              </a:ext>
            </a:extLst>
          </p:cNvPr>
          <p:cNvSpPr txBox="1"/>
          <p:nvPr/>
        </p:nvSpPr>
        <p:spPr>
          <a:xfrm>
            <a:off x="304800" y="1524000"/>
            <a:ext cx="6934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Lab 4 due </a:t>
            </a:r>
            <a:r>
              <a:rPr lang="en-US" sz="2400" b="1" dirty="0"/>
              <a:t>tomorrow</a:t>
            </a:r>
            <a:r>
              <a:rPr lang="en-US" sz="2400" dirty="0"/>
              <a:t> at 11:59 PM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Program 1 due on Sunday @ 11:59 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6" name="AutoShape 2" descr="Did the AI do its job? – ProgrammerHumor.io">
            <a:extLst>
              <a:ext uri="{FF2B5EF4-FFF2-40B4-BE49-F238E27FC236}">
                <a16:creationId xmlns:a16="http://schemas.microsoft.com/office/drawing/2014/main" id="{62BC95D0-C914-AAEC-537A-87E38F2F17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599114-5537-EB93-3026-643B87E35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524000"/>
            <a:ext cx="4476750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8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1C24E-8130-A016-79BD-471D668C0AFA}"/>
              </a:ext>
            </a:extLst>
          </p:cNvPr>
          <p:cNvSpPr txBox="1"/>
          <p:nvPr/>
        </p:nvSpPr>
        <p:spPr>
          <a:xfrm>
            <a:off x="152400" y="609600"/>
            <a:ext cx="37481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Cons</a:t>
            </a:r>
          </a:p>
          <a:p>
            <a:endParaRPr lang="en-US" sz="20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Can’t change the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only store one data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1438D-6D32-BF76-927F-E325BB3D61B6}"/>
              </a:ext>
            </a:extLst>
          </p:cNvPr>
          <p:cNvSpPr txBox="1"/>
          <p:nvPr/>
        </p:nvSpPr>
        <p:spPr>
          <a:xfrm>
            <a:off x="4267200" y="1219200"/>
            <a:ext cx="334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What can we do about this?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60B3-8C47-4440-60AF-6D96B026098F}"/>
              </a:ext>
            </a:extLst>
          </p:cNvPr>
          <p:cNvSpPr txBox="1"/>
          <p:nvPr/>
        </p:nvSpPr>
        <p:spPr>
          <a:xfrm>
            <a:off x="228600" y="2133600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B73F2-213A-9095-9D3E-C08E072E0B94}"/>
              </a:ext>
            </a:extLst>
          </p:cNvPr>
          <p:cNvSpPr txBox="1"/>
          <p:nvPr/>
        </p:nvSpPr>
        <p:spPr>
          <a:xfrm>
            <a:off x="228600" y="3156634"/>
            <a:ext cx="7543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6F9043-651F-C924-735B-763684E53A07}"/>
              </a:ext>
            </a:extLst>
          </p:cNvPr>
          <p:cNvSpPr txBox="1"/>
          <p:nvPr/>
        </p:nvSpPr>
        <p:spPr>
          <a:xfrm>
            <a:off x="7410861" y="3200400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Create a new array that is one spot bigger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869F31-EB76-9B65-E5AE-2306C7A9CCD2}"/>
              </a:ext>
            </a:extLst>
          </p:cNvPr>
          <p:cNvSpPr txBox="1"/>
          <p:nvPr/>
        </p:nvSpPr>
        <p:spPr>
          <a:xfrm>
            <a:off x="7315200" y="3886200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Fill new array with contents of old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24890-4B01-8EFF-E901-15C002B6E26A}"/>
              </a:ext>
            </a:extLst>
          </p:cNvPr>
          <p:cNvSpPr txBox="1"/>
          <p:nvPr/>
        </p:nvSpPr>
        <p:spPr>
          <a:xfrm>
            <a:off x="263236" y="4942475"/>
            <a:ext cx="6172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895350-7EE1-97FD-D796-004311F019E4}"/>
              </a:ext>
            </a:extLst>
          </p:cNvPr>
          <p:cNvSpPr txBox="1"/>
          <p:nvPr/>
        </p:nvSpPr>
        <p:spPr>
          <a:xfrm>
            <a:off x="7309658" y="5215503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add new value to array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DA066C-D93B-3257-81C0-94D389E7F7EA}"/>
              </a:ext>
            </a:extLst>
          </p:cNvPr>
          <p:cNvSpPr txBox="1"/>
          <p:nvPr/>
        </p:nvSpPr>
        <p:spPr>
          <a:xfrm>
            <a:off x="7162800" y="5638800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Update reference variable</a:t>
            </a:r>
          </a:p>
        </p:txBody>
      </p:sp>
    </p:spTree>
    <p:extLst>
      <p:ext uri="{BB962C8B-B14F-4D97-AF65-F5344CB8AC3E}">
        <p14:creationId xmlns:p14="http://schemas.microsoft.com/office/powerpoint/2010/main" val="107953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31C24E-8130-A016-79BD-471D668C0AFA}"/>
              </a:ext>
            </a:extLst>
          </p:cNvPr>
          <p:cNvSpPr txBox="1"/>
          <p:nvPr/>
        </p:nvSpPr>
        <p:spPr>
          <a:xfrm>
            <a:off x="152400" y="609600"/>
            <a:ext cx="37481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Cons</a:t>
            </a:r>
          </a:p>
          <a:p>
            <a:endParaRPr lang="en-US" sz="20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Can’t change the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only store one data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1438D-6D32-BF76-927F-E325BB3D61B6}"/>
              </a:ext>
            </a:extLst>
          </p:cNvPr>
          <p:cNvSpPr txBox="1"/>
          <p:nvPr/>
        </p:nvSpPr>
        <p:spPr>
          <a:xfrm>
            <a:off x="4267200" y="1219200"/>
            <a:ext cx="334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What can we do about this?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60B3-8C47-4440-60AF-6D96B026098F}"/>
              </a:ext>
            </a:extLst>
          </p:cNvPr>
          <p:cNvSpPr txBox="1"/>
          <p:nvPr/>
        </p:nvSpPr>
        <p:spPr>
          <a:xfrm>
            <a:off x="228600" y="2133600"/>
            <a:ext cx="6532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0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20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B73F2-213A-9095-9D3E-C08E072E0B94}"/>
              </a:ext>
            </a:extLst>
          </p:cNvPr>
          <p:cNvSpPr txBox="1"/>
          <p:nvPr/>
        </p:nvSpPr>
        <p:spPr>
          <a:xfrm>
            <a:off x="228600" y="3156634"/>
            <a:ext cx="7543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6F9043-651F-C924-735B-763684E53A07}"/>
              </a:ext>
            </a:extLst>
          </p:cNvPr>
          <p:cNvSpPr txBox="1"/>
          <p:nvPr/>
        </p:nvSpPr>
        <p:spPr>
          <a:xfrm>
            <a:off x="7410861" y="3200400"/>
            <a:ext cx="4673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Create a new array that is one spot bigger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869F31-EB76-9B65-E5AE-2306C7A9CCD2}"/>
              </a:ext>
            </a:extLst>
          </p:cNvPr>
          <p:cNvSpPr txBox="1"/>
          <p:nvPr/>
        </p:nvSpPr>
        <p:spPr>
          <a:xfrm>
            <a:off x="7315200" y="3886200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Fill new array with contents of old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24890-4B01-8EFF-E901-15C002B6E26A}"/>
              </a:ext>
            </a:extLst>
          </p:cNvPr>
          <p:cNvSpPr txBox="1"/>
          <p:nvPr/>
        </p:nvSpPr>
        <p:spPr>
          <a:xfrm>
            <a:off x="263236" y="4942475"/>
            <a:ext cx="6172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895350-7EE1-97FD-D796-004311F019E4}"/>
              </a:ext>
            </a:extLst>
          </p:cNvPr>
          <p:cNvSpPr txBox="1"/>
          <p:nvPr/>
        </p:nvSpPr>
        <p:spPr>
          <a:xfrm>
            <a:off x="7309658" y="5215503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add new value to array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DA066C-D93B-3257-81C0-94D389E7F7EA}"/>
              </a:ext>
            </a:extLst>
          </p:cNvPr>
          <p:cNvSpPr txBox="1"/>
          <p:nvPr/>
        </p:nvSpPr>
        <p:spPr>
          <a:xfrm>
            <a:off x="7162800" y="5638800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// Update reference variable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47720F-A63B-6088-6E69-2FDEA46D2F1A}"/>
              </a:ext>
            </a:extLst>
          </p:cNvPr>
          <p:cNvSpPr/>
          <p:nvPr/>
        </p:nvSpPr>
        <p:spPr>
          <a:xfrm>
            <a:off x="228600" y="3200400"/>
            <a:ext cx="6553200" cy="12796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F0F3F4-49F8-55A6-317D-4AB50A9A810B}"/>
              </a:ext>
            </a:extLst>
          </p:cNvPr>
          <p:cNvSpPr txBox="1"/>
          <p:nvPr/>
        </p:nvSpPr>
        <p:spPr>
          <a:xfrm>
            <a:off x="3657600" y="4466403"/>
            <a:ext cx="335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This process can be expensive</a:t>
            </a:r>
          </a:p>
        </p:txBody>
      </p:sp>
    </p:spTree>
    <p:extLst>
      <p:ext uri="{BB962C8B-B14F-4D97-AF65-F5344CB8AC3E}">
        <p14:creationId xmlns:p14="http://schemas.microsoft.com/office/powerpoint/2010/main" val="178514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-9484" y="11363"/>
            <a:ext cx="2478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 Limitations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E60B3-8C47-4440-60AF-6D96B026098F}"/>
              </a:ext>
            </a:extLst>
          </p:cNvPr>
          <p:cNvSpPr txBox="1"/>
          <p:nvPr/>
        </p:nvSpPr>
        <p:spPr>
          <a:xfrm>
            <a:off x="6248400" y="1752600"/>
            <a:ext cx="4007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2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12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B73F2-213A-9095-9D3E-C08E072E0B94}"/>
              </a:ext>
            </a:extLst>
          </p:cNvPr>
          <p:cNvSpPr txBox="1"/>
          <p:nvPr/>
        </p:nvSpPr>
        <p:spPr>
          <a:xfrm>
            <a:off x="6248400" y="2431027"/>
            <a:ext cx="7543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24890-4B01-8EFF-E901-15C002B6E26A}"/>
              </a:ext>
            </a:extLst>
          </p:cNvPr>
          <p:cNvSpPr txBox="1"/>
          <p:nvPr/>
        </p:nvSpPr>
        <p:spPr>
          <a:xfrm>
            <a:off x="6253942" y="3464919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1B3169-70DE-1C31-D653-C2F53D0E0708}"/>
              </a:ext>
            </a:extLst>
          </p:cNvPr>
          <p:cNvSpPr txBox="1"/>
          <p:nvPr/>
        </p:nvSpPr>
        <p:spPr>
          <a:xfrm>
            <a:off x="609600" y="1003646"/>
            <a:ext cx="614921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Cons</a:t>
            </a:r>
          </a:p>
          <a:p>
            <a:endParaRPr lang="en-US" sz="20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Can’t change the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Can only store one data type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B93BE8-40E1-FD03-46F8-752F388C908E}"/>
              </a:ext>
            </a:extLst>
          </p:cNvPr>
          <p:cNvSpPr txBox="1"/>
          <p:nvPr/>
        </p:nvSpPr>
        <p:spPr>
          <a:xfrm>
            <a:off x="1447800" y="2438400"/>
            <a:ext cx="4211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B050"/>
                </a:solidFill>
              </a:rPr>
              <a:t>Solution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Create new array, copy everything over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3D1B39-4E1F-C418-DEE5-C92113FE568E}"/>
              </a:ext>
            </a:extLst>
          </p:cNvPr>
          <p:cNvSpPr txBox="1"/>
          <p:nvPr/>
        </p:nvSpPr>
        <p:spPr>
          <a:xfrm>
            <a:off x="1449185" y="5041417"/>
            <a:ext cx="73917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B050"/>
                </a:solidFill>
              </a:rPr>
              <a:t>Solution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Store an object, use two separate arrays, use a different data structure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336203-15C8-F76D-361D-7A222D4F37FE}"/>
              </a:ext>
            </a:extLst>
          </p:cNvPr>
          <p:cNvSpPr txBox="1"/>
          <p:nvPr/>
        </p:nvSpPr>
        <p:spPr>
          <a:xfrm>
            <a:off x="1447800" y="3278513"/>
            <a:ext cx="2582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(this can be expensive </a:t>
            </a:r>
            <a:r>
              <a:rPr lang="en-US" sz="1600" dirty="0">
                <a:solidFill>
                  <a:srgbClr val="00B050"/>
                </a:solidFill>
                <a:sym typeface="Wingdings" panose="05000000000000000000" pitchFamily="2" charset="2"/>
              </a:rPr>
              <a:t> )</a:t>
            </a:r>
            <a:endParaRPr lang="en-US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75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228600" y="142229"/>
            <a:ext cx="118192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dirty="0" err="1"/>
              <a:t>ArrayList</a:t>
            </a:r>
            <a:r>
              <a:rPr lang="en-US" sz="2400" dirty="0"/>
              <a:t> is a data structure that can hold multiple, similar values </a:t>
            </a:r>
            <a:r>
              <a:rPr lang="en-US" sz="1050" dirty="0"/>
              <a:t>(just like an array), </a:t>
            </a:r>
            <a:r>
              <a:rPr lang="en-US" sz="4000" dirty="0"/>
              <a:t>BUT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4FA7A-4133-8A07-9AFB-81BF631EBF7A}"/>
              </a:ext>
            </a:extLst>
          </p:cNvPr>
          <p:cNvSpPr txBox="1"/>
          <p:nvPr/>
        </p:nvSpPr>
        <p:spPr>
          <a:xfrm>
            <a:off x="762000" y="990600"/>
            <a:ext cx="7545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Dynamic, can easily resize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easily add new elements and remove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Like a Python list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  <p:pic>
        <p:nvPicPr>
          <p:cNvPr id="12" name="Picture 2" descr="Array Data Structure - GeeksforGeeks">
            <a:extLst>
              <a:ext uri="{FF2B5EF4-FFF2-40B4-BE49-F238E27FC236}">
                <a16:creationId xmlns:a16="http://schemas.microsoft.com/office/drawing/2014/main" id="{91F2DB64-A2E3-038B-B234-8DFB0D883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514600"/>
            <a:ext cx="6400800" cy="167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CEECCA0-95D4-15F7-576A-D8F8DA394F62}"/>
              </a:ext>
            </a:extLst>
          </p:cNvPr>
          <p:cNvSpPr txBox="1"/>
          <p:nvPr/>
        </p:nvSpPr>
        <p:spPr>
          <a:xfrm>
            <a:off x="762000" y="4671228"/>
            <a:ext cx="66976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Somebody took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arrays</a:t>
            </a:r>
            <a:r>
              <a:rPr lang="en-US" sz="2400" dirty="0"/>
              <a:t>, and made them better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Still have indices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Still can only store one data type</a:t>
            </a:r>
          </a:p>
        </p:txBody>
      </p:sp>
    </p:spTree>
    <p:extLst>
      <p:ext uri="{BB962C8B-B14F-4D97-AF65-F5344CB8AC3E}">
        <p14:creationId xmlns:p14="http://schemas.microsoft.com/office/powerpoint/2010/main" val="2837754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0" y="76200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</a:t>
            </a:r>
            <a:r>
              <a:rPr lang="en-US" sz="2400" b="1" dirty="0" err="1"/>
              <a:t>ArrayLists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DD8DE-8460-278B-DE2D-53BF434124A8}"/>
              </a:ext>
            </a:extLst>
          </p:cNvPr>
          <p:cNvSpPr txBox="1"/>
          <p:nvPr/>
        </p:nvSpPr>
        <p:spPr>
          <a:xfrm>
            <a:off x="642964" y="1295400"/>
            <a:ext cx="36038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33646-43CA-D490-B13C-CC36E94B1830}"/>
              </a:ext>
            </a:extLst>
          </p:cNvPr>
          <p:cNvSpPr txBox="1"/>
          <p:nvPr/>
        </p:nvSpPr>
        <p:spPr>
          <a:xfrm>
            <a:off x="152400" y="83820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first need to remember to import it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FCE46-3843-271B-ECC4-53F718A82CA3}"/>
              </a:ext>
            </a:extLst>
          </p:cNvPr>
          <p:cNvSpPr txBox="1"/>
          <p:nvPr/>
        </p:nvSpPr>
        <p:spPr>
          <a:xfrm>
            <a:off x="228600" y="22098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a new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928EA9-998F-1D32-366C-E6E7B7C9E171}"/>
              </a:ext>
            </a:extLst>
          </p:cNvPr>
          <p:cNvSpPr txBox="1"/>
          <p:nvPr/>
        </p:nvSpPr>
        <p:spPr>
          <a:xfrm>
            <a:off x="685800" y="2800981"/>
            <a:ext cx="66431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&lt;String&gt;();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93B92B-5C44-217A-731B-EABA2ED500C4}"/>
              </a:ext>
            </a:extLst>
          </p:cNvPr>
          <p:cNvCxnSpPr/>
          <p:nvPr/>
        </p:nvCxnSpPr>
        <p:spPr>
          <a:xfrm flipV="1">
            <a:off x="2444900" y="31242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20E73D-8945-3D14-5F32-923CC30EF324}"/>
              </a:ext>
            </a:extLst>
          </p:cNvPr>
          <p:cNvSpPr txBox="1"/>
          <p:nvPr/>
        </p:nvSpPr>
        <p:spPr>
          <a:xfrm>
            <a:off x="1600200" y="3444240"/>
            <a:ext cx="2209800" cy="953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must specify what datatype the </a:t>
            </a:r>
            <a:r>
              <a:rPr lang="en-US" dirty="0" err="1"/>
              <a:t>ArrayList</a:t>
            </a:r>
            <a:r>
              <a:rPr lang="en-US" dirty="0"/>
              <a:t> will hold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72AE39-8D45-EC0B-EB6F-AAA7F5244A04}"/>
              </a:ext>
            </a:extLst>
          </p:cNvPr>
          <p:cNvCxnSpPr>
            <a:cxnSpLocks/>
          </p:cNvCxnSpPr>
          <p:nvPr/>
        </p:nvCxnSpPr>
        <p:spPr>
          <a:xfrm flipH="1" flipV="1">
            <a:off x="3505200" y="3124200"/>
            <a:ext cx="838200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6F6E6CF-9F07-0785-A0CE-F512D52A6A67}"/>
              </a:ext>
            </a:extLst>
          </p:cNvPr>
          <p:cNvSpPr txBox="1"/>
          <p:nvPr/>
        </p:nvSpPr>
        <p:spPr>
          <a:xfrm>
            <a:off x="3733800" y="369656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Variable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E82BE0-971A-5153-EB4B-E857F128D8FE}"/>
              </a:ext>
            </a:extLst>
          </p:cNvPr>
          <p:cNvCxnSpPr>
            <a:cxnSpLocks/>
          </p:cNvCxnSpPr>
          <p:nvPr/>
        </p:nvCxnSpPr>
        <p:spPr>
          <a:xfrm flipH="1" flipV="1">
            <a:off x="6780190" y="3151360"/>
            <a:ext cx="519635" cy="40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E14C101-5EA2-4E8E-05A1-6DFB69C406EA}"/>
              </a:ext>
            </a:extLst>
          </p:cNvPr>
          <p:cNvSpPr txBox="1"/>
          <p:nvPr/>
        </p:nvSpPr>
        <p:spPr>
          <a:xfrm>
            <a:off x="6613876" y="3503815"/>
            <a:ext cx="3536251" cy="953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never have to specify the size, because we can now easily grow/shrink our </a:t>
            </a:r>
            <a:r>
              <a:rPr lang="en-US" dirty="0" err="1"/>
              <a:t>ArrayList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8621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0" y="76200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</a:t>
            </a:r>
            <a:r>
              <a:rPr lang="en-US" sz="2400" b="1" dirty="0" err="1"/>
              <a:t>ArrayLists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DD8DE-8460-278B-DE2D-53BF434124A8}"/>
              </a:ext>
            </a:extLst>
          </p:cNvPr>
          <p:cNvSpPr txBox="1"/>
          <p:nvPr/>
        </p:nvSpPr>
        <p:spPr>
          <a:xfrm>
            <a:off x="642964" y="1295400"/>
            <a:ext cx="36038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33646-43CA-D490-B13C-CC36E94B1830}"/>
              </a:ext>
            </a:extLst>
          </p:cNvPr>
          <p:cNvSpPr txBox="1"/>
          <p:nvPr/>
        </p:nvSpPr>
        <p:spPr>
          <a:xfrm>
            <a:off x="152400" y="83820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first need to remember to import it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FCE46-3843-271B-ECC4-53F718A82CA3}"/>
              </a:ext>
            </a:extLst>
          </p:cNvPr>
          <p:cNvSpPr txBox="1"/>
          <p:nvPr/>
        </p:nvSpPr>
        <p:spPr>
          <a:xfrm>
            <a:off x="228600" y="22098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a new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928EA9-998F-1D32-366C-E6E7B7C9E171}"/>
              </a:ext>
            </a:extLst>
          </p:cNvPr>
          <p:cNvSpPr txBox="1"/>
          <p:nvPr/>
        </p:nvSpPr>
        <p:spPr>
          <a:xfrm>
            <a:off x="685800" y="2800981"/>
            <a:ext cx="66431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B3DD0-21AE-C943-9EA7-8BA28C99904F}"/>
              </a:ext>
            </a:extLst>
          </p:cNvPr>
          <p:cNvSpPr txBox="1"/>
          <p:nvPr/>
        </p:nvSpPr>
        <p:spPr>
          <a:xfrm>
            <a:off x="705196" y="3860857"/>
            <a:ext cx="6165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7645C5-47A0-582B-E240-B7F68EEC8646}"/>
              </a:ext>
            </a:extLst>
          </p:cNvPr>
          <p:cNvSpPr txBox="1"/>
          <p:nvPr/>
        </p:nvSpPr>
        <p:spPr>
          <a:xfrm>
            <a:off x="228600" y="3426714"/>
            <a:ext cx="817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add stuff to the </a:t>
            </a:r>
            <a:r>
              <a:rPr lang="en-US" dirty="0" err="1"/>
              <a:t>ArrayList</a:t>
            </a:r>
            <a:r>
              <a:rPr lang="en-US" dirty="0"/>
              <a:t>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.add() </a:t>
            </a:r>
            <a:r>
              <a:rPr lang="en-US" dirty="0"/>
              <a:t>method  (built in method!)</a:t>
            </a:r>
          </a:p>
        </p:txBody>
      </p:sp>
    </p:spTree>
    <p:extLst>
      <p:ext uri="{BB962C8B-B14F-4D97-AF65-F5344CB8AC3E}">
        <p14:creationId xmlns:p14="http://schemas.microsoft.com/office/powerpoint/2010/main" val="311547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7C9C3-EFE8-CA2F-7BFF-293A682B4BE8}"/>
              </a:ext>
            </a:extLst>
          </p:cNvPr>
          <p:cNvSpPr txBox="1"/>
          <p:nvPr/>
        </p:nvSpPr>
        <p:spPr>
          <a:xfrm>
            <a:off x="0" y="76200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</a:t>
            </a:r>
            <a:r>
              <a:rPr lang="en-US" sz="2400" b="1" dirty="0" err="1"/>
              <a:t>ArrayLists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6DD8DE-8460-278B-DE2D-53BF434124A8}"/>
              </a:ext>
            </a:extLst>
          </p:cNvPr>
          <p:cNvSpPr txBox="1"/>
          <p:nvPr/>
        </p:nvSpPr>
        <p:spPr>
          <a:xfrm>
            <a:off x="642964" y="1295400"/>
            <a:ext cx="36038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33646-43CA-D490-B13C-CC36E94B1830}"/>
              </a:ext>
            </a:extLst>
          </p:cNvPr>
          <p:cNvSpPr txBox="1"/>
          <p:nvPr/>
        </p:nvSpPr>
        <p:spPr>
          <a:xfrm>
            <a:off x="152400" y="838200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first need to remember to import it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2FCE46-3843-271B-ECC4-53F718A82CA3}"/>
              </a:ext>
            </a:extLst>
          </p:cNvPr>
          <p:cNvSpPr txBox="1"/>
          <p:nvPr/>
        </p:nvSpPr>
        <p:spPr>
          <a:xfrm>
            <a:off x="228600" y="2209800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a new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928EA9-998F-1D32-366C-E6E7B7C9E171}"/>
              </a:ext>
            </a:extLst>
          </p:cNvPr>
          <p:cNvSpPr txBox="1"/>
          <p:nvPr/>
        </p:nvSpPr>
        <p:spPr>
          <a:xfrm>
            <a:off x="685800" y="2800981"/>
            <a:ext cx="66431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&lt;String&gt;();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2B3DD0-21AE-C943-9EA7-8BA28C99904F}"/>
              </a:ext>
            </a:extLst>
          </p:cNvPr>
          <p:cNvSpPr txBox="1"/>
          <p:nvPr/>
        </p:nvSpPr>
        <p:spPr>
          <a:xfrm>
            <a:off x="705196" y="3860857"/>
            <a:ext cx="61659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mylist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7645C5-47A0-582B-E240-B7F68EEC8646}"/>
              </a:ext>
            </a:extLst>
          </p:cNvPr>
          <p:cNvSpPr txBox="1"/>
          <p:nvPr/>
        </p:nvSpPr>
        <p:spPr>
          <a:xfrm>
            <a:off x="228600" y="3426714"/>
            <a:ext cx="817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add stuff to the </a:t>
            </a:r>
            <a:r>
              <a:rPr lang="en-US" dirty="0" err="1"/>
              <a:t>ArrayList</a:t>
            </a:r>
            <a:r>
              <a:rPr lang="en-US" dirty="0"/>
              <a:t>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.add() </a:t>
            </a:r>
            <a:r>
              <a:rPr lang="en-US" dirty="0"/>
              <a:t>method  (built in method!)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FE46E2-814B-8358-34C5-DD4B79CDCAD1}"/>
              </a:ext>
            </a:extLst>
          </p:cNvPr>
          <p:cNvSpPr txBox="1"/>
          <p:nvPr/>
        </p:nvSpPr>
        <p:spPr>
          <a:xfrm>
            <a:off x="990600" y="4953000"/>
            <a:ext cx="242085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{1, 2, 3};</a:t>
            </a:r>
          </a:p>
          <a:p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7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Arrays.</a:t>
            </a:r>
            <a:r>
              <a:rPr lang="en-US" sz="7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sz="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24D7BE-38FF-D1F9-E0BB-E5E8D9F50451}"/>
              </a:ext>
            </a:extLst>
          </p:cNvPr>
          <p:cNvSpPr txBox="1"/>
          <p:nvPr/>
        </p:nvSpPr>
        <p:spPr>
          <a:xfrm>
            <a:off x="1011382" y="5310296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1E9455-8D1A-8DF4-B998-1D2EF742A819}"/>
              </a:ext>
            </a:extLst>
          </p:cNvPr>
          <p:cNvSpPr txBox="1"/>
          <p:nvPr/>
        </p:nvSpPr>
        <p:spPr>
          <a:xfrm>
            <a:off x="990600" y="5827507"/>
            <a:ext cx="61722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4;</a:t>
            </a:r>
          </a:p>
          <a:p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7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7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new_value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myArray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7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B5BD28B-3CB4-71CD-801A-E17FEFFCB5CE}"/>
                  </a:ext>
                </a:extLst>
              </p14:cNvPr>
              <p14:cNvContentPartPr/>
              <p14:nvPr/>
            </p14:nvContentPartPr>
            <p14:xfrm>
              <a:off x="913811" y="4201953"/>
              <a:ext cx="902520" cy="836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B5BD28B-3CB4-71CD-801A-E17FEFFCB5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5171" y="4192953"/>
                <a:ext cx="920160" cy="85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00E6812-BC94-1837-E81F-2B45EE190DB6}"/>
                  </a:ext>
                </a:extLst>
              </p14:cNvPr>
              <p14:cNvContentPartPr/>
              <p14:nvPr/>
            </p14:nvContentPartPr>
            <p14:xfrm>
              <a:off x="1824251" y="4193313"/>
              <a:ext cx="1498320" cy="7351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00E6812-BC94-1837-E81F-2B45EE190D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15611" y="4184673"/>
                <a:ext cx="1515960" cy="7527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92C124D-0191-321D-2C8C-DD85A4E4B4EE}"/>
              </a:ext>
            </a:extLst>
          </p:cNvPr>
          <p:cNvSpPr txBox="1"/>
          <p:nvPr/>
        </p:nvSpPr>
        <p:spPr>
          <a:xfrm>
            <a:off x="3657600" y="4765677"/>
            <a:ext cx="34034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the hood, it is</a:t>
            </a:r>
          </a:p>
          <a:p>
            <a:pPr marL="342900" indent="-342900">
              <a:buAutoNum type="arabicPeriod"/>
            </a:pPr>
            <a:r>
              <a:rPr lang="en-US" dirty="0"/>
              <a:t>Creating a new array</a:t>
            </a:r>
          </a:p>
          <a:p>
            <a:pPr marL="342900" indent="-342900">
              <a:buAutoNum type="arabicPeriod"/>
            </a:pPr>
            <a:r>
              <a:rPr lang="en-US" dirty="0"/>
              <a:t>Copy old contents</a:t>
            </a:r>
          </a:p>
          <a:p>
            <a:pPr marL="342900" indent="-342900">
              <a:buAutoNum type="arabicPeriod"/>
            </a:pPr>
            <a:r>
              <a:rPr lang="en-US" dirty="0"/>
              <a:t>Add new element at the end</a:t>
            </a:r>
          </a:p>
          <a:p>
            <a:pPr marL="342900" indent="-342900">
              <a:buAutoNum type="arabicPeriod"/>
            </a:pPr>
            <a:r>
              <a:rPr lang="en-US" dirty="0"/>
              <a:t>Updating reference variable</a:t>
            </a:r>
          </a:p>
        </p:txBody>
      </p:sp>
    </p:spTree>
    <p:extLst>
      <p:ext uri="{BB962C8B-B14F-4D97-AF65-F5344CB8AC3E}">
        <p14:creationId xmlns:p14="http://schemas.microsoft.com/office/powerpoint/2010/main" val="4137636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6687</TotalTime>
  <Words>1253</Words>
  <Application>Microsoft Office PowerPoint</Application>
  <PresentationFormat>Widescreen</PresentationFormat>
  <Paragraphs>190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44</cp:revision>
  <dcterms:created xsi:type="dcterms:W3CDTF">2022-08-21T16:55:59Z</dcterms:created>
  <dcterms:modified xsi:type="dcterms:W3CDTF">2024-09-19T18:01:35Z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