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476" r:id="rId3"/>
    <p:sldId id="504" r:id="rId4"/>
    <p:sldId id="505" r:id="rId5"/>
    <p:sldId id="477" r:id="rId6"/>
    <p:sldId id="478" r:id="rId7"/>
    <p:sldId id="479" r:id="rId8"/>
    <p:sldId id="506" r:id="rId9"/>
    <p:sldId id="480" r:id="rId10"/>
    <p:sldId id="507" r:id="rId11"/>
    <p:sldId id="508" r:id="rId12"/>
    <p:sldId id="509" r:id="rId13"/>
    <p:sldId id="510" r:id="rId14"/>
    <p:sldId id="511" r:id="rId15"/>
    <p:sldId id="512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500" r:id="rId32"/>
    <p:sldId id="499" r:id="rId33"/>
    <p:sldId id="501" r:id="rId34"/>
    <p:sldId id="502" r:id="rId35"/>
    <p:sldId id="503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12" d="100"/>
          <a:sy n="112" d="100"/>
        </p:scale>
        <p:origin x="16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17:05:03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1,'4'0,"-1"1,1 0,0 0,0 0,-1 0,1 1,4 2,17 6,175 39,-67-15,198 24,-290-55,48-5,-20 0,-32 1,49-9,-49 4,49 0,-45 6,33 1,0-3,116-19,3 0,-95 13,-38 0,-23 3,37 0,148 4,270-6,-200 2,22 0,270-1,-347 7,180-10,-65 6,-213 4,-130-1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09:45.0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24575,'20'7'0,"1"0"0,-1 2 0,-1 0 0,31 21 0,29 13 0,188 89 0,85 40 0,-320-158 0,59 26 0,-1 4 0,102 68 0,44 27 0,-117-74 0,284 158 0,-367-203 0,13 7 0,0 1 0,-3 2 0,58 49 0,-26-14 0,93 60 0,-82-62 0,331 217 0,-394-263 0,69 47 0,81 49 0,88 24 0,-242-125 0,0 1 0,26 21 0,-23-15 0,-19-16 0,0 1 0,1-1 0,-1 0 0,1-1 0,11 3 0,24 10 0,4 13 0,-46-28 0,1 0 0,-1 0 0,0 0 0,0 0 0,0 0 0,0 1 0,0-1 0,0 0 0,0 0 0,0 0 0,0 0 0,1 0 0,-1 0 0,0 0 0,0 0 0,0 0 0,0 0 0,0 0 0,0 0 0,0 0 0,1 0 0,-1-1 0,0 1 0,0 0 0,0 0 0,0 0 0,0 0 0,0 0 0,0 0 0,0 0 0,0 0 0,1 0 0,-1 0 0,0 0 0,0 0 0,0 0 0,0-1 0,0 1 0,0 0 0,0 0 0,0 0 0,0 0 0,0 0 0,0 0 0,0 0 0,0 0 0,0-1 0,0 1 0,0 0 0,0 0 0,0 0 0,0 0 0,0 0 0,0 0 0,0 0 0,0 0 0,0-1 0,-2-11 0,-8-17 0,9 26 0,-11-28 0,2 0 0,1-1 0,1 0 0,2-1 0,-3-43 0,7 59 0,0 0 0,-6-18 0,10 75 0,2-1 0,15 65 0,-9-53 0,16 56 0,-26-107 0,0 0 0,0 1 0,0-1 0,1 0 0,-1 1 0,0-1 0,0 0 0,0 1 0,0-1 0,-1 0 0,1 1 0,0-1 0,0 0 0,0 1 0,0-1 0,0 0 0,0 1 0,0-1 0,-1 0 0,1 1 0,0-1 0,0 0 0,-1 1 0,1-1 0,0 0 0,0 0 0,-1 1 0,1-1 0,0 0 0,0 0 0,-1 0 0,1 0 0,0 1 0,-1-1 0,1 0 0,0 0 0,-1 0 0,1 0 0,0 0 0,-1 0 0,1 0 0,0 0 0,-1 0 0,1 0 0,-1 0 0,1 0 0,0 0 0,-1 0 0,1 0 0,0 0 0,-1 0 0,0-1 0,-25-6 0,19 5 0,-17-5 0,-1 2 0,1 1 0,-1 1 0,0 0 0,0 3 0,-40 2 0,38 5-1365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09:48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24575,'4'1'0,"1"0"0,-1 1 0,0-1 0,0 1 0,0 0 0,0 0 0,0 0 0,-1 1 0,1-1 0,-1 1 0,1 0 0,4 6 0,5 2 0,38 33 0,77 84 0,-84-84 0,92 71 0,-63-55 0,-52-41 0,22 26 0,-18-18 0,-15-15 0,0 2 0,0-1 0,8 18 0,19 25 0,112 131 0,-87-112 0,-60-73 0,1 0 0,-1 0 0,1 0 0,-1-1 0,1 1 0,-1-1 0,1 0 0,0 1 0,0-1 0,0 0 0,0-1 0,0 1 0,-1 0 0,1-1 0,0 0 0,0 0 0,1 0 0,2 0 0,-3 0 0,0-1 0,0 1 0,0 1 0,0-1 0,1 0 0,-1 1 0,0-1 0,0 1 0,0 0 0,0 0 0,0 0 0,-1 1 0,1-1 0,0 1 0,0-1 0,-1 1 0,1 0 0,3 4 0,20 24 0,-15-17 0,0 0 0,-1 1 0,0 0 0,10 20 0,22 73 0,-7-14 0,11-4 0,-31-63 0,-1 0 0,-2 0 0,14 41 0,-15-2 0,-7-38 0,-4-41 0,0 1 0,1-1 0,1 0 0,4-17 0,3-28 0,7-197 0,-15 232 0,-1 19 0,0 0 0,0-1 0,0 1 0,1-1 0,-1 1 0,1 0 0,1-1 0,-1 1 0,1 0 0,0 0 0,3-6 0,-5 11 0,0 0 0,0 0 0,0 0 0,0 0 0,0 0 0,0 0 0,0-1 0,0 1 0,0 0 0,0 0 0,0 0 0,1 0 0,-1 0 0,0 0 0,0 0 0,0 0 0,0 0 0,0 0 0,0 0 0,0 0 0,0 0 0,0 0 0,0 0 0,0 0 0,1 0 0,-1 0 0,0 0 0,0 0 0,0 0 0,0 0 0,0 0 0,0 0 0,0 0 0,0 0 0,0 0 0,0 0 0,0 0 0,1 0 0,-1 0 0,0 0 0,0 0 0,0 0 0,0 0 0,0 0 0,0 0 0,0 0 0,0 0 0,0 1 0,0-1 0,0 0 0,0 0 0,0 0 0,0 0 0,0 0 0,0 0 0,1 0 0,1 8 0,0 11 0,-1-2 0,16 167 0,-14-165 0,3 17 0,-1 1 0,-2-1 0,-1 53 0,-2-88 0,0 1 0,0-1 0,0 0 0,0 1 0,0-1 0,-1 1 0,1-1 0,0 0 0,-1 1 0,1-1 0,0 1 0,-1-1 0,0 0 0,1 0 0,-1 1 0,0-1 0,0 0 0,0 0 0,1 0 0,-1 0 0,0 0 0,-1 0 0,1 0 0,0 0 0,0 0 0,0-1 0,0 1 0,-1 0 0,1-1 0,0 1 0,-1-1 0,1 1 0,0-1 0,-1 0 0,1 1 0,-1-1 0,1 0 0,0 0 0,-4 0 0,-3-2 0,0 0 0,0 0 0,-1-1 0,1 0 0,-12-7 0,-6-1 0,-5 2 0,-1 1 0,0 1 0,-44-3 0,-98 3 0,135 8 254,23 0-658,1-1-1,0-1 0,-17-2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09:50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 0 24575,'-4'1'0,"1"0"0,-1 0 0,1 0 0,0 0 0,-1 0 0,1 0 0,0 1 0,0 0 0,0 0 0,0 0 0,1 0 0,-1 0 0,0 0 0,1 1 0,-1-1 0,-3 6 0,-3 4 0,-1 1 0,-9 19 0,-6 17 230,19-34-496,-1-1 0,-1 1 0,-1-1 1,0-1-1,-17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17:05:06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38,'10'3,"0"0,1 0,-1-1,1 0,0-1,-1-1,1 1,15-2,15 1,731-10,-336 4,-263 8,1794-2,-1748-12,-200 12,263-13,-162 3,163 8,-134 4,160 7,-65 4,-190-13,-41-1,-1 0,1 1,0 1,22 3,-28-1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17:05:08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0,'28'7,"-6"0,35 0,1-3,87-4,-63-1,707 6,-50 1,1022-6,-1317 25,-130-2,-176-13,-52-9,77-3,-106-3,25-1,-52 5,49-7,-57 6,31 1,-46 1,6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17:05:13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1,'5'2,"-1"0,0 1,1-2,-1 1,1-1,0 1,-1-1,1 0,9 0,-5 0,46 5,-1-3,65-4,-38-1,243 0,580 4,-483 15,84 1,51-7,88 1,-74 10,-330-7,151 5,-361-19,-13-2,0 1,-1 1,1 1,-1 0,24 7,-38-8,0 0,0 0,-1 0,1 1,-1-1,1 0,-1 0,0 1,1-1,-1 1,0-1,0 1,0 0,0-1,0 1,0 0,-1 0,1 0,0 0,-1-1,0 1,1 0,-1 0,0 2,1 9,-1 0,-2 22,0-11,1-8,0 1,-1 0,-1-1,0 1,-1-1,-1 0,-1 0,0-1,-16 28,19-39,0 0,-1 1,1-2,-1 1,0 0,0-1,-1 0,1 0,-1 0,1-1,-1 1,0-1,0 0,0-1,0 1,0-1,-8 1,-10 1,0-1,-41-3,31 1,-37-3,-95-14,-68-26,36 6,-201-34,20 19,-3 26,7 0,0-24,-477-68,225 107,400 12,165 2,-85 15,28-3,106-12,-1 0,1 0,0 1,0 1,1 0,-1 1,1 0,-10 8,3-3,-33 14,43-21,0 0,1 0,-1 1,1 0,0 0,0 1,1 0,-1 0,1 1,1 0,-1 0,1 0,1 0,-1 1,1 0,0 0,1 0,0 0,0 1,1-1,0 1,0 0,1-1,0 1,1 9,0-14,0-1,0 1,0-1,1 0,-1 1,1-1,0 1,0-1,0 0,1 0,-1 1,1-1,-1 0,1 0,0 0,0-1,1 1,-1 0,1-1,-1 0,1 1,0-1,-1 0,1 0,0-1,0 1,1-1,-1 1,6 1,38 9,1-2,0-2,81 3,-52-5,745 28,-75-22,-321-3,-116 20,-64-3,282-21,-306-6,124 9,-42 24,-89-15,-179-13,0 2,61 19,-52-8,1 1,-2 3,62 37,-79-42,-19-12,0 0,-1 0,1 1,-1 0,0 0,0 1,-1 0,0 0,0 1,6 8,-11-14,-1-1,0 0,0 1,0-1,0 1,0-1,0 1,0-1,0 1,0-1,0 1,0-1,0 1,0-1,0 0,0 1,0-1,0 1,-1-1,1 1,0-1,0 0,-1 1,1-1,0 1,0-1,-1 0,1 1,0-1,-1 0,1 1,-1-1,1 0,0 0,-1 0,1 1,-1-1,1 0,-1 0,1 0,0 0,-1 0,0 0,-25 5,24-5,-85 6,-89-7,72-1,-267 2,-265-3,4-35,403 10,21 2,-216 1,33 9,52 0,263 14,-173 7,209 1,-51 14,11-2,10-7,-129 4,-73-18,171-3,-43 0,126 7,4-1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17:05:14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2,'531'-2,"638"4,-756 20,-183-7,206 14,116 5,136-28,-394-8,-276 2,116-1,192 25,-164-7,-89-11,-59-4,-1 1,1 0,22 9,-15-4,-9-5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08:38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5685 109 24575,'-8'-1'0,"0"0"0,0 0 0,0-1 0,-13-4 0,-11-3 0,-118-19 0,-181-10 0,-160 15 0,489 23 0,-754 6-231,530 11-101,-301 61 0,238-13-387,4 14-1,-516 216 0,538-168 831,203-94 505,1 3 1,-64 52 0,87-56-509,2 1 1,1 1 0,2 2 0,1 1-1,2 1 1,-41 76 0,32-41-26,2 2 0,4 1 0,-22 84 0,37-101-83,3 2 0,-8 92 0,15 123 0,6-256 0,-2 0 0,0 0 0,-1 0 0,-1 0 0,-1-1 0,-1 0 0,0 0 0,-2 0 0,0 0 0,-1-1 0,-14 21 0,14-26 0,0-1 0,-19 19 0,-8 12 0,12-11 0,2 1 0,-22 42 0,-16 74 0,-3 7 0,59-148 0,1-1 0,-1 0 0,0-1 0,-8 10 0,11-15 0,1 0 0,-1-1 0,0 1 0,1 0 0,-1-1 0,0 1 0,1-1 0,-1 1 0,0-1 0,0 1 0,0-1 0,1 0 0,-1 1 0,0-1 0,0 0 0,0 0 0,0 0 0,0 1 0,-1-1 0,1-1 0,0 1 0,0-1 0,0 1 0,0-1 0,0 1 0,0-1 0,1 0 0,-1 1 0,0-1 0,0 0 0,1 0 0,-1 1 0,0-1 0,1 0 0,-1 0 0,1 0 0,-1 0 0,1 0 0,-1 0 0,1 0 0,-1-1 0,-32-104 0,9 27 0,-2 10 0,-3 0 0,-3 3 0,-3 0 0,-68-95 0,53 74 0,130 210 0,0-1 0,-6-29 0,141 134 0,-212-223 0,0 0 0,0-1 0,0 1 0,0 0 0,2 6 0,4 5 0,-9-14 0,1-1 0,0 1 0,-1-1 0,1 1 0,0-1 0,-1 1 0,1-1 0,0 0 0,0 0 0,-1 1 0,1-1 0,0 0 0,0 0 0,0 0 0,-1 0 0,1 0 0,0 0 0,0 0 0,0 0 0,-1 0 0,1 0 0,0 0 0,0-1 0,-1 1 0,1 0 0,0 0 0,0-1 0,-1 1 0,1-1 0,0 1 0,-1 0 0,1-1 0,0 1 0,-1-1 0,1 0 0,0 0 0,29-26 0,-25 22 0,20-19 0,180-162 0,-182 168 0,1 2 0,0 0 0,1 1 0,1 1 0,1 2 0,0 1 0,40-12 0,-25 15-341,-1 2 0,1 2-1,58 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08:38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5685 109 24575,'-8'-1'0,"0"0"0,0 0 0,0-1 0,-13-4 0,-11-3 0,-118-19 0,-181-10 0,-160 15 0,489 23 0,-754 6-231,530 11-101,-301 61 0,238-13-387,4 14-1,-516 216 0,538-168 831,203-94 505,1 3 1,-64 52 0,87-56-509,2 1 1,1 1 0,2 2 0,1 1-1,2 1 1,-41 76 0,32-41-26,2 2 0,4 1 0,-22 84 0,37-101-83,3 2 0,-8 92 0,15 123 0,6-256 0,-2 0 0,0 0 0,-1 0 0,-1 0 0,-1-1 0,-1 0 0,0 0 0,-2 0 0,0 0 0,-1-1 0,-14 21 0,14-26 0,0-1 0,-19 19 0,-8 12 0,12-11 0,2 1 0,-22 42 0,-16 74 0,-3 7 0,59-148 0,1-1 0,-1 0 0,0-1 0,-8 10 0,11-15 0,1 0 0,-1-1 0,0 1 0,1 0 0,-1-1 0,0 1 0,1-1 0,-1 1 0,0-1 0,0 1 0,0-1 0,1 0 0,-1 1 0,0-1 0,0 0 0,0 0 0,0 0 0,0 1 0,-1-1 0,1-1 0,0 1 0,0-1 0,0 1 0,0-1 0,0 1 0,0-1 0,1 0 0,-1 1 0,0-1 0,0 0 0,1 0 0,-1 1 0,0-1 0,1 0 0,-1 0 0,1 0 0,-1 0 0,1 0 0,-1 0 0,1 0 0,-1-1 0,-32-104 0,9 27 0,-2 10 0,-3 0 0,-3 3 0,-3 0 0,-68-95 0,53 74 0,130 210 0,0-1 0,-6-29 0,141 134 0,-212-223 0,0 0 0,0-1 0,0 1 0,0 0 0,2 6 0,4 5 0,-9-14 0,1-1 0,0 1 0,-1-1 0,1 1 0,0-1 0,-1 1 0,1-1 0,0 0 0,0 0 0,-1 1 0,1-1 0,0 0 0,0 0 0,0 0 0,-1 0 0,1 0 0,0 0 0,0 0 0,0 0 0,-1 0 0,1 0 0,0 0 0,0-1 0,-1 1 0,1 0 0,0 0 0,0-1 0,-1 1 0,1-1 0,0 1 0,-1 0 0,1-1 0,0 1 0,-1-1 0,1 0 0,0 0 0,29-26 0,-25 22 0,20-19 0,180-162 0,-182 168 0,1 2 0,0 0 0,1 1 0,1 1 0,1 2 0,0 1 0,40-12 0,-25 15-341,-1 2 0,1 2-1,58 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08:38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5685 109 24575,'-8'-1'0,"0"0"0,0 0 0,0-1 0,-13-4 0,-11-3 0,-118-19 0,-181-10 0,-160 15 0,489 23 0,-754 6-231,530 11-101,-301 61 0,238-13-387,4 14-1,-516 216 0,538-168 831,203-94 505,1 3 1,-64 52 0,87-56-509,2 1 1,1 1 0,2 2 0,1 1-1,2 1 1,-41 76 0,32-41-26,2 2 0,4 1 0,-22 84 0,37-101-83,3 2 0,-8 92 0,15 123 0,6-256 0,-2 0 0,0 0 0,-1 0 0,-1 0 0,-1-1 0,-1 0 0,0 0 0,-2 0 0,0 0 0,-1-1 0,-14 21 0,14-26 0,0-1 0,-19 19 0,-8 12 0,12-11 0,2 1 0,-22 42 0,-16 74 0,-3 7 0,59-148 0,1-1 0,-1 0 0,0-1 0,-8 10 0,11-15 0,1 0 0,-1-1 0,0 1 0,1 0 0,-1-1 0,0 1 0,1-1 0,-1 1 0,0-1 0,0 1 0,0-1 0,1 0 0,-1 1 0,0-1 0,0 0 0,0 0 0,0 0 0,0 1 0,-1-1 0,1-1 0,0 1 0,0-1 0,0 1 0,0-1 0,0 1 0,0-1 0,1 0 0,-1 1 0,0-1 0,0 0 0,1 0 0,-1 1 0,0-1 0,1 0 0,-1 0 0,1 0 0,-1 0 0,1 0 0,-1 0 0,1 0 0,-1-1 0,-32-104 0,9 27 0,-2 10 0,-3 0 0,-3 3 0,-3 0 0,-68-95 0,53 74 0,130 210 0,0-1 0,-6-29 0,141 134 0,-212-223 0,0 0 0,0-1 0,0 1 0,0 0 0,2 6 0,4 5 0,-9-14 0,1-1 0,0 1 0,-1-1 0,1 1 0,0-1 0,-1 1 0,1-1 0,0 0 0,0 0 0,-1 1 0,1-1 0,0 0 0,0 0 0,0 0 0,-1 0 0,1 0 0,0 0 0,0 0 0,0 0 0,-1 0 0,1 0 0,0 0 0,0-1 0,-1 1 0,1 0 0,0 0 0,0-1 0,-1 1 0,1-1 0,0 1 0,-1 0 0,1-1 0,0 1 0,-1-1 0,1 0 0,0 0 0,29-26 0,-25 22 0,20-19 0,180-162 0,-182 168 0,1 2 0,0 0 0,1 1 0,1 1 0,1 2 0,0 1 0,40-12 0,-25 15-341,-1 2 0,1 2-1,58 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7:09:41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24575,'37'2'0,"-1"2"0,48 10 0,-17-2 0,50 3 0,191-2 0,-4-2 0,-1 0 0,-181-6 0,134 24 0,-91-8 0,13-10 0,-21-2 0,65 26 0,-156-21 0,0-3 0,0-3 0,73-1 0,159-8 0,-281-2 0,-16 0 0,-9-2 0,-2 1 0,0-1 0,1-1 0,0 1 0,0-1 0,0-1 0,-12-12 0,-11-8 0,20 19 0,5 3 0,-1-1 0,1 0 0,-13-13 0,19 18 0,0-1 0,0 1 0,-1-1 0,1 1 0,0-1 0,1 0 0,-1 1 0,0-1 0,0 0 0,1 0 0,-1 0 0,1 1 0,-1-1 0,1 0 0,0 0 0,0 0 0,0 0 0,0 0 0,0 0 0,0 0 0,0 1 0,1-1 0,-1 0 0,1 0 0,0-2 0,-1 4 0,0-1 0,1 1 0,-1 0 0,0-1 0,1 1 0,-1-1 0,0 1 0,1 0 0,-1 0 0,0-1 0,1 1 0,-1 0 0,1 0 0,-1-1 0,0 1 0,1 0 0,-1 0 0,1 0 0,-1 0 0,1-1 0,-1 1 0,1 0 0,-1 0 0,1 0 0,-1 0 0,1 0 0,-1 0 0,1 0 0,-1 1 0,0-1 0,1 0 0,-1 0 0,1 0 0,-1 0 0,1 1 0,-1-1 0,1 0 0,-1 0 0,1 1 0,18 13 0,-18-13 0,28 26 0,-2 2 0,34 46 0,-51-63 0,-7-8 0,0 0 0,-1-1 0,0 1 0,1 0 0,-1 0 0,-1 0 0,3 6 0,-4-10 0,0 1 0,0-1 0,0 1 0,0-1 0,0 1 0,0-1 0,0 1 0,0-1 0,0 1 0,0-1 0,0 1 0,0-1 0,0 1 0,0-1 0,0 1 0,0-1 0,-1 1 0,1-1 0,0 1 0,0-1 0,-1 0 0,1 1 0,0-1 0,-1 1 0,1-1 0,-1 1 0,0-1 0,0 1 0,0-1 0,-1 0 0,1 1 0,0-1 0,0 0 0,-1 0 0,1 0 0,0 0 0,-1 0 0,1 0 0,0-1 0,0 1 0,-1 0 0,1 0 0,-1-1 0,-14-5 85,1 1-1,0-2 1,-14-8-1,17 8-424,-1 1-1,0 0 0,0 1 1,-20-5-1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jp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60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8.png"/><Relationship Id="rId5" Type="http://schemas.openxmlformats.org/officeDocument/2006/relationships/image" Target="../media/image45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12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0200" y="3119418"/>
            <a:ext cx="96443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FTP, Peer 2 Peer Networks (P2P), Content Distribution Networks (CDN)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F35DB78D-FDE4-8501-7E16-82A303F6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457200"/>
            <a:ext cx="1066800" cy="1066800"/>
          </a:xfrm>
          <a:prstGeom prst="rect">
            <a:avLst/>
          </a:prstGeom>
        </p:spPr>
      </p:pic>
      <p:pic>
        <p:nvPicPr>
          <p:cNvPr id="2050" name="Picture 2" descr="William Shakespeare - Wikipedia">
            <a:extLst>
              <a:ext uri="{FF2B5EF4-FFF2-40B4-BE49-F238E27FC236}">
                <a16:creationId xmlns:a16="http://schemas.microsoft.com/office/drawing/2014/main" id="{FB96CB15-2B16-99A5-CCF0-4A829C222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3488267" y="1371600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08153-EF8E-CCF1-725E-16F296A44D96}"/>
              </a:ext>
            </a:extLst>
          </p:cNvPr>
          <p:cNvSpPr txBox="1"/>
          <p:nvPr/>
        </p:nvSpPr>
        <p:spPr>
          <a:xfrm>
            <a:off x="3995871" y="2727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305E9-8FDA-CD85-4A91-1E13A08F28FE}"/>
              </a:ext>
            </a:extLst>
          </p:cNvPr>
          <p:cNvSpPr/>
          <p:nvPr/>
        </p:nvSpPr>
        <p:spPr>
          <a:xfrm>
            <a:off x="3962400" y="137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357AA-A4E4-37E9-F570-9F6434578071}"/>
              </a:ext>
            </a:extLst>
          </p:cNvPr>
          <p:cNvSpPr txBox="1"/>
          <p:nvPr/>
        </p:nvSpPr>
        <p:spPr>
          <a:xfrm>
            <a:off x="9078032" y="35334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Tracker</a:t>
            </a:r>
            <a:r>
              <a:rPr lang="en-US" dirty="0"/>
              <a:t> is made, typically located at the person who created the torrent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3018-0678-5ACC-3F22-42DF7CFE48BA}"/>
              </a:ext>
            </a:extLst>
          </p:cNvPr>
          <p:cNvSpPr/>
          <p:nvPr/>
        </p:nvSpPr>
        <p:spPr>
          <a:xfrm>
            <a:off x="9220594" y="941079"/>
            <a:ext cx="2611264" cy="297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Tracker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Chunk1: 10.1.2.3</a:t>
            </a:r>
          </a:p>
          <a:p>
            <a:pPr algn="ctr"/>
            <a:r>
              <a:rPr lang="en-US" dirty="0"/>
              <a:t>Chunk2: 10.1.2.3</a:t>
            </a:r>
          </a:p>
          <a:p>
            <a:pPr algn="ctr"/>
            <a:r>
              <a:rPr lang="en-US" dirty="0"/>
              <a:t>Chunk3: 10.1.2.3</a:t>
            </a:r>
          </a:p>
          <a:p>
            <a:pPr algn="ctr"/>
            <a:r>
              <a:rPr lang="en-US" dirty="0"/>
              <a:t>Chunk4: 10.1.2.3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ChunkN</a:t>
            </a:r>
            <a:r>
              <a:rPr lang="en-US" dirty="0"/>
              <a:t>: 10.1.2.3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90522-EDB5-A2F8-FE52-787751986614}"/>
              </a:ext>
            </a:extLst>
          </p:cNvPr>
          <p:cNvSpPr txBox="1"/>
          <p:nvPr/>
        </p:nvSpPr>
        <p:spPr>
          <a:xfrm>
            <a:off x="3886200" y="19812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10.1.2.3</a:t>
            </a:r>
          </a:p>
        </p:txBody>
      </p:sp>
    </p:spTree>
    <p:extLst>
      <p:ext uri="{BB962C8B-B14F-4D97-AF65-F5344CB8AC3E}">
        <p14:creationId xmlns:p14="http://schemas.microsoft.com/office/powerpoint/2010/main" val="35367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F35DB78D-FDE4-8501-7E16-82A303F6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457200"/>
            <a:ext cx="1066800" cy="1066800"/>
          </a:xfrm>
          <a:prstGeom prst="rect">
            <a:avLst/>
          </a:prstGeom>
        </p:spPr>
      </p:pic>
      <p:pic>
        <p:nvPicPr>
          <p:cNvPr id="2050" name="Picture 2" descr="William Shakespeare - Wikipedia">
            <a:extLst>
              <a:ext uri="{FF2B5EF4-FFF2-40B4-BE49-F238E27FC236}">
                <a16:creationId xmlns:a16="http://schemas.microsoft.com/office/drawing/2014/main" id="{FB96CB15-2B16-99A5-CCF0-4A829C222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3488267" y="1371600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08153-EF8E-CCF1-725E-16F296A44D96}"/>
              </a:ext>
            </a:extLst>
          </p:cNvPr>
          <p:cNvSpPr txBox="1"/>
          <p:nvPr/>
        </p:nvSpPr>
        <p:spPr>
          <a:xfrm>
            <a:off x="3995871" y="2727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305E9-8FDA-CD85-4A91-1E13A08F28FE}"/>
              </a:ext>
            </a:extLst>
          </p:cNvPr>
          <p:cNvSpPr/>
          <p:nvPr/>
        </p:nvSpPr>
        <p:spPr>
          <a:xfrm>
            <a:off x="3962400" y="137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357AA-A4E4-37E9-F570-9F6434578071}"/>
              </a:ext>
            </a:extLst>
          </p:cNvPr>
          <p:cNvSpPr txBox="1"/>
          <p:nvPr/>
        </p:nvSpPr>
        <p:spPr>
          <a:xfrm>
            <a:off x="9078032" y="35334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Tracker</a:t>
            </a:r>
            <a:r>
              <a:rPr lang="en-US" dirty="0"/>
              <a:t> is made, typically located at the person who created the torrent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3018-0678-5ACC-3F22-42DF7CFE48BA}"/>
              </a:ext>
            </a:extLst>
          </p:cNvPr>
          <p:cNvSpPr/>
          <p:nvPr/>
        </p:nvSpPr>
        <p:spPr>
          <a:xfrm>
            <a:off x="9220594" y="941079"/>
            <a:ext cx="2611264" cy="297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Tracker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Chunk1: 10.1.2.3</a:t>
            </a:r>
          </a:p>
          <a:p>
            <a:pPr algn="ctr"/>
            <a:r>
              <a:rPr lang="en-US" dirty="0"/>
              <a:t>Chunk2: 10.1.2.3</a:t>
            </a:r>
          </a:p>
          <a:p>
            <a:pPr algn="ctr"/>
            <a:r>
              <a:rPr lang="en-US" dirty="0"/>
              <a:t>Chunk3: 10.1.2.3</a:t>
            </a:r>
          </a:p>
          <a:p>
            <a:pPr algn="ctr"/>
            <a:r>
              <a:rPr lang="en-US" dirty="0"/>
              <a:t>Chunk4: 10.1.2.3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ChunkN</a:t>
            </a:r>
            <a:r>
              <a:rPr lang="en-US" dirty="0"/>
              <a:t>: 10.1.2.3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90522-EDB5-A2F8-FE52-787751986614}"/>
              </a:ext>
            </a:extLst>
          </p:cNvPr>
          <p:cNvSpPr txBox="1"/>
          <p:nvPr/>
        </p:nvSpPr>
        <p:spPr>
          <a:xfrm>
            <a:off x="3886200" y="19812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10.1.2.3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352B5242-3E9D-8F4D-D5FD-19ED5F97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142" y="2895600"/>
            <a:ext cx="1066800" cy="1066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F4ABC7-524F-428F-DE2B-2EDE92072215}"/>
              </a:ext>
            </a:extLst>
          </p:cNvPr>
          <p:cNvSpPr txBox="1"/>
          <p:nvPr/>
        </p:nvSpPr>
        <p:spPr>
          <a:xfrm>
            <a:off x="393613" y="27111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B4571-EB25-C244-968F-D97E6137FD24}"/>
              </a:ext>
            </a:extLst>
          </p:cNvPr>
          <p:cNvSpPr txBox="1"/>
          <p:nvPr/>
        </p:nvSpPr>
        <p:spPr>
          <a:xfrm>
            <a:off x="283942" y="44196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DB7B7-03E4-07F9-8999-A9BCF828EFD6}"/>
              </a:ext>
            </a:extLst>
          </p:cNvPr>
          <p:cNvSpPr txBox="1"/>
          <p:nvPr/>
        </p:nvSpPr>
        <p:spPr>
          <a:xfrm>
            <a:off x="3276412" y="3399473"/>
            <a:ext cx="2798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2 wants the file, so they download a </a:t>
            </a:r>
            <a:r>
              <a:rPr lang="en-US" b="1" dirty="0" err="1"/>
              <a:t>TorrentFile</a:t>
            </a:r>
            <a:r>
              <a:rPr lang="en-US" dirty="0"/>
              <a:t> which allows them to contact the Tracker and join the P2P</a:t>
            </a:r>
          </a:p>
        </p:txBody>
      </p:sp>
    </p:spTree>
    <p:extLst>
      <p:ext uri="{BB962C8B-B14F-4D97-AF65-F5344CB8AC3E}">
        <p14:creationId xmlns:p14="http://schemas.microsoft.com/office/powerpoint/2010/main" val="197848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F35DB78D-FDE4-8501-7E16-82A303F6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457200"/>
            <a:ext cx="1066800" cy="1066800"/>
          </a:xfrm>
          <a:prstGeom prst="rect">
            <a:avLst/>
          </a:prstGeom>
        </p:spPr>
      </p:pic>
      <p:pic>
        <p:nvPicPr>
          <p:cNvPr id="2050" name="Picture 2" descr="William Shakespeare - Wikipedia">
            <a:extLst>
              <a:ext uri="{FF2B5EF4-FFF2-40B4-BE49-F238E27FC236}">
                <a16:creationId xmlns:a16="http://schemas.microsoft.com/office/drawing/2014/main" id="{FB96CB15-2B16-99A5-CCF0-4A829C222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3488267" y="1371600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08153-EF8E-CCF1-725E-16F296A44D96}"/>
              </a:ext>
            </a:extLst>
          </p:cNvPr>
          <p:cNvSpPr txBox="1"/>
          <p:nvPr/>
        </p:nvSpPr>
        <p:spPr>
          <a:xfrm>
            <a:off x="3995871" y="2727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305E9-8FDA-CD85-4A91-1E13A08F28FE}"/>
              </a:ext>
            </a:extLst>
          </p:cNvPr>
          <p:cNvSpPr/>
          <p:nvPr/>
        </p:nvSpPr>
        <p:spPr>
          <a:xfrm>
            <a:off x="3962400" y="137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357AA-A4E4-37E9-F570-9F6434578071}"/>
              </a:ext>
            </a:extLst>
          </p:cNvPr>
          <p:cNvSpPr txBox="1"/>
          <p:nvPr/>
        </p:nvSpPr>
        <p:spPr>
          <a:xfrm>
            <a:off x="9078032" y="35334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Tracker</a:t>
            </a:r>
            <a:r>
              <a:rPr lang="en-US" dirty="0"/>
              <a:t> is made, typically located at the person who created the torrent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3018-0678-5ACC-3F22-42DF7CFE48BA}"/>
              </a:ext>
            </a:extLst>
          </p:cNvPr>
          <p:cNvSpPr/>
          <p:nvPr/>
        </p:nvSpPr>
        <p:spPr>
          <a:xfrm>
            <a:off x="9220594" y="941079"/>
            <a:ext cx="2611264" cy="297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Tracker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Chunk1: 10.1.2.3</a:t>
            </a:r>
          </a:p>
          <a:p>
            <a:pPr algn="ctr"/>
            <a:r>
              <a:rPr lang="en-US" dirty="0"/>
              <a:t>Chunk2: 10.1.2.4</a:t>
            </a:r>
          </a:p>
          <a:p>
            <a:pPr algn="ctr"/>
            <a:r>
              <a:rPr lang="en-US" dirty="0"/>
              <a:t>Chunk3: 10.1.2.4</a:t>
            </a:r>
          </a:p>
          <a:p>
            <a:pPr algn="ctr"/>
            <a:r>
              <a:rPr lang="en-US" dirty="0"/>
              <a:t>Chunk4: 10.1.2.3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ChunkN</a:t>
            </a:r>
            <a:r>
              <a:rPr lang="en-US" dirty="0"/>
              <a:t>: 10.1.2.3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90522-EDB5-A2F8-FE52-787751986614}"/>
              </a:ext>
            </a:extLst>
          </p:cNvPr>
          <p:cNvSpPr txBox="1"/>
          <p:nvPr/>
        </p:nvSpPr>
        <p:spPr>
          <a:xfrm>
            <a:off x="3886200" y="19812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10.1.2.3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352B5242-3E9D-8F4D-D5FD-19ED5F97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142" y="2895600"/>
            <a:ext cx="1066800" cy="1066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F4ABC7-524F-428F-DE2B-2EDE92072215}"/>
              </a:ext>
            </a:extLst>
          </p:cNvPr>
          <p:cNvSpPr txBox="1"/>
          <p:nvPr/>
        </p:nvSpPr>
        <p:spPr>
          <a:xfrm>
            <a:off x="393613" y="27111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B4571-EB25-C244-968F-D97E6137FD24}"/>
              </a:ext>
            </a:extLst>
          </p:cNvPr>
          <p:cNvSpPr txBox="1"/>
          <p:nvPr/>
        </p:nvSpPr>
        <p:spPr>
          <a:xfrm>
            <a:off x="283942" y="44196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10.1.2.4</a:t>
            </a:r>
          </a:p>
        </p:txBody>
      </p:sp>
      <p:pic>
        <p:nvPicPr>
          <p:cNvPr id="11" name="Picture 2" descr="William Shakespeare - Wikipedia">
            <a:extLst>
              <a:ext uri="{FF2B5EF4-FFF2-40B4-BE49-F238E27FC236}">
                <a16:creationId xmlns:a16="http://schemas.microsoft.com/office/drawing/2014/main" id="{35EC7069-A93E-F3AE-761E-810ED1682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-17804" y="3842022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D62C0C-CB6E-FDCE-FF6B-01468BD378F3}"/>
              </a:ext>
            </a:extLst>
          </p:cNvPr>
          <p:cNvSpPr/>
          <p:nvPr/>
        </p:nvSpPr>
        <p:spPr>
          <a:xfrm>
            <a:off x="456329" y="3842022"/>
            <a:ext cx="1295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125A8D-AF27-76AC-806D-2A96CCC46DBB}"/>
              </a:ext>
            </a:extLst>
          </p:cNvPr>
          <p:cNvCxnSpPr/>
          <p:nvPr/>
        </p:nvCxnSpPr>
        <p:spPr>
          <a:xfrm flipH="1">
            <a:off x="1600200" y="1828800"/>
            <a:ext cx="1752600" cy="125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9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F35DB78D-FDE4-8501-7E16-82A303F6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457200"/>
            <a:ext cx="1066800" cy="1066800"/>
          </a:xfrm>
          <a:prstGeom prst="rect">
            <a:avLst/>
          </a:prstGeom>
        </p:spPr>
      </p:pic>
      <p:pic>
        <p:nvPicPr>
          <p:cNvPr id="2050" name="Picture 2" descr="William Shakespeare - Wikipedia">
            <a:extLst>
              <a:ext uri="{FF2B5EF4-FFF2-40B4-BE49-F238E27FC236}">
                <a16:creationId xmlns:a16="http://schemas.microsoft.com/office/drawing/2014/main" id="{FB96CB15-2B16-99A5-CCF0-4A829C222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3488267" y="1371600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08153-EF8E-CCF1-725E-16F296A44D96}"/>
              </a:ext>
            </a:extLst>
          </p:cNvPr>
          <p:cNvSpPr txBox="1"/>
          <p:nvPr/>
        </p:nvSpPr>
        <p:spPr>
          <a:xfrm>
            <a:off x="3995871" y="2727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305E9-8FDA-CD85-4A91-1E13A08F28FE}"/>
              </a:ext>
            </a:extLst>
          </p:cNvPr>
          <p:cNvSpPr/>
          <p:nvPr/>
        </p:nvSpPr>
        <p:spPr>
          <a:xfrm>
            <a:off x="3962400" y="137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357AA-A4E4-37E9-F570-9F6434578071}"/>
              </a:ext>
            </a:extLst>
          </p:cNvPr>
          <p:cNvSpPr txBox="1"/>
          <p:nvPr/>
        </p:nvSpPr>
        <p:spPr>
          <a:xfrm>
            <a:off x="9078032" y="35334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Tracker</a:t>
            </a:r>
            <a:r>
              <a:rPr lang="en-US" dirty="0"/>
              <a:t> is made, typically located at the person who created the torrent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3018-0678-5ACC-3F22-42DF7CFE48BA}"/>
              </a:ext>
            </a:extLst>
          </p:cNvPr>
          <p:cNvSpPr/>
          <p:nvPr/>
        </p:nvSpPr>
        <p:spPr>
          <a:xfrm>
            <a:off x="9220594" y="941079"/>
            <a:ext cx="2611264" cy="297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Tracker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Chunk1: 10.1.2.3</a:t>
            </a:r>
          </a:p>
          <a:p>
            <a:pPr algn="ctr"/>
            <a:r>
              <a:rPr lang="en-US" dirty="0"/>
              <a:t>Chunk2: 10.1.2.4</a:t>
            </a:r>
          </a:p>
          <a:p>
            <a:pPr algn="ctr"/>
            <a:r>
              <a:rPr lang="en-US" dirty="0"/>
              <a:t>Chunk3: 10.1.2.4</a:t>
            </a:r>
          </a:p>
          <a:p>
            <a:pPr algn="ctr"/>
            <a:r>
              <a:rPr lang="en-US" dirty="0"/>
              <a:t>Chunk4: 10.1.2.3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ChunkN</a:t>
            </a:r>
            <a:r>
              <a:rPr lang="en-US" dirty="0"/>
              <a:t>: 10.1.2.3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90522-EDB5-A2F8-FE52-787751986614}"/>
              </a:ext>
            </a:extLst>
          </p:cNvPr>
          <p:cNvSpPr txBox="1"/>
          <p:nvPr/>
        </p:nvSpPr>
        <p:spPr>
          <a:xfrm>
            <a:off x="3886200" y="19812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10.1.2.3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352B5242-3E9D-8F4D-D5FD-19ED5F97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142" y="2895600"/>
            <a:ext cx="1066800" cy="1066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F4ABC7-524F-428F-DE2B-2EDE92072215}"/>
              </a:ext>
            </a:extLst>
          </p:cNvPr>
          <p:cNvSpPr txBox="1"/>
          <p:nvPr/>
        </p:nvSpPr>
        <p:spPr>
          <a:xfrm>
            <a:off x="393613" y="27111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B4571-EB25-C244-968F-D97E6137FD24}"/>
              </a:ext>
            </a:extLst>
          </p:cNvPr>
          <p:cNvSpPr txBox="1"/>
          <p:nvPr/>
        </p:nvSpPr>
        <p:spPr>
          <a:xfrm>
            <a:off x="283942" y="44196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10.1.2.4</a:t>
            </a:r>
          </a:p>
        </p:txBody>
      </p:sp>
      <p:pic>
        <p:nvPicPr>
          <p:cNvPr id="11" name="Picture 2" descr="William Shakespeare - Wikipedia">
            <a:extLst>
              <a:ext uri="{FF2B5EF4-FFF2-40B4-BE49-F238E27FC236}">
                <a16:creationId xmlns:a16="http://schemas.microsoft.com/office/drawing/2014/main" id="{35EC7069-A93E-F3AE-761E-810ED1682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-17804" y="3842022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D62C0C-CB6E-FDCE-FF6B-01468BD378F3}"/>
              </a:ext>
            </a:extLst>
          </p:cNvPr>
          <p:cNvSpPr/>
          <p:nvPr/>
        </p:nvSpPr>
        <p:spPr>
          <a:xfrm>
            <a:off x="456329" y="3842022"/>
            <a:ext cx="1295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125A8D-AF27-76AC-806D-2A96CCC46DBB}"/>
              </a:ext>
            </a:extLst>
          </p:cNvPr>
          <p:cNvCxnSpPr/>
          <p:nvPr/>
        </p:nvCxnSpPr>
        <p:spPr>
          <a:xfrm flipH="1">
            <a:off x="1600200" y="1828800"/>
            <a:ext cx="1752600" cy="125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BB3BF1DF-8AA9-3A4C-5B4C-9755FB02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4867" y="3697206"/>
            <a:ext cx="1066800" cy="106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79BBA6-6929-6D81-3A1C-3C5AD94DDFC0}"/>
              </a:ext>
            </a:extLst>
          </p:cNvPr>
          <p:cNvSpPr txBox="1"/>
          <p:nvPr/>
        </p:nvSpPr>
        <p:spPr>
          <a:xfrm>
            <a:off x="2988338" y="351278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0D022-CC53-4FCD-E722-AB3E7E0139BC}"/>
              </a:ext>
            </a:extLst>
          </p:cNvPr>
          <p:cNvSpPr txBox="1"/>
          <p:nvPr/>
        </p:nvSpPr>
        <p:spPr>
          <a:xfrm>
            <a:off x="2878667" y="5221206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6E6B67-2A9E-F710-63DF-EE24B59963DE}"/>
              </a:ext>
            </a:extLst>
          </p:cNvPr>
          <p:cNvSpPr/>
          <p:nvPr/>
        </p:nvSpPr>
        <p:spPr>
          <a:xfrm>
            <a:off x="2789371" y="4604266"/>
            <a:ext cx="397933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576439-2E30-94B0-0C07-92F4B4BB743F}"/>
              </a:ext>
            </a:extLst>
          </p:cNvPr>
          <p:cNvSpPr/>
          <p:nvPr/>
        </p:nvSpPr>
        <p:spPr>
          <a:xfrm>
            <a:off x="3984664" y="4604266"/>
            <a:ext cx="397933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511D22-661C-3A57-EABB-4212FF39AFE8}"/>
              </a:ext>
            </a:extLst>
          </p:cNvPr>
          <p:cNvSpPr/>
          <p:nvPr/>
        </p:nvSpPr>
        <p:spPr>
          <a:xfrm>
            <a:off x="3206336" y="4604266"/>
            <a:ext cx="34447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31348-EA72-A91B-F290-0D6A164903D7}"/>
              </a:ext>
            </a:extLst>
          </p:cNvPr>
          <p:cNvSpPr/>
          <p:nvPr/>
        </p:nvSpPr>
        <p:spPr>
          <a:xfrm>
            <a:off x="3570747" y="4604266"/>
            <a:ext cx="397932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William Shakespeare - Wikipedia">
            <a:extLst>
              <a:ext uri="{FF2B5EF4-FFF2-40B4-BE49-F238E27FC236}">
                <a16:creationId xmlns:a16="http://schemas.microsoft.com/office/drawing/2014/main" id="{97B239E2-3E39-AA37-C117-4BDDF5A75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2356870" y="4611606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56A0FC-C2E6-D984-3BD5-435799A96F1B}"/>
              </a:ext>
            </a:extLst>
          </p:cNvPr>
          <p:cNvCxnSpPr>
            <a:cxnSpLocks/>
          </p:cNvCxnSpPr>
          <p:nvPr/>
        </p:nvCxnSpPr>
        <p:spPr>
          <a:xfrm flipH="1">
            <a:off x="3495362" y="2350532"/>
            <a:ext cx="470671" cy="100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8DC6B0-EEC4-7FCC-6AB8-E11F447109BE}"/>
              </a:ext>
            </a:extLst>
          </p:cNvPr>
          <p:cNvCxnSpPr>
            <a:cxnSpLocks/>
          </p:cNvCxnSpPr>
          <p:nvPr/>
        </p:nvCxnSpPr>
        <p:spPr>
          <a:xfrm flipH="1" flipV="1">
            <a:off x="1721811" y="3452005"/>
            <a:ext cx="1066800" cy="57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7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F35DB78D-FDE4-8501-7E16-82A303F6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457200"/>
            <a:ext cx="1066800" cy="1066800"/>
          </a:xfrm>
          <a:prstGeom prst="rect">
            <a:avLst/>
          </a:prstGeom>
        </p:spPr>
      </p:pic>
      <p:pic>
        <p:nvPicPr>
          <p:cNvPr id="2050" name="Picture 2" descr="William Shakespeare - Wikipedia">
            <a:extLst>
              <a:ext uri="{FF2B5EF4-FFF2-40B4-BE49-F238E27FC236}">
                <a16:creationId xmlns:a16="http://schemas.microsoft.com/office/drawing/2014/main" id="{FB96CB15-2B16-99A5-CCF0-4A829C222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3488267" y="1371600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08153-EF8E-CCF1-725E-16F296A44D96}"/>
              </a:ext>
            </a:extLst>
          </p:cNvPr>
          <p:cNvSpPr txBox="1"/>
          <p:nvPr/>
        </p:nvSpPr>
        <p:spPr>
          <a:xfrm>
            <a:off x="3995871" y="2727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305E9-8FDA-CD85-4A91-1E13A08F28FE}"/>
              </a:ext>
            </a:extLst>
          </p:cNvPr>
          <p:cNvSpPr/>
          <p:nvPr/>
        </p:nvSpPr>
        <p:spPr>
          <a:xfrm>
            <a:off x="3962400" y="137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357AA-A4E4-37E9-F570-9F6434578071}"/>
              </a:ext>
            </a:extLst>
          </p:cNvPr>
          <p:cNvSpPr txBox="1"/>
          <p:nvPr/>
        </p:nvSpPr>
        <p:spPr>
          <a:xfrm>
            <a:off x="9078032" y="35334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Tracker</a:t>
            </a:r>
            <a:r>
              <a:rPr lang="en-US" dirty="0"/>
              <a:t> is made, typically located at the person who created the torrent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3018-0678-5ACC-3F22-42DF7CFE48BA}"/>
              </a:ext>
            </a:extLst>
          </p:cNvPr>
          <p:cNvSpPr/>
          <p:nvPr/>
        </p:nvSpPr>
        <p:spPr>
          <a:xfrm>
            <a:off x="9220594" y="941079"/>
            <a:ext cx="2611264" cy="297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Tracker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Chunk1: 10.1.2.5</a:t>
            </a:r>
          </a:p>
          <a:p>
            <a:pPr algn="ctr"/>
            <a:r>
              <a:rPr lang="en-US" dirty="0"/>
              <a:t>Chunk2: 10.1.2.4</a:t>
            </a:r>
          </a:p>
          <a:p>
            <a:pPr algn="ctr"/>
            <a:r>
              <a:rPr lang="en-US" dirty="0"/>
              <a:t>Chunk3: 10.1.2.4</a:t>
            </a:r>
          </a:p>
          <a:p>
            <a:pPr algn="ctr"/>
            <a:r>
              <a:rPr lang="en-US" dirty="0"/>
              <a:t>Chunk4: 10.1.2.3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ChunkN</a:t>
            </a:r>
            <a:r>
              <a:rPr lang="en-US" dirty="0"/>
              <a:t>: 10.1.2.3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90522-EDB5-A2F8-FE52-787751986614}"/>
              </a:ext>
            </a:extLst>
          </p:cNvPr>
          <p:cNvSpPr txBox="1"/>
          <p:nvPr/>
        </p:nvSpPr>
        <p:spPr>
          <a:xfrm>
            <a:off x="3886200" y="19812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10.1.2.3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352B5242-3E9D-8F4D-D5FD-19ED5F97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142" y="2895600"/>
            <a:ext cx="1066800" cy="1066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F4ABC7-524F-428F-DE2B-2EDE92072215}"/>
              </a:ext>
            </a:extLst>
          </p:cNvPr>
          <p:cNvSpPr txBox="1"/>
          <p:nvPr/>
        </p:nvSpPr>
        <p:spPr>
          <a:xfrm>
            <a:off x="393613" y="27111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B4571-EB25-C244-968F-D97E6137FD24}"/>
              </a:ext>
            </a:extLst>
          </p:cNvPr>
          <p:cNvSpPr txBox="1"/>
          <p:nvPr/>
        </p:nvSpPr>
        <p:spPr>
          <a:xfrm>
            <a:off x="283942" y="44196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10.1.2.4</a:t>
            </a:r>
          </a:p>
        </p:txBody>
      </p:sp>
      <p:pic>
        <p:nvPicPr>
          <p:cNvPr id="11" name="Picture 2" descr="William Shakespeare - Wikipedia">
            <a:extLst>
              <a:ext uri="{FF2B5EF4-FFF2-40B4-BE49-F238E27FC236}">
                <a16:creationId xmlns:a16="http://schemas.microsoft.com/office/drawing/2014/main" id="{35EC7069-A93E-F3AE-761E-810ED1682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-17804" y="3842022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D62C0C-CB6E-FDCE-FF6B-01468BD378F3}"/>
              </a:ext>
            </a:extLst>
          </p:cNvPr>
          <p:cNvSpPr/>
          <p:nvPr/>
        </p:nvSpPr>
        <p:spPr>
          <a:xfrm>
            <a:off x="456329" y="3842022"/>
            <a:ext cx="1295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125A8D-AF27-76AC-806D-2A96CCC46DBB}"/>
              </a:ext>
            </a:extLst>
          </p:cNvPr>
          <p:cNvCxnSpPr/>
          <p:nvPr/>
        </p:nvCxnSpPr>
        <p:spPr>
          <a:xfrm flipH="1">
            <a:off x="1600200" y="1828800"/>
            <a:ext cx="1752600" cy="125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BB3BF1DF-8AA9-3A4C-5B4C-9755FB02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4867" y="3697206"/>
            <a:ext cx="1066800" cy="106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79BBA6-6929-6D81-3A1C-3C5AD94DDFC0}"/>
              </a:ext>
            </a:extLst>
          </p:cNvPr>
          <p:cNvSpPr txBox="1"/>
          <p:nvPr/>
        </p:nvSpPr>
        <p:spPr>
          <a:xfrm>
            <a:off x="2988338" y="351278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0D022-CC53-4FCD-E722-AB3E7E0139BC}"/>
              </a:ext>
            </a:extLst>
          </p:cNvPr>
          <p:cNvSpPr txBox="1"/>
          <p:nvPr/>
        </p:nvSpPr>
        <p:spPr>
          <a:xfrm>
            <a:off x="2878667" y="5221206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6E6B67-2A9E-F710-63DF-EE24B59963DE}"/>
              </a:ext>
            </a:extLst>
          </p:cNvPr>
          <p:cNvSpPr/>
          <p:nvPr/>
        </p:nvSpPr>
        <p:spPr>
          <a:xfrm>
            <a:off x="2789371" y="4604266"/>
            <a:ext cx="1401629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William Shakespeare - Wikipedia">
            <a:extLst>
              <a:ext uri="{FF2B5EF4-FFF2-40B4-BE49-F238E27FC236}">
                <a16:creationId xmlns:a16="http://schemas.microsoft.com/office/drawing/2014/main" id="{97B239E2-3E39-AA37-C117-4BDDF5A75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2356870" y="4611606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56A0FC-C2E6-D984-3BD5-435799A96F1B}"/>
              </a:ext>
            </a:extLst>
          </p:cNvPr>
          <p:cNvCxnSpPr>
            <a:cxnSpLocks/>
          </p:cNvCxnSpPr>
          <p:nvPr/>
        </p:nvCxnSpPr>
        <p:spPr>
          <a:xfrm flipH="1">
            <a:off x="3495362" y="2350532"/>
            <a:ext cx="470671" cy="100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8DC6B0-EEC4-7FCC-6AB8-E11F447109BE}"/>
              </a:ext>
            </a:extLst>
          </p:cNvPr>
          <p:cNvCxnSpPr>
            <a:cxnSpLocks/>
          </p:cNvCxnSpPr>
          <p:nvPr/>
        </p:nvCxnSpPr>
        <p:spPr>
          <a:xfrm flipH="1" flipV="1">
            <a:off x="1721811" y="3452005"/>
            <a:ext cx="1066800" cy="57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omputer with solid fill">
            <a:extLst>
              <a:ext uri="{FF2B5EF4-FFF2-40B4-BE49-F238E27FC236}">
                <a16:creationId xmlns:a16="http://schemas.microsoft.com/office/drawing/2014/main" id="{BA3B4434-3476-F766-8FC7-5A863260B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2612" y="3700055"/>
            <a:ext cx="1066800" cy="1066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1E25A02-FE8D-F759-91C6-6E4A175BC7AC}"/>
              </a:ext>
            </a:extLst>
          </p:cNvPr>
          <p:cNvSpPr txBox="1"/>
          <p:nvPr/>
        </p:nvSpPr>
        <p:spPr>
          <a:xfrm>
            <a:off x="5776083" y="3515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2F9525-B500-2D24-33F4-5341F67E5A1D}"/>
              </a:ext>
            </a:extLst>
          </p:cNvPr>
          <p:cNvSpPr txBox="1"/>
          <p:nvPr/>
        </p:nvSpPr>
        <p:spPr>
          <a:xfrm>
            <a:off x="5742612" y="5242547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10.1.2.6</a:t>
            </a:r>
          </a:p>
        </p:txBody>
      </p:sp>
      <p:pic>
        <p:nvPicPr>
          <p:cNvPr id="32" name="Picture 2" descr="William Shakespeare - Wikipedia">
            <a:extLst>
              <a:ext uri="{FF2B5EF4-FFF2-40B4-BE49-F238E27FC236}">
                <a16:creationId xmlns:a16="http://schemas.microsoft.com/office/drawing/2014/main" id="{060EFAE0-6DF5-569F-9C0F-50A3F37E6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5366547" y="4611606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849C2BB-9FE0-A44E-95EF-1803B4E1B322}"/>
              </a:ext>
            </a:extLst>
          </p:cNvPr>
          <p:cNvSpPr/>
          <p:nvPr/>
        </p:nvSpPr>
        <p:spPr>
          <a:xfrm>
            <a:off x="5840680" y="4611606"/>
            <a:ext cx="376065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321253-401C-26CE-BDF8-626DDF0DB8CA}"/>
              </a:ext>
            </a:extLst>
          </p:cNvPr>
          <p:cNvSpPr/>
          <p:nvPr/>
        </p:nvSpPr>
        <p:spPr>
          <a:xfrm>
            <a:off x="6237260" y="4604266"/>
            <a:ext cx="37606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35AC44-2077-E6AC-EBB0-02CC53FAA5C3}"/>
              </a:ext>
            </a:extLst>
          </p:cNvPr>
          <p:cNvSpPr/>
          <p:nvPr/>
        </p:nvSpPr>
        <p:spPr>
          <a:xfrm>
            <a:off x="6621379" y="4604266"/>
            <a:ext cx="37606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9ACF67-C591-0BBF-84B3-BA8675DC5744}"/>
              </a:ext>
            </a:extLst>
          </p:cNvPr>
          <p:cNvSpPr/>
          <p:nvPr/>
        </p:nvSpPr>
        <p:spPr>
          <a:xfrm>
            <a:off x="7016227" y="4618607"/>
            <a:ext cx="376065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81A2A2-DC63-AF96-A22B-A09642B51258}"/>
              </a:ext>
            </a:extLst>
          </p:cNvPr>
          <p:cNvCxnSpPr>
            <a:cxnSpLocks/>
          </p:cNvCxnSpPr>
          <p:nvPr/>
        </p:nvCxnSpPr>
        <p:spPr>
          <a:xfrm>
            <a:off x="4579044" y="2350532"/>
            <a:ext cx="1449668" cy="116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930754-3189-C59A-E627-2C23A6E9AB43}"/>
              </a:ext>
            </a:extLst>
          </p:cNvPr>
          <p:cNvCxnSpPr>
            <a:cxnSpLocks/>
          </p:cNvCxnSpPr>
          <p:nvPr/>
        </p:nvCxnSpPr>
        <p:spPr>
          <a:xfrm flipV="1">
            <a:off x="1600200" y="2855336"/>
            <a:ext cx="2743200" cy="42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795371-4D92-9DAD-4C07-373F9422381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343400" y="2848622"/>
            <a:ext cx="1432683" cy="85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0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F35DB78D-FDE4-8501-7E16-82A303F6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457200"/>
            <a:ext cx="1066800" cy="1066800"/>
          </a:xfrm>
          <a:prstGeom prst="rect">
            <a:avLst/>
          </a:prstGeom>
        </p:spPr>
      </p:pic>
      <p:pic>
        <p:nvPicPr>
          <p:cNvPr id="2050" name="Picture 2" descr="William Shakespeare - Wikipedia">
            <a:extLst>
              <a:ext uri="{FF2B5EF4-FFF2-40B4-BE49-F238E27FC236}">
                <a16:creationId xmlns:a16="http://schemas.microsoft.com/office/drawing/2014/main" id="{FB96CB15-2B16-99A5-CCF0-4A829C222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3488267" y="1371600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08153-EF8E-CCF1-725E-16F296A44D96}"/>
              </a:ext>
            </a:extLst>
          </p:cNvPr>
          <p:cNvSpPr txBox="1"/>
          <p:nvPr/>
        </p:nvSpPr>
        <p:spPr>
          <a:xfrm>
            <a:off x="3995871" y="2727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305E9-8FDA-CD85-4A91-1E13A08F28FE}"/>
              </a:ext>
            </a:extLst>
          </p:cNvPr>
          <p:cNvSpPr/>
          <p:nvPr/>
        </p:nvSpPr>
        <p:spPr>
          <a:xfrm>
            <a:off x="3962400" y="137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357AA-A4E4-37E9-F570-9F6434578071}"/>
              </a:ext>
            </a:extLst>
          </p:cNvPr>
          <p:cNvSpPr txBox="1"/>
          <p:nvPr/>
        </p:nvSpPr>
        <p:spPr>
          <a:xfrm>
            <a:off x="9078032" y="35334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Tracker</a:t>
            </a:r>
            <a:r>
              <a:rPr lang="en-US" dirty="0"/>
              <a:t> is made, typically located at the person who created the torrent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3018-0678-5ACC-3F22-42DF7CFE48BA}"/>
              </a:ext>
            </a:extLst>
          </p:cNvPr>
          <p:cNvSpPr/>
          <p:nvPr/>
        </p:nvSpPr>
        <p:spPr>
          <a:xfrm>
            <a:off x="9220594" y="941079"/>
            <a:ext cx="2611264" cy="297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Tracker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Chunk1: 10.1.2.5</a:t>
            </a:r>
          </a:p>
          <a:p>
            <a:pPr algn="ctr"/>
            <a:r>
              <a:rPr lang="en-US" dirty="0"/>
              <a:t>Chunk2: 10.1.2.4</a:t>
            </a:r>
          </a:p>
          <a:p>
            <a:pPr algn="ctr"/>
            <a:r>
              <a:rPr lang="en-US" dirty="0"/>
              <a:t>Chunk3: 10.1.2.4</a:t>
            </a:r>
          </a:p>
          <a:p>
            <a:pPr algn="ctr"/>
            <a:r>
              <a:rPr lang="en-US" dirty="0"/>
              <a:t>Chunk4: 10.1.2.3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ChunkN</a:t>
            </a:r>
            <a:r>
              <a:rPr lang="en-US" dirty="0"/>
              <a:t>: 10.1.2.3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90522-EDB5-A2F8-FE52-787751986614}"/>
              </a:ext>
            </a:extLst>
          </p:cNvPr>
          <p:cNvSpPr txBox="1"/>
          <p:nvPr/>
        </p:nvSpPr>
        <p:spPr>
          <a:xfrm>
            <a:off x="3886200" y="19812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10.1.2.3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352B5242-3E9D-8F4D-D5FD-19ED5F97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142" y="2895600"/>
            <a:ext cx="1066800" cy="1066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F4ABC7-524F-428F-DE2B-2EDE92072215}"/>
              </a:ext>
            </a:extLst>
          </p:cNvPr>
          <p:cNvSpPr txBox="1"/>
          <p:nvPr/>
        </p:nvSpPr>
        <p:spPr>
          <a:xfrm>
            <a:off x="393613" y="27111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B4571-EB25-C244-968F-D97E6137FD24}"/>
              </a:ext>
            </a:extLst>
          </p:cNvPr>
          <p:cNvSpPr txBox="1"/>
          <p:nvPr/>
        </p:nvSpPr>
        <p:spPr>
          <a:xfrm>
            <a:off x="283942" y="4419600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10.1.2.4</a:t>
            </a:r>
          </a:p>
        </p:txBody>
      </p:sp>
      <p:pic>
        <p:nvPicPr>
          <p:cNvPr id="11" name="Picture 2" descr="William Shakespeare - Wikipedia">
            <a:extLst>
              <a:ext uri="{FF2B5EF4-FFF2-40B4-BE49-F238E27FC236}">
                <a16:creationId xmlns:a16="http://schemas.microsoft.com/office/drawing/2014/main" id="{35EC7069-A93E-F3AE-761E-810ED1682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-17804" y="3842022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D62C0C-CB6E-FDCE-FF6B-01468BD378F3}"/>
              </a:ext>
            </a:extLst>
          </p:cNvPr>
          <p:cNvSpPr/>
          <p:nvPr/>
        </p:nvSpPr>
        <p:spPr>
          <a:xfrm>
            <a:off x="456329" y="3842022"/>
            <a:ext cx="1295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125A8D-AF27-76AC-806D-2A96CCC46DBB}"/>
              </a:ext>
            </a:extLst>
          </p:cNvPr>
          <p:cNvCxnSpPr/>
          <p:nvPr/>
        </p:nvCxnSpPr>
        <p:spPr>
          <a:xfrm flipH="1">
            <a:off x="1600200" y="1828800"/>
            <a:ext cx="1752600" cy="125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BB3BF1DF-8AA9-3A4C-5B4C-9755FB02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4867" y="3697206"/>
            <a:ext cx="1066800" cy="106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79BBA6-6929-6D81-3A1C-3C5AD94DDFC0}"/>
              </a:ext>
            </a:extLst>
          </p:cNvPr>
          <p:cNvSpPr txBox="1"/>
          <p:nvPr/>
        </p:nvSpPr>
        <p:spPr>
          <a:xfrm>
            <a:off x="2988338" y="351278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0D022-CC53-4FCD-E722-AB3E7E0139BC}"/>
              </a:ext>
            </a:extLst>
          </p:cNvPr>
          <p:cNvSpPr txBox="1"/>
          <p:nvPr/>
        </p:nvSpPr>
        <p:spPr>
          <a:xfrm>
            <a:off x="2878667" y="5221206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6E6B67-2A9E-F710-63DF-EE24B59963DE}"/>
              </a:ext>
            </a:extLst>
          </p:cNvPr>
          <p:cNvSpPr/>
          <p:nvPr/>
        </p:nvSpPr>
        <p:spPr>
          <a:xfrm>
            <a:off x="2789371" y="4604266"/>
            <a:ext cx="1401629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William Shakespeare - Wikipedia">
            <a:extLst>
              <a:ext uri="{FF2B5EF4-FFF2-40B4-BE49-F238E27FC236}">
                <a16:creationId xmlns:a16="http://schemas.microsoft.com/office/drawing/2014/main" id="{97B239E2-3E39-AA37-C117-4BDDF5A75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2356870" y="4611606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56A0FC-C2E6-D984-3BD5-435799A96F1B}"/>
              </a:ext>
            </a:extLst>
          </p:cNvPr>
          <p:cNvCxnSpPr>
            <a:cxnSpLocks/>
          </p:cNvCxnSpPr>
          <p:nvPr/>
        </p:nvCxnSpPr>
        <p:spPr>
          <a:xfrm flipH="1">
            <a:off x="3495362" y="2350532"/>
            <a:ext cx="470671" cy="100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8DC6B0-EEC4-7FCC-6AB8-E11F447109BE}"/>
              </a:ext>
            </a:extLst>
          </p:cNvPr>
          <p:cNvCxnSpPr>
            <a:cxnSpLocks/>
          </p:cNvCxnSpPr>
          <p:nvPr/>
        </p:nvCxnSpPr>
        <p:spPr>
          <a:xfrm flipH="1" flipV="1">
            <a:off x="1721811" y="3452005"/>
            <a:ext cx="1066800" cy="57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omputer with solid fill">
            <a:extLst>
              <a:ext uri="{FF2B5EF4-FFF2-40B4-BE49-F238E27FC236}">
                <a16:creationId xmlns:a16="http://schemas.microsoft.com/office/drawing/2014/main" id="{BA3B4434-3476-F766-8FC7-5A863260B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2612" y="3700055"/>
            <a:ext cx="1066800" cy="1066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1E25A02-FE8D-F759-91C6-6E4A175BC7AC}"/>
              </a:ext>
            </a:extLst>
          </p:cNvPr>
          <p:cNvSpPr txBox="1"/>
          <p:nvPr/>
        </p:nvSpPr>
        <p:spPr>
          <a:xfrm>
            <a:off x="5776083" y="3515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2F9525-B500-2D24-33F4-5341F67E5A1D}"/>
              </a:ext>
            </a:extLst>
          </p:cNvPr>
          <p:cNvSpPr txBox="1"/>
          <p:nvPr/>
        </p:nvSpPr>
        <p:spPr>
          <a:xfrm>
            <a:off x="5742612" y="5242547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10.1.2.6</a:t>
            </a:r>
          </a:p>
        </p:txBody>
      </p:sp>
      <p:pic>
        <p:nvPicPr>
          <p:cNvPr id="32" name="Picture 2" descr="William Shakespeare - Wikipedia">
            <a:extLst>
              <a:ext uri="{FF2B5EF4-FFF2-40B4-BE49-F238E27FC236}">
                <a16:creationId xmlns:a16="http://schemas.microsoft.com/office/drawing/2014/main" id="{060EFAE0-6DF5-569F-9C0F-50A3F37E6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5366547" y="4611606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81A2A2-DC63-AF96-A22B-A09642B51258}"/>
              </a:ext>
            </a:extLst>
          </p:cNvPr>
          <p:cNvCxnSpPr>
            <a:cxnSpLocks/>
          </p:cNvCxnSpPr>
          <p:nvPr/>
        </p:nvCxnSpPr>
        <p:spPr>
          <a:xfrm>
            <a:off x="4579044" y="2350532"/>
            <a:ext cx="1449668" cy="116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930754-3189-C59A-E627-2C23A6E9AB43}"/>
              </a:ext>
            </a:extLst>
          </p:cNvPr>
          <p:cNvCxnSpPr>
            <a:cxnSpLocks/>
          </p:cNvCxnSpPr>
          <p:nvPr/>
        </p:nvCxnSpPr>
        <p:spPr>
          <a:xfrm flipV="1">
            <a:off x="1600200" y="2855336"/>
            <a:ext cx="2743200" cy="42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795371-4D92-9DAD-4C07-373F9422381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343400" y="2848622"/>
            <a:ext cx="1432683" cy="85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75166-1E50-8791-D78A-A417342DD103}"/>
              </a:ext>
            </a:extLst>
          </p:cNvPr>
          <p:cNvSpPr/>
          <p:nvPr/>
        </p:nvSpPr>
        <p:spPr>
          <a:xfrm>
            <a:off x="5838263" y="4611606"/>
            <a:ext cx="140162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055C7-236A-D749-1EF9-3A6D710CA8E9}"/>
              </a:ext>
            </a:extLst>
          </p:cNvPr>
          <p:cNvSpPr txBox="1"/>
          <p:nvPr/>
        </p:nvSpPr>
        <p:spPr>
          <a:xfrm>
            <a:off x="7934795" y="4470929"/>
            <a:ext cx="412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more users join the network, it grows the capability of the networks and chunks are more scattered </a:t>
            </a:r>
          </a:p>
        </p:txBody>
      </p:sp>
    </p:spTree>
    <p:extLst>
      <p:ext uri="{BB962C8B-B14F-4D97-AF65-F5344CB8AC3E}">
        <p14:creationId xmlns:p14="http://schemas.microsoft.com/office/powerpoint/2010/main" val="400849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521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file distribution: BitTorrent</a:t>
            </a:r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643F0695-48BD-4D7F-54F0-D998E76DB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0"/>
              </a:rPr>
              <a:t>tracker:</a:t>
            </a:r>
            <a:r>
              <a:rPr lang="en-US" altLang="en-US">
                <a:latin typeface="Gill Sans MT" panose="020B0502020104020203" pitchFamily="34" charset="0"/>
              </a:rPr>
              <a:t> 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Gill Sans MT" panose="020B0502020104020203" pitchFamily="34" charset="0"/>
              </a:rPr>
              <a:t>participating in torrent</a:t>
            </a: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B6E0262C-66B7-0D1C-76CE-1DDDBA5A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3233737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5">
            <a:extLst>
              <a:ext uri="{FF2B5EF4-FFF2-40B4-BE49-F238E27FC236}">
                <a16:creationId xmlns:a16="http://schemas.microsoft.com/office/drawing/2014/main" id="{C18BBE03-6712-11D3-5968-824D1CBBC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2962275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52CD3D99-6955-0FB6-005D-099C0FA8A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3113087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7">
            <a:extLst>
              <a:ext uri="{FF2B5EF4-FFF2-40B4-BE49-F238E27FC236}">
                <a16:creationId xmlns:a16="http://schemas.microsoft.com/office/drawing/2014/main" id="{F921D0CE-276F-D456-1660-CD5A3EC88E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76912" y="2873375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A3CA6983-B23B-2D25-B945-70EBAB077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937" y="3409950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D74AABC9-9445-F8EE-2EDD-2DC60AFF67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8250" y="5375275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0">
            <a:extLst>
              <a:ext uri="{FF2B5EF4-FFF2-40B4-BE49-F238E27FC236}">
                <a16:creationId xmlns:a16="http://schemas.microsoft.com/office/drawing/2014/main" id="{F54455E4-8214-31CE-4FFA-554051F87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237" y="3071812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034EAD02-E40C-31D2-1D61-9625C1947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2337" y="4457700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B1E7BF6C-0C40-A779-7BAE-62AD8E5B7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462" y="3016250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8AA96EDD-7D44-13E2-186D-147A07109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5397500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93826F3A-D844-CEC5-C660-339F0D5E1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0950" y="5692775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73637973-0BF3-5F57-A440-A0851CAE4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4235450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Alice arrives  …</a:t>
            </a:r>
          </a:p>
        </p:txBody>
      </p:sp>
      <p:sp>
        <p:nvSpPr>
          <p:cNvPr id="19" name="Line 38">
            <a:extLst>
              <a:ext uri="{FF2B5EF4-FFF2-40B4-BE49-F238E27FC236}">
                <a16:creationId xmlns:a16="http://schemas.microsoft.com/office/drawing/2014/main" id="{E13AC125-006B-84DE-51E7-45A8390099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6237" y="4632325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39" descr="Alice">
            <a:extLst>
              <a:ext uri="{FF2B5EF4-FFF2-40B4-BE49-F238E27FC236}">
                <a16:creationId xmlns:a16="http://schemas.microsoft.com/office/drawing/2014/main" id="{B386C26E-472C-2293-4B7C-06BFB041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752850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42">
            <a:extLst>
              <a:ext uri="{FF2B5EF4-FFF2-40B4-BE49-F238E27FC236}">
                <a16:creationId xmlns:a16="http://schemas.microsoft.com/office/drawing/2014/main" id="{EA608A32-36AC-DBA3-3006-2520F23A2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90800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E456CDF5-7A84-F2B3-21E1-B99EBC96A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7" y="44958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of peers from tracker</a:t>
            </a:r>
          </a:p>
        </p:txBody>
      </p:sp>
      <p:grpSp>
        <p:nvGrpSpPr>
          <p:cNvPr id="25" name="Group 68">
            <a:extLst>
              <a:ext uri="{FF2B5EF4-FFF2-40B4-BE49-F238E27FC236}">
                <a16:creationId xmlns:a16="http://schemas.microsoft.com/office/drawing/2014/main" id="{C3087DF5-E0EC-64C2-A923-9082E5766BFB}"/>
              </a:ext>
            </a:extLst>
          </p:cNvPr>
          <p:cNvGrpSpPr>
            <a:grpSpLocks/>
          </p:cNvGrpSpPr>
          <p:nvPr/>
        </p:nvGrpSpPr>
        <p:grpSpPr bwMode="auto">
          <a:xfrm>
            <a:off x="3373437" y="3040062"/>
            <a:ext cx="3492500" cy="2163763"/>
            <a:chOff x="1752" y="2166"/>
            <a:chExt cx="2200" cy="1363"/>
          </a:xfrm>
        </p:grpSpPr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57FD6BD0-F889-EDFD-98CF-C069E8748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3FE29CCB-B271-E506-7521-85858FE0F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02EACAD5-C5C0-C8F2-5190-D605D23E4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35">
            <a:extLst>
              <a:ext uri="{FF2B5EF4-FFF2-40B4-BE49-F238E27FC236}">
                <a16:creationId xmlns:a16="http://schemas.microsoft.com/office/drawing/2014/main" id="{657B6E3A-5A43-8840-DF26-82D9594C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037137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 chunks with peers in torrent</a:t>
            </a:r>
          </a:p>
        </p:txBody>
      </p:sp>
      <p:grpSp>
        <p:nvGrpSpPr>
          <p:cNvPr id="31" name="Group 71">
            <a:extLst>
              <a:ext uri="{FF2B5EF4-FFF2-40B4-BE49-F238E27FC236}">
                <a16:creationId xmlns:a16="http://schemas.microsoft.com/office/drawing/2014/main" id="{3B9BA062-3B17-31AC-FB68-F5F31B149DF5}"/>
              </a:ext>
            </a:extLst>
          </p:cNvPr>
          <p:cNvGrpSpPr>
            <a:grpSpLocks/>
          </p:cNvGrpSpPr>
          <p:nvPr/>
        </p:nvGrpSpPr>
        <p:grpSpPr bwMode="auto">
          <a:xfrm>
            <a:off x="2776537" y="2549525"/>
            <a:ext cx="379413" cy="604837"/>
            <a:chOff x="4140" y="429"/>
            <a:chExt cx="1425" cy="2396"/>
          </a:xfrm>
        </p:grpSpPr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id="{E6D51CA8-B703-F295-5658-87C535FCA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73">
              <a:extLst>
                <a:ext uri="{FF2B5EF4-FFF2-40B4-BE49-F238E27FC236}">
                  <a16:creationId xmlns:a16="http://schemas.microsoft.com/office/drawing/2014/main" id="{36CD275A-89BC-3BBC-7642-186EAC3B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Freeform 74">
              <a:extLst>
                <a:ext uri="{FF2B5EF4-FFF2-40B4-BE49-F238E27FC236}">
                  <a16:creationId xmlns:a16="http://schemas.microsoft.com/office/drawing/2014/main" id="{B6C9AB58-510C-8CDB-2E6D-0AF6A1633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5">
              <a:extLst>
                <a:ext uri="{FF2B5EF4-FFF2-40B4-BE49-F238E27FC236}">
                  <a16:creationId xmlns:a16="http://schemas.microsoft.com/office/drawing/2014/main" id="{D7DC46D6-A961-13D1-FA08-3A7055964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76">
              <a:extLst>
                <a:ext uri="{FF2B5EF4-FFF2-40B4-BE49-F238E27FC236}">
                  <a16:creationId xmlns:a16="http://schemas.microsoft.com/office/drawing/2014/main" id="{31F65CC8-93AE-9A0B-5B4C-FAF98A12D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7" name="Group 77">
              <a:extLst>
                <a:ext uri="{FF2B5EF4-FFF2-40B4-BE49-F238E27FC236}">
                  <a16:creationId xmlns:a16="http://schemas.microsoft.com/office/drawing/2014/main" id="{EA3B59DE-3C0A-299C-E797-C405132E9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" name="AutoShape 78">
                <a:extLst>
                  <a:ext uri="{FF2B5EF4-FFF2-40B4-BE49-F238E27FC236}">
                    <a16:creationId xmlns:a16="http://schemas.microsoft.com/office/drawing/2014/main" id="{820E11B7-5C3C-A1B1-DA0A-9F78B9FC0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AutoShape 79">
                <a:extLst>
                  <a:ext uri="{FF2B5EF4-FFF2-40B4-BE49-F238E27FC236}">
                    <a16:creationId xmlns:a16="http://schemas.microsoft.com/office/drawing/2014/main" id="{7E609292-FE6A-C09B-DB71-4EC025516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8" name="Rectangle 80">
              <a:extLst>
                <a:ext uri="{FF2B5EF4-FFF2-40B4-BE49-F238E27FC236}">
                  <a16:creationId xmlns:a16="http://schemas.microsoft.com/office/drawing/2014/main" id="{CC13694D-34CC-4FEF-278C-2DFAAB3D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9" name="Group 81">
              <a:extLst>
                <a:ext uri="{FF2B5EF4-FFF2-40B4-BE49-F238E27FC236}">
                  <a16:creationId xmlns:a16="http://schemas.microsoft.com/office/drawing/2014/main" id="{A09A5B16-E9F4-97E8-6D3F-03FD330AE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" name="AutoShape 82">
                <a:extLst>
                  <a:ext uri="{FF2B5EF4-FFF2-40B4-BE49-F238E27FC236}">
                    <a16:creationId xmlns:a16="http://schemas.microsoft.com/office/drawing/2014/main" id="{A4D0DE65-1D97-620A-44A1-A25D964C1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AutoShape 83">
                <a:extLst>
                  <a:ext uri="{FF2B5EF4-FFF2-40B4-BE49-F238E27FC236}">
                    <a16:creationId xmlns:a16="http://schemas.microsoft.com/office/drawing/2014/main" id="{D8211BD9-275C-5143-D4DC-3D71C447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0" name="Rectangle 84">
              <a:extLst>
                <a:ext uri="{FF2B5EF4-FFF2-40B4-BE49-F238E27FC236}">
                  <a16:creationId xmlns:a16="http://schemas.microsoft.com/office/drawing/2014/main" id="{D3C947CC-532E-9847-76E0-1FFC857C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Rectangle 85">
              <a:extLst>
                <a:ext uri="{FF2B5EF4-FFF2-40B4-BE49-F238E27FC236}">
                  <a16:creationId xmlns:a16="http://schemas.microsoft.com/office/drawing/2014/main" id="{50DFF96D-E9A0-0ADD-D8ED-B5549D36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" name="Group 86">
              <a:extLst>
                <a:ext uri="{FF2B5EF4-FFF2-40B4-BE49-F238E27FC236}">
                  <a16:creationId xmlns:a16="http://schemas.microsoft.com/office/drawing/2014/main" id="{8FDCE274-AFBA-8C7E-12BC-3F0CE6A81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" name="AutoShape 87">
                <a:extLst>
                  <a:ext uri="{FF2B5EF4-FFF2-40B4-BE49-F238E27FC236}">
                    <a16:creationId xmlns:a16="http://schemas.microsoft.com/office/drawing/2014/main" id="{1B4D70B4-E531-BCC6-3BC9-17F9BA7D8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AutoShape 88">
                <a:extLst>
                  <a:ext uri="{FF2B5EF4-FFF2-40B4-BE49-F238E27FC236}">
                    <a16:creationId xmlns:a16="http://schemas.microsoft.com/office/drawing/2014/main" id="{3BAD5011-45AF-363A-0D68-88D371EC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6A3D9454-54D6-AC9A-EE37-86E2DB80C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90">
              <a:extLst>
                <a:ext uri="{FF2B5EF4-FFF2-40B4-BE49-F238E27FC236}">
                  <a16:creationId xmlns:a16="http://schemas.microsoft.com/office/drawing/2014/main" id="{C9A974F5-FE5E-E469-FABC-A8A5E08B6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" name="AutoShape 91">
                <a:extLst>
                  <a:ext uri="{FF2B5EF4-FFF2-40B4-BE49-F238E27FC236}">
                    <a16:creationId xmlns:a16="http://schemas.microsoft.com/office/drawing/2014/main" id="{00FCA60E-9344-F0F6-DAB4-1255A51C9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AutoShape 92">
                <a:extLst>
                  <a:ext uri="{FF2B5EF4-FFF2-40B4-BE49-F238E27FC236}">
                    <a16:creationId xmlns:a16="http://schemas.microsoft.com/office/drawing/2014/main" id="{6A41D081-4779-615F-3AC8-DF0383802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" name="Rectangle 93">
              <a:extLst>
                <a:ext uri="{FF2B5EF4-FFF2-40B4-BE49-F238E27FC236}">
                  <a16:creationId xmlns:a16="http://schemas.microsoft.com/office/drawing/2014/main" id="{D49DF410-AA7F-6A1B-7F7B-A000B3A3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Freeform 94">
              <a:extLst>
                <a:ext uri="{FF2B5EF4-FFF2-40B4-BE49-F238E27FC236}">
                  <a16:creationId xmlns:a16="http://schemas.microsoft.com/office/drawing/2014/main" id="{95C81D77-90D9-DD87-960F-A6C5530B5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5">
              <a:extLst>
                <a:ext uri="{FF2B5EF4-FFF2-40B4-BE49-F238E27FC236}">
                  <a16:creationId xmlns:a16="http://schemas.microsoft.com/office/drawing/2014/main" id="{35DF1E8A-B339-1226-611E-CD7012A2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96">
              <a:extLst>
                <a:ext uri="{FF2B5EF4-FFF2-40B4-BE49-F238E27FC236}">
                  <a16:creationId xmlns:a16="http://schemas.microsoft.com/office/drawing/2014/main" id="{F52C33A1-0EB3-B153-CFB8-F937F7995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Freeform 97">
              <a:extLst>
                <a:ext uri="{FF2B5EF4-FFF2-40B4-BE49-F238E27FC236}">
                  <a16:creationId xmlns:a16="http://schemas.microsoft.com/office/drawing/2014/main" id="{262CC85A-8207-BAA9-2135-0EC185E64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98">
              <a:extLst>
                <a:ext uri="{FF2B5EF4-FFF2-40B4-BE49-F238E27FC236}">
                  <a16:creationId xmlns:a16="http://schemas.microsoft.com/office/drawing/2014/main" id="{81471282-B597-4555-6E2B-976DE0A6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AutoShape 99">
              <a:extLst>
                <a:ext uri="{FF2B5EF4-FFF2-40B4-BE49-F238E27FC236}">
                  <a16:creationId xmlns:a16="http://schemas.microsoft.com/office/drawing/2014/main" id="{4E614EEA-5B3F-FAA3-2788-3BDC2C8B6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Oval 100">
              <a:extLst>
                <a:ext uri="{FF2B5EF4-FFF2-40B4-BE49-F238E27FC236}">
                  <a16:creationId xmlns:a16="http://schemas.microsoft.com/office/drawing/2014/main" id="{1601BB60-A0F7-6D1A-9326-ED4134BF5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Oval 101">
              <a:extLst>
                <a:ext uri="{FF2B5EF4-FFF2-40B4-BE49-F238E27FC236}">
                  <a16:creationId xmlns:a16="http://schemas.microsoft.com/office/drawing/2014/main" id="{09329CC4-E433-C2C3-4199-B1A98816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4" name="Oval 102">
              <a:extLst>
                <a:ext uri="{FF2B5EF4-FFF2-40B4-BE49-F238E27FC236}">
                  <a16:creationId xmlns:a16="http://schemas.microsoft.com/office/drawing/2014/main" id="{AADECFD2-D6AD-F0D1-91C2-AB2931D1C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Rectangle 103">
              <a:extLst>
                <a:ext uri="{FF2B5EF4-FFF2-40B4-BE49-F238E27FC236}">
                  <a16:creationId xmlns:a16="http://schemas.microsoft.com/office/drawing/2014/main" id="{8B9D9AA2-5928-AC9A-051C-7644582D1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4" name="Group 104">
            <a:extLst>
              <a:ext uri="{FF2B5EF4-FFF2-40B4-BE49-F238E27FC236}">
                <a16:creationId xmlns:a16="http://schemas.microsoft.com/office/drawing/2014/main" id="{6FCE9071-B67F-EE38-BE15-74BA4379E793}"/>
              </a:ext>
            </a:extLst>
          </p:cNvPr>
          <p:cNvGrpSpPr>
            <a:grpSpLocks/>
          </p:cNvGrpSpPr>
          <p:nvPr/>
        </p:nvGrpSpPr>
        <p:grpSpPr bwMode="auto">
          <a:xfrm>
            <a:off x="2670175" y="3789362"/>
            <a:ext cx="685800" cy="588963"/>
            <a:chOff x="-44" y="1473"/>
            <a:chExt cx="981" cy="1105"/>
          </a:xfrm>
        </p:grpSpPr>
        <p:pic>
          <p:nvPicPr>
            <p:cNvPr id="1025" name="Picture 105" descr="desktop_computer_stylized_medium">
              <a:extLst>
                <a:ext uri="{FF2B5EF4-FFF2-40B4-BE49-F238E27FC236}">
                  <a16:creationId xmlns:a16="http://schemas.microsoft.com/office/drawing/2014/main" id="{576A8257-2D89-6D25-A8AF-8CD5D6481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" name="Freeform 106">
              <a:extLst>
                <a:ext uri="{FF2B5EF4-FFF2-40B4-BE49-F238E27FC236}">
                  <a16:creationId xmlns:a16="http://schemas.microsoft.com/office/drawing/2014/main" id="{A5F184F3-85EB-BEE6-0D3C-2F3E7E963F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8" name="Group 107">
            <a:extLst>
              <a:ext uri="{FF2B5EF4-FFF2-40B4-BE49-F238E27FC236}">
                <a16:creationId xmlns:a16="http://schemas.microsoft.com/office/drawing/2014/main" id="{44A12340-252C-11C4-0886-B222882754C1}"/>
              </a:ext>
            </a:extLst>
          </p:cNvPr>
          <p:cNvGrpSpPr>
            <a:grpSpLocks/>
          </p:cNvGrpSpPr>
          <p:nvPr/>
        </p:nvGrpSpPr>
        <p:grpSpPr bwMode="auto">
          <a:xfrm>
            <a:off x="4040187" y="4802187"/>
            <a:ext cx="728663" cy="620713"/>
            <a:chOff x="-44" y="1473"/>
            <a:chExt cx="981" cy="1105"/>
          </a:xfrm>
        </p:grpSpPr>
        <p:pic>
          <p:nvPicPr>
            <p:cNvPr id="1029" name="Picture 108" descr="desktop_computer_stylized_medium">
              <a:extLst>
                <a:ext uri="{FF2B5EF4-FFF2-40B4-BE49-F238E27FC236}">
                  <a16:creationId xmlns:a16="http://schemas.microsoft.com/office/drawing/2014/main" id="{EE500D1C-3225-1A33-4EB0-8D5E33C43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Freeform 109">
              <a:extLst>
                <a:ext uri="{FF2B5EF4-FFF2-40B4-BE49-F238E27FC236}">
                  <a16:creationId xmlns:a16="http://schemas.microsoft.com/office/drawing/2014/main" id="{902B6436-34D6-FD0B-DA60-DFAF4E3C5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1" name="Group 110">
            <a:extLst>
              <a:ext uri="{FF2B5EF4-FFF2-40B4-BE49-F238E27FC236}">
                <a16:creationId xmlns:a16="http://schemas.microsoft.com/office/drawing/2014/main" id="{4ACE06DD-4A02-87F2-4EF7-95A05D8D6FEA}"/>
              </a:ext>
            </a:extLst>
          </p:cNvPr>
          <p:cNvGrpSpPr>
            <a:grpSpLocks/>
          </p:cNvGrpSpPr>
          <p:nvPr/>
        </p:nvGrpSpPr>
        <p:grpSpPr bwMode="auto">
          <a:xfrm>
            <a:off x="4322762" y="5380037"/>
            <a:ext cx="728663" cy="620713"/>
            <a:chOff x="-44" y="1473"/>
            <a:chExt cx="981" cy="1105"/>
          </a:xfrm>
        </p:grpSpPr>
        <p:pic>
          <p:nvPicPr>
            <p:cNvPr id="1032" name="Picture 111" descr="desktop_computer_stylized_medium">
              <a:extLst>
                <a:ext uri="{FF2B5EF4-FFF2-40B4-BE49-F238E27FC236}">
                  <a16:creationId xmlns:a16="http://schemas.microsoft.com/office/drawing/2014/main" id="{BA1EFF54-D927-763D-40A2-C5BDE99F7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Freeform 112">
              <a:extLst>
                <a:ext uri="{FF2B5EF4-FFF2-40B4-BE49-F238E27FC236}">
                  <a16:creationId xmlns:a16="http://schemas.microsoft.com/office/drawing/2014/main" id="{6164C493-7E7D-DEF9-B029-0AB7FDEE6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" name="Group 113">
            <a:extLst>
              <a:ext uri="{FF2B5EF4-FFF2-40B4-BE49-F238E27FC236}">
                <a16:creationId xmlns:a16="http://schemas.microsoft.com/office/drawing/2014/main" id="{31A482E8-D3C5-79D6-F7DC-333C1CE8A75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6425" y="4225925"/>
            <a:ext cx="728662" cy="620712"/>
            <a:chOff x="-44" y="1473"/>
            <a:chExt cx="981" cy="1105"/>
          </a:xfrm>
        </p:grpSpPr>
        <p:pic>
          <p:nvPicPr>
            <p:cNvPr id="1035" name="Picture 114" descr="desktop_computer_stylized_medium">
              <a:extLst>
                <a:ext uri="{FF2B5EF4-FFF2-40B4-BE49-F238E27FC236}">
                  <a16:creationId xmlns:a16="http://schemas.microsoft.com/office/drawing/2014/main" id="{C7D410FE-DF1F-D911-733C-DBE701A5D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Freeform 115">
              <a:extLst>
                <a:ext uri="{FF2B5EF4-FFF2-40B4-BE49-F238E27FC236}">
                  <a16:creationId xmlns:a16="http://schemas.microsoft.com/office/drawing/2014/main" id="{9021BFEF-564B-311C-31A5-D68A1738AA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7" name="Group 116">
            <a:extLst>
              <a:ext uri="{FF2B5EF4-FFF2-40B4-BE49-F238E27FC236}">
                <a16:creationId xmlns:a16="http://schemas.microsoft.com/office/drawing/2014/main" id="{811D1FE0-D29E-DE6D-ABBA-0657A51A4A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08762" y="5564187"/>
            <a:ext cx="728663" cy="620713"/>
            <a:chOff x="-44" y="1473"/>
            <a:chExt cx="981" cy="1105"/>
          </a:xfrm>
        </p:grpSpPr>
        <p:pic>
          <p:nvPicPr>
            <p:cNvPr id="1038" name="Picture 117" descr="desktop_computer_stylized_medium">
              <a:extLst>
                <a:ext uri="{FF2B5EF4-FFF2-40B4-BE49-F238E27FC236}">
                  <a16:creationId xmlns:a16="http://schemas.microsoft.com/office/drawing/2014/main" id="{D79BB684-EC9D-317F-C04F-03FDE4A5A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Freeform 118">
              <a:extLst>
                <a:ext uri="{FF2B5EF4-FFF2-40B4-BE49-F238E27FC236}">
                  <a16:creationId xmlns:a16="http://schemas.microsoft.com/office/drawing/2014/main" id="{F04E2197-A475-E9F7-13F2-2B70C1E364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0" name="Group 119">
            <a:extLst>
              <a:ext uri="{FF2B5EF4-FFF2-40B4-BE49-F238E27FC236}">
                <a16:creationId xmlns:a16="http://schemas.microsoft.com/office/drawing/2014/main" id="{175EAE37-DAD1-9B47-E082-255F77E2EC0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10400" y="3038475"/>
            <a:ext cx="728662" cy="620712"/>
            <a:chOff x="-44" y="1473"/>
            <a:chExt cx="981" cy="1105"/>
          </a:xfrm>
        </p:grpSpPr>
        <p:pic>
          <p:nvPicPr>
            <p:cNvPr id="1041" name="Picture 120" descr="desktop_computer_stylized_medium">
              <a:extLst>
                <a:ext uri="{FF2B5EF4-FFF2-40B4-BE49-F238E27FC236}">
                  <a16:creationId xmlns:a16="http://schemas.microsoft.com/office/drawing/2014/main" id="{69BF306E-E8EE-4B21-005A-58E37E9FD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2" name="Freeform 121">
              <a:extLst>
                <a:ext uri="{FF2B5EF4-FFF2-40B4-BE49-F238E27FC236}">
                  <a16:creationId xmlns:a16="http://schemas.microsoft.com/office/drawing/2014/main" id="{73DF3EC5-CE29-135D-CCBE-3575D6E866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3" name="Group 122">
            <a:extLst>
              <a:ext uri="{FF2B5EF4-FFF2-40B4-BE49-F238E27FC236}">
                <a16:creationId xmlns:a16="http://schemas.microsoft.com/office/drawing/2014/main" id="{41B82FD2-CA6A-EFD6-7334-2D7B307475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13350" y="2505075"/>
            <a:ext cx="641350" cy="620712"/>
            <a:chOff x="-44" y="1473"/>
            <a:chExt cx="981" cy="1105"/>
          </a:xfrm>
        </p:grpSpPr>
        <p:pic>
          <p:nvPicPr>
            <p:cNvPr id="1044" name="Picture 123" descr="desktop_computer_stylized_medium">
              <a:extLst>
                <a:ext uri="{FF2B5EF4-FFF2-40B4-BE49-F238E27FC236}">
                  <a16:creationId xmlns:a16="http://schemas.microsoft.com/office/drawing/2014/main" id="{59D43EBE-C0D6-B670-C3E4-A2CE9129B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5" name="Freeform 124">
              <a:extLst>
                <a:ext uri="{FF2B5EF4-FFF2-40B4-BE49-F238E27FC236}">
                  <a16:creationId xmlns:a16="http://schemas.microsoft.com/office/drawing/2014/main" id="{A8FD5BFB-BB1D-0EA4-1990-AA69BB1784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6" name="Group 125">
            <a:extLst>
              <a:ext uri="{FF2B5EF4-FFF2-40B4-BE49-F238E27FC236}">
                <a16:creationId xmlns:a16="http://schemas.microsoft.com/office/drawing/2014/main" id="{B4A8B0A5-11DC-707F-DF4C-76349266FA84}"/>
              </a:ext>
            </a:extLst>
          </p:cNvPr>
          <p:cNvGrpSpPr>
            <a:grpSpLocks/>
          </p:cNvGrpSpPr>
          <p:nvPr/>
        </p:nvGrpSpPr>
        <p:grpSpPr bwMode="auto">
          <a:xfrm>
            <a:off x="3603625" y="2495550"/>
            <a:ext cx="728662" cy="620712"/>
            <a:chOff x="-44" y="1473"/>
            <a:chExt cx="981" cy="1105"/>
          </a:xfrm>
        </p:grpSpPr>
        <p:pic>
          <p:nvPicPr>
            <p:cNvPr id="1047" name="Picture 126" descr="desktop_computer_stylized_medium">
              <a:extLst>
                <a:ext uri="{FF2B5EF4-FFF2-40B4-BE49-F238E27FC236}">
                  <a16:creationId xmlns:a16="http://schemas.microsoft.com/office/drawing/2014/main" id="{D15F5235-AF59-3A1F-F6F4-D6AD40726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" name="Freeform 127">
              <a:extLst>
                <a:ext uri="{FF2B5EF4-FFF2-40B4-BE49-F238E27FC236}">
                  <a16:creationId xmlns:a16="http://schemas.microsoft.com/office/drawing/2014/main" id="{0E6D0874-2A7D-F71B-41CF-2679F09333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9" name="Group 129">
            <a:extLst>
              <a:ext uri="{FF2B5EF4-FFF2-40B4-BE49-F238E27FC236}">
                <a16:creationId xmlns:a16="http://schemas.microsoft.com/office/drawing/2014/main" id="{AD7766B3-3584-5D2B-0C5D-FE83468C7FBC}"/>
              </a:ext>
            </a:extLst>
          </p:cNvPr>
          <p:cNvGrpSpPr>
            <a:grpSpLocks/>
          </p:cNvGrpSpPr>
          <p:nvPr/>
        </p:nvGrpSpPr>
        <p:grpSpPr bwMode="auto">
          <a:xfrm>
            <a:off x="5703887" y="5108575"/>
            <a:ext cx="490538" cy="412750"/>
            <a:chOff x="-44" y="1473"/>
            <a:chExt cx="981" cy="1105"/>
          </a:xfrm>
        </p:grpSpPr>
        <p:pic>
          <p:nvPicPr>
            <p:cNvPr id="1050" name="Picture 130" descr="desktop_computer_stylized_medium">
              <a:extLst>
                <a:ext uri="{FF2B5EF4-FFF2-40B4-BE49-F238E27FC236}">
                  <a16:creationId xmlns:a16="http://schemas.microsoft.com/office/drawing/2014/main" id="{4D44B1F9-2BC2-2F60-15CB-F2D7FF995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1" name="Freeform 131">
              <a:extLst>
                <a:ext uri="{FF2B5EF4-FFF2-40B4-BE49-F238E27FC236}">
                  <a16:creationId xmlns:a16="http://schemas.microsoft.com/office/drawing/2014/main" id="{02BDF53D-4ED3-B2D1-BA95-F06F1CEA1E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2" name="Text Box 41">
            <a:extLst>
              <a:ext uri="{FF2B5EF4-FFF2-40B4-BE49-F238E27FC236}">
                <a16:creationId xmlns:a16="http://schemas.microsoft.com/office/drawing/2014/main" id="{26479655-3299-D73D-4FFC-A51D3622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845" y="1835011"/>
            <a:ext cx="3543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torrent:</a:t>
            </a:r>
            <a:r>
              <a:rPr lang="en-US" altLang="en-US" sz="2400" dirty="0">
                <a:latin typeface="Gill Sans MT" panose="020B0502020104020203" pitchFamily="34" charset="0"/>
              </a:rPr>
              <a:t> group of peers exchanging  chunks of a file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26E1343A-E2E3-E4F9-7548-181677FE4D5C}"/>
              </a:ext>
            </a:extLst>
          </p:cNvPr>
          <p:cNvSpPr txBox="1"/>
          <p:nvPr/>
        </p:nvSpPr>
        <p:spPr>
          <a:xfrm>
            <a:off x="1113565" y="901153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are divided into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Peers in torrent send/receive file chunks</a:t>
            </a:r>
          </a:p>
        </p:txBody>
      </p:sp>
    </p:spTree>
    <p:extLst>
      <p:ext uri="{BB962C8B-B14F-4D97-AF65-F5344CB8AC3E}">
        <p14:creationId xmlns:p14="http://schemas.microsoft.com/office/powerpoint/2010/main" val="22701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521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file distribution: BitTorrent</a:t>
            </a:r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643F0695-48BD-4D7F-54F0-D998E76DB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0"/>
              </a:rPr>
              <a:t>tracker:</a:t>
            </a:r>
            <a:r>
              <a:rPr lang="en-US" altLang="en-US">
                <a:latin typeface="Gill Sans MT" panose="020B0502020104020203" pitchFamily="34" charset="0"/>
              </a:rPr>
              <a:t> 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Gill Sans MT" panose="020B0502020104020203" pitchFamily="34" charset="0"/>
              </a:rPr>
              <a:t>participating in torrent</a:t>
            </a: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B6E0262C-66B7-0D1C-76CE-1DDDBA5A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3233737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5">
            <a:extLst>
              <a:ext uri="{FF2B5EF4-FFF2-40B4-BE49-F238E27FC236}">
                <a16:creationId xmlns:a16="http://schemas.microsoft.com/office/drawing/2014/main" id="{C18BBE03-6712-11D3-5968-824D1CBBC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2962275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52CD3D99-6955-0FB6-005D-099C0FA8A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3113087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7">
            <a:extLst>
              <a:ext uri="{FF2B5EF4-FFF2-40B4-BE49-F238E27FC236}">
                <a16:creationId xmlns:a16="http://schemas.microsoft.com/office/drawing/2014/main" id="{F921D0CE-276F-D456-1660-CD5A3EC88E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76912" y="2873375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A3CA6983-B23B-2D25-B945-70EBAB077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937" y="3409950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D74AABC9-9445-F8EE-2EDD-2DC60AFF67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8250" y="5375275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0">
            <a:extLst>
              <a:ext uri="{FF2B5EF4-FFF2-40B4-BE49-F238E27FC236}">
                <a16:creationId xmlns:a16="http://schemas.microsoft.com/office/drawing/2014/main" id="{F54455E4-8214-31CE-4FFA-554051F87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237" y="3071812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034EAD02-E40C-31D2-1D61-9625C1947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2337" y="4457700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B1E7BF6C-0C40-A779-7BAE-62AD8E5B7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462" y="3016250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8AA96EDD-7D44-13E2-186D-147A07109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5397500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93826F3A-D844-CEC5-C660-339F0D5E1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0950" y="5692775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73637973-0BF3-5F57-A440-A0851CAE4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4235450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Alice arrives  …</a:t>
            </a:r>
          </a:p>
        </p:txBody>
      </p:sp>
      <p:sp>
        <p:nvSpPr>
          <p:cNvPr id="19" name="Line 38">
            <a:extLst>
              <a:ext uri="{FF2B5EF4-FFF2-40B4-BE49-F238E27FC236}">
                <a16:creationId xmlns:a16="http://schemas.microsoft.com/office/drawing/2014/main" id="{E13AC125-006B-84DE-51E7-45A8390099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6237" y="4632325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39" descr="Alice">
            <a:extLst>
              <a:ext uri="{FF2B5EF4-FFF2-40B4-BE49-F238E27FC236}">
                <a16:creationId xmlns:a16="http://schemas.microsoft.com/office/drawing/2014/main" id="{B386C26E-472C-2293-4B7C-06BFB041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752850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42">
            <a:extLst>
              <a:ext uri="{FF2B5EF4-FFF2-40B4-BE49-F238E27FC236}">
                <a16:creationId xmlns:a16="http://schemas.microsoft.com/office/drawing/2014/main" id="{EA608A32-36AC-DBA3-3006-2520F23A2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90800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E456CDF5-7A84-F2B3-21E1-B99EBC96A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7" y="44958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of peers from tracker</a:t>
            </a:r>
          </a:p>
        </p:txBody>
      </p:sp>
      <p:grpSp>
        <p:nvGrpSpPr>
          <p:cNvPr id="25" name="Group 68">
            <a:extLst>
              <a:ext uri="{FF2B5EF4-FFF2-40B4-BE49-F238E27FC236}">
                <a16:creationId xmlns:a16="http://schemas.microsoft.com/office/drawing/2014/main" id="{C3087DF5-E0EC-64C2-A923-9082E5766BFB}"/>
              </a:ext>
            </a:extLst>
          </p:cNvPr>
          <p:cNvGrpSpPr>
            <a:grpSpLocks/>
          </p:cNvGrpSpPr>
          <p:nvPr/>
        </p:nvGrpSpPr>
        <p:grpSpPr bwMode="auto">
          <a:xfrm>
            <a:off x="3373437" y="3040062"/>
            <a:ext cx="3492500" cy="2163763"/>
            <a:chOff x="1752" y="2166"/>
            <a:chExt cx="2200" cy="1363"/>
          </a:xfrm>
        </p:grpSpPr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57FD6BD0-F889-EDFD-98CF-C069E8748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3FE29CCB-B271-E506-7521-85858FE0F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02EACAD5-C5C0-C8F2-5190-D605D23E4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35">
            <a:extLst>
              <a:ext uri="{FF2B5EF4-FFF2-40B4-BE49-F238E27FC236}">
                <a16:creationId xmlns:a16="http://schemas.microsoft.com/office/drawing/2014/main" id="{657B6E3A-5A43-8840-DF26-82D9594C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037137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 chunks with peers in torrent</a:t>
            </a:r>
          </a:p>
        </p:txBody>
      </p:sp>
      <p:grpSp>
        <p:nvGrpSpPr>
          <p:cNvPr id="31" name="Group 71">
            <a:extLst>
              <a:ext uri="{FF2B5EF4-FFF2-40B4-BE49-F238E27FC236}">
                <a16:creationId xmlns:a16="http://schemas.microsoft.com/office/drawing/2014/main" id="{3B9BA062-3B17-31AC-FB68-F5F31B149DF5}"/>
              </a:ext>
            </a:extLst>
          </p:cNvPr>
          <p:cNvGrpSpPr>
            <a:grpSpLocks/>
          </p:cNvGrpSpPr>
          <p:nvPr/>
        </p:nvGrpSpPr>
        <p:grpSpPr bwMode="auto">
          <a:xfrm>
            <a:off x="2776537" y="2549525"/>
            <a:ext cx="379413" cy="604837"/>
            <a:chOff x="4140" y="429"/>
            <a:chExt cx="1425" cy="2396"/>
          </a:xfrm>
        </p:grpSpPr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id="{E6D51CA8-B703-F295-5658-87C535FCA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73">
              <a:extLst>
                <a:ext uri="{FF2B5EF4-FFF2-40B4-BE49-F238E27FC236}">
                  <a16:creationId xmlns:a16="http://schemas.microsoft.com/office/drawing/2014/main" id="{36CD275A-89BC-3BBC-7642-186EAC3B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Freeform 74">
              <a:extLst>
                <a:ext uri="{FF2B5EF4-FFF2-40B4-BE49-F238E27FC236}">
                  <a16:creationId xmlns:a16="http://schemas.microsoft.com/office/drawing/2014/main" id="{B6C9AB58-510C-8CDB-2E6D-0AF6A1633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5">
              <a:extLst>
                <a:ext uri="{FF2B5EF4-FFF2-40B4-BE49-F238E27FC236}">
                  <a16:creationId xmlns:a16="http://schemas.microsoft.com/office/drawing/2014/main" id="{D7DC46D6-A961-13D1-FA08-3A7055964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76">
              <a:extLst>
                <a:ext uri="{FF2B5EF4-FFF2-40B4-BE49-F238E27FC236}">
                  <a16:creationId xmlns:a16="http://schemas.microsoft.com/office/drawing/2014/main" id="{31F65CC8-93AE-9A0B-5B4C-FAF98A12D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7" name="Group 77">
              <a:extLst>
                <a:ext uri="{FF2B5EF4-FFF2-40B4-BE49-F238E27FC236}">
                  <a16:creationId xmlns:a16="http://schemas.microsoft.com/office/drawing/2014/main" id="{EA3B59DE-3C0A-299C-E797-C405132E9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" name="AutoShape 78">
                <a:extLst>
                  <a:ext uri="{FF2B5EF4-FFF2-40B4-BE49-F238E27FC236}">
                    <a16:creationId xmlns:a16="http://schemas.microsoft.com/office/drawing/2014/main" id="{820E11B7-5C3C-A1B1-DA0A-9F78B9FC0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AutoShape 79">
                <a:extLst>
                  <a:ext uri="{FF2B5EF4-FFF2-40B4-BE49-F238E27FC236}">
                    <a16:creationId xmlns:a16="http://schemas.microsoft.com/office/drawing/2014/main" id="{7E609292-FE6A-C09B-DB71-4EC025516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8" name="Rectangle 80">
              <a:extLst>
                <a:ext uri="{FF2B5EF4-FFF2-40B4-BE49-F238E27FC236}">
                  <a16:creationId xmlns:a16="http://schemas.microsoft.com/office/drawing/2014/main" id="{CC13694D-34CC-4FEF-278C-2DFAAB3D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9" name="Group 81">
              <a:extLst>
                <a:ext uri="{FF2B5EF4-FFF2-40B4-BE49-F238E27FC236}">
                  <a16:creationId xmlns:a16="http://schemas.microsoft.com/office/drawing/2014/main" id="{A09A5B16-E9F4-97E8-6D3F-03FD330AE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" name="AutoShape 82">
                <a:extLst>
                  <a:ext uri="{FF2B5EF4-FFF2-40B4-BE49-F238E27FC236}">
                    <a16:creationId xmlns:a16="http://schemas.microsoft.com/office/drawing/2014/main" id="{A4D0DE65-1D97-620A-44A1-A25D964C1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AutoShape 83">
                <a:extLst>
                  <a:ext uri="{FF2B5EF4-FFF2-40B4-BE49-F238E27FC236}">
                    <a16:creationId xmlns:a16="http://schemas.microsoft.com/office/drawing/2014/main" id="{D8211BD9-275C-5143-D4DC-3D71C447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0" name="Rectangle 84">
              <a:extLst>
                <a:ext uri="{FF2B5EF4-FFF2-40B4-BE49-F238E27FC236}">
                  <a16:creationId xmlns:a16="http://schemas.microsoft.com/office/drawing/2014/main" id="{D3C947CC-532E-9847-76E0-1FFC857C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Rectangle 85">
              <a:extLst>
                <a:ext uri="{FF2B5EF4-FFF2-40B4-BE49-F238E27FC236}">
                  <a16:creationId xmlns:a16="http://schemas.microsoft.com/office/drawing/2014/main" id="{50DFF96D-E9A0-0ADD-D8ED-B5549D36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" name="Group 86">
              <a:extLst>
                <a:ext uri="{FF2B5EF4-FFF2-40B4-BE49-F238E27FC236}">
                  <a16:creationId xmlns:a16="http://schemas.microsoft.com/office/drawing/2014/main" id="{8FDCE274-AFBA-8C7E-12BC-3F0CE6A81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" name="AutoShape 87">
                <a:extLst>
                  <a:ext uri="{FF2B5EF4-FFF2-40B4-BE49-F238E27FC236}">
                    <a16:creationId xmlns:a16="http://schemas.microsoft.com/office/drawing/2014/main" id="{1B4D70B4-E531-BCC6-3BC9-17F9BA7D8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AutoShape 88">
                <a:extLst>
                  <a:ext uri="{FF2B5EF4-FFF2-40B4-BE49-F238E27FC236}">
                    <a16:creationId xmlns:a16="http://schemas.microsoft.com/office/drawing/2014/main" id="{3BAD5011-45AF-363A-0D68-88D371EC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6A3D9454-54D6-AC9A-EE37-86E2DB80C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90">
              <a:extLst>
                <a:ext uri="{FF2B5EF4-FFF2-40B4-BE49-F238E27FC236}">
                  <a16:creationId xmlns:a16="http://schemas.microsoft.com/office/drawing/2014/main" id="{C9A974F5-FE5E-E469-FABC-A8A5E08B6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" name="AutoShape 91">
                <a:extLst>
                  <a:ext uri="{FF2B5EF4-FFF2-40B4-BE49-F238E27FC236}">
                    <a16:creationId xmlns:a16="http://schemas.microsoft.com/office/drawing/2014/main" id="{00FCA60E-9344-F0F6-DAB4-1255A51C9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AutoShape 92">
                <a:extLst>
                  <a:ext uri="{FF2B5EF4-FFF2-40B4-BE49-F238E27FC236}">
                    <a16:creationId xmlns:a16="http://schemas.microsoft.com/office/drawing/2014/main" id="{6A41D081-4779-615F-3AC8-DF0383802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" name="Rectangle 93">
              <a:extLst>
                <a:ext uri="{FF2B5EF4-FFF2-40B4-BE49-F238E27FC236}">
                  <a16:creationId xmlns:a16="http://schemas.microsoft.com/office/drawing/2014/main" id="{D49DF410-AA7F-6A1B-7F7B-A000B3A3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Freeform 94">
              <a:extLst>
                <a:ext uri="{FF2B5EF4-FFF2-40B4-BE49-F238E27FC236}">
                  <a16:creationId xmlns:a16="http://schemas.microsoft.com/office/drawing/2014/main" id="{95C81D77-90D9-DD87-960F-A6C5530B5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5">
              <a:extLst>
                <a:ext uri="{FF2B5EF4-FFF2-40B4-BE49-F238E27FC236}">
                  <a16:creationId xmlns:a16="http://schemas.microsoft.com/office/drawing/2014/main" id="{35DF1E8A-B339-1226-611E-CD7012A2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96">
              <a:extLst>
                <a:ext uri="{FF2B5EF4-FFF2-40B4-BE49-F238E27FC236}">
                  <a16:creationId xmlns:a16="http://schemas.microsoft.com/office/drawing/2014/main" id="{F52C33A1-0EB3-B153-CFB8-F937F7995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Freeform 97">
              <a:extLst>
                <a:ext uri="{FF2B5EF4-FFF2-40B4-BE49-F238E27FC236}">
                  <a16:creationId xmlns:a16="http://schemas.microsoft.com/office/drawing/2014/main" id="{262CC85A-8207-BAA9-2135-0EC185E64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98">
              <a:extLst>
                <a:ext uri="{FF2B5EF4-FFF2-40B4-BE49-F238E27FC236}">
                  <a16:creationId xmlns:a16="http://schemas.microsoft.com/office/drawing/2014/main" id="{81471282-B597-4555-6E2B-976DE0A6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AutoShape 99">
              <a:extLst>
                <a:ext uri="{FF2B5EF4-FFF2-40B4-BE49-F238E27FC236}">
                  <a16:creationId xmlns:a16="http://schemas.microsoft.com/office/drawing/2014/main" id="{4E614EEA-5B3F-FAA3-2788-3BDC2C8B6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Oval 100">
              <a:extLst>
                <a:ext uri="{FF2B5EF4-FFF2-40B4-BE49-F238E27FC236}">
                  <a16:creationId xmlns:a16="http://schemas.microsoft.com/office/drawing/2014/main" id="{1601BB60-A0F7-6D1A-9326-ED4134BF5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Oval 101">
              <a:extLst>
                <a:ext uri="{FF2B5EF4-FFF2-40B4-BE49-F238E27FC236}">
                  <a16:creationId xmlns:a16="http://schemas.microsoft.com/office/drawing/2014/main" id="{09329CC4-E433-C2C3-4199-B1A98816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4" name="Oval 102">
              <a:extLst>
                <a:ext uri="{FF2B5EF4-FFF2-40B4-BE49-F238E27FC236}">
                  <a16:creationId xmlns:a16="http://schemas.microsoft.com/office/drawing/2014/main" id="{AADECFD2-D6AD-F0D1-91C2-AB2931D1C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Rectangle 103">
              <a:extLst>
                <a:ext uri="{FF2B5EF4-FFF2-40B4-BE49-F238E27FC236}">
                  <a16:creationId xmlns:a16="http://schemas.microsoft.com/office/drawing/2014/main" id="{8B9D9AA2-5928-AC9A-051C-7644582D1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4" name="Group 104">
            <a:extLst>
              <a:ext uri="{FF2B5EF4-FFF2-40B4-BE49-F238E27FC236}">
                <a16:creationId xmlns:a16="http://schemas.microsoft.com/office/drawing/2014/main" id="{6FCE9071-B67F-EE38-BE15-74BA4379E793}"/>
              </a:ext>
            </a:extLst>
          </p:cNvPr>
          <p:cNvGrpSpPr>
            <a:grpSpLocks/>
          </p:cNvGrpSpPr>
          <p:nvPr/>
        </p:nvGrpSpPr>
        <p:grpSpPr bwMode="auto">
          <a:xfrm>
            <a:off x="2670175" y="3789362"/>
            <a:ext cx="685800" cy="588963"/>
            <a:chOff x="-44" y="1473"/>
            <a:chExt cx="981" cy="1105"/>
          </a:xfrm>
        </p:grpSpPr>
        <p:pic>
          <p:nvPicPr>
            <p:cNvPr id="1025" name="Picture 105" descr="desktop_computer_stylized_medium">
              <a:extLst>
                <a:ext uri="{FF2B5EF4-FFF2-40B4-BE49-F238E27FC236}">
                  <a16:creationId xmlns:a16="http://schemas.microsoft.com/office/drawing/2014/main" id="{576A8257-2D89-6D25-A8AF-8CD5D6481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" name="Freeform 106">
              <a:extLst>
                <a:ext uri="{FF2B5EF4-FFF2-40B4-BE49-F238E27FC236}">
                  <a16:creationId xmlns:a16="http://schemas.microsoft.com/office/drawing/2014/main" id="{A5F184F3-85EB-BEE6-0D3C-2F3E7E963F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8" name="Group 107">
            <a:extLst>
              <a:ext uri="{FF2B5EF4-FFF2-40B4-BE49-F238E27FC236}">
                <a16:creationId xmlns:a16="http://schemas.microsoft.com/office/drawing/2014/main" id="{44A12340-252C-11C4-0886-B222882754C1}"/>
              </a:ext>
            </a:extLst>
          </p:cNvPr>
          <p:cNvGrpSpPr>
            <a:grpSpLocks/>
          </p:cNvGrpSpPr>
          <p:nvPr/>
        </p:nvGrpSpPr>
        <p:grpSpPr bwMode="auto">
          <a:xfrm>
            <a:off x="4040187" y="4802187"/>
            <a:ext cx="728663" cy="620713"/>
            <a:chOff x="-44" y="1473"/>
            <a:chExt cx="981" cy="1105"/>
          </a:xfrm>
        </p:grpSpPr>
        <p:pic>
          <p:nvPicPr>
            <p:cNvPr id="1029" name="Picture 108" descr="desktop_computer_stylized_medium">
              <a:extLst>
                <a:ext uri="{FF2B5EF4-FFF2-40B4-BE49-F238E27FC236}">
                  <a16:creationId xmlns:a16="http://schemas.microsoft.com/office/drawing/2014/main" id="{EE500D1C-3225-1A33-4EB0-8D5E33C43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Freeform 109">
              <a:extLst>
                <a:ext uri="{FF2B5EF4-FFF2-40B4-BE49-F238E27FC236}">
                  <a16:creationId xmlns:a16="http://schemas.microsoft.com/office/drawing/2014/main" id="{902B6436-34D6-FD0B-DA60-DFAF4E3C5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1" name="Group 110">
            <a:extLst>
              <a:ext uri="{FF2B5EF4-FFF2-40B4-BE49-F238E27FC236}">
                <a16:creationId xmlns:a16="http://schemas.microsoft.com/office/drawing/2014/main" id="{4ACE06DD-4A02-87F2-4EF7-95A05D8D6FEA}"/>
              </a:ext>
            </a:extLst>
          </p:cNvPr>
          <p:cNvGrpSpPr>
            <a:grpSpLocks/>
          </p:cNvGrpSpPr>
          <p:nvPr/>
        </p:nvGrpSpPr>
        <p:grpSpPr bwMode="auto">
          <a:xfrm>
            <a:off x="4322762" y="5380037"/>
            <a:ext cx="728663" cy="620713"/>
            <a:chOff x="-44" y="1473"/>
            <a:chExt cx="981" cy="1105"/>
          </a:xfrm>
        </p:grpSpPr>
        <p:pic>
          <p:nvPicPr>
            <p:cNvPr id="1032" name="Picture 111" descr="desktop_computer_stylized_medium">
              <a:extLst>
                <a:ext uri="{FF2B5EF4-FFF2-40B4-BE49-F238E27FC236}">
                  <a16:creationId xmlns:a16="http://schemas.microsoft.com/office/drawing/2014/main" id="{BA1EFF54-D927-763D-40A2-C5BDE99F7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Freeform 112">
              <a:extLst>
                <a:ext uri="{FF2B5EF4-FFF2-40B4-BE49-F238E27FC236}">
                  <a16:creationId xmlns:a16="http://schemas.microsoft.com/office/drawing/2014/main" id="{6164C493-7E7D-DEF9-B029-0AB7FDEE6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" name="Group 113">
            <a:extLst>
              <a:ext uri="{FF2B5EF4-FFF2-40B4-BE49-F238E27FC236}">
                <a16:creationId xmlns:a16="http://schemas.microsoft.com/office/drawing/2014/main" id="{31A482E8-D3C5-79D6-F7DC-333C1CE8A75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6425" y="4225925"/>
            <a:ext cx="728662" cy="620712"/>
            <a:chOff x="-44" y="1473"/>
            <a:chExt cx="981" cy="1105"/>
          </a:xfrm>
        </p:grpSpPr>
        <p:pic>
          <p:nvPicPr>
            <p:cNvPr id="1035" name="Picture 114" descr="desktop_computer_stylized_medium">
              <a:extLst>
                <a:ext uri="{FF2B5EF4-FFF2-40B4-BE49-F238E27FC236}">
                  <a16:creationId xmlns:a16="http://schemas.microsoft.com/office/drawing/2014/main" id="{C7D410FE-DF1F-D911-733C-DBE701A5D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Freeform 115">
              <a:extLst>
                <a:ext uri="{FF2B5EF4-FFF2-40B4-BE49-F238E27FC236}">
                  <a16:creationId xmlns:a16="http://schemas.microsoft.com/office/drawing/2014/main" id="{9021BFEF-564B-311C-31A5-D68A1738AA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7" name="Group 116">
            <a:extLst>
              <a:ext uri="{FF2B5EF4-FFF2-40B4-BE49-F238E27FC236}">
                <a16:creationId xmlns:a16="http://schemas.microsoft.com/office/drawing/2014/main" id="{811D1FE0-D29E-DE6D-ABBA-0657A51A4A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08762" y="5564187"/>
            <a:ext cx="728663" cy="620713"/>
            <a:chOff x="-44" y="1473"/>
            <a:chExt cx="981" cy="1105"/>
          </a:xfrm>
        </p:grpSpPr>
        <p:pic>
          <p:nvPicPr>
            <p:cNvPr id="1038" name="Picture 117" descr="desktop_computer_stylized_medium">
              <a:extLst>
                <a:ext uri="{FF2B5EF4-FFF2-40B4-BE49-F238E27FC236}">
                  <a16:creationId xmlns:a16="http://schemas.microsoft.com/office/drawing/2014/main" id="{D79BB684-EC9D-317F-C04F-03FDE4A5A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Freeform 118">
              <a:extLst>
                <a:ext uri="{FF2B5EF4-FFF2-40B4-BE49-F238E27FC236}">
                  <a16:creationId xmlns:a16="http://schemas.microsoft.com/office/drawing/2014/main" id="{F04E2197-A475-E9F7-13F2-2B70C1E364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0" name="Group 119">
            <a:extLst>
              <a:ext uri="{FF2B5EF4-FFF2-40B4-BE49-F238E27FC236}">
                <a16:creationId xmlns:a16="http://schemas.microsoft.com/office/drawing/2014/main" id="{175EAE37-DAD1-9B47-E082-255F77E2EC0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10400" y="3038475"/>
            <a:ext cx="728662" cy="620712"/>
            <a:chOff x="-44" y="1473"/>
            <a:chExt cx="981" cy="1105"/>
          </a:xfrm>
        </p:grpSpPr>
        <p:pic>
          <p:nvPicPr>
            <p:cNvPr id="1041" name="Picture 120" descr="desktop_computer_stylized_medium">
              <a:extLst>
                <a:ext uri="{FF2B5EF4-FFF2-40B4-BE49-F238E27FC236}">
                  <a16:creationId xmlns:a16="http://schemas.microsoft.com/office/drawing/2014/main" id="{69BF306E-E8EE-4B21-005A-58E37E9FD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2" name="Freeform 121">
              <a:extLst>
                <a:ext uri="{FF2B5EF4-FFF2-40B4-BE49-F238E27FC236}">
                  <a16:creationId xmlns:a16="http://schemas.microsoft.com/office/drawing/2014/main" id="{73DF3EC5-CE29-135D-CCBE-3575D6E866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3" name="Group 122">
            <a:extLst>
              <a:ext uri="{FF2B5EF4-FFF2-40B4-BE49-F238E27FC236}">
                <a16:creationId xmlns:a16="http://schemas.microsoft.com/office/drawing/2014/main" id="{41B82FD2-CA6A-EFD6-7334-2D7B307475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13350" y="2505075"/>
            <a:ext cx="641350" cy="620712"/>
            <a:chOff x="-44" y="1473"/>
            <a:chExt cx="981" cy="1105"/>
          </a:xfrm>
        </p:grpSpPr>
        <p:pic>
          <p:nvPicPr>
            <p:cNvPr id="1044" name="Picture 123" descr="desktop_computer_stylized_medium">
              <a:extLst>
                <a:ext uri="{FF2B5EF4-FFF2-40B4-BE49-F238E27FC236}">
                  <a16:creationId xmlns:a16="http://schemas.microsoft.com/office/drawing/2014/main" id="{59D43EBE-C0D6-B670-C3E4-A2CE9129B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5" name="Freeform 124">
              <a:extLst>
                <a:ext uri="{FF2B5EF4-FFF2-40B4-BE49-F238E27FC236}">
                  <a16:creationId xmlns:a16="http://schemas.microsoft.com/office/drawing/2014/main" id="{A8FD5BFB-BB1D-0EA4-1990-AA69BB1784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6" name="Group 125">
            <a:extLst>
              <a:ext uri="{FF2B5EF4-FFF2-40B4-BE49-F238E27FC236}">
                <a16:creationId xmlns:a16="http://schemas.microsoft.com/office/drawing/2014/main" id="{B4A8B0A5-11DC-707F-DF4C-76349266FA84}"/>
              </a:ext>
            </a:extLst>
          </p:cNvPr>
          <p:cNvGrpSpPr>
            <a:grpSpLocks/>
          </p:cNvGrpSpPr>
          <p:nvPr/>
        </p:nvGrpSpPr>
        <p:grpSpPr bwMode="auto">
          <a:xfrm>
            <a:off x="3603625" y="2495550"/>
            <a:ext cx="728662" cy="620712"/>
            <a:chOff x="-44" y="1473"/>
            <a:chExt cx="981" cy="1105"/>
          </a:xfrm>
        </p:grpSpPr>
        <p:pic>
          <p:nvPicPr>
            <p:cNvPr id="1047" name="Picture 126" descr="desktop_computer_stylized_medium">
              <a:extLst>
                <a:ext uri="{FF2B5EF4-FFF2-40B4-BE49-F238E27FC236}">
                  <a16:creationId xmlns:a16="http://schemas.microsoft.com/office/drawing/2014/main" id="{D15F5235-AF59-3A1F-F6F4-D6AD40726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" name="Freeform 127">
              <a:extLst>
                <a:ext uri="{FF2B5EF4-FFF2-40B4-BE49-F238E27FC236}">
                  <a16:creationId xmlns:a16="http://schemas.microsoft.com/office/drawing/2014/main" id="{0E6D0874-2A7D-F71B-41CF-2679F09333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9" name="Group 129">
            <a:extLst>
              <a:ext uri="{FF2B5EF4-FFF2-40B4-BE49-F238E27FC236}">
                <a16:creationId xmlns:a16="http://schemas.microsoft.com/office/drawing/2014/main" id="{AD7766B3-3584-5D2B-0C5D-FE83468C7FBC}"/>
              </a:ext>
            </a:extLst>
          </p:cNvPr>
          <p:cNvGrpSpPr>
            <a:grpSpLocks/>
          </p:cNvGrpSpPr>
          <p:nvPr/>
        </p:nvGrpSpPr>
        <p:grpSpPr bwMode="auto">
          <a:xfrm>
            <a:off x="5703887" y="5108575"/>
            <a:ext cx="490538" cy="412750"/>
            <a:chOff x="-44" y="1473"/>
            <a:chExt cx="981" cy="1105"/>
          </a:xfrm>
        </p:grpSpPr>
        <p:pic>
          <p:nvPicPr>
            <p:cNvPr id="1050" name="Picture 130" descr="desktop_computer_stylized_medium">
              <a:extLst>
                <a:ext uri="{FF2B5EF4-FFF2-40B4-BE49-F238E27FC236}">
                  <a16:creationId xmlns:a16="http://schemas.microsoft.com/office/drawing/2014/main" id="{4D44B1F9-2BC2-2F60-15CB-F2D7FF995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1" name="Freeform 131">
              <a:extLst>
                <a:ext uri="{FF2B5EF4-FFF2-40B4-BE49-F238E27FC236}">
                  <a16:creationId xmlns:a16="http://schemas.microsoft.com/office/drawing/2014/main" id="{02BDF53D-4ED3-B2D1-BA95-F06F1CEA1E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2" name="Text Box 41">
            <a:extLst>
              <a:ext uri="{FF2B5EF4-FFF2-40B4-BE49-F238E27FC236}">
                <a16:creationId xmlns:a16="http://schemas.microsoft.com/office/drawing/2014/main" id="{26479655-3299-D73D-4FFC-A51D3622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845" y="1835011"/>
            <a:ext cx="3543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torrent:</a:t>
            </a:r>
            <a:r>
              <a:rPr lang="en-US" altLang="en-US" sz="2400" dirty="0">
                <a:latin typeface="Gill Sans MT" panose="020B0502020104020203" pitchFamily="34" charset="0"/>
              </a:rPr>
              <a:t> group of peers exchanging  chunks of a file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26E1343A-E2E3-E4F9-7548-181677FE4D5C}"/>
              </a:ext>
            </a:extLst>
          </p:cNvPr>
          <p:cNvSpPr txBox="1"/>
          <p:nvPr/>
        </p:nvSpPr>
        <p:spPr>
          <a:xfrm>
            <a:off x="1113565" y="901153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are divided into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Peers in torrent send/receive file chunks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145C37-83B3-0FD7-6F99-8D0545FE7C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91437" y="3091122"/>
            <a:ext cx="4475163" cy="1754326"/>
          </a:xfrm>
        </p:spPr>
        <p:txBody>
          <a:bodyPr/>
          <a:lstStyle/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peer joining torrent: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neighbors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87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521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file distribution: BitTorrent</a:t>
            </a:r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643F0695-48BD-4D7F-54F0-D998E76DB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0"/>
              </a:rPr>
              <a:t>tracker:</a:t>
            </a:r>
            <a:r>
              <a:rPr lang="en-US" altLang="en-US">
                <a:latin typeface="Gill Sans MT" panose="020B0502020104020203" pitchFamily="34" charset="0"/>
              </a:rPr>
              <a:t> 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Gill Sans MT" panose="020B0502020104020203" pitchFamily="34" charset="0"/>
              </a:rPr>
              <a:t>participating in torrent</a:t>
            </a: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B6E0262C-66B7-0D1C-76CE-1DDDBA5A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3233737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5">
            <a:extLst>
              <a:ext uri="{FF2B5EF4-FFF2-40B4-BE49-F238E27FC236}">
                <a16:creationId xmlns:a16="http://schemas.microsoft.com/office/drawing/2014/main" id="{C18BBE03-6712-11D3-5968-824D1CBBC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2962275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52CD3D99-6955-0FB6-005D-099C0FA8A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3113087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7">
            <a:extLst>
              <a:ext uri="{FF2B5EF4-FFF2-40B4-BE49-F238E27FC236}">
                <a16:creationId xmlns:a16="http://schemas.microsoft.com/office/drawing/2014/main" id="{F921D0CE-276F-D456-1660-CD5A3EC88E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76912" y="2873375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A3CA6983-B23B-2D25-B945-70EBAB077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937" y="3409950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D74AABC9-9445-F8EE-2EDD-2DC60AFF67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8250" y="5375275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0">
            <a:extLst>
              <a:ext uri="{FF2B5EF4-FFF2-40B4-BE49-F238E27FC236}">
                <a16:creationId xmlns:a16="http://schemas.microsoft.com/office/drawing/2014/main" id="{F54455E4-8214-31CE-4FFA-554051F87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237" y="3071812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034EAD02-E40C-31D2-1D61-9625C1947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2337" y="4457700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B1E7BF6C-0C40-A779-7BAE-62AD8E5B7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462" y="3016250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8AA96EDD-7D44-13E2-186D-147A07109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5397500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93826F3A-D844-CEC5-C660-339F0D5E1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0950" y="5692775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73637973-0BF3-5F57-A440-A0851CAE4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4235450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Alice arrives  …</a:t>
            </a:r>
          </a:p>
        </p:txBody>
      </p:sp>
      <p:sp>
        <p:nvSpPr>
          <p:cNvPr id="19" name="Line 38">
            <a:extLst>
              <a:ext uri="{FF2B5EF4-FFF2-40B4-BE49-F238E27FC236}">
                <a16:creationId xmlns:a16="http://schemas.microsoft.com/office/drawing/2014/main" id="{E13AC125-006B-84DE-51E7-45A8390099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6237" y="4632325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39" descr="Alice">
            <a:extLst>
              <a:ext uri="{FF2B5EF4-FFF2-40B4-BE49-F238E27FC236}">
                <a16:creationId xmlns:a16="http://schemas.microsoft.com/office/drawing/2014/main" id="{B386C26E-472C-2293-4B7C-06BFB041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752850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42">
            <a:extLst>
              <a:ext uri="{FF2B5EF4-FFF2-40B4-BE49-F238E27FC236}">
                <a16:creationId xmlns:a16="http://schemas.microsoft.com/office/drawing/2014/main" id="{EA608A32-36AC-DBA3-3006-2520F23A2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90800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E456CDF5-7A84-F2B3-21E1-B99EBC96A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7" y="44958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of peers from tracker</a:t>
            </a:r>
          </a:p>
        </p:txBody>
      </p:sp>
      <p:grpSp>
        <p:nvGrpSpPr>
          <p:cNvPr id="25" name="Group 68">
            <a:extLst>
              <a:ext uri="{FF2B5EF4-FFF2-40B4-BE49-F238E27FC236}">
                <a16:creationId xmlns:a16="http://schemas.microsoft.com/office/drawing/2014/main" id="{C3087DF5-E0EC-64C2-A923-9082E5766BFB}"/>
              </a:ext>
            </a:extLst>
          </p:cNvPr>
          <p:cNvGrpSpPr>
            <a:grpSpLocks/>
          </p:cNvGrpSpPr>
          <p:nvPr/>
        </p:nvGrpSpPr>
        <p:grpSpPr bwMode="auto">
          <a:xfrm>
            <a:off x="3373437" y="3040062"/>
            <a:ext cx="3492500" cy="2163763"/>
            <a:chOff x="1752" y="2166"/>
            <a:chExt cx="2200" cy="1363"/>
          </a:xfrm>
        </p:grpSpPr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57FD6BD0-F889-EDFD-98CF-C069E8748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3FE29CCB-B271-E506-7521-85858FE0F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02EACAD5-C5C0-C8F2-5190-D605D23E4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35">
            <a:extLst>
              <a:ext uri="{FF2B5EF4-FFF2-40B4-BE49-F238E27FC236}">
                <a16:creationId xmlns:a16="http://schemas.microsoft.com/office/drawing/2014/main" id="{657B6E3A-5A43-8840-DF26-82D9594C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037137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 chunks with peers in torrent</a:t>
            </a:r>
          </a:p>
        </p:txBody>
      </p:sp>
      <p:grpSp>
        <p:nvGrpSpPr>
          <p:cNvPr id="31" name="Group 71">
            <a:extLst>
              <a:ext uri="{FF2B5EF4-FFF2-40B4-BE49-F238E27FC236}">
                <a16:creationId xmlns:a16="http://schemas.microsoft.com/office/drawing/2014/main" id="{3B9BA062-3B17-31AC-FB68-F5F31B149DF5}"/>
              </a:ext>
            </a:extLst>
          </p:cNvPr>
          <p:cNvGrpSpPr>
            <a:grpSpLocks/>
          </p:cNvGrpSpPr>
          <p:nvPr/>
        </p:nvGrpSpPr>
        <p:grpSpPr bwMode="auto">
          <a:xfrm>
            <a:off x="2776537" y="2549525"/>
            <a:ext cx="379413" cy="604837"/>
            <a:chOff x="4140" y="429"/>
            <a:chExt cx="1425" cy="2396"/>
          </a:xfrm>
        </p:grpSpPr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id="{E6D51CA8-B703-F295-5658-87C535FCA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73">
              <a:extLst>
                <a:ext uri="{FF2B5EF4-FFF2-40B4-BE49-F238E27FC236}">
                  <a16:creationId xmlns:a16="http://schemas.microsoft.com/office/drawing/2014/main" id="{36CD275A-89BC-3BBC-7642-186EAC3B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Freeform 74">
              <a:extLst>
                <a:ext uri="{FF2B5EF4-FFF2-40B4-BE49-F238E27FC236}">
                  <a16:creationId xmlns:a16="http://schemas.microsoft.com/office/drawing/2014/main" id="{B6C9AB58-510C-8CDB-2E6D-0AF6A1633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5">
              <a:extLst>
                <a:ext uri="{FF2B5EF4-FFF2-40B4-BE49-F238E27FC236}">
                  <a16:creationId xmlns:a16="http://schemas.microsoft.com/office/drawing/2014/main" id="{D7DC46D6-A961-13D1-FA08-3A7055964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76">
              <a:extLst>
                <a:ext uri="{FF2B5EF4-FFF2-40B4-BE49-F238E27FC236}">
                  <a16:creationId xmlns:a16="http://schemas.microsoft.com/office/drawing/2014/main" id="{31F65CC8-93AE-9A0B-5B4C-FAF98A12D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7" name="Group 77">
              <a:extLst>
                <a:ext uri="{FF2B5EF4-FFF2-40B4-BE49-F238E27FC236}">
                  <a16:creationId xmlns:a16="http://schemas.microsoft.com/office/drawing/2014/main" id="{EA3B59DE-3C0A-299C-E797-C405132E9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" name="AutoShape 78">
                <a:extLst>
                  <a:ext uri="{FF2B5EF4-FFF2-40B4-BE49-F238E27FC236}">
                    <a16:creationId xmlns:a16="http://schemas.microsoft.com/office/drawing/2014/main" id="{820E11B7-5C3C-A1B1-DA0A-9F78B9FC0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AutoShape 79">
                <a:extLst>
                  <a:ext uri="{FF2B5EF4-FFF2-40B4-BE49-F238E27FC236}">
                    <a16:creationId xmlns:a16="http://schemas.microsoft.com/office/drawing/2014/main" id="{7E609292-FE6A-C09B-DB71-4EC025516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8" name="Rectangle 80">
              <a:extLst>
                <a:ext uri="{FF2B5EF4-FFF2-40B4-BE49-F238E27FC236}">
                  <a16:creationId xmlns:a16="http://schemas.microsoft.com/office/drawing/2014/main" id="{CC13694D-34CC-4FEF-278C-2DFAAB3D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9" name="Group 81">
              <a:extLst>
                <a:ext uri="{FF2B5EF4-FFF2-40B4-BE49-F238E27FC236}">
                  <a16:creationId xmlns:a16="http://schemas.microsoft.com/office/drawing/2014/main" id="{A09A5B16-E9F4-97E8-6D3F-03FD330AE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" name="AutoShape 82">
                <a:extLst>
                  <a:ext uri="{FF2B5EF4-FFF2-40B4-BE49-F238E27FC236}">
                    <a16:creationId xmlns:a16="http://schemas.microsoft.com/office/drawing/2014/main" id="{A4D0DE65-1D97-620A-44A1-A25D964C1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AutoShape 83">
                <a:extLst>
                  <a:ext uri="{FF2B5EF4-FFF2-40B4-BE49-F238E27FC236}">
                    <a16:creationId xmlns:a16="http://schemas.microsoft.com/office/drawing/2014/main" id="{D8211BD9-275C-5143-D4DC-3D71C447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0" name="Rectangle 84">
              <a:extLst>
                <a:ext uri="{FF2B5EF4-FFF2-40B4-BE49-F238E27FC236}">
                  <a16:creationId xmlns:a16="http://schemas.microsoft.com/office/drawing/2014/main" id="{D3C947CC-532E-9847-76E0-1FFC857C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Rectangle 85">
              <a:extLst>
                <a:ext uri="{FF2B5EF4-FFF2-40B4-BE49-F238E27FC236}">
                  <a16:creationId xmlns:a16="http://schemas.microsoft.com/office/drawing/2014/main" id="{50DFF96D-E9A0-0ADD-D8ED-B5549D36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" name="Group 86">
              <a:extLst>
                <a:ext uri="{FF2B5EF4-FFF2-40B4-BE49-F238E27FC236}">
                  <a16:creationId xmlns:a16="http://schemas.microsoft.com/office/drawing/2014/main" id="{8FDCE274-AFBA-8C7E-12BC-3F0CE6A81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" name="AutoShape 87">
                <a:extLst>
                  <a:ext uri="{FF2B5EF4-FFF2-40B4-BE49-F238E27FC236}">
                    <a16:creationId xmlns:a16="http://schemas.microsoft.com/office/drawing/2014/main" id="{1B4D70B4-E531-BCC6-3BC9-17F9BA7D8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AutoShape 88">
                <a:extLst>
                  <a:ext uri="{FF2B5EF4-FFF2-40B4-BE49-F238E27FC236}">
                    <a16:creationId xmlns:a16="http://schemas.microsoft.com/office/drawing/2014/main" id="{3BAD5011-45AF-363A-0D68-88D371EC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6A3D9454-54D6-AC9A-EE37-86E2DB80C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90">
              <a:extLst>
                <a:ext uri="{FF2B5EF4-FFF2-40B4-BE49-F238E27FC236}">
                  <a16:creationId xmlns:a16="http://schemas.microsoft.com/office/drawing/2014/main" id="{C9A974F5-FE5E-E469-FABC-A8A5E08B6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" name="AutoShape 91">
                <a:extLst>
                  <a:ext uri="{FF2B5EF4-FFF2-40B4-BE49-F238E27FC236}">
                    <a16:creationId xmlns:a16="http://schemas.microsoft.com/office/drawing/2014/main" id="{00FCA60E-9344-F0F6-DAB4-1255A51C9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AutoShape 92">
                <a:extLst>
                  <a:ext uri="{FF2B5EF4-FFF2-40B4-BE49-F238E27FC236}">
                    <a16:creationId xmlns:a16="http://schemas.microsoft.com/office/drawing/2014/main" id="{6A41D081-4779-615F-3AC8-DF0383802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" name="Rectangle 93">
              <a:extLst>
                <a:ext uri="{FF2B5EF4-FFF2-40B4-BE49-F238E27FC236}">
                  <a16:creationId xmlns:a16="http://schemas.microsoft.com/office/drawing/2014/main" id="{D49DF410-AA7F-6A1B-7F7B-A000B3A3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Freeform 94">
              <a:extLst>
                <a:ext uri="{FF2B5EF4-FFF2-40B4-BE49-F238E27FC236}">
                  <a16:creationId xmlns:a16="http://schemas.microsoft.com/office/drawing/2014/main" id="{95C81D77-90D9-DD87-960F-A6C5530B5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5">
              <a:extLst>
                <a:ext uri="{FF2B5EF4-FFF2-40B4-BE49-F238E27FC236}">
                  <a16:creationId xmlns:a16="http://schemas.microsoft.com/office/drawing/2014/main" id="{35DF1E8A-B339-1226-611E-CD7012A2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96">
              <a:extLst>
                <a:ext uri="{FF2B5EF4-FFF2-40B4-BE49-F238E27FC236}">
                  <a16:creationId xmlns:a16="http://schemas.microsoft.com/office/drawing/2014/main" id="{F52C33A1-0EB3-B153-CFB8-F937F7995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Freeform 97">
              <a:extLst>
                <a:ext uri="{FF2B5EF4-FFF2-40B4-BE49-F238E27FC236}">
                  <a16:creationId xmlns:a16="http://schemas.microsoft.com/office/drawing/2014/main" id="{262CC85A-8207-BAA9-2135-0EC185E64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98">
              <a:extLst>
                <a:ext uri="{FF2B5EF4-FFF2-40B4-BE49-F238E27FC236}">
                  <a16:creationId xmlns:a16="http://schemas.microsoft.com/office/drawing/2014/main" id="{81471282-B597-4555-6E2B-976DE0A6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AutoShape 99">
              <a:extLst>
                <a:ext uri="{FF2B5EF4-FFF2-40B4-BE49-F238E27FC236}">
                  <a16:creationId xmlns:a16="http://schemas.microsoft.com/office/drawing/2014/main" id="{4E614EEA-5B3F-FAA3-2788-3BDC2C8B6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Oval 100">
              <a:extLst>
                <a:ext uri="{FF2B5EF4-FFF2-40B4-BE49-F238E27FC236}">
                  <a16:creationId xmlns:a16="http://schemas.microsoft.com/office/drawing/2014/main" id="{1601BB60-A0F7-6D1A-9326-ED4134BF5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Oval 101">
              <a:extLst>
                <a:ext uri="{FF2B5EF4-FFF2-40B4-BE49-F238E27FC236}">
                  <a16:creationId xmlns:a16="http://schemas.microsoft.com/office/drawing/2014/main" id="{09329CC4-E433-C2C3-4199-B1A98816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4" name="Oval 102">
              <a:extLst>
                <a:ext uri="{FF2B5EF4-FFF2-40B4-BE49-F238E27FC236}">
                  <a16:creationId xmlns:a16="http://schemas.microsoft.com/office/drawing/2014/main" id="{AADECFD2-D6AD-F0D1-91C2-AB2931D1C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Rectangle 103">
              <a:extLst>
                <a:ext uri="{FF2B5EF4-FFF2-40B4-BE49-F238E27FC236}">
                  <a16:creationId xmlns:a16="http://schemas.microsoft.com/office/drawing/2014/main" id="{8B9D9AA2-5928-AC9A-051C-7644582D1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4" name="Group 104">
            <a:extLst>
              <a:ext uri="{FF2B5EF4-FFF2-40B4-BE49-F238E27FC236}">
                <a16:creationId xmlns:a16="http://schemas.microsoft.com/office/drawing/2014/main" id="{6FCE9071-B67F-EE38-BE15-74BA4379E793}"/>
              </a:ext>
            </a:extLst>
          </p:cNvPr>
          <p:cNvGrpSpPr>
            <a:grpSpLocks/>
          </p:cNvGrpSpPr>
          <p:nvPr/>
        </p:nvGrpSpPr>
        <p:grpSpPr bwMode="auto">
          <a:xfrm>
            <a:off x="2670175" y="3789362"/>
            <a:ext cx="685800" cy="588963"/>
            <a:chOff x="-44" y="1473"/>
            <a:chExt cx="981" cy="1105"/>
          </a:xfrm>
        </p:grpSpPr>
        <p:pic>
          <p:nvPicPr>
            <p:cNvPr id="1025" name="Picture 105" descr="desktop_computer_stylized_medium">
              <a:extLst>
                <a:ext uri="{FF2B5EF4-FFF2-40B4-BE49-F238E27FC236}">
                  <a16:creationId xmlns:a16="http://schemas.microsoft.com/office/drawing/2014/main" id="{576A8257-2D89-6D25-A8AF-8CD5D6481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" name="Freeform 106">
              <a:extLst>
                <a:ext uri="{FF2B5EF4-FFF2-40B4-BE49-F238E27FC236}">
                  <a16:creationId xmlns:a16="http://schemas.microsoft.com/office/drawing/2014/main" id="{A5F184F3-85EB-BEE6-0D3C-2F3E7E963F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8" name="Group 107">
            <a:extLst>
              <a:ext uri="{FF2B5EF4-FFF2-40B4-BE49-F238E27FC236}">
                <a16:creationId xmlns:a16="http://schemas.microsoft.com/office/drawing/2014/main" id="{44A12340-252C-11C4-0886-B222882754C1}"/>
              </a:ext>
            </a:extLst>
          </p:cNvPr>
          <p:cNvGrpSpPr>
            <a:grpSpLocks/>
          </p:cNvGrpSpPr>
          <p:nvPr/>
        </p:nvGrpSpPr>
        <p:grpSpPr bwMode="auto">
          <a:xfrm>
            <a:off x="4040187" y="4802187"/>
            <a:ext cx="728663" cy="620713"/>
            <a:chOff x="-44" y="1473"/>
            <a:chExt cx="981" cy="1105"/>
          </a:xfrm>
        </p:grpSpPr>
        <p:pic>
          <p:nvPicPr>
            <p:cNvPr id="1029" name="Picture 108" descr="desktop_computer_stylized_medium">
              <a:extLst>
                <a:ext uri="{FF2B5EF4-FFF2-40B4-BE49-F238E27FC236}">
                  <a16:creationId xmlns:a16="http://schemas.microsoft.com/office/drawing/2014/main" id="{EE500D1C-3225-1A33-4EB0-8D5E33C43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Freeform 109">
              <a:extLst>
                <a:ext uri="{FF2B5EF4-FFF2-40B4-BE49-F238E27FC236}">
                  <a16:creationId xmlns:a16="http://schemas.microsoft.com/office/drawing/2014/main" id="{902B6436-34D6-FD0B-DA60-DFAF4E3C5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1" name="Group 110">
            <a:extLst>
              <a:ext uri="{FF2B5EF4-FFF2-40B4-BE49-F238E27FC236}">
                <a16:creationId xmlns:a16="http://schemas.microsoft.com/office/drawing/2014/main" id="{4ACE06DD-4A02-87F2-4EF7-95A05D8D6FEA}"/>
              </a:ext>
            </a:extLst>
          </p:cNvPr>
          <p:cNvGrpSpPr>
            <a:grpSpLocks/>
          </p:cNvGrpSpPr>
          <p:nvPr/>
        </p:nvGrpSpPr>
        <p:grpSpPr bwMode="auto">
          <a:xfrm>
            <a:off x="4322762" y="5380037"/>
            <a:ext cx="728663" cy="620713"/>
            <a:chOff x="-44" y="1473"/>
            <a:chExt cx="981" cy="1105"/>
          </a:xfrm>
        </p:grpSpPr>
        <p:pic>
          <p:nvPicPr>
            <p:cNvPr id="1032" name="Picture 111" descr="desktop_computer_stylized_medium">
              <a:extLst>
                <a:ext uri="{FF2B5EF4-FFF2-40B4-BE49-F238E27FC236}">
                  <a16:creationId xmlns:a16="http://schemas.microsoft.com/office/drawing/2014/main" id="{BA1EFF54-D927-763D-40A2-C5BDE99F7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Freeform 112">
              <a:extLst>
                <a:ext uri="{FF2B5EF4-FFF2-40B4-BE49-F238E27FC236}">
                  <a16:creationId xmlns:a16="http://schemas.microsoft.com/office/drawing/2014/main" id="{6164C493-7E7D-DEF9-B029-0AB7FDEE6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" name="Group 113">
            <a:extLst>
              <a:ext uri="{FF2B5EF4-FFF2-40B4-BE49-F238E27FC236}">
                <a16:creationId xmlns:a16="http://schemas.microsoft.com/office/drawing/2014/main" id="{31A482E8-D3C5-79D6-F7DC-333C1CE8A75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6425" y="4225925"/>
            <a:ext cx="728662" cy="620712"/>
            <a:chOff x="-44" y="1473"/>
            <a:chExt cx="981" cy="1105"/>
          </a:xfrm>
        </p:grpSpPr>
        <p:pic>
          <p:nvPicPr>
            <p:cNvPr id="1035" name="Picture 114" descr="desktop_computer_stylized_medium">
              <a:extLst>
                <a:ext uri="{FF2B5EF4-FFF2-40B4-BE49-F238E27FC236}">
                  <a16:creationId xmlns:a16="http://schemas.microsoft.com/office/drawing/2014/main" id="{C7D410FE-DF1F-D911-733C-DBE701A5D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Freeform 115">
              <a:extLst>
                <a:ext uri="{FF2B5EF4-FFF2-40B4-BE49-F238E27FC236}">
                  <a16:creationId xmlns:a16="http://schemas.microsoft.com/office/drawing/2014/main" id="{9021BFEF-564B-311C-31A5-D68A1738AA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7" name="Group 116">
            <a:extLst>
              <a:ext uri="{FF2B5EF4-FFF2-40B4-BE49-F238E27FC236}">
                <a16:creationId xmlns:a16="http://schemas.microsoft.com/office/drawing/2014/main" id="{811D1FE0-D29E-DE6D-ABBA-0657A51A4A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08762" y="5564187"/>
            <a:ext cx="728663" cy="620713"/>
            <a:chOff x="-44" y="1473"/>
            <a:chExt cx="981" cy="1105"/>
          </a:xfrm>
        </p:grpSpPr>
        <p:pic>
          <p:nvPicPr>
            <p:cNvPr id="1038" name="Picture 117" descr="desktop_computer_stylized_medium">
              <a:extLst>
                <a:ext uri="{FF2B5EF4-FFF2-40B4-BE49-F238E27FC236}">
                  <a16:creationId xmlns:a16="http://schemas.microsoft.com/office/drawing/2014/main" id="{D79BB684-EC9D-317F-C04F-03FDE4A5A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Freeform 118">
              <a:extLst>
                <a:ext uri="{FF2B5EF4-FFF2-40B4-BE49-F238E27FC236}">
                  <a16:creationId xmlns:a16="http://schemas.microsoft.com/office/drawing/2014/main" id="{F04E2197-A475-E9F7-13F2-2B70C1E364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0" name="Group 119">
            <a:extLst>
              <a:ext uri="{FF2B5EF4-FFF2-40B4-BE49-F238E27FC236}">
                <a16:creationId xmlns:a16="http://schemas.microsoft.com/office/drawing/2014/main" id="{175EAE37-DAD1-9B47-E082-255F77E2EC0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10400" y="3038475"/>
            <a:ext cx="728662" cy="620712"/>
            <a:chOff x="-44" y="1473"/>
            <a:chExt cx="981" cy="1105"/>
          </a:xfrm>
        </p:grpSpPr>
        <p:pic>
          <p:nvPicPr>
            <p:cNvPr id="1041" name="Picture 120" descr="desktop_computer_stylized_medium">
              <a:extLst>
                <a:ext uri="{FF2B5EF4-FFF2-40B4-BE49-F238E27FC236}">
                  <a16:creationId xmlns:a16="http://schemas.microsoft.com/office/drawing/2014/main" id="{69BF306E-E8EE-4B21-005A-58E37E9FD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2" name="Freeform 121">
              <a:extLst>
                <a:ext uri="{FF2B5EF4-FFF2-40B4-BE49-F238E27FC236}">
                  <a16:creationId xmlns:a16="http://schemas.microsoft.com/office/drawing/2014/main" id="{73DF3EC5-CE29-135D-CCBE-3575D6E866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3" name="Group 122">
            <a:extLst>
              <a:ext uri="{FF2B5EF4-FFF2-40B4-BE49-F238E27FC236}">
                <a16:creationId xmlns:a16="http://schemas.microsoft.com/office/drawing/2014/main" id="{41B82FD2-CA6A-EFD6-7334-2D7B307475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13350" y="2505075"/>
            <a:ext cx="641350" cy="620712"/>
            <a:chOff x="-44" y="1473"/>
            <a:chExt cx="981" cy="1105"/>
          </a:xfrm>
        </p:grpSpPr>
        <p:pic>
          <p:nvPicPr>
            <p:cNvPr id="1044" name="Picture 123" descr="desktop_computer_stylized_medium">
              <a:extLst>
                <a:ext uri="{FF2B5EF4-FFF2-40B4-BE49-F238E27FC236}">
                  <a16:creationId xmlns:a16="http://schemas.microsoft.com/office/drawing/2014/main" id="{59D43EBE-C0D6-B670-C3E4-A2CE9129B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5" name="Freeform 124">
              <a:extLst>
                <a:ext uri="{FF2B5EF4-FFF2-40B4-BE49-F238E27FC236}">
                  <a16:creationId xmlns:a16="http://schemas.microsoft.com/office/drawing/2014/main" id="{A8FD5BFB-BB1D-0EA4-1990-AA69BB1784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6" name="Group 125">
            <a:extLst>
              <a:ext uri="{FF2B5EF4-FFF2-40B4-BE49-F238E27FC236}">
                <a16:creationId xmlns:a16="http://schemas.microsoft.com/office/drawing/2014/main" id="{B4A8B0A5-11DC-707F-DF4C-76349266FA84}"/>
              </a:ext>
            </a:extLst>
          </p:cNvPr>
          <p:cNvGrpSpPr>
            <a:grpSpLocks/>
          </p:cNvGrpSpPr>
          <p:nvPr/>
        </p:nvGrpSpPr>
        <p:grpSpPr bwMode="auto">
          <a:xfrm>
            <a:off x="3603625" y="2495550"/>
            <a:ext cx="728662" cy="620712"/>
            <a:chOff x="-44" y="1473"/>
            <a:chExt cx="981" cy="1105"/>
          </a:xfrm>
        </p:grpSpPr>
        <p:pic>
          <p:nvPicPr>
            <p:cNvPr id="1047" name="Picture 126" descr="desktop_computer_stylized_medium">
              <a:extLst>
                <a:ext uri="{FF2B5EF4-FFF2-40B4-BE49-F238E27FC236}">
                  <a16:creationId xmlns:a16="http://schemas.microsoft.com/office/drawing/2014/main" id="{D15F5235-AF59-3A1F-F6F4-D6AD40726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" name="Freeform 127">
              <a:extLst>
                <a:ext uri="{FF2B5EF4-FFF2-40B4-BE49-F238E27FC236}">
                  <a16:creationId xmlns:a16="http://schemas.microsoft.com/office/drawing/2014/main" id="{0E6D0874-2A7D-F71B-41CF-2679F09333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9" name="Group 129">
            <a:extLst>
              <a:ext uri="{FF2B5EF4-FFF2-40B4-BE49-F238E27FC236}">
                <a16:creationId xmlns:a16="http://schemas.microsoft.com/office/drawing/2014/main" id="{AD7766B3-3584-5D2B-0C5D-FE83468C7FBC}"/>
              </a:ext>
            </a:extLst>
          </p:cNvPr>
          <p:cNvGrpSpPr>
            <a:grpSpLocks/>
          </p:cNvGrpSpPr>
          <p:nvPr/>
        </p:nvGrpSpPr>
        <p:grpSpPr bwMode="auto">
          <a:xfrm>
            <a:off x="5703887" y="5108575"/>
            <a:ext cx="490538" cy="412750"/>
            <a:chOff x="-44" y="1473"/>
            <a:chExt cx="981" cy="1105"/>
          </a:xfrm>
        </p:grpSpPr>
        <p:pic>
          <p:nvPicPr>
            <p:cNvPr id="1050" name="Picture 130" descr="desktop_computer_stylized_medium">
              <a:extLst>
                <a:ext uri="{FF2B5EF4-FFF2-40B4-BE49-F238E27FC236}">
                  <a16:creationId xmlns:a16="http://schemas.microsoft.com/office/drawing/2014/main" id="{4D44B1F9-2BC2-2F60-15CB-F2D7FF995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1" name="Freeform 131">
              <a:extLst>
                <a:ext uri="{FF2B5EF4-FFF2-40B4-BE49-F238E27FC236}">
                  <a16:creationId xmlns:a16="http://schemas.microsoft.com/office/drawing/2014/main" id="{02BDF53D-4ED3-B2D1-BA95-F06F1CEA1E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2" name="Text Box 41">
            <a:extLst>
              <a:ext uri="{FF2B5EF4-FFF2-40B4-BE49-F238E27FC236}">
                <a16:creationId xmlns:a16="http://schemas.microsoft.com/office/drawing/2014/main" id="{26479655-3299-D73D-4FFC-A51D3622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845" y="1835011"/>
            <a:ext cx="3543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torrent:</a:t>
            </a:r>
            <a:r>
              <a:rPr lang="en-US" altLang="en-US" sz="2400" dirty="0">
                <a:latin typeface="Gill Sans MT" panose="020B0502020104020203" pitchFamily="34" charset="0"/>
              </a:rPr>
              <a:t> group of peers exchanging  chunks of a file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26E1343A-E2E3-E4F9-7548-181677FE4D5C}"/>
              </a:ext>
            </a:extLst>
          </p:cNvPr>
          <p:cNvSpPr txBox="1"/>
          <p:nvPr/>
        </p:nvSpPr>
        <p:spPr>
          <a:xfrm>
            <a:off x="1113565" y="901153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are divided into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Peers in torrent send/receive file chunks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D9E35CC-5DDF-3B12-F3BB-3BEB8C95BED2}"/>
              </a:ext>
            </a:extLst>
          </p:cNvPr>
          <p:cNvSpPr txBox="1"/>
          <p:nvPr/>
        </p:nvSpPr>
        <p:spPr>
          <a:xfrm>
            <a:off x="7646987" y="3652837"/>
            <a:ext cx="4230149" cy="1740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Gill Sans MT" panose="020B0502020104020203" pitchFamily="34" charset="0"/>
              </a:rPr>
              <a:t>while downloading, peer uploads chunks to other peers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Gill Sans MT" panose="020B0502020104020203" pitchFamily="34" charset="0"/>
              </a:rPr>
              <a:t>peer may change peers with whom it exchanges chunks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CC0000"/>
                </a:solidFill>
                <a:latin typeface="Gill Sans MT" panose="020B0502020104020203" pitchFamily="34" charset="0"/>
              </a:rPr>
              <a:t>churn:</a:t>
            </a:r>
            <a:r>
              <a:rPr lang="en-US" altLang="en-US" sz="1800" dirty="0">
                <a:latin typeface="Gill Sans MT" panose="020B0502020104020203" pitchFamily="34" charset="0"/>
              </a:rPr>
              <a:t> peers may come and go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Gill Sans MT" panose="020B0502020104020203" pitchFamily="34" charset="0"/>
              </a:rPr>
              <a:t>once peer has entire file, it may (selfishly) leave or (altruistically) remain in torrent</a:t>
            </a:r>
          </a:p>
        </p:txBody>
      </p:sp>
    </p:spTree>
    <p:extLst>
      <p:ext uri="{BB962C8B-B14F-4D97-AF65-F5344CB8AC3E}">
        <p14:creationId xmlns:p14="http://schemas.microsoft.com/office/powerpoint/2010/main" val="20316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521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file distribution: BitTorrent</a:t>
            </a:r>
          </a:p>
        </p:txBody>
      </p:sp>
      <p:pic>
        <p:nvPicPr>
          <p:cNvPr id="7" name="Google Shape;120;p13" descr="File:Torrentcomp small.gif">
            <a:extLst>
              <a:ext uri="{FF2B5EF4-FFF2-40B4-BE49-F238E27FC236}">
                <a16:creationId xmlns:a16="http://schemas.microsoft.com/office/drawing/2014/main" id="{712E7F99-E5CA-C4EC-531B-0874E3F5C6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1143000"/>
            <a:ext cx="5334000" cy="48452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28;p14">
            <a:extLst>
              <a:ext uri="{FF2B5EF4-FFF2-40B4-BE49-F238E27FC236}">
                <a16:creationId xmlns:a16="http://schemas.microsoft.com/office/drawing/2014/main" id="{6F85F08B-14AC-15A0-0949-C35FD2ACD160}"/>
              </a:ext>
            </a:extLst>
          </p:cNvPr>
          <p:cNvGrpSpPr/>
          <p:nvPr/>
        </p:nvGrpSpPr>
        <p:grpSpPr>
          <a:xfrm>
            <a:off x="0" y="1424356"/>
            <a:ext cx="4724400" cy="4814839"/>
            <a:chOff x="6465519" y="2407869"/>
            <a:chExt cx="2602387" cy="2602281"/>
          </a:xfrm>
        </p:grpSpPr>
        <p:pic>
          <p:nvPicPr>
            <p:cNvPr id="1054" name="Google Shape;129;p14">
              <a:extLst>
                <a:ext uri="{FF2B5EF4-FFF2-40B4-BE49-F238E27FC236}">
                  <a16:creationId xmlns:a16="http://schemas.microsoft.com/office/drawing/2014/main" id="{05CCFAF3-B99F-F5D0-9731-D2BBEC07E2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65519" y="2407869"/>
              <a:ext cx="2602281" cy="2602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5" name="Google Shape;130;p14">
              <a:extLst>
                <a:ext uri="{FF2B5EF4-FFF2-40B4-BE49-F238E27FC236}">
                  <a16:creationId xmlns:a16="http://schemas.microsoft.com/office/drawing/2014/main" id="{089F9855-168F-287F-A98E-D4E3C9A3C071}"/>
                </a:ext>
              </a:extLst>
            </p:cNvPr>
            <p:cNvSpPr/>
            <p:nvPr/>
          </p:nvSpPr>
          <p:spPr>
            <a:xfrm>
              <a:off x="6934200" y="2407869"/>
              <a:ext cx="1600200" cy="31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31;p14">
              <a:extLst>
                <a:ext uri="{FF2B5EF4-FFF2-40B4-BE49-F238E27FC236}">
                  <a16:creationId xmlns:a16="http://schemas.microsoft.com/office/drawing/2014/main" id="{C7813338-0DA3-17CF-AB9A-87A0A1F6263F}"/>
                </a:ext>
              </a:extLst>
            </p:cNvPr>
            <p:cNvSpPr/>
            <p:nvPr/>
          </p:nvSpPr>
          <p:spPr>
            <a:xfrm>
              <a:off x="6853006" y="4572394"/>
              <a:ext cx="2214900" cy="43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8" name="TextBox 1057">
            <a:extLst>
              <a:ext uri="{FF2B5EF4-FFF2-40B4-BE49-F238E27FC236}">
                <a16:creationId xmlns:a16="http://schemas.microsoft.com/office/drawing/2014/main" id="{8CF18258-FCB0-6A63-2B5F-71B1164C69E8}"/>
              </a:ext>
            </a:extLst>
          </p:cNvPr>
          <p:cNvSpPr txBox="1"/>
          <p:nvPr/>
        </p:nvSpPr>
        <p:spPr>
          <a:xfrm rot="2816400">
            <a:off x="3763853" y="282966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download</a:t>
            </a:r>
          </a:p>
        </p:txBody>
      </p:sp>
    </p:spTree>
    <p:extLst>
      <p:ext uri="{BB962C8B-B14F-4D97-AF65-F5344CB8AC3E}">
        <p14:creationId xmlns:p14="http://schemas.microsoft.com/office/powerpoint/2010/main" val="338675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3F721-A5DC-1431-2F74-A2258F662914}"/>
              </a:ext>
            </a:extLst>
          </p:cNvPr>
          <p:cNvSpPr txBox="1"/>
          <p:nvPr/>
        </p:nvSpPr>
        <p:spPr>
          <a:xfrm>
            <a:off x="219808" y="1600200"/>
            <a:ext cx="929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Wireshark Lab 1 due </a:t>
            </a:r>
            <a:r>
              <a:rPr lang="en-US" sz="2800" b="1" dirty="0"/>
              <a:t>tonight</a:t>
            </a:r>
            <a:r>
              <a:rPr lang="en-US" sz="2800" dirty="0"/>
              <a:t> at 11:59 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Everyone needs to submit something to D2L, even if you work with partners</a:t>
            </a:r>
          </a:p>
          <a:p>
            <a:endParaRPr lang="en-US" sz="2800" dirty="0"/>
          </a:p>
          <a:p>
            <a:r>
              <a:rPr lang="en-US" sz="2800" dirty="0" err="1"/>
              <a:t>i</a:t>
            </a:r>
            <a:r>
              <a:rPr lang="en-US" sz="2800" dirty="0"/>
              <a:t> hope you have a good weekend</a:t>
            </a:r>
          </a:p>
        </p:txBody>
      </p:sp>
      <p:pic>
        <p:nvPicPr>
          <p:cNvPr id="1026" name="Picture 2" descr="nixCraft - Blame game | Facebook">
            <a:extLst>
              <a:ext uri="{FF2B5EF4-FFF2-40B4-BE49-F238E27FC236}">
                <a16:creationId xmlns:a16="http://schemas.microsoft.com/office/drawing/2014/main" id="{5751533A-DA45-C066-F245-86C773A3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667000"/>
            <a:ext cx="3276600" cy="35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25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521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file distribution: BitTorrent</a:t>
            </a:r>
          </a:p>
        </p:txBody>
      </p:sp>
      <p:pic>
        <p:nvPicPr>
          <p:cNvPr id="7" name="Google Shape;120;p13" descr="File:Torrentcomp small.gif">
            <a:extLst>
              <a:ext uri="{FF2B5EF4-FFF2-40B4-BE49-F238E27FC236}">
                <a16:creationId xmlns:a16="http://schemas.microsoft.com/office/drawing/2014/main" id="{712E7F99-E5CA-C4EC-531B-0874E3F5C6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1143000"/>
            <a:ext cx="5334000" cy="48452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28;p14">
            <a:extLst>
              <a:ext uri="{FF2B5EF4-FFF2-40B4-BE49-F238E27FC236}">
                <a16:creationId xmlns:a16="http://schemas.microsoft.com/office/drawing/2014/main" id="{6F85F08B-14AC-15A0-0949-C35FD2ACD160}"/>
              </a:ext>
            </a:extLst>
          </p:cNvPr>
          <p:cNvGrpSpPr/>
          <p:nvPr/>
        </p:nvGrpSpPr>
        <p:grpSpPr>
          <a:xfrm>
            <a:off x="0" y="1424356"/>
            <a:ext cx="4724400" cy="4814839"/>
            <a:chOff x="6465519" y="2407869"/>
            <a:chExt cx="2602387" cy="2602281"/>
          </a:xfrm>
        </p:grpSpPr>
        <p:pic>
          <p:nvPicPr>
            <p:cNvPr id="1054" name="Google Shape;129;p14">
              <a:extLst>
                <a:ext uri="{FF2B5EF4-FFF2-40B4-BE49-F238E27FC236}">
                  <a16:creationId xmlns:a16="http://schemas.microsoft.com/office/drawing/2014/main" id="{05CCFAF3-B99F-F5D0-9731-D2BBEC07E2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65519" y="2407869"/>
              <a:ext cx="2602281" cy="2602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5" name="Google Shape;130;p14">
              <a:extLst>
                <a:ext uri="{FF2B5EF4-FFF2-40B4-BE49-F238E27FC236}">
                  <a16:creationId xmlns:a16="http://schemas.microsoft.com/office/drawing/2014/main" id="{089F9855-168F-287F-A98E-D4E3C9A3C071}"/>
                </a:ext>
              </a:extLst>
            </p:cNvPr>
            <p:cNvSpPr/>
            <p:nvPr/>
          </p:nvSpPr>
          <p:spPr>
            <a:xfrm>
              <a:off x="6934200" y="2407869"/>
              <a:ext cx="1600200" cy="31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31;p14">
              <a:extLst>
                <a:ext uri="{FF2B5EF4-FFF2-40B4-BE49-F238E27FC236}">
                  <a16:creationId xmlns:a16="http://schemas.microsoft.com/office/drawing/2014/main" id="{C7813338-0DA3-17CF-AB9A-87A0A1F6263F}"/>
                </a:ext>
              </a:extLst>
            </p:cNvPr>
            <p:cNvSpPr/>
            <p:nvPr/>
          </p:nvSpPr>
          <p:spPr>
            <a:xfrm>
              <a:off x="6853006" y="4572394"/>
              <a:ext cx="2214900" cy="43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8" name="TextBox 1057">
            <a:extLst>
              <a:ext uri="{FF2B5EF4-FFF2-40B4-BE49-F238E27FC236}">
                <a16:creationId xmlns:a16="http://schemas.microsoft.com/office/drawing/2014/main" id="{8CF18258-FCB0-6A63-2B5F-71B1164C69E8}"/>
              </a:ext>
            </a:extLst>
          </p:cNvPr>
          <p:cNvSpPr txBox="1"/>
          <p:nvPr/>
        </p:nvSpPr>
        <p:spPr>
          <a:xfrm rot="2816400">
            <a:off x="3763853" y="282966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download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A25ED-121C-3AEB-E180-0EBDD5F4E364}"/>
              </a:ext>
            </a:extLst>
          </p:cNvPr>
          <p:cNvSpPr txBox="1"/>
          <p:nvPr/>
        </p:nvSpPr>
        <p:spPr>
          <a:xfrm>
            <a:off x="4410547" y="4704793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Which chunks to download?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D7CAE-0604-03AB-D3A4-EE764411098F}"/>
              </a:ext>
            </a:extLst>
          </p:cNvPr>
          <p:cNvSpPr txBox="1"/>
          <p:nvPr/>
        </p:nvSpPr>
        <p:spPr>
          <a:xfrm>
            <a:off x="3854888" y="5097248"/>
            <a:ext cx="4047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Rarest first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equalize the number of copies of each chunk in the system</a:t>
            </a:r>
          </a:p>
        </p:txBody>
      </p:sp>
    </p:spTree>
    <p:extLst>
      <p:ext uri="{BB962C8B-B14F-4D97-AF65-F5344CB8AC3E}">
        <p14:creationId xmlns:p14="http://schemas.microsoft.com/office/powerpoint/2010/main" val="308916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521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file distribution: BitTorrent</a:t>
            </a:r>
          </a:p>
        </p:txBody>
      </p:sp>
      <p:pic>
        <p:nvPicPr>
          <p:cNvPr id="7" name="Google Shape;120;p13" descr="File:Torrentcomp small.gif">
            <a:extLst>
              <a:ext uri="{FF2B5EF4-FFF2-40B4-BE49-F238E27FC236}">
                <a16:creationId xmlns:a16="http://schemas.microsoft.com/office/drawing/2014/main" id="{712E7F99-E5CA-C4EC-531B-0874E3F5C6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1143000"/>
            <a:ext cx="5334000" cy="48452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28;p14">
            <a:extLst>
              <a:ext uri="{FF2B5EF4-FFF2-40B4-BE49-F238E27FC236}">
                <a16:creationId xmlns:a16="http://schemas.microsoft.com/office/drawing/2014/main" id="{6F85F08B-14AC-15A0-0949-C35FD2ACD160}"/>
              </a:ext>
            </a:extLst>
          </p:cNvPr>
          <p:cNvGrpSpPr/>
          <p:nvPr/>
        </p:nvGrpSpPr>
        <p:grpSpPr>
          <a:xfrm>
            <a:off x="0" y="1424356"/>
            <a:ext cx="4724400" cy="4814839"/>
            <a:chOff x="6465519" y="2407869"/>
            <a:chExt cx="2602387" cy="2602281"/>
          </a:xfrm>
        </p:grpSpPr>
        <p:pic>
          <p:nvPicPr>
            <p:cNvPr id="1054" name="Google Shape;129;p14">
              <a:extLst>
                <a:ext uri="{FF2B5EF4-FFF2-40B4-BE49-F238E27FC236}">
                  <a16:creationId xmlns:a16="http://schemas.microsoft.com/office/drawing/2014/main" id="{05CCFAF3-B99F-F5D0-9731-D2BBEC07E2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65519" y="2407869"/>
              <a:ext cx="2602281" cy="2602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5" name="Google Shape;130;p14">
              <a:extLst>
                <a:ext uri="{FF2B5EF4-FFF2-40B4-BE49-F238E27FC236}">
                  <a16:creationId xmlns:a16="http://schemas.microsoft.com/office/drawing/2014/main" id="{089F9855-168F-287F-A98E-D4E3C9A3C071}"/>
                </a:ext>
              </a:extLst>
            </p:cNvPr>
            <p:cNvSpPr/>
            <p:nvPr/>
          </p:nvSpPr>
          <p:spPr>
            <a:xfrm>
              <a:off x="6934200" y="2407869"/>
              <a:ext cx="1600200" cy="31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31;p14">
              <a:extLst>
                <a:ext uri="{FF2B5EF4-FFF2-40B4-BE49-F238E27FC236}">
                  <a16:creationId xmlns:a16="http://schemas.microsoft.com/office/drawing/2014/main" id="{C7813338-0DA3-17CF-AB9A-87A0A1F6263F}"/>
                </a:ext>
              </a:extLst>
            </p:cNvPr>
            <p:cNvSpPr/>
            <p:nvPr/>
          </p:nvSpPr>
          <p:spPr>
            <a:xfrm>
              <a:off x="6853006" y="4572394"/>
              <a:ext cx="2214900" cy="43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8" name="TextBox 1057">
            <a:extLst>
              <a:ext uri="{FF2B5EF4-FFF2-40B4-BE49-F238E27FC236}">
                <a16:creationId xmlns:a16="http://schemas.microsoft.com/office/drawing/2014/main" id="{8CF18258-FCB0-6A63-2B5F-71B1164C69E8}"/>
              </a:ext>
            </a:extLst>
          </p:cNvPr>
          <p:cNvSpPr txBox="1"/>
          <p:nvPr/>
        </p:nvSpPr>
        <p:spPr>
          <a:xfrm rot="2816400">
            <a:off x="3763853" y="282966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download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A25ED-121C-3AEB-E180-0EBDD5F4E364}"/>
              </a:ext>
            </a:extLst>
          </p:cNvPr>
          <p:cNvSpPr txBox="1"/>
          <p:nvPr/>
        </p:nvSpPr>
        <p:spPr>
          <a:xfrm>
            <a:off x="4410547" y="4704793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which peers to download?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D7CAE-0604-03AB-D3A4-EE764411098F}"/>
              </a:ext>
            </a:extLst>
          </p:cNvPr>
          <p:cNvSpPr txBox="1"/>
          <p:nvPr/>
        </p:nvSpPr>
        <p:spPr>
          <a:xfrm>
            <a:off x="3854888" y="5097248"/>
            <a:ext cx="404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download to N peers with highest upload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peers with similar upload rates to find each other</a:t>
            </a:r>
          </a:p>
        </p:txBody>
      </p:sp>
    </p:spTree>
    <p:extLst>
      <p:ext uri="{BB962C8B-B14F-4D97-AF65-F5344CB8AC3E}">
        <p14:creationId xmlns:p14="http://schemas.microsoft.com/office/powerpoint/2010/main" val="384299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521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file distribution: BitTorrent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06D608C-E89B-2F9D-BA94-64EB91C6140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77212"/>
            <a:ext cx="3989387" cy="376872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requesting chunks: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at any given time, different peers have different subsets of file chunks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periodically, Alice asks each peer for list of chunks that they have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Alice requests missing chunks from peers, rarest first</a:t>
            </a:r>
          </a:p>
        </p:txBody>
      </p:sp>
      <p:grpSp>
        <p:nvGrpSpPr>
          <p:cNvPr id="63" name="Google Shape;128;p14">
            <a:extLst>
              <a:ext uri="{FF2B5EF4-FFF2-40B4-BE49-F238E27FC236}">
                <a16:creationId xmlns:a16="http://schemas.microsoft.com/office/drawing/2014/main" id="{434F5BB7-CF42-4CBA-8A52-1E339D9D922D}"/>
              </a:ext>
            </a:extLst>
          </p:cNvPr>
          <p:cNvGrpSpPr/>
          <p:nvPr/>
        </p:nvGrpSpPr>
        <p:grpSpPr>
          <a:xfrm>
            <a:off x="5715000" y="838200"/>
            <a:ext cx="4724400" cy="4814839"/>
            <a:chOff x="6465519" y="2407869"/>
            <a:chExt cx="2602387" cy="2602281"/>
          </a:xfrm>
        </p:grpSpPr>
        <p:pic>
          <p:nvPicPr>
            <p:cNvPr id="1024" name="Google Shape;129;p14">
              <a:extLst>
                <a:ext uri="{FF2B5EF4-FFF2-40B4-BE49-F238E27FC236}">
                  <a16:creationId xmlns:a16="http://schemas.microsoft.com/office/drawing/2014/main" id="{D601DF09-6D03-53DA-4CBB-798B0139FB5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65519" y="2407869"/>
              <a:ext cx="2602281" cy="2602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5" name="Google Shape;130;p14">
              <a:extLst>
                <a:ext uri="{FF2B5EF4-FFF2-40B4-BE49-F238E27FC236}">
                  <a16:creationId xmlns:a16="http://schemas.microsoft.com/office/drawing/2014/main" id="{473AC102-3591-95AA-6E31-C0790BC0428B}"/>
                </a:ext>
              </a:extLst>
            </p:cNvPr>
            <p:cNvSpPr/>
            <p:nvPr/>
          </p:nvSpPr>
          <p:spPr>
            <a:xfrm>
              <a:off x="6934200" y="2407869"/>
              <a:ext cx="1600200" cy="31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31;p14">
              <a:extLst>
                <a:ext uri="{FF2B5EF4-FFF2-40B4-BE49-F238E27FC236}">
                  <a16:creationId xmlns:a16="http://schemas.microsoft.com/office/drawing/2014/main" id="{0395D8CF-6A06-0BC5-8F2E-7A45BA500B7A}"/>
                </a:ext>
              </a:extLst>
            </p:cNvPr>
            <p:cNvSpPr/>
            <p:nvPr/>
          </p:nvSpPr>
          <p:spPr>
            <a:xfrm>
              <a:off x="6853006" y="4572394"/>
              <a:ext cx="2214900" cy="43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1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521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file distribution: BitTorrent</a:t>
            </a:r>
          </a:p>
        </p:txBody>
      </p:sp>
      <p:grpSp>
        <p:nvGrpSpPr>
          <p:cNvPr id="8" name="Google Shape;128;p14">
            <a:extLst>
              <a:ext uri="{FF2B5EF4-FFF2-40B4-BE49-F238E27FC236}">
                <a16:creationId xmlns:a16="http://schemas.microsoft.com/office/drawing/2014/main" id="{6CDE83D2-3222-02EF-96F2-6743EDCE8CF4}"/>
              </a:ext>
            </a:extLst>
          </p:cNvPr>
          <p:cNvGrpSpPr/>
          <p:nvPr/>
        </p:nvGrpSpPr>
        <p:grpSpPr>
          <a:xfrm>
            <a:off x="7010400" y="969552"/>
            <a:ext cx="3216035" cy="4128950"/>
            <a:chOff x="6853006" y="2407869"/>
            <a:chExt cx="2214900" cy="2602225"/>
          </a:xfrm>
        </p:grpSpPr>
        <p:sp>
          <p:nvSpPr>
            <p:cNvPr id="10" name="Google Shape;130;p14">
              <a:extLst>
                <a:ext uri="{FF2B5EF4-FFF2-40B4-BE49-F238E27FC236}">
                  <a16:creationId xmlns:a16="http://schemas.microsoft.com/office/drawing/2014/main" id="{1437E10E-A66F-D291-C55A-8B35432027A1}"/>
                </a:ext>
              </a:extLst>
            </p:cNvPr>
            <p:cNvSpPr/>
            <p:nvPr/>
          </p:nvSpPr>
          <p:spPr>
            <a:xfrm>
              <a:off x="6934200" y="2407869"/>
              <a:ext cx="1600200" cy="31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1;p14">
              <a:extLst>
                <a:ext uri="{FF2B5EF4-FFF2-40B4-BE49-F238E27FC236}">
                  <a16:creationId xmlns:a16="http://schemas.microsoft.com/office/drawing/2014/main" id="{F5EB5C00-7089-84F3-8D2F-8E6733873E8A}"/>
                </a:ext>
              </a:extLst>
            </p:cNvPr>
            <p:cNvSpPr/>
            <p:nvPr/>
          </p:nvSpPr>
          <p:spPr>
            <a:xfrm>
              <a:off x="6853006" y="4572394"/>
              <a:ext cx="2214900" cy="43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0EB2B52C-0101-9FE1-7FD4-6A7A87CC4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255127"/>
            <a:ext cx="45212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sending chunks: tit-for-tat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ill Sans MT" panose="020B0502020104020203" pitchFamily="34" charset="0"/>
              </a:rPr>
              <a:t>Alice sends chunks to those four peers currently sending her chunks </a:t>
            </a:r>
            <a:r>
              <a:rPr lang="en-US" altLang="en-US" sz="2400" i="1" dirty="0">
                <a:latin typeface="Gill Sans MT" panose="020B0502020104020203" pitchFamily="34" charset="0"/>
              </a:rPr>
              <a:t>at highest rate</a:t>
            </a:r>
            <a:r>
              <a:rPr lang="en-US" altLang="en-US" sz="2400" dirty="0">
                <a:latin typeface="Gill Sans MT" panose="020B0502020104020203" pitchFamily="34" charset="0"/>
              </a:rPr>
              <a:t> 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Gill Sans MT" panose="020B0502020104020203" pitchFamily="34" charset="0"/>
              </a:rPr>
              <a:t>other peers are </a:t>
            </a:r>
            <a:r>
              <a:rPr lang="en-US" altLang="en-US" i="1" dirty="0">
                <a:latin typeface="Gill Sans MT" panose="020B0502020104020203" pitchFamily="34" charset="0"/>
              </a:rPr>
              <a:t>choked</a:t>
            </a:r>
            <a:r>
              <a:rPr lang="en-US" altLang="en-US" dirty="0">
                <a:latin typeface="Gill Sans MT" panose="020B0502020104020203" pitchFamily="34" charset="0"/>
              </a:rPr>
              <a:t> by Alice (do not receive chunks from her)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Gill Sans MT" panose="020B0502020104020203" pitchFamily="34" charset="0"/>
              </a:rPr>
              <a:t>re-evaluate top 4 every10 secs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ill Sans MT" panose="020B0502020104020203" pitchFamily="34" charset="0"/>
              </a:rPr>
              <a:t>every 30 secs: randomly select another peer, starts sending chunks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ja-JP" altLang="en-US" dirty="0">
                <a:latin typeface="Gill Sans MT" panose="020B0502020104020203" pitchFamily="34" charset="0"/>
              </a:rPr>
              <a:t>“</a:t>
            </a:r>
            <a:r>
              <a:rPr lang="en-US" altLang="ja-JP" dirty="0">
                <a:latin typeface="Gill Sans MT" panose="020B0502020104020203" pitchFamily="34" charset="0"/>
              </a:rPr>
              <a:t>optimistically unchoke</a:t>
            </a:r>
            <a:r>
              <a:rPr lang="ja-JP" altLang="en-US" dirty="0">
                <a:latin typeface="Gill Sans MT" panose="020B0502020104020203" pitchFamily="34" charset="0"/>
              </a:rPr>
              <a:t>”</a:t>
            </a:r>
            <a:r>
              <a:rPr lang="en-US" altLang="ja-JP" dirty="0">
                <a:latin typeface="Gill Sans MT" panose="020B0502020104020203" pitchFamily="34" charset="0"/>
              </a:rPr>
              <a:t> this peer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Gill Sans MT" panose="020B0502020104020203" pitchFamily="34" charset="0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endParaRPr lang="en-US" altLang="en-US" dirty="0">
              <a:latin typeface="Gill Sans MT" panose="020B0502020104020203" pitchFamily="34" charset="0"/>
            </a:endParaRPr>
          </a:p>
        </p:txBody>
      </p:sp>
      <p:pic>
        <p:nvPicPr>
          <p:cNvPr id="2" name="Picture 13" descr="Alice">
            <a:extLst>
              <a:ext uri="{FF2B5EF4-FFF2-40B4-BE49-F238E27FC236}">
                <a16:creationId xmlns:a16="http://schemas.microsoft.com/office/drawing/2014/main" id="{0EAE5566-1C9A-2D34-A49D-DC13DBC24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4057134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5">
            <a:extLst>
              <a:ext uri="{FF2B5EF4-FFF2-40B4-BE49-F238E27FC236}">
                <a16:creationId xmlns:a16="http://schemas.microsoft.com/office/drawing/2014/main" id="{8294CFA3-5BBC-DD52-832F-9E13971E75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4712" y="3063359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AA2538CE-3455-78F8-40B9-D11761B72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5725" y="3888859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18EF9B53-0018-D256-760D-058DBFC1F4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0412" y="4003159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61376686-5B58-4BB4-9287-5AEFF9AEC6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3312" y="2187059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B977E7C8-A736-E8FF-12A0-F91E8BB775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4912" y="2771259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13793722-9F1A-486D-337C-4DD937C4C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2" y="3241159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pic>
        <p:nvPicPr>
          <p:cNvPr id="17" name="Picture 22" descr="Bob">
            <a:extLst>
              <a:ext uri="{FF2B5EF4-FFF2-40B4-BE49-F238E27FC236}">
                <a16:creationId xmlns:a16="http://schemas.microsoft.com/office/drawing/2014/main" id="{02E48F36-F74A-1134-EF45-FEBC2DBDC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485634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23">
            <a:extLst>
              <a:ext uri="{FF2B5EF4-FFF2-40B4-BE49-F238E27FC236}">
                <a16:creationId xmlns:a16="http://schemas.microsoft.com/office/drawing/2014/main" id="{85346D33-42B2-2546-B1DC-21C2B4A08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2112" y="3037959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59305B9A-4572-610E-5ED0-725278EC9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4812" y="3126859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E2C5887A-AE75-8BAD-3677-5BC0DA462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2912" y="3228459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953BE228-3F4E-C1A8-C5A7-C6C399EC2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498" y="5481261"/>
            <a:ext cx="3590925" cy="7207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Gill Sans MT" panose="020B0502020104020203" pitchFamily="34" charset="0"/>
              </a:rPr>
              <a:t>higher upload rate:</a:t>
            </a:r>
            <a:r>
              <a:rPr lang="en-US" altLang="en-US" dirty="0">
                <a:latin typeface="Gill Sans MT" panose="020B0502020104020203" pitchFamily="34" charset="0"/>
              </a:rPr>
              <a:t> find better trading partners, get file faster !</a:t>
            </a:r>
          </a:p>
        </p:txBody>
      </p:sp>
      <p:grpSp>
        <p:nvGrpSpPr>
          <p:cNvPr id="23" name="Group 52">
            <a:extLst>
              <a:ext uri="{FF2B5EF4-FFF2-40B4-BE49-F238E27FC236}">
                <a16:creationId xmlns:a16="http://schemas.microsoft.com/office/drawing/2014/main" id="{627A2FCF-0D69-63A2-6CA8-E274976252BF}"/>
              </a:ext>
            </a:extLst>
          </p:cNvPr>
          <p:cNvGrpSpPr>
            <a:grpSpLocks/>
          </p:cNvGrpSpPr>
          <p:nvPr/>
        </p:nvGrpSpPr>
        <p:grpSpPr bwMode="auto">
          <a:xfrm>
            <a:off x="615950" y="3893622"/>
            <a:ext cx="762000" cy="752475"/>
            <a:chOff x="-44" y="1473"/>
            <a:chExt cx="981" cy="1105"/>
          </a:xfrm>
        </p:grpSpPr>
        <p:pic>
          <p:nvPicPr>
            <p:cNvPr id="25" name="Picture 53" descr="desktop_computer_stylized_medium">
              <a:extLst>
                <a:ext uri="{FF2B5EF4-FFF2-40B4-BE49-F238E27FC236}">
                  <a16:creationId xmlns:a16="http://schemas.microsoft.com/office/drawing/2014/main" id="{1136C9F2-F51F-73F5-ACB8-2E80C314D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94C8E0E8-3FEC-14AE-446E-47C0B6CCAE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55">
            <a:extLst>
              <a:ext uri="{FF2B5EF4-FFF2-40B4-BE49-F238E27FC236}">
                <a16:creationId xmlns:a16="http://schemas.microsoft.com/office/drawing/2014/main" id="{B07A5939-23C3-0A64-8505-B1919A75EBD9}"/>
              </a:ext>
            </a:extLst>
          </p:cNvPr>
          <p:cNvGrpSpPr>
            <a:grpSpLocks/>
          </p:cNvGrpSpPr>
          <p:nvPr/>
        </p:nvGrpSpPr>
        <p:grpSpPr bwMode="auto">
          <a:xfrm>
            <a:off x="1311275" y="4655622"/>
            <a:ext cx="762000" cy="752475"/>
            <a:chOff x="-44" y="1473"/>
            <a:chExt cx="981" cy="1105"/>
          </a:xfrm>
        </p:grpSpPr>
        <p:pic>
          <p:nvPicPr>
            <p:cNvPr id="28" name="Picture 56" descr="desktop_computer_stylized_medium">
              <a:extLst>
                <a:ext uri="{FF2B5EF4-FFF2-40B4-BE49-F238E27FC236}">
                  <a16:creationId xmlns:a16="http://schemas.microsoft.com/office/drawing/2014/main" id="{DCDA3378-1E12-33A7-595C-899A3BA4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DAF2CBB3-4BA8-E163-1A14-80049F308C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58">
            <a:extLst>
              <a:ext uri="{FF2B5EF4-FFF2-40B4-BE49-F238E27FC236}">
                <a16:creationId xmlns:a16="http://schemas.microsoft.com/office/drawing/2014/main" id="{0E6AE430-3D9A-F723-C82F-34EF4BB4C111}"/>
              </a:ext>
            </a:extLst>
          </p:cNvPr>
          <p:cNvGrpSpPr>
            <a:grpSpLocks/>
          </p:cNvGrpSpPr>
          <p:nvPr/>
        </p:nvGrpSpPr>
        <p:grpSpPr bwMode="auto">
          <a:xfrm>
            <a:off x="130175" y="2772847"/>
            <a:ext cx="762000" cy="752475"/>
            <a:chOff x="-44" y="1473"/>
            <a:chExt cx="981" cy="1105"/>
          </a:xfrm>
        </p:grpSpPr>
        <p:pic>
          <p:nvPicPr>
            <p:cNvPr id="32" name="Picture 59" descr="desktop_computer_stylized_medium">
              <a:extLst>
                <a:ext uri="{FF2B5EF4-FFF2-40B4-BE49-F238E27FC236}">
                  <a16:creationId xmlns:a16="http://schemas.microsoft.com/office/drawing/2014/main" id="{53E56D7C-763E-CA9E-AA39-43DAB65C1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F24B4F2F-58A3-1AC6-4CA0-19985DAAEC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61">
            <a:extLst>
              <a:ext uri="{FF2B5EF4-FFF2-40B4-BE49-F238E27FC236}">
                <a16:creationId xmlns:a16="http://schemas.microsoft.com/office/drawing/2014/main" id="{5C559BC4-ED1E-90D7-4FBE-3D7E6CC00891}"/>
              </a:ext>
            </a:extLst>
          </p:cNvPr>
          <p:cNvGrpSpPr>
            <a:grpSpLocks/>
          </p:cNvGrpSpPr>
          <p:nvPr/>
        </p:nvGrpSpPr>
        <p:grpSpPr bwMode="auto">
          <a:xfrm>
            <a:off x="2093912" y="3306247"/>
            <a:ext cx="762000" cy="752475"/>
            <a:chOff x="-44" y="1473"/>
            <a:chExt cx="981" cy="1105"/>
          </a:xfrm>
        </p:grpSpPr>
        <p:pic>
          <p:nvPicPr>
            <p:cNvPr id="35" name="Picture 62" descr="desktop_computer_stylized_medium">
              <a:extLst>
                <a:ext uri="{FF2B5EF4-FFF2-40B4-BE49-F238E27FC236}">
                  <a16:creationId xmlns:a16="http://schemas.microsoft.com/office/drawing/2014/main" id="{F855E428-F34F-C350-0219-6D4210498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3">
              <a:extLst>
                <a:ext uri="{FF2B5EF4-FFF2-40B4-BE49-F238E27FC236}">
                  <a16:creationId xmlns:a16="http://schemas.microsoft.com/office/drawing/2014/main" id="{051401B3-820D-CC20-2216-6C15A0BA67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64">
            <a:extLst>
              <a:ext uri="{FF2B5EF4-FFF2-40B4-BE49-F238E27FC236}">
                <a16:creationId xmlns:a16="http://schemas.microsoft.com/office/drawing/2014/main" id="{8E8DB7C4-FDB2-E0A5-F80D-84D017C88A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21337" y="3230047"/>
            <a:ext cx="762000" cy="752475"/>
            <a:chOff x="-44" y="1473"/>
            <a:chExt cx="981" cy="1105"/>
          </a:xfrm>
        </p:grpSpPr>
        <p:pic>
          <p:nvPicPr>
            <p:cNvPr id="38" name="Picture 65" descr="desktop_computer_stylized_medium">
              <a:extLst>
                <a:ext uri="{FF2B5EF4-FFF2-40B4-BE49-F238E27FC236}">
                  <a16:creationId xmlns:a16="http://schemas.microsoft.com/office/drawing/2014/main" id="{2C0CA057-71F6-4FCF-0104-C36246009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6">
              <a:extLst>
                <a:ext uri="{FF2B5EF4-FFF2-40B4-BE49-F238E27FC236}">
                  <a16:creationId xmlns:a16="http://schemas.microsoft.com/office/drawing/2014/main" id="{9DABFD11-963C-0E8B-4E76-8F2BDC97D3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67">
            <a:extLst>
              <a:ext uri="{FF2B5EF4-FFF2-40B4-BE49-F238E27FC236}">
                <a16:creationId xmlns:a16="http://schemas.microsoft.com/office/drawing/2014/main" id="{13010ADA-8BDD-AA50-07F4-E46A3EE1808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72150" y="2391847"/>
            <a:ext cx="762000" cy="752475"/>
            <a:chOff x="-44" y="1473"/>
            <a:chExt cx="981" cy="1105"/>
          </a:xfrm>
        </p:grpSpPr>
        <p:pic>
          <p:nvPicPr>
            <p:cNvPr id="41" name="Picture 68" descr="desktop_computer_stylized_medium">
              <a:extLst>
                <a:ext uri="{FF2B5EF4-FFF2-40B4-BE49-F238E27FC236}">
                  <a16:creationId xmlns:a16="http://schemas.microsoft.com/office/drawing/2014/main" id="{E87E5788-F420-EF85-5E03-2CCD19BCE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69">
              <a:extLst>
                <a:ext uri="{FF2B5EF4-FFF2-40B4-BE49-F238E27FC236}">
                  <a16:creationId xmlns:a16="http://schemas.microsoft.com/office/drawing/2014/main" id="{B45E1D11-2184-911D-AF2C-8624282111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F639957F-6DC3-F761-6823-93B8FA6BBE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80037" y="1771134"/>
            <a:ext cx="762000" cy="752475"/>
            <a:chOff x="-44" y="1473"/>
            <a:chExt cx="981" cy="1105"/>
          </a:xfrm>
        </p:grpSpPr>
        <p:pic>
          <p:nvPicPr>
            <p:cNvPr id="44" name="Picture 71" descr="desktop_computer_stylized_medium">
              <a:extLst>
                <a:ext uri="{FF2B5EF4-FFF2-40B4-BE49-F238E27FC236}">
                  <a16:creationId xmlns:a16="http://schemas.microsoft.com/office/drawing/2014/main" id="{FFA5B12A-E396-7769-1082-23085BF48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2">
              <a:extLst>
                <a:ext uri="{FF2B5EF4-FFF2-40B4-BE49-F238E27FC236}">
                  <a16:creationId xmlns:a16="http://schemas.microsoft.com/office/drawing/2014/main" id="{A03AB14D-CEE1-42D3-F396-4261F796A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74">
            <a:extLst>
              <a:ext uri="{FF2B5EF4-FFF2-40B4-BE49-F238E27FC236}">
                <a16:creationId xmlns:a16="http://schemas.microsoft.com/office/drawing/2014/main" id="{E2B62DDC-5958-2284-30CE-6C784C3E45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57700" y="2761734"/>
            <a:ext cx="762000" cy="752475"/>
            <a:chOff x="-44" y="1473"/>
            <a:chExt cx="981" cy="1105"/>
          </a:xfrm>
        </p:grpSpPr>
        <p:pic>
          <p:nvPicPr>
            <p:cNvPr id="47" name="Picture 75" descr="desktop_computer_stylized_medium">
              <a:extLst>
                <a:ext uri="{FF2B5EF4-FFF2-40B4-BE49-F238E27FC236}">
                  <a16:creationId xmlns:a16="http://schemas.microsoft.com/office/drawing/2014/main" id="{FD5C79F9-A770-5659-2C76-2F7C4E00E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76">
              <a:extLst>
                <a:ext uri="{FF2B5EF4-FFF2-40B4-BE49-F238E27FC236}">
                  <a16:creationId xmlns:a16="http://schemas.microsoft.com/office/drawing/2014/main" id="{D23C2A60-19D1-E5B3-5E85-3852C72921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80">
            <a:extLst>
              <a:ext uri="{FF2B5EF4-FFF2-40B4-BE49-F238E27FC236}">
                <a16:creationId xmlns:a16="http://schemas.microsoft.com/office/drawing/2014/main" id="{CC7E7F2E-B104-EE40-54EE-181374649161}"/>
              </a:ext>
            </a:extLst>
          </p:cNvPr>
          <p:cNvGrpSpPr>
            <a:grpSpLocks/>
          </p:cNvGrpSpPr>
          <p:nvPr/>
        </p:nvGrpSpPr>
        <p:grpSpPr bwMode="auto">
          <a:xfrm>
            <a:off x="4237037" y="1596509"/>
            <a:ext cx="762000" cy="1177925"/>
            <a:chOff x="4746" y="1528"/>
            <a:chExt cx="480" cy="742"/>
          </a:xfrm>
        </p:grpSpPr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43FF1A41-1557-8791-4E64-BCFCCCA0C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" name="Group 77">
              <a:extLst>
                <a:ext uri="{FF2B5EF4-FFF2-40B4-BE49-F238E27FC236}">
                  <a16:creationId xmlns:a16="http://schemas.microsoft.com/office/drawing/2014/main" id="{F2188DC0-AD42-D1B7-F686-09303EB9F5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52" name="Picture 78" descr="desktop_computer_stylized_medium">
                <a:extLst>
                  <a:ext uri="{FF2B5EF4-FFF2-40B4-BE49-F238E27FC236}">
                    <a16:creationId xmlns:a16="http://schemas.microsoft.com/office/drawing/2014/main" id="{1300CF45-00B6-4C5B-EB26-0184EE2C2E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Freeform 79">
                <a:extLst>
                  <a:ext uri="{FF2B5EF4-FFF2-40B4-BE49-F238E27FC236}">
                    <a16:creationId xmlns:a16="http://schemas.microsoft.com/office/drawing/2014/main" id="{364F1664-E0B9-D698-4664-A1541F9A62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4" name="Group 87">
            <a:extLst>
              <a:ext uri="{FF2B5EF4-FFF2-40B4-BE49-F238E27FC236}">
                <a16:creationId xmlns:a16="http://schemas.microsoft.com/office/drawing/2014/main" id="{F2C28232-FB31-A44F-C898-1EBBCAF8A079}"/>
              </a:ext>
            </a:extLst>
          </p:cNvPr>
          <p:cNvGrpSpPr>
            <a:grpSpLocks/>
          </p:cNvGrpSpPr>
          <p:nvPr/>
        </p:nvGrpSpPr>
        <p:grpSpPr bwMode="auto">
          <a:xfrm>
            <a:off x="1327150" y="2085459"/>
            <a:ext cx="1112837" cy="1219200"/>
            <a:chOff x="4779" y="2386"/>
            <a:chExt cx="701" cy="768"/>
          </a:xfrm>
        </p:grpSpPr>
        <p:sp>
          <p:nvSpPr>
            <p:cNvPr id="55" name="Line 46">
              <a:extLst>
                <a:ext uri="{FF2B5EF4-FFF2-40B4-BE49-F238E27FC236}">
                  <a16:creationId xmlns:a16="http://schemas.microsoft.com/office/drawing/2014/main" id="{5EF3CA76-114F-76D2-E88B-04D4D66A8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" name="Group 84">
              <a:extLst>
                <a:ext uri="{FF2B5EF4-FFF2-40B4-BE49-F238E27FC236}">
                  <a16:creationId xmlns:a16="http://schemas.microsoft.com/office/drawing/2014/main" id="{AABF8954-1962-7F11-F0F1-FB42552AC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7" name="Picture 85" descr="desktop_computer_stylized_medium">
                <a:extLst>
                  <a:ext uri="{FF2B5EF4-FFF2-40B4-BE49-F238E27FC236}">
                    <a16:creationId xmlns:a16="http://schemas.microsoft.com/office/drawing/2014/main" id="{A442628A-35EE-4417-C60C-11A6BBD629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86">
                <a:extLst>
                  <a:ext uri="{FF2B5EF4-FFF2-40B4-BE49-F238E27FC236}">
                    <a16:creationId xmlns:a16="http://schemas.microsoft.com/office/drawing/2014/main" id="{9EEDD4F6-867E-CCA1-C27F-02E1EFAD55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E1DE24C-880A-7427-69CE-15DB72DFF14A}"/>
              </a:ext>
            </a:extLst>
          </p:cNvPr>
          <p:cNvSpPr txBox="1"/>
          <p:nvPr/>
        </p:nvSpPr>
        <p:spPr>
          <a:xfrm>
            <a:off x="6982885" y="4344387"/>
            <a:ext cx="443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BitTorrent is referred to as an </a:t>
            </a:r>
            <a:r>
              <a:rPr lang="en-US" sz="2400" b="1" dirty="0"/>
              <a:t>unstructured</a:t>
            </a:r>
            <a:r>
              <a:rPr lang="en-US" sz="2400" dirty="0"/>
              <a:t> P2P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6DBF7-FC4C-1E31-0B3D-A4C306DDC289}"/>
              </a:ext>
            </a:extLst>
          </p:cNvPr>
          <p:cNvSpPr txBox="1"/>
          <p:nvPr/>
        </p:nvSpPr>
        <p:spPr>
          <a:xfrm>
            <a:off x="6058652" y="5365696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Security Concerns?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Malware</a:t>
            </a:r>
          </a:p>
        </p:txBody>
      </p:sp>
      <p:pic>
        <p:nvPicPr>
          <p:cNvPr id="3074" name="Picture 2" descr="Leech | Valheim Wiki | Fandom">
            <a:extLst>
              <a:ext uri="{FF2B5EF4-FFF2-40B4-BE49-F238E27FC236}">
                <a16:creationId xmlns:a16="http://schemas.microsoft.com/office/drawing/2014/main" id="{5227EA14-10BD-858C-ED85-1E221547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58" y="5073452"/>
            <a:ext cx="2084700" cy="134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308AAE5-CE81-5022-8438-7B688A2F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617" y="1601787"/>
            <a:ext cx="17795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C55DB54-9975-0C54-784E-3A48C4718C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79" y="2665412"/>
            <a:ext cx="12271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6D2A9EC-00B3-0D5A-790E-9FBE967406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29" y="3497262"/>
            <a:ext cx="12112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3">
            <a:extLst>
              <a:ext uri="{FF2B5EF4-FFF2-40B4-BE49-F238E27FC236}">
                <a16:creationId xmlns:a16="http://schemas.microsoft.com/office/drawing/2014/main" id="{4D32FD78-C455-313F-6E60-EB1C877E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529" y="1247775"/>
            <a:ext cx="621982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/>
              <a:t>Netflix, YouTube: 37%, 16% of downstream residential ISP traffic</a:t>
            </a:r>
          </a:p>
          <a:p>
            <a:pPr lvl="1"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/>
              <a:t>~1B YouTube users, ~75M Netflix users</a:t>
            </a: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/>
              <a:t>challenge:  scale - how to reach ~1B users?</a:t>
            </a:r>
            <a:endParaRPr lang="en-US" altLang="en-US"/>
          </a:p>
          <a:p>
            <a:pPr lvl="1"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/>
              <a:t>single mega-video server won’t work (why?)</a:t>
            </a: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/>
              <a:t>challenge: heterogeneity</a:t>
            </a:r>
          </a:p>
          <a:p>
            <a:pPr lvl="1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/>
              <a:t>different users have different capabilities (e.g., wired versus mobile; bandwidth rich versus bandwidth poor)</a:t>
            </a: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rgbClr val="CC0000"/>
                </a:solidFill>
              </a:rPr>
              <a:t>solution: </a:t>
            </a:r>
            <a:r>
              <a:rPr lang="en-US" altLang="en-US" sz="2400"/>
              <a:t>distributed, application-level infrastructure</a:t>
            </a:r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98A3420C-FC1E-0EE2-96CB-45D8721D7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617" y="838200"/>
            <a:ext cx="7535862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/>
              <a:t>video traffic: major consumer of Internet bandwidth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7DABB9B-2E75-6D10-9FE8-80F6E16D0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79" y="4927600"/>
            <a:ext cx="1501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097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sp>
        <p:nvSpPr>
          <p:cNvPr id="33" name="Google Shape;56;p10">
            <a:extLst>
              <a:ext uri="{FF2B5EF4-FFF2-40B4-BE49-F238E27FC236}">
                <a16:creationId xmlns:a16="http://schemas.microsoft.com/office/drawing/2014/main" id="{81E50C69-8F7F-E9E7-FE9D-8DBCB0EBE507}"/>
              </a:ext>
            </a:extLst>
          </p:cNvPr>
          <p:cNvSpPr txBox="1">
            <a:spLocks noGrp="1"/>
          </p:cNvSpPr>
          <p:nvPr/>
        </p:nvSpPr>
        <p:spPr>
          <a:xfrm>
            <a:off x="6148587" y="2743508"/>
            <a:ext cx="4114800" cy="20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57200" lvl="0" indent="-336550" algn="l" rtl="0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Conditional GET</a:t>
            </a:r>
            <a:endParaRPr sz="17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Cache: specify date of cached copy in HTTP request</a:t>
            </a:r>
            <a:br>
              <a:rPr lang="en-US" sz="1500" dirty="0"/>
            </a:br>
            <a:r>
              <a:rPr lang="en-US" sz="1500" dirty="0">
                <a:latin typeface="Consolas"/>
                <a:ea typeface="Consolas"/>
                <a:cs typeface="Consolas"/>
                <a:sym typeface="Consolas"/>
              </a:rPr>
              <a:t>If-modified-since: &lt;date&gt;</a:t>
            </a:r>
            <a:endParaRPr sz="15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Server: response contains no object if cached copy is up-to-date:</a:t>
            </a:r>
            <a:br>
              <a:rPr lang="en-US" sz="1500" dirty="0"/>
            </a:br>
            <a:r>
              <a:rPr lang="en-US" sz="1500" dirty="0">
                <a:latin typeface="Consolas"/>
                <a:ea typeface="Consolas"/>
                <a:cs typeface="Consolas"/>
                <a:sym typeface="Consolas"/>
              </a:rPr>
              <a:t>HTTP/1.0 304 Not Modified</a:t>
            </a:r>
            <a:endParaRPr sz="15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700" dirty="0"/>
          </a:p>
        </p:txBody>
      </p:sp>
      <p:grpSp>
        <p:nvGrpSpPr>
          <p:cNvPr id="34" name="Google Shape;57;p10">
            <a:extLst>
              <a:ext uri="{FF2B5EF4-FFF2-40B4-BE49-F238E27FC236}">
                <a16:creationId xmlns:a16="http://schemas.microsoft.com/office/drawing/2014/main" id="{1F7F0989-F815-039B-02B7-14D5C94E374B}"/>
              </a:ext>
            </a:extLst>
          </p:cNvPr>
          <p:cNvGrpSpPr/>
          <p:nvPr/>
        </p:nvGrpSpPr>
        <p:grpSpPr>
          <a:xfrm>
            <a:off x="5843787" y="1540318"/>
            <a:ext cx="774600" cy="1128705"/>
            <a:chOff x="2559777" y="757245"/>
            <a:chExt cx="774600" cy="1128705"/>
          </a:xfrm>
        </p:grpSpPr>
        <p:pic>
          <p:nvPicPr>
            <p:cNvPr id="50" name="Google Shape;58;p10">
              <a:extLst>
                <a:ext uri="{FF2B5EF4-FFF2-40B4-BE49-F238E27FC236}">
                  <a16:creationId xmlns:a16="http://schemas.microsoft.com/office/drawing/2014/main" id="{03178386-7BB6-6776-241D-15160787438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05031" y="757245"/>
              <a:ext cx="684062" cy="1128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9;p10">
              <a:extLst>
                <a:ext uri="{FF2B5EF4-FFF2-40B4-BE49-F238E27FC236}">
                  <a16:creationId xmlns:a16="http://schemas.microsoft.com/office/drawing/2014/main" id="{2A5B7F41-887F-2551-90E3-477074074C87}"/>
                </a:ext>
              </a:extLst>
            </p:cNvPr>
            <p:cNvSpPr txBox="1"/>
            <p:nvPr/>
          </p:nvSpPr>
          <p:spPr>
            <a:xfrm>
              <a:off x="2559777" y="1324531"/>
              <a:ext cx="774600" cy="369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</p:grpSp>
      <p:grpSp>
        <p:nvGrpSpPr>
          <p:cNvPr id="35" name="Google Shape;60;p10">
            <a:extLst>
              <a:ext uri="{FF2B5EF4-FFF2-40B4-BE49-F238E27FC236}">
                <a16:creationId xmlns:a16="http://schemas.microsoft.com/office/drawing/2014/main" id="{106B5130-58BB-F5CA-DD42-266CBB8B0D6F}"/>
              </a:ext>
            </a:extLst>
          </p:cNvPr>
          <p:cNvGrpSpPr/>
          <p:nvPr/>
        </p:nvGrpSpPr>
        <p:grpSpPr>
          <a:xfrm>
            <a:off x="9273350" y="1572386"/>
            <a:ext cx="1371037" cy="1064569"/>
            <a:chOff x="5213186" y="789313"/>
            <a:chExt cx="1371037" cy="1064569"/>
          </a:xfrm>
        </p:grpSpPr>
        <p:pic>
          <p:nvPicPr>
            <p:cNvPr id="48" name="Google Shape;61;p10">
              <a:extLst>
                <a:ext uri="{FF2B5EF4-FFF2-40B4-BE49-F238E27FC236}">
                  <a16:creationId xmlns:a16="http://schemas.microsoft.com/office/drawing/2014/main" id="{AE4C604F-D222-1C9C-5656-6B677C5BAAC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13186" y="789313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62;p10">
              <a:extLst>
                <a:ext uri="{FF2B5EF4-FFF2-40B4-BE49-F238E27FC236}">
                  <a16:creationId xmlns:a16="http://schemas.microsoft.com/office/drawing/2014/main" id="{218B90EF-BC5E-A961-91E2-D35C280329FC}"/>
                </a:ext>
              </a:extLst>
            </p:cNvPr>
            <p:cNvSpPr txBox="1"/>
            <p:nvPr/>
          </p:nvSpPr>
          <p:spPr>
            <a:xfrm>
              <a:off x="5466535" y="1324531"/>
              <a:ext cx="864300" cy="369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pic>
        <p:nvPicPr>
          <p:cNvPr id="36" name="Google Shape;63;p10">
            <a:extLst>
              <a:ext uri="{FF2B5EF4-FFF2-40B4-BE49-F238E27FC236}">
                <a16:creationId xmlns:a16="http://schemas.microsoft.com/office/drawing/2014/main" id="{6583CCB6-9CB5-0AE8-80BD-B9486B1838B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1187" y="1446899"/>
            <a:ext cx="1208186" cy="13403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64;p10">
            <a:extLst>
              <a:ext uri="{FF2B5EF4-FFF2-40B4-BE49-F238E27FC236}">
                <a16:creationId xmlns:a16="http://schemas.microsoft.com/office/drawing/2014/main" id="{8ECD2511-2AC2-3BCF-DB12-61F313B2C46E}"/>
              </a:ext>
            </a:extLst>
          </p:cNvPr>
          <p:cNvGrpSpPr/>
          <p:nvPr/>
        </p:nvGrpSpPr>
        <p:grpSpPr>
          <a:xfrm>
            <a:off x="6477000" y="1382358"/>
            <a:ext cx="1830900" cy="369332"/>
            <a:chOff x="5712850" y="754618"/>
            <a:chExt cx="1830900" cy="369332"/>
          </a:xfrm>
        </p:grpSpPr>
        <p:sp>
          <p:nvSpPr>
            <p:cNvPr id="46" name="Google Shape;65;p10">
              <a:extLst>
                <a:ext uri="{FF2B5EF4-FFF2-40B4-BE49-F238E27FC236}">
                  <a16:creationId xmlns:a16="http://schemas.microsoft.com/office/drawing/2014/main" id="{395D910B-0683-2072-C4CA-D126F3492C06}"/>
                </a:ext>
              </a:extLst>
            </p:cNvPr>
            <p:cNvSpPr/>
            <p:nvPr/>
          </p:nvSpPr>
          <p:spPr>
            <a:xfrm>
              <a:off x="5712850" y="754618"/>
              <a:ext cx="18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 index.htm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" name="Google Shape;66;p10">
              <a:extLst>
                <a:ext uri="{FF2B5EF4-FFF2-40B4-BE49-F238E27FC236}">
                  <a16:creationId xmlns:a16="http://schemas.microsoft.com/office/drawing/2014/main" id="{65A09E9A-71CB-BDC2-D71F-B7ACC6AF187A}"/>
                </a:ext>
              </a:extLst>
            </p:cNvPr>
            <p:cNvCxnSpPr/>
            <p:nvPr/>
          </p:nvCxnSpPr>
          <p:spPr>
            <a:xfrm>
              <a:off x="5863184" y="1123950"/>
              <a:ext cx="1524000" cy="0"/>
            </a:xfrm>
            <a:prstGeom prst="straightConnector1">
              <a:avLst/>
            </a:prstGeom>
            <a:noFill/>
            <a:ln w="19050" cap="flat" cmpd="sng">
              <a:solidFill>
                <a:srgbClr val="061C6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8" name="Google Shape;67;p10">
            <a:extLst>
              <a:ext uri="{FF2B5EF4-FFF2-40B4-BE49-F238E27FC236}">
                <a16:creationId xmlns:a16="http://schemas.microsoft.com/office/drawing/2014/main" id="{3A5E9C00-7C64-D7DC-4BF8-9F2F04197BF3}"/>
              </a:ext>
            </a:extLst>
          </p:cNvPr>
          <p:cNvGrpSpPr/>
          <p:nvPr/>
        </p:nvGrpSpPr>
        <p:grpSpPr>
          <a:xfrm>
            <a:off x="6603721" y="2190790"/>
            <a:ext cx="1524000" cy="369332"/>
            <a:chOff x="5789134" y="1584476"/>
            <a:chExt cx="1524000" cy="369332"/>
          </a:xfrm>
        </p:grpSpPr>
        <p:sp>
          <p:nvSpPr>
            <p:cNvPr id="44" name="Google Shape;68;p10">
              <a:extLst>
                <a:ext uri="{FF2B5EF4-FFF2-40B4-BE49-F238E27FC236}">
                  <a16:creationId xmlns:a16="http://schemas.microsoft.com/office/drawing/2014/main" id="{4ABC384F-B21D-3192-EF45-FC74A205E2AE}"/>
                </a:ext>
              </a:extLst>
            </p:cNvPr>
            <p:cNvSpPr/>
            <p:nvPr/>
          </p:nvSpPr>
          <p:spPr>
            <a:xfrm>
              <a:off x="6265704" y="1584476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OK</a:t>
              </a:r>
              <a:endParaRPr/>
            </a:p>
          </p:txBody>
        </p:sp>
        <p:cxnSp>
          <p:nvCxnSpPr>
            <p:cNvPr id="45" name="Google Shape;69;p10">
              <a:extLst>
                <a:ext uri="{FF2B5EF4-FFF2-40B4-BE49-F238E27FC236}">
                  <a16:creationId xmlns:a16="http://schemas.microsoft.com/office/drawing/2014/main" id="{CC83ED18-DBF6-30EA-58D0-279A51C1C4A2}"/>
                </a:ext>
              </a:extLst>
            </p:cNvPr>
            <p:cNvCxnSpPr/>
            <p:nvPr/>
          </p:nvCxnSpPr>
          <p:spPr>
            <a:xfrm>
              <a:off x="5789134" y="1953808"/>
              <a:ext cx="1524000" cy="0"/>
            </a:xfrm>
            <a:prstGeom prst="straightConnector1">
              <a:avLst/>
            </a:prstGeom>
            <a:noFill/>
            <a:ln w="19050" cap="flat" cmpd="sng">
              <a:solidFill>
                <a:srgbClr val="061C61"/>
              </a:solidFill>
              <a:prstDash val="solid"/>
              <a:round/>
              <a:headEnd type="stealth" w="med" len="med"/>
              <a:tailEnd type="none" w="sm" len="sm"/>
            </a:ln>
          </p:spPr>
        </p:cxnSp>
      </p:grpSp>
      <p:grpSp>
        <p:nvGrpSpPr>
          <p:cNvPr id="39" name="Google Shape;70;p10">
            <a:extLst>
              <a:ext uri="{FF2B5EF4-FFF2-40B4-BE49-F238E27FC236}">
                <a16:creationId xmlns:a16="http://schemas.microsoft.com/office/drawing/2014/main" id="{AEC5987C-BF2A-12C3-0CC6-81AF4994B123}"/>
              </a:ext>
            </a:extLst>
          </p:cNvPr>
          <p:cNvGrpSpPr/>
          <p:nvPr/>
        </p:nvGrpSpPr>
        <p:grpSpPr>
          <a:xfrm>
            <a:off x="8726135" y="1624210"/>
            <a:ext cx="564600" cy="369332"/>
            <a:chOff x="6243691" y="1584476"/>
            <a:chExt cx="564600" cy="369332"/>
          </a:xfrm>
        </p:grpSpPr>
        <p:sp>
          <p:nvSpPr>
            <p:cNvPr id="42" name="Google Shape;71;p10">
              <a:extLst>
                <a:ext uri="{FF2B5EF4-FFF2-40B4-BE49-F238E27FC236}">
                  <a16:creationId xmlns:a16="http://schemas.microsoft.com/office/drawing/2014/main" id="{0B43036B-5D5D-6BCD-C685-D39047A0518F}"/>
                </a:ext>
              </a:extLst>
            </p:cNvPr>
            <p:cNvSpPr/>
            <p:nvPr/>
          </p:nvSpPr>
          <p:spPr>
            <a:xfrm>
              <a:off x="6243691" y="1584476"/>
              <a:ext cx="56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endParaRPr/>
            </a:p>
          </p:txBody>
        </p:sp>
        <p:cxnSp>
          <p:nvCxnSpPr>
            <p:cNvPr id="43" name="Google Shape;72;p10">
              <a:extLst>
                <a:ext uri="{FF2B5EF4-FFF2-40B4-BE49-F238E27FC236}">
                  <a16:creationId xmlns:a16="http://schemas.microsoft.com/office/drawing/2014/main" id="{7A38CFCF-B914-C52D-7D4F-9533A30742FD}"/>
                </a:ext>
              </a:extLst>
            </p:cNvPr>
            <p:cNvCxnSpPr/>
            <p:nvPr/>
          </p:nvCxnSpPr>
          <p:spPr>
            <a:xfrm>
              <a:off x="6279264" y="1953808"/>
              <a:ext cx="493500" cy="0"/>
            </a:xfrm>
            <a:prstGeom prst="straightConnector1">
              <a:avLst/>
            </a:prstGeom>
            <a:noFill/>
            <a:ln w="19050" cap="flat" cmpd="sng">
              <a:solidFill>
                <a:srgbClr val="061C6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sp>
        <p:nvSpPr>
          <p:cNvPr id="40" name="Google Shape;73;p10">
            <a:extLst>
              <a:ext uri="{FF2B5EF4-FFF2-40B4-BE49-F238E27FC236}">
                <a16:creationId xmlns:a16="http://schemas.microsoft.com/office/drawing/2014/main" id="{836483FC-BE53-A83A-8A97-EBDC3172C107}"/>
              </a:ext>
            </a:extLst>
          </p:cNvPr>
          <p:cNvSpPr txBox="1"/>
          <p:nvPr/>
        </p:nvSpPr>
        <p:spPr>
          <a:xfrm>
            <a:off x="8079522" y="2097200"/>
            <a:ext cx="851400" cy="369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52" name="Google Shape;55;p10">
            <a:extLst>
              <a:ext uri="{FF2B5EF4-FFF2-40B4-BE49-F238E27FC236}">
                <a16:creationId xmlns:a16="http://schemas.microsoft.com/office/drawing/2014/main" id="{0AC423D4-ACBE-C75B-6A59-A5D73FB2F3F2}"/>
              </a:ext>
            </a:extLst>
          </p:cNvPr>
          <p:cNvSpPr txBox="1">
            <a:spLocks noGrp="1"/>
          </p:cNvSpPr>
          <p:nvPr/>
        </p:nvSpPr>
        <p:spPr>
          <a:xfrm>
            <a:off x="215096" y="1442754"/>
            <a:ext cx="5255710" cy="434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800" dirty="0"/>
              <a:t>Caching</a:t>
            </a:r>
            <a:endParaRPr sz="18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800" dirty="0"/>
              <a:t>Save previously delivered data</a:t>
            </a:r>
            <a:endParaRPr sz="18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800" dirty="0"/>
              <a:t>Subsequent requests served from cache on the browser, or in the access network</a:t>
            </a:r>
            <a:br>
              <a:rPr lang="en-US" sz="1800" dirty="0"/>
            </a:b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800" dirty="0"/>
              <a:t>Applications</a:t>
            </a:r>
            <a:endParaRPr sz="18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800" dirty="0"/>
              <a:t>Reduce response time for client request</a:t>
            </a:r>
            <a:endParaRPr sz="18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800" dirty="0"/>
              <a:t>Reduce ISP traffic costs</a:t>
            </a:r>
            <a:br>
              <a:rPr lang="en-US" sz="1800" dirty="0"/>
            </a:b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Content distribution networks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–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Distributed caches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–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Web objects addressed to CDN server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–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CDN server fetches from content provider on first access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42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sp>
        <p:nvSpPr>
          <p:cNvPr id="2" name="Google Shape;80;p11">
            <a:extLst>
              <a:ext uri="{FF2B5EF4-FFF2-40B4-BE49-F238E27FC236}">
                <a16:creationId xmlns:a16="http://schemas.microsoft.com/office/drawing/2014/main" id="{6A51701F-8608-2ECD-4CA1-9731F2B1AE10}"/>
              </a:ext>
            </a:extLst>
          </p:cNvPr>
          <p:cNvSpPr txBox="1">
            <a:spLocks noGrp="1"/>
          </p:cNvSpPr>
          <p:nvPr/>
        </p:nvSpPr>
        <p:spPr>
          <a:xfrm>
            <a:off x="1291956" y="940209"/>
            <a:ext cx="6381944" cy="119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342900" lvl="0" indent="-3175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Challenge: </a:t>
            </a:r>
            <a:endParaRPr sz="2000" dirty="0"/>
          </a:p>
          <a:p>
            <a:pPr marL="742950" lvl="1" indent="-260350" algn="l" rtl="0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 dirty="0"/>
              <a:t>How to stream content to millions of users?</a:t>
            </a:r>
            <a:endParaRPr sz="1600" dirty="0"/>
          </a:p>
          <a:p>
            <a:pPr marL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endParaRPr sz="1800" dirty="0"/>
          </a:p>
          <a:p>
            <a:pPr marL="0" lvl="2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600" dirty="0"/>
          </a:p>
        </p:txBody>
      </p:sp>
      <p:grpSp>
        <p:nvGrpSpPr>
          <p:cNvPr id="6" name="Google Shape;81;p11">
            <a:extLst>
              <a:ext uri="{FF2B5EF4-FFF2-40B4-BE49-F238E27FC236}">
                <a16:creationId xmlns:a16="http://schemas.microsoft.com/office/drawing/2014/main" id="{1C4DF95B-9503-319E-5BF0-BC140B8A8A93}"/>
              </a:ext>
            </a:extLst>
          </p:cNvPr>
          <p:cNvGrpSpPr/>
          <p:nvPr/>
        </p:nvGrpSpPr>
        <p:grpSpPr>
          <a:xfrm>
            <a:off x="6719548" y="1295400"/>
            <a:ext cx="3338852" cy="3334593"/>
            <a:chOff x="6512153" y="1906237"/>
            <a:chExt cx="2040833" cy="2040834"/>
          </a:xfrm>
        </p:grpSpPr>
        <p:grpSp>
          <p:nvGrpSpPr>
            <p:cNvPr id="8" name="Google Shape;82;p11">
              <a:extLst>
                <a:ext uri="{FF2B5EF4-FFF2-40B4-BE49-F238E27FC236}">
                  <a16:creationId xmlns:a16="http://schemas.microsoft.com/office/drawing/2014/main" id="{284B8317-FE41-2C24-1C03-6EB7346968F3}"/>
                </a:ext>
              </a:extLst>
            </p:cNvPr>
            <p:cNvGrpSpPr/>
            <p:nvPr/>
          </p:nvGrpSpPr>
          <p:grpSpPr>
            <a:xfrm>
              <a:off x="6512153" y="1906237"/>
              <a:ext cx="2040833" cy="2040834"/>
              <a:chOff x="5419727" y="1047750"/>
              <a:chExt cx="2819396" cy="2819396"/>
            </a:xfrm>
          </p:grpSpPr>
          <p:sp>
            <p:nvSpPr>
              <p:cNvPr id="12" name="Google Shape;83;p11">
                <a:extLst>
                  <a:ext uri="{FF2B5EF4-FFF2-40B4-BE49-F238E27FC236}">
                    <a16:creationId xmlns:a16="http://schemas.microsoft.com/office/drawing/2014/main" id="{156F43E9-4FA8-96B7-D74D-4A2579ECF350}"/>
                  </a:ext>
                </a:extLst>
              </p:cNvPr>
              <p:cNvSpPr/>
              <p:nvPr/>
            </p:nvSpPr>
            <p:spPr>
              <a:xfrm>
                <a:off x="6677025" y="2314571"/>
                <a:ext cx="304800" cy="304800"/>
              </a:xfrm>
              <a:prstGeom prst="ellipse">
                <a:avLst/>
              </a:prstGeom>
              <a:solidFill>
                <a:srgbClr val="1F51EB"/>
              </a:solidFill>
              <a:ln w="25400" cap="flat" cmpd="sng">
                <a:solidFill>
                  <a:srgbClr val="0716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84;p11">
                <a:extLst>
                  <a:ext uri="{FF2B5EF4-FFF2-40B4-BE49-F238E27FC236}">
                    <a16:creationId xmlns:a16="http://schemas.microsoft.com/office/drawing/2014/main" id="{68BEDFF1-4952-A366-FD9E-7D13D1DCD887}"/>
                  </a:ext>
                </a:extLst>
              </p:cNvPr>
              <p:cNvSpPr/>
              <p:nvPr/>
            </p:nvSpPr>
            <p:spPr>
              <a:xfrm>
                <a:off x="6677025" y="10477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85;p11">
                <a:extLst>
                  <a:ext uri="{FF2B5EF4-FFF2-40B4-BE49-F238E27FC236}">
                    <a16:creationId xmlns:a16="http://schemas.microsoft.com/office/drawing/2014/main" id="{4E5FA3F0-DADC-0CC2-BDDE-52545892BB70}"/>
                  </a:ext>
                </a:extLst>
              </p:cNvPr>
              <p:cNvSpPr/>
              <p:nvPr/>
            </p:nvSpPr>
            <p:spPr>
              <a:xfrm>
                <a:off x="6677025" y="3562346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86;p11">
                <a:extLst>
                  <a:ext uri="{FF2B5EF4-FFF2-40B4-BE49-F238E27FC236}">
                    <a16:creationId xmlns:a16="http://schemas.microsoft.com/office/drawing/2014/main" id="{D67E8D3A-6910-EA42-79C5-7579E6233652}"/>
                  </a:ext>
                </a:extLst>
              </p:cNvPr>
              <p:cNvSpPr/>
              <p:nvPr/>
            </p:nvSpPr>
            <p:spPr>
              <a:xfrm>
                <a:off x="7934323" y="2314571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87;p11">
                <a:extLst>
                  <a:ext uri="{FF2B5EF4-FFF2-40B4-BE49-F238E27FC236}">
                    <a16:creationId xmlns:a16="http://schemas.microsoft.com/office/drawing/2014/main" id="{07571159-812F-3148-D86A-47D31BCBE4BD}"/>
                  </a:ext>
                </a:extLst>
              </p:cNvPr>
              <p:cNvSpPr/>
              <p:nvPr/>
            </p:nvSpPr>
            <p:spPr>
              <a:xfrm>
                <a:off x="5419727" y="2314571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88;p11">
                <a:extLst>
                  <a:ext uri="{FF2B5EF4-FFF2-40B4-BE49-F238E27FC236}">
                    <a16:creationId xmlns:a16="http://schemas.microsoft.com/office/drawing/2014/main" id="{335D3C59-79E1-FBD9-F885-75B6E63994C8}"/>
                  </a:ext>
                </a:extLst>
              </p:cNvPr>
              <p:cNvSpPr/>
              <p:nvPr/>
            </p:nvSpPr>
            <p:spPr>
              <a:xfrm>
                <a:off x="5791200" y="14287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89;p11">
                <a:extLst>
                  <a:ext uri="{FF2B5EF4-FFF2-40B4-BE49-F238E27FC236}">
                    <a16:creationId xmlns:a16="http://schemas.microsoft.com/office/drawing/2014/main" id="{F1EF91C2-9ADB-F053-D0AB-FF066C932671}"/>
                  </a:ext>
                </a:extLst>
              </p:cNvPr>
              <p:cNvSpPr/>
              <p:nvPr/>
            </p:nvSpPr>
            <p:spPr>
              <a:xfrm>
                <a:off x="7543800" y="14287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90;p11">
                <a:extLst>
                  <a:ext uri="{FF2B5EF4-FFF2-40B4-BE49-F238E27FC236}">
                    <a16:creationId xmlns:a16="http://schemas.microsoft.com/office/drawing/2014/main" id="{C41F3DFB-66CA-6DFD-AA86-9B95EB4419A9}"/>
                  </a:ext>
                </a:extLst>
              </p:cNvPr>
              <p:cNvSpPr/>
              <p:nvPr/>
            </p:nvSpPr>
            <p:spPr>
              <a:xfrm>
                <a:off x="5791200" y="31813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91;p11">
                <a:extLst>
                  <a:ext uri="{FF2B5EF4-FFF2-40B4-BE49-F238E27FC236}">
                    <a16:creationId xmlns:a16="http://schemas.microsoft.com/office/drawing/2014/main" id="{D7769853-0F48-2C16-F5A4-391C93013EF6}"/>
                  </a:ext>
                </a:extLst>
              </p:cNvPr>
              <p:cNvSpPr/>
              <p:nvPr/>
            </p:nvSpPr>
            <p:spPr>
              <a:xfrm>
                <a:off x="7543800" y="31813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" name="Google Shape;92;p11">
                <a:extLst>
                  <a:ext uri="{FF2B5EF4-FFF2-40B4-BE49-F238E27FC236}">
                    <a16:creationId xmlns:a16="http://schemas.microsoft.com/office/drawing/2014/main" id="{3EA01C1E-FE1E-CB4B-E4A0-48901509D92A}"/>
                  </a:ext>
                </a:extLst>
              </p:cNvPr>
              <p:cNvCxnSpPr>
                <a:stCxn id="17" idx="5"/>
                <a:endCxn id="12" idx="1"/>
              </p:cNvCxnSpPr>
              <p:nvPr/>
            </p:nvCxnSpPr>
            <p:spPr>
              <a:xfrm>
                <a:off x="6051363" y="1688913"/>
                <a:ext cx="670200" cy="67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93;p11">
                <a:extLst>
                  <a:ext uri="{FF2B5EF4-FFF2-40B4-BE49-F238E27FC236}">
                    <a16:creationId xmlns:a16="http://schemas.microsoft.com/office/drawing/2014/main" id="{DACA3B64-0C22-7858-CAA4-DF315CF6073B}"/>
                  </a:ext>
                </a:extLst>
              </p:cNvPr>
              <p:cNvCxnSpPr>
                <a:stCxn id="13" idx="4"/>
                <a:endCxn id="12" idx="0"/>
              </p:cNvCxnSpPr>
              <p:nvPr/>
            </p:nvCxnSpPr>
            <p:spPr>
              <a:xfrm>
                <a:off x="6829425" y="1352550"/>
                <a:ext cx="0" cy="96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94;p11">
                <a:extLst>
                  <a:ext uri="{FF2B5EF4-FFF2-40B4-BE49-F238E27FC236}">
                    <a16:creationId xmlns:a16="http://schemas.microsoft.com/office/drawing/2014/main" id="{D14C0BD3-A7DE-194D-3ACA-0723E4C16952}"/>
                  </a:ext>
                </a:extLst>
              </p:cNvPr>
              <p:cNvCxnSpPr>
                <a:stCxn id="18" idx="3"/>
                <a:endCxn id="12" idx="7"/>
              </p:cNvCxnSpPr>
              <p:nvPr/>
            </p:nvCxnSpPr>
            <p:spPr>
              <a:xfrm flipH="1">
                <a:off x="6937137" y="1688913"/>
                <a:ext cx="651300" cy="67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95;p11">
                <a:extLst>
                  <a:ext uri="{FF2B5EF4-FFF2-40B4-BE49-F238E27FC236}">
                    <a16:creationId xmlns:a16="http://schemas.microsoft.com/office/drawing/2014/main" id="{924086F7-20DC-9546-D1FF-2CE97FD3C5D4}"/>
                  </a:ext>
                </a:extLst>
              </p:cNvPr>
              <p:cNvCxnSpPr>
                <a:stCxn id="15" idx="2"/>
                <a:endCxn id="12" idx="6"/>
              </p:cNvCxnSpPr>
              <p:nvPr/>
            </p:nvCxnSpPr>
            <p:spPr>
              <a:xfrm rot="10800000">
                <a:off x="6981823" y="2466971"/>
                <a:ext cx="9525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96;p11">
                <a:extLst>
                  <a:ext uri="{FF2B5EF4-FFF2-40B4-BE49-F238E27FC236}">
                    <a16:creationId xmlns:a16="http://schemas.microsoft.com/office/drawing/2014/main" id="{C6EE884C-5BFB-63BF-9D48-9CCAD9B20104}"/>
                  </a:ext>
                </a:extLst>
              </p:cNvPr>
              <p:cNvCxnSpPr>
                <a:stCxn id="20" idx="1"/>
                <a:endCxn id="12" idx="5"/>
              </p:cNvCxnSpPr>
              <p:nvPr/>
            </p:nvCxnSpPr>
            <p:spPr>
              <a:xfrm rot="10800000">
                <a:off x="6937137" y="2574687"/>
                <a:ext cx="651300" cy="651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97;p11">
                <a:extLst>
                  <a:ext uri="{FF2B5EF4-FFF2-40B4-BE49-F238E27FC236}">
                    <a16:creationId xmlns:a16="http://schemas.microsoft.com/office/drawing/2014/main" id="{52AF65F6-B429-EF85-D340-865579FCF6E2}"/>
                  </a:ext>
                </a:extLst>
              </p:cNvPr>
              <p:cNvCxnSpPr>
                <a:stCxn id="14" idx="0"/>
                <a:endCxn id="12" idx="4"/>
              </p:cNvCxnSpPr>
              <p:nvPr/>
            </p:nvCxnSpPr>
            <p:spPr>
              <a:xfrm rot="10800000">
                <a:off x="6829425" y="2619446"/>
                <a:ext cx="0" cy="942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" name="Google Shape;98;p11">
                <a:extLst>
                  <a:ext uri="{FF2B5EF4-FFF2-40B4-BE49-F238E27FC236}">
                    <a16:creationId xmlns:a16="http://schemas.microsoft.com/office/drawing/2014/main" id="{7DC60087-74CF-DE2C-5F0A-C7B3FC14650C}"/>
                  </a:ext>
                </a:extLst>
              </p:cNvPr>
              <p:cNvCxnSpPr>
                <a:stCxn id="19" idx="7"/>
                <a:endCxn id="12" idx="3"/>
              </p:cNvCxnSpPr>
              <p:nvPr/>
            </p:nvCxnSpPr>
            <p:spPr>
              <a:xfrm rot="10800000" flipH="1">
                <a:off x="6051363" y="2574687"/>
                <a:ext cx="670200" cy="651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" name="Google Shape;99;p11">
                <a:extLst>
                  <a:ext uri="{FF2B5EF4-FFF2-40B4-BE49-F238E27FC236}">
                    <a16:creationId xmlns:a16="http://schemas.microsoft.com/office/drawing/2014/main" id="{ED282559-4C0A-5A86-A1FF-30836A84D989}"/>
                  </a:ext>
                </a:extLst>
              </p:cNvPr>
              <p:cNvCxnSpPr>
                <a:stCxn id="16" idx="6"/>
                <a:endCxn id="12" idx="2"/>
              </p:cNvCxnSpPr>
              <p:nvPr/>
            </p:nvCxnSpPr>
            <p:spPr>
              <a:xfrm>
                <a:off x="5724527" y="2466971"/>
                <a:ext cx="9525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" name="Google Shape;100;p11">
              <a:extLst>
                <a:ext uri="{FF2B5EF4-FFF2-40B4-BE49-F238E27FC236}">
                  <a16:creationId xmlns:a16="http://schemas.microsoft.com/office/drawing/2014/main" id="{9AF2B8AB-8B15-4F44-99DB-6593EC6F4462}"/>
                </a:ext>
              </a:extLst>
            </p:cNvPr>
            <p:cNvGrpSpPr/>
            <p:nvPr/>
          </p:nvGrpSpPr>
          <p:grpSpPr>
            <a:xfrm>
              <a:off x="7112426" y="2517934"/>
              <a:ext cx="838200" cy="838200"/>
              <a:chOff x="717604" y="3257550"/>
              <a:chExt cx="1009640" cy="1009640"/>
            </a:xfrm>
          </p:grpSpPr>
          <p:sp>
            <p:nvSpPr>
              <p:cNvPr id="10" name="Google Shape;101;p11">
                <a:extLst>
                  <a:ext uri="{FF2B5EF4-FFF2-40B4-BE49-F238E27FC236}">
                    <a16:creationId xmlns:a16="http://schemas.microsoft.com/office/drawing/2014/main" id="{B1F7EC61-ACCF-081A-1431-0D09936D0A92}"/>
                  </a:ext>
                </a:extLst>
              </p:cNvPr>
              <p:cNvSpPr/>
              <p:nvPr/>
            </p:nvSpPr>
            <p:spPr>
              <a:xfrm>
                <a:off x="717604" y="3257550"/>
                <a:ext cx="1009640" cy="1009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" name="Google Shape;102;p11">
                <a:extLst>
                  <a:ext uri="{FF2B5EF4-FFF2-40B4-BE49-F238E27FC236}">
                    <a16:creationId xmlns:a16="http://schemas.microsoft.com/office/drawing/2014/main" id="{7B0217B1-0374-B190-69AE-E1A4C10EDBD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62000" y="3562350"/>
                <a:ext cx="900000" cy="428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" name="Google Shape;103;p11">
            <a:extLst>
              <a:ext uri="{FF2B5EF4-FFF2-40B4-BE49-F238E27FC236}">
                <a16:creationId xmlns:a16="http://schemas.microsoft.com/office/drawing/2014/main" id="{54A55393-04BF-425E-4AD4-0917BCF7872F}"/>
              </a:ext>
            </a:extLst>
          </p:cNvPr>
          <p:cNvSpPr txBox="1">
            <a:spLocks noGrp="1"/>
          </p:cNvSpPr>
          <p:nvPr/>
        </p:nvSpPr>
        <p:spPr>
          <a:xfrm>
            <a:off x="1366377" y="1774907"/>
            <a:ext cx="6381944" cy="361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342900" lvl="0" indent="-3175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Option 1: </a:t>
            </a:r>
            <a:endParaRPr sz="2000" dirty="0"/>
          </a:p>
          <a:p>
            <a:pPr marL="742950" lvl="1" indent="-260350" algn="l" rtl="0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 dirty="0"/>
              <a:t>Single mega-datacenter</a:t>
            </a:r>
            <a:endParaRPr sz="1800" dirty="0"/>
          </a:p>
          <a:p>
            <a:pPr marL="742950" lvl="1" indent="-260350" algn="l" rtl="0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 dirty="0"/>
              <a:t>Pros: Simple</a:t>
            </a:r>
            <a:endParaRPr sz="1800" dirty="0"/>
          </a:p>
          <a:p>
            <a:pPr marL="742950" lvl="1" indent="-260350" algn="l" rtl="0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 dirty="0"/>
              <a:t>Cons:</a:t>
            </a:r>
            <a:endParaRPr sz="1800" dirty="0"/>
          </a:p>
          <a:p>
            <a:pPr marL="1143000" lvl="2" indent="-2032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Single point of failure</a:t>
            </a:r>
            <a:endParaRPr sz="1600" dirty="0"/>
          </a:p>
          <a:p>
            <a:pPr marL="1143000" lvl="2" indent="-2032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Point of network congestion</a:t>
            </a:r>
            <a:endParaRPr sz="1600" dirty="0"/>
          </a:p>
          <a:p>
            <a:pPr marL="1143000" lvl="2" indent="-2032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Long path to distant clients </a:t>
            </a:r>
            <a:endParaRPr sz="1600" dirty="0"/>
          </a:p>
          <a:p>
            <a:pPr marL="1143000" lvl="2" indent="-2032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Multiple copies of video sent over </a:t>
            </a:r>
            <a:br>
              <a:rPr lang="en-US" sz="1600" dirty="0"/>
            </a:br>
            <a:r>
              <a:rPr lang="en-US" sz="1600" dirty="0"/>
              <a:t>outgoing link</a:t>
            </a:r>
            <a:endParaRPr dirty="0"/>
          </a:p>
        </p:txBody>
      </p:sp>
      <p:pic>
        <p:nvPicPr>
          <p:cNvPr id="4098" name="Picture 2" descr="Netflix | Brand Assets | Logos">
            <a:extLst>
              <a:ext uri="{FF2B5EF4-FFF2-40B4-BE49-F238E27FC236}">
                <a16:creationId xmlns:a16="http://schemas.microsoft.com/office/drawing/2014/main" id="{5060E4B1-F16B-0443-C7DC-378940379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6" t="33319" r="22966" b="35108"/>
          <a:stretch/>
        </p:blipFill>
        <p:spPr bwMode="auto">
          <a:xfrm>
            <a:off x="7347071" y="2625965"/>
            <a:ext cx="2051537" cy="67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17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sp>
        <p:nvSpPr>
          <p:cNvPr id="32" name="Google Shape;110;p12">
            <a:extLst>
              <a:ext uri="{FF2B5EF4-FFF2-40B4-BE49-F238E27FC236}">
                <a16:creationId xmlns:a16="http://schemas.microsoft.com/office/drawing/2014/main" id="{6DC09796-6E9B-41EE-5A05-F5A376585807}"/>
              </a:ext>
            </a:extLst>
          </p:cNvPr>
          <p:cNvSpPr txBox="1">
            <a:spLocks noGrp="1"/>
          </p:cNvSpPr>
          <p:nvPr/>
        </p:nvSpPr>
        <p:spPr>
          <a:xfrm>
            <a:off x="335460" y="661708"/>
            <a:ext cx="5595852" cy="460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342900" lvl="0" indent="-298450" algn="l" rtl="0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2000" dirty="0"/>
              <a:t>Option 2: </a:t>
            </a:r>
            <a:endParaRPr sz="2000" dirty="0"/>
          </a:p>
          <a:p>
            <a:pPr marL="742950" lvl="1" indent="-241300" algn="l" rtl="0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800" dirty="0"/>
              <a:t>Store/serve multiple copies of videos at multiple geographically distributed sites </a:t>
            </a:r>
            <a:endParaRPr sz="1800" dirty="0"/>
          </a:p>
          <a:p>
            <a:pPr marL="11430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74295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endParaRPr sz="2000" dirty="0"/>
          </a:p>
        </p:txBody>
      </p:sp>
      <p:pic>
        <p:nvPicPr>
          <p:cNvPr id="34" name="Google Shape;111;p12">
            <a:extLst>
              <a:ext uri="{FF2B5EF4-FFF2-40B4-BE49-F238E27FC236}">
                <a16:creationId xmlns:a16="http://schemas.microsoft.com/office/drawing/2014/main" id="{118E82F7-1253-2324-9CAD-C06BDFDF77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600" y="1066800"/>
            <a:ext cx="4821064" cy="2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12;p12">
            <a:extLst>
              <a:ext uri="{FF2B5EF4-FFF2-40B4-BE49-F238E27FC236}">
                <a16:creationId xmlns:a16="http://schemas.microsoft.com/office/drawing/2014/main" id="{230E45BB-713B-140B-E97E-2708DD43FD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077" y="2657694"/>
            <a:ext cx="194477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13;p12">
            <a:extLst>
              <a:ext uri="{FF2B5EF4-FFF2-40B4-BE49-F238E27FC236}">
                <a16:creationId xmlns:a16="http://schemas.microsoft.com/office/drawing/2014/main" id="{CB10C18F-500F-999F-9C69-45F5FE22CFC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4673" y="2985819"/>
            <a:ext cx="340741" cy="1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14;p12">
            <a:extLst>
              <a:ext uri="{FF2B5EF4-FFF2-40B4-BE49-F238E27FC236}">
                <a16:creationId xmlns:a16="http://schemas.microsoft.com/office/drawing/2014/main" id="{FC84C8AF-E48E-2190-5489-477A624449F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8138" y="2985819"/>
            <a:ext cx="340741" cy="1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15;p12">
            <a:extLst>
              <a:ext uri="{FF2B5EF4-FFF2-40B4-BE49-F238E27FC236}">
                <a16:creationId xmlns:a16="http://schemas.microsoft.com/office/drawing/2014/main" id="{ACD9819E-FC34-2AF5-5413-916A0002F3D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41602" y="2985819"/>
            <a:ext cx="340741" cy="1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16;p12">
            <a:extLst>
              <a:ext uri="{FF2B5EF4-FFF2-40B4-BE49-F238E27FC236}">
                <a16:creationId xmlns:a16="http://schemas.microsoft.com/office/drawing/2014/main" id="{E308034C-E24E-0AAE-18E2-AEF9C13F90A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5066" y="2985819"/>
            <a:ext cx="340741" cy="1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17;p12">
            <a:extLst>
              <a:ext uri="{FF2B5EF4-FFF2-40B4-BE49-F238E27FC236}">
                <a16:creationId xmlns:a16="http://schemas.microsoft.com/office/drawing/2014/main" id="{E84210A4-089D-B94B-1DF4-3B61027D77A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8531" y="2985819"/>
            <a:ext cx="340741" cy="1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18;p12">
            <a:extLst>
              <a:ext uri="{FF2B5EF4-FFF2-40B4-BE49-F238E27FC236}">
                <a16:creationId xmlns:a16="http://schemas.microsoft.com/office/drawing/2014/main" id="{F5903B78-7AA9-0F72-E8FB-8CC8B3D2498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01995" y="2985819"/>
            <a:ext cx="340741" cy="1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19;p12">
            <a:extLst>
              <a:ext uri="{FF2B5EF4-FFF2-40B4-BE49-F238E27FC236}">
                <a16:creationId xmlns:a16="http://schemas.microsoft.com/office/drawing/2014/main" id="{2985E6AA-54E8-0998-F1CD-F7065A8ABE7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55459" y="2985819"/>
            <a:ext cx="340741" cy="1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0;p12">
            <a:extLst>
              <a:ext uri="{FF2B5EF4-FFF2-40B4-BE49-F238E27FC236}">
                <a16:creationId xmlns:a16="http://schemas.microsoft.com/office/drawing/2014/main" id="{6A9521C7-4E1A-E7B4-F398-E4A7601ED6A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8923" y="2985819"/>
            <a:ext cx="340741" cy="1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1;p12">
            <a:extLst>
              <a:ext uri="{FF2B5EF4-FFF2-40B4-BE49-F238E27FC236}">
                <a16:creationId xmlns:a16="http://schemas.microsoft.com/office/drawing/2014/main" id="{2644D606-7BC6-096A-98AB-918FA4DF054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802" y="2657694"/>
            <a:ext cx="194477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2;p12">
            <a:extLst>
              <a:ext uri="{FF2B5EF4-FFF2-40B4-BE49-F238E27FC236}">
                <a16:creationId xmlns:a16="http://schemas.microsoft.com/office/drawing/2014/main" id="{3BF1F661-4DFF-0A09-ABCA-D8229469763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4940" y="2745069"/>
            <a:ext cx="194477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23;p12">
            <a:extLst>
              <a:ext uri="{FF2B5EF4-FFF2-40B4-BE49-F238E27FC236}">
                <a16:creationId xmlns:a16="http://schemas.microsoft.com/office/drawing/2014/main" id="{4DF46E16-E5F6-74D7-C012-99E735CD9F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7977" y="2657694"/>
            <a:ext cx="194477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24;p12">
            <a:extLst>
              <a:ext uri="{FF2B5EF4-FFF2-40B4-BE49-F238E27FC236}">
                <a16:creationId xmlns:a16="http://schemas.microsoft.com/office/drawing/2014/main" id="{FE5F9EBA-7FBD-70EF-9D49-62AAD7D686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1702" y="2657694"/>
            <a:ext cx="194477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125;p12">
            <a:extLst>
              <a:ext uri="{FF2B5EF4-FFF2-40B4-BE49-F238E27FC236}">
                <a16:creationId xmlns:a16="http://schemas.microsoft.com/office/drawing/2014/main" id="{055B4924-9803-0563-17ED-02DD26B081E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4840" y="2745069"/>
            <a:ext cx="194477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27;p12">
            <a:extLst>
              <a:ext uri="{FF2B5EF4-FFF2-40B4-BE49-F238E27FC236}">
                <a16:creationId xmlns:a16="http://schemas.microsoft.com/office/drawing/2014/main" id="{7A357BAC-EE5B-C147-80D5-2CE879D8F21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4722" y="3365858"/>
            <a:ext cx="161959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28;p12">
            <a:extLst>
              <a:ext uri="{FF2B5EF4-FFF2-40B4-BE49-F238E27FC236}">
                <a16:creationId xmlns:a16="http://schemas.microsoft.com/office/drawing/2014/main" id="{05553604-DEF1-EDE5-E167-344B5E2259D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7347" y="3365858"/>
            <a:ext cx="161959" cy="211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129;p12">
            <a:extLst>
              <a:ext uri="{FF2B5EF4-FFF2-40B4-BE49-F238E27FC236}">
                <a16:creationId xmlns:a16="http://schemas.microsoft.com/office/drawing/2014/main" id="{40C37A1C-B416-1FD1-76C8-691C35B1DEE0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>
            <a:off x="7036681" y="3471699"/>
            <a:ext cx="4006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" name="Google Shape;130;p12">
            <a:extLst>
              <a:ext uri="{FF2B5EF4-FFF2-40B4-BE49-F238E27FC236}">
                <a16:creationId xmlns:a16="http://schemas.microsoft.com/office/drawing/2014/main" id="{009A4249-2886-4287-5771-2E7E7D4A5AE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8897" y="3365858"/>
            <a:ext cx="161959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1;p12">
            <a:extLst>
              <a:ext uri="{FF2B5EF4-FFF2-40B4-BE49-F238E27FC236}">
                <a16:creationId xmlns:a16="http://schemas.microsoft.com/office/drawing/2014/main" id="{8AB595DC-AB66-B84F-7738-7595E3B1908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1522" y="3365858"/>
            <a:ext cx="161959" cy="211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132;p12">
            <a:extLst>
              <a:ext uri="{FF2B5EF4-FFF2-40B4-BE49-F238E27FC236}">
                <a16:creationId xmlns:a16="http://schemas.microsoft.com/office/drawing/2014/main" id="{18534AD1-EED8-D459-67BE-591B29E6FC15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8180856" y="3471699"/>
            <a:ext cx="4006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Google Shape;133;p12">
            <a:extLst>
              <a:ext uri="{FF2B5EF4-FFF2-40B4-BE49-F238E27FC236}">
                <a16:creationId xmlns:a16="http://schemas.microsoft.com/office/drawing/2014/main" id="{7A795EAB-B04D-29C6-67FA-76059E90905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21772" y="3365858"/>
            <a:ext cx="161959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34;p12">
            <a:extLst>
              <a:ext uri="{FF2B5EF4-FFF2-40B4-BE49-F238E27FC236}">
                <a16:creationId xmlns:a16="http://schemas.microsoft.com/office/drawing/2014/main" id="{8B00367E-2BEC-8990-262D-6EC56C08217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4397" y="3365858"/>
            <a:ext cx="161959" cy="211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135;p12">
            <a:extLst>
              <a:ext uri="{FF2B5EF4-FFF2-40B4-BE49-F238E27FC236}">
                <a16:creationId xmlns:a16="http://schemas.microsoft.com/office/drawing/2014/main" id="{0C9896C2-B374-FC2D-350A-4FF008F30E0A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9283731" y="3471699"/>
            <a:ext cx="4006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136;p12">
            <a:extLst>
              <a:ext uri="{FF2B5EF4-FFF2-40B4-BE49-F238E27FC236}">
                <a16:creationId xmlns:a16="http://schemas.microsoft.com/office/drawing/2014/main" id="{E259ED57-33CD-9106-82FD-5BF67E7D2EE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5722" y="3365858"/>
            <a:ext cx="161959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137;p12">
            <a:extLst>
              <a:ext uri="{FF2B5EF4-FFF2-40B4-BE49-F238E27FC236}">
                <a16:creationId xmlns:a16="http://schemas.microsoft.com/office/drawing/2014/main" id="{16DCFEBB-55A5-70DF-5C44-1C97801E7B8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68347" y="3365858"/>
            <a:ext cx="161959" cy="211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138;p12">
            <a:extLst>
              <a:ext uri="{FF2B5EF4-FFF2-40B4-BE49-F238E27FC236}">
                <a16:creationId xmlns:a16="http://schemas.microsoft.com/office/drawing/2014/main" id="{51C524AE-23D4-D243-8DB4-35EAFB428775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10367681" y="3471699"/>
            <a:ext cx="4006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" name="Google Shape;146;p13">
            <a:extLst>
              <a:ext uri="{FF2B5EF4-FFF2-40B4-BE49-F238E27FC236}">
                <a16:creationId xmlns:a16="http://schemas.microsoft.com/office/drawing/2014/main" id="{0F47E360-F87C-0881-C22C-505A02F17114}"/>
              </a:ext>
            </a:extLst>
          </p:cNvPr>
          <p:cNvGrpSpPr/>
          <p:nvPr/>
        </p:nvGrpSpPr>
        <p:grpSpPr>
          <a:xfrm>
            <a:off x="10336284" y="4818325"/>
            <a:ext cx="902700" cy="907058"/>
            <a:chOff x="1078389" y="2378442"/>
            <a:chExt cx="902700" cy="907058"/>
          </a:xfrm>
        </p:grpSpPr>
        <p:pic>
          <p:nvPicPr>
            <p:cNvPr id="107" name="Google Shape;147;p13">
              <a:extLst>
                <a:ext uri="{FF2B5EF4-FFF2-40B4-BE49-F238E27FC236}">
                  <a16:creationId xmlns:a16="http://schemas.microsoft.com/office/drawing/2014/main" id="{FB3C1FF2-7038-108B-9C8D-2B9C862C0F8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19200" y="2378442"/>
              <a:ext cx="690393" cy="9070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48;p13">
              <a:extLst>
                <a:ext uri="{FF2B5EF4-FFF2-40B4-BE49-F238E27FC236}">
                  <a16:creationId xmlns:a16="http://schemas.microsoft.com/office/drawing/2014/main" id="{E685530E-128B-C122-4E4D-344767457238}"/>
                </a:ext>
              </a:extLst>
            </p:cNvPr>
            <p:cNvSpPr txBox="1"/>
            <p:nvPr/>
          </p:nvSpPr>
          <p:spPr>
            <a:xfrm>
              <a:off x="1078389" y="2539584"/>
              <a:ext cx="902700" cy="5847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</a:rPr>
                <a:t>Origin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pic>
        <p:nvPicPr>
          <p:cNvPr id="62" name="Google Shape;152;p13">
            <a:extLst>
              <a:ext uri="{FF2B5EF4-FFF2-40B4-BE49-F238E27FC236}">
                <a16:creationId xmlns:a16="http://schemas.microsoft.com/office/drawing/2014/main" id="{1E5E843E-32D9-F703-6749-C6AFE04AFCD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9778" y="4360932"/>
            <a:ext cx="885239" cy="418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153;p13">
            <a:extLst>
              <a:ext uri="{FF2B5EF4-FFF2-40B4-BE49-F238E27FC236}">
                <a16:creationId xmlns:a16="http://schemas.microsoft.com/office/drawing/2014/main" id="{C1BD4CBB-FEBB-EB16-F43F-71E5009FC90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24081" y="4828763"/>
            <a:ext cx="616633" cy="481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154;p13">
            <a:extLst>
              <a:ext uri="{FF2B5EF4-FFF2-40B4-BE49-F238E27FC236}">
                <a16:creationId xmlns:a16="http://schemas.microsoft.com/office/drawing/2014/main" id="{6EAF18A9-ECB5-A9DD-D82C-CBA237A33C1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39000" y="4727263"/>
            <a:ext cx="684062" cy="68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55;p13">
            <a:extLst>
              <a:ext uri="{FF2B5EF4-FFF2-40B4-BE49-F238E27FC236}">
                <a16:creationId xmlns:a16="http://schemas.microsoft.com/office/drawing/2014/main" id="{3A7F9905-3E93-4771-B5E8-BF1C65A0B4B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24081" y="5484854"/>
            <a:ext cx="616633" cy="481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156;p13">
            <a:extLst>
              <a:ext uri="{FF2B5EF4-FFF2-40B4-BE49-F238E27FC236}">
                <a16:creationId xmlns:a16="http://schemas.microsoft.com/office/drawing/2014/main" id="{B32692BA-D45C-6F1C-8F8E-E7847155FA7A}"/>
              </a:ext>
            </a:extLst>
          </p:cNvPr>
          <p:cNvGrpSpPr/>
          <p:nvPr/>
        </p:nvGrpSpPr>
        <p:grpSpPr>
          <a:xfrm>
            <a:off x="7908071" y="5492881"/>
            <a:ext cx="729600" cy="479430"/>
            <a:chOff x="5442513" y="1872228"/>
            <a:chExt cx="729600" cy="479430"/>
          </a:xfrm>
        </p:grpSpPr>
        <p:grpSp>
          <p:nvGrpSpPr>
            <p:cNvPr id="73" name="Google Shape;157;p13">
              <a:extLst>
                <a:ext uri="{FF2B5EF4-FFF2-40B4-BE49-F238E27FC236}">
                  <a16:creationId xmlns:a16="http://schemas.microsoft.com/office/drawing/2014/main" id="{EA747317-E814-A077-1C0B-B9F834DC2C76}"/>
                </a:ext>
              </a:extLst>
            </p:cNvPr>
            <p:cNvGrpSpPr/>
            <p:nvPr/>
          </p:nvGrpSpPr>
          <p:grpSpPr>
            <a:xfrm>
              <a:off x="5575584" y="1872228"/>
              <a:ext cx="461586" cy="479430"/>
              <a:chOff x="4140" y="429"/>
              <a:chExt cx="1419" cy="2400"/>
            </a:xfrm>
          </p:grpSpPr>
          <p:sp>
            <p:nvSpPr>
              <p:cNvPr id="75" name="Google Shape;158;p13">
                <a:extLst>
                  <a:ext uri="{FF2B5EF4-FFF2-40B4-BE49-F238E27FC236}">
                    <a16:creationId xmlns:a16="http://schemas.microsoft.com/office/drawing/2014/main" id="{9F56DE72-3C68-17DD-8240-81041FFFA097}"/>
                  </a:ext>
                </a:extLst>
              </p:cNvPr>
              <p:cNvSpPr/>
              <p:nvPr/>
            </p:nvSpPr>
            <p:spPr>
              <a:xfrm>
                <a:off x="5268" y="433"/>
                <a:ext cx="283" cy="2283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59;p13">
                <a:extLst>
                  <a:ext uri="{FF2B5EF4-FFF2-40B4-BE49-F238E27FC236}">
                    <a16:creationId xmlns:a16="http://schemas.microsoft.com/office/drawing/2014/main" id="{70C79B78-659E-0AB2-67D5-843B6E348664}"/>
                  </a:ext>
                </a:extLst>
              </p:cNvPr>
              <p:cNvSpPr/>
              <p:nvPr/>
            </p:nvSpPr>
            <p:spPr>
              <a:xfrm>
                <a:off x="4203" y="429"/>
                <a:ext cx="9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7" name="Google Shape;160;p13">
                <a:extLst>
                  <a:ext uri="{FF2B5EF4-FFF2-40B4-BE49-F238E27FC236}">
                    <a16:creationId xmlns:a16="http://schemas.microsoft.com/office/drawing/2014/main" id="{3A0C06B9-EC1F-B101-5D25-31E7605079D7}"/>
                  </a:ext>
                </a:extLst>
              </p:cNvPr>
              <p:cNvSpPr/>
              <p:nvPr/>
            </p:nvSpPr>
            <p:spPr>
              <a:xfrm>
                <a:off x="5321" y="570"/>
                <a:ext cx="169" cy="2112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61;p13">
                <a:extLst>
                  <a:ext uri="{FF2B5EF4-FFF2-40B4-BE49-F238E27FC236}">
                    <a16:creationId xmlns:a16="http://schemas.microsoft.com/office/drawing/2014/main" id="{F9D3E3B2-5882-49D0-D972-9A03E68D9344}"/>
                  </a:ext>
                </a:extLst>
              </p:cNvPr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62;p13">
                <a:extLst>
                  <a:ext uri="{FF2B5EF4-FFF2-40B4-BE49-F238E27FC236}">
                    <a16:creationId xmlns:a16="http://schemas.microsoft.com/office/drawing/2014/main" id="{2B48B6FC-D51C-C2DF-48BA-E592DC00ABCB}"/>
                  </a:ext>
                </a:extLst>
              </p:cNvPr>
              <p:cNvSpPr/>
              <p:nvPr/>
            </p:nvSpPr>
            <p:spPr>
              <a:xfrm>
                <a:off x="4213" y="691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" name="Google Shape;163;p13">
                <a:extLst>
                  <a:ext uri="{FF2B5EF4-FFF2-40B4-BE49-F238E27FC236}">
                    <a16:creationId xmlns:a16="http://schemas.microsoft.com/office/drawing/2014/main" id="{A3BD1052-6A62-31B3-4774-5011D54D714C}"/>
                  </a:ext>
                </a:extLst>
              </p:cNvPr>
              <p:cNvGrpSpPr/>
              <p:nvPr/>
            </p:nvGrpSpPr>
            <p:grpSpPr>
              <a:xfrm>
                <a:off x="4750" y="524"/>
                <a:ext cx="496" cy="18"/>
                <a:chOff x="615" y="2567"/>
                <a:chExt cx="619" cy="18"/>
              </a:xfrm>
            </p:grpSpPr>
            <p:sp>
              <p:nvSpPr>
                <p:cNvPr id="105" name="Google Shape;164;p13">
                  <a:extLst>
                    <a:ext uri="{FF2B5EF4-FFF2-40B4-BE49-F238E27FC236}">
                      <a16:creationId xmlns:a16="http://schemas.microsoft.com/office/drawing/2014/main" id="{C900F5C9-918D-741A-72A1-4C2749E66166}"/>
                    </a:ext>
                  </a:extLst>
                </p:cNvPr>
                <p:cNvSpPr/>
                <p:nvPr/>
              </p:nvSpPr>
              <p:spPr>
                <a:xfrm>
                  <a:off x="615" y="2567"/>
                  <a:ext cx="600" cy="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" name="Google Shape;165;p13">
                  <a:extLst>
                    <a:ext uri="{FF2B5EF4-FFF2-40B4-BE49-F238E27FC236}">
                      <a16:creationId xmlns:a16="http://schemas.microsoft.com/office/drawing/2014/main" id="{48920988-E426-089E-CF8B-5133C684D5A1}"/>
                    </a:ext>
                  </a:extLst>
                </p:cNvPr>
                <p:cNvSpPr/>
                <p:nvPr/>
              </p:nvSpPr>
              <p:spPr>
                <a:xfrm>
                  <a:off x="634" y="2585"/>
                  <a:ext cx="600" cy="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81" name="Google Shape;166;p13">
                <a:extLst>
                  <a:ext uri="{FF2B5EF4-FFF2-40B4-BE49-F238E27FC236}">
                    <a16:creationId xmlns:a16="http://schemas.microsoft.com/office/drawing/2014/main" id="{F8AAF8D4-51B8-4D38-511B-286021CF32D9}"/>
                  </a:ext>
                </a:extLst>
              </p:cNvPr>
              <p:cNvSpPr/>
              <p:nvPr/>
            </p:nvSpPr>
            <p:spPr>
              <a:xfrm>
                <a:off x="4223" y="1019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2" name="Google Shape;167;p13">
                <a:extLst>
                  <a:ext uri="{FF2B5EF4-FFF2-40B4-BE49-F238E27FC236}">
                    <a16:creationId xmlns:a16="http://schemas.microsoft.com/office/drawing/2014/main" id="{3D284478-BB67-0475-6E2F-2E239F895096}"/>
                  </a:ext>
                </a:extLst>
              </p:cNvPr>
              <p:cNvGrpSpPr/>
              <p:nvPr/>
            </p:nvGrpSpPr>
            <p:grpSpPr>
              <a:xfrm>
                <a:off x="4745" y="1130"/>
                <a:ext cx="490" cy="19"/>
                <a:chOff x="612" y="2569"/>
                <a:chExt cx="612" cy="19"/>
              </a:xfrm>
            </p:grpSpPr>
            <p:sp>
              <p:nvSpPr>
                <p:cNvPr id="103" name="Google Shape;168;p13">
                  <a:extLst>
                    <a:ext uri="{FF2B5EF4-FFF2-40B4-BE49-F238E27FC236}">
                      <a16:creationId xmlns:a16="http://schemas.microsoft.com/office/drawing/2014/main" id="{0C140EE2-490A-137C-4B85-8772CEB54235}"/>
                    </a:ext>
                  </a:extLst>
                </p:cNvPr>
                <p:cNvSpPr/>
                <p:nvPr/>
              </p:nvSpPr>
              <p:spPr>
                <a:xfrm>
                  <a:off x="612" y="2569"/>
                  <a:ext cx="600" cy="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" name="Google Shape;169;p13">
                  <a:extLst>
                    <a:ext uri="{FF2B5EF4-FFF2-40B4-BE49-F238E27FC236}">
                      <a16:creationId xmlns:a16="http://schemas.microsoft.com/office/drawing/2014/main" id="{52499364-841E-DA41-BCEA-FC03148C1629}"/>
                    </a:ext>
                  </a:extLst>
                </p:cNvPr>
                <p:cNvSpPr/>
                <p:nvPr/>
              </p:nvSpPr>
              <p:spPr>
                <a:xfrm>
                  <a:off x="624" y="2588"/>
                  <a:ext cx="600" cy="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83" name="Google Shape;170;p13">
                <a:extLst>
                  <a:ext uri="{FF2B5EF4-FFF2-40B4-BE49-F238E27FC236}">
                    <a16:creationId xmlns:a16="http://schemas.microsoft.com/office/drawing/2014/main" id="{CD3F85FA-6BD4-AD51-C712-314F00C78031}"/>
                  </a:ext>
                </a:extLst>
              </p:cNvPr>
              <p:cNvSpPr/>
              <p:nvPr/>
            </p:nvSpPr>
            <p:spPr>
              <a:xfrm>
                <a:off x="4218" y="1359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4" name="Google Shape;171;p13">
                <a:extLst>
                  <a:ext uri="{FF2B5EF4-FFF2-40B4-BE49-F238E27FC236}">
                    <a16:creationId xmlns:a16="http://schemas.microsoft.com/office/drawing/2014/main" id="{A954EFC8-3A6C-B5BA-5EA9-ADDAD77A2529}"/>
                  </a:ext>
                </a:extLst>
              </p:cNvPr>
              <p:cNvSpPr/>
              <p:nvPr/>
            </p:nvSpPr>
            <p:spPr>
              <a:xfrm>
                <a:off x="4228" y="1657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5" name="Google Shape;172;p13">
                <a:extLst>
                  <a:ext uri="{FF2B5EF4-FFF2-40B4-BE49-F238E27FC236}">
                    <a16:creationId xmlns:a16="http://schemas.microsoft.com/office/drawing/2014/main" id="{FEC1A10B-E6FB-6D30-2158-BB83E3EA4550}"/>
                  </a:ext>
                </a:extLst>
              </p:cNvPr>
              <p:cNvGrpSpPr/>
              <p:nvPr/>
            </p:nvGrpSpPr>
            <p:grpSpPr>
              <a:xfrm>
                <a:off x="4735" y="1467"/>
                <a:ext cx="492" cy="16"/>
                <a:chOff x="614" y="2568"/>
                <a:chExt cx="613" cy="16"/>
              </a:xfrm>
            </p:grpSpPr>
            <p:sp>
              <p:nvSpPr>
                <p:cNvPr id="101" name="Google Shape;173;p13">
                  <a:extLst>
                    <a:ext uri="{FF2B5EF4-FFF2-40B4-BE49-F238E27FC236}">
                      <a16:creationId xmlns:a16="http://schemas.microsoft.com/office/drawing/2014/main" id="{2F014672-D36E-78CB-EA2B-5C76D9E8D6F5}"/>
                    </a:ext>
                  </a:extLst>
                </p:cNvPr>
                <p:cNvSpPr/>
                <p:nvPr/>
              </p:nvSpPr>
              <p:spPr>
                <a:xfrm>
                  <a:off x="614" y="2568"/>
                  <a:ext cx="600" cy="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2" name="Google Shape;174;p13">
                  <a:extLst>
                    <a:ext uri="{FF2B5EF4-FFF2-40B4-BE49-F238E27FC236}">
                      <a16:creationId xmlns:a16="http://schemas.microsoft.com/office/drawing/2014/main" id="{9DFB70F9-4F9E-32D2-A6F0-D021305C038C}"/>
                    </a:ext>
                  </a:extLst>
                </p:cNvPr>
                <p:cNvSpPr/>
                <p:nvPr/>
              </p:nvSpPr>
              <p:spPr>
                <a:xfrm>
                  <a:off x="627" y="2584"/>
                  <a:ext cx="600" cy="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86" name="Google Shape;175;p13">
                <a:extLst>
                  <a:ext uri="{FF2B5EF4-FFF2-40B4-BE49-F238E27FC236}">
                    <a16:creationId xmlns:a16="http://schemas.microsoft.com/office/drawing/2014/main" id="{22B6CFB1-F7AC-07BA-E391-09C766703391}"/>
                  </a:ext>
                </a:extLst>
              </p:cNvPr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" name="Google Shape;176;p13">
                <a:extLst>
                  <a:ext uri="{FF2B5EF4-FFF2-40B4-BE49-F238E27FC236}">
                    <a16:creationId xmlns:a16="http://schemas.microsoft.com/office/drawing/2014/main" id="{F42F30CC-6387-F28D-3BD4-D3CE26FC60DE}"/>
                  </a:ext>
                </a:extLst>
              </p:cNvPr>
              <p:cNvGrpSpPr/>
              <p:nvPr/>
            </p:nvGrpSpPr>
            <p:grpSpPr>
              <a:xfrm>
                <a:off x="4741" y="1329"/>
                <a:ext cx="496" cy="18"/>
                <a:chOff x="616" y="2570"/>
                <a:chExt cx="618" cy="18"/>
              </a:xfrm>
            </p:grpSpPr>
            <p:sp>
              <p:nvSpPr>
                <p:cNvPr id="99" name="Google Shape;177;p13">
                  <a:extLst>
                    <a:ext uri="{FF2B5EF4-FFF2-40B4-BE49-F238E27FC236}">
                      <a16:creationId xmlns:a16="http://schemas.microsoft.com/office/drawing/2014/main" id="{D5A415D5-108B-BC99-8D77-F2510CF4162B}"/>
                    </a:ext>
                  </a:extLst>
                </p:cNvPr>
                <p:cNvSpPr/>
                <p:nvPr/>
              </p:nvSpPr>
              <p:spPr>
                <a:xfrm>
                  <a:off x="616" y="2570"/>
                  <a:ext cx="600" cy="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0" name="Google Shape;178;p13">
                  <a:extLst>
                    <a:ext uri="{FF2B5EF4-FFF2-40B4-BE49-F238E27FC236}">
                      <a16:creationId xmlns:a16="http://schemas.microsoft.com/office/drawing/2014/main" id="{B9155D32-2FC6-FEDD-5123-9010FC63DF60}"/>
                    </a:ext>
                  </a:extLst>
                </p:cNvPr>
                <p:cNvSpPr/>
                <p:nvPr/>
              </p:nvSpPr>
              <p:spPr>
                <a:xfrm>
                  <a:off x="634" y="2588"/>
                  <a:ext cx="600" cy="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88" name="Google Shape;179;p13">
                <a:extLst>
                  <a:ext uri="{FF2B5EF4-FFF2-40B4-BE49-F238E27FC236}">
                    <a16:creationId xmlns:a16="http://schemas.microsoft.com/office/drawing/2014/main" id="{1753DCA8-AD5A-ABBB-41D3-7CF98826250A}"/>
                  </a:ext>
                </a:extLst>
              </p:cNvPr>
              <p:cNvSpPr/>
              <p:nvPr/>
            </p:nvSpPr>
            <p:spPr>
              <a:xfrm>
                <a:off x="5248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9" name="Google Shape;180;p13">
                <a:extLst>
                  <a:ext uri="{FF2B5EF4-FFF2-40B4-BE49-F238E27FC236}">
                    <a16:creationId xmlns:a16="http://schemas.microsoft.com/office/drawing/2014/main" id="{309CFA65-9D30-B60B-EBBC-C9EBEA1F278E}"/>
                  </a:ext>
                </a:extLst>
              </p:cNvPr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181;p13">
                <a:extLst>
                  <a:ext uri="{FF2B5EF4-FFF2-40B4-BE49-F238E27FC236}">
                    <a16:creationId xmlns:a16="http://schemas.microsoft.com/office/drawing/2014/main" id="{2CCEB9C2-E0F4-444B-849B-494B34332EB6}"/>
                  </a:ext>
                </a:extLst>
              </p:cNvPr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82;p13">
                <a:extLst>
                  <a:ext uri="{FF2B5EF4-FFF2-40B4-BE49-F238E27FC236}">
                    <a16:creationId xmlns:a16="http://schemas.microsoft.com/office/drawing/2014/main" id="{B1AB48ED-0AF1-0ED9-041F-755A5AA2C915}"/>
                  </a:ext>
                </a:extLst>
              </p:cNvPr>
              <p:cNvSpPr/>
              <p:nvPr/>
            </p:nvSpPr>
            <p:spPr>
              <a:xfrm>
                <a:off x="5516" y="2610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2" name="Google Shape;183;p13">
                <a:extLst>
                  <a:ext uri="{FF2B5EF4-FFF2-40B4-BE49-F238E27FC236}">
                    <a16:creationId xmlns:a16="http://schemas.microsoft.com/office/drawing/2014/main" id="{BCEC3280-7E25-4035-93CC-D7D0D29F28A4}"/>
                  </a:ext>
                </a:extLst>
              </p:cNvPr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84;p13">
                <a:extLst>
                  <a:ext uri="{FF2B5EF4-FFF2-40B4-BE49-F238E27FC236}">
                    <a16:creationId xmlns:a16="http://schemas.microsoft.com/office/drawing/2014/main" id="{3E964F9E-0885-FC25-A250-E3C7976FDAFE}"/>
                  </a:ext>
                </a:extLst>
              </p:cNvPr>
              <p:cNvSpPr/>
              <p:nvPr/>
            </p:nvSpPr>
            <p:spPr>
              <a:xfrm>
                <a:off x="4140" y="2682"/>
                <a:ext cx="1200" cy="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4" name="Google Shape;185;p13">
                <a:extLst>
                  <a:ext uri="{FF2B5EF4-FFF2-40B4-BE49-F238E27FC236}">
                    <a16:creationId xmlns:a16="http://schemas.microsoft.com/office/drawing/2014/main" id="{D02E70D2-32F0-945B-55E8-BA844E228480}"/>
                  </a:ext>
                </a:extLst>
              </p:cNvPr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5" name="Google Shape;186;p13">
                <a:extLst>
                  <a:ext uri="{FF2B5EF4-FFF2-40B4-BE49-F238E27FC236}">
                    <a16:creationId xmlns:a16="http://schemas.microsoft.com/office/drawing/2014/main" id="{75DD96D6-30F9-1BC1-B01D-F24EB33F287B}"/>
                  </a:ext>
                </a:extLst>
              </p:cNvPr>
              <p:cNvSpPr/>
              <p:nvPr/>
            </p:nvSpPr>
            <p:spPr>
              <a:xfrm>
                <a:off x="4306" y="2384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6" name="Google Shape;187;p13">
                <a:extLst>
                  <a:ext uri="{FF2B5EF4-FFF2-40B4-BE49-F238E27FC236}">
                    <a16:creationId xmlns:a16="http://schemas.microsoft.com/office/drawing/2014/main" id="{CF885E79-B44B-D62B-385D-0155E85056F2}"/>
                  </a:ext>
                </a:extLst>
              </p:cNvPr>
              <p:cNvSpPr/>
              <p:nvPr/>
            </p:nvSpPr>
            <p:spPr>
              <a:xfrm>
                <a:off x="4486" y="2384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7" name="Google Shape;188;p13">
                <a:extLst>
                  <a:ext uri="{FF2B5EF4-FFF2-40B4-BE49-F238E27FC236}">
                    <a16:creationId xmlns:a16="http://schemas.microsoft.com/office/drawing/2014/main" id="{8963E2A6-1544-611C-3CCB-297AC7748B30}"/>
                  </a:ext>
                </a:extLst>
              </p:cNvPr>
              <p:cNvSpPr/>
              <p:nvPr/>
            </p:nvSpPr>
            <p:spPr>
              <a:xfrm>
                <a:off x="4662" y="2378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8" name="Google Shape;189;p13">
                <a:extLst>
                  <a:ext uri="{FF2B5EF4-FFF2-40B4-BE49-F238E27FC236}">
                    <a16:creationId xmlns:a16="http://schemas.microsoft.com/office/drawing/2014/main" id="{050C19C9-C297-4EEE-2196-C7E85A251394}"/>
                  </a:ext>
                </a:extLst>
              </p:cNvPr>
              <p:cNvSpPr/>
              <p:nvPr/>
            </p:nvSpPr>
            <p:spPr>
              <a:xfrm>
                <a:off x="5062" y="1836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74" name="Google Shape;190;p13">
              <a:extLst>
                <a:ext uri="{FF2B5EF4-FFF2-40B4-BE49-F238E27FC236}">
                  <a16:creationId xmlns:a16="http://schemas.microsoft.com/office/drawing/2014/main" id="{7F4D16E6-C140-F865-390A-ACB12BEB61DD}"/>
                </a:ext>
              </a:extLst>
            </p:cNvPr>
            <p:cNvSpPr txBox="1"/>
            <p:nvPr/>
          </p:nvSpPr>
          <p:spPr>
            <a:xfrm>
              <a:off x="5442513" y="1942266"/>
              <a:ext cx="729600" cy="3387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LDNS</a:t>
              </a:r>
              <a:endParaRPr/>
            </a:p>
          </p:txBody>
        </p:sp>
      </p:grpSp>
      <p:cxnSp>
        <p:nvCxnSpPr>
          <p:cNvPr id="67" name="Google Shape;191;p13">
            <a:extLst>
              <a:ext uri="{FF2B5EF4-FFF2-40B4-BE49-F238E27FC236}">
                <a16:creationId xmlns:a16="http://schemas.microsoft.com/office/drawing/2014/main" id="{2698A003-5635-1C89-72D2-DB9689FDD755}"/>
              </a:ext>
            </a:extLst>
          </p:cNvPr>
          <p:cNvCxnSpPr>
            <a:stCxn id="64" idx="2"/>
            <a:endCxn id="74" idx="1"/>
          </p:cNvCxnSpPr>
          <p:nvPr/>
        </p:nvCxnSpPr>
        <p:spPr>
          <a:xfrm>
            <a:off x="7581031" y="5411325"/>
            <a:ext cx="327000" cy="321000"/>
          </a:xfrm>
          <a:prstGeom prst="straightConnector1">
            <a:avLst/>
          </a:prstGeom>
          <a:noFill/>
          <a:ln w="9525" cap="flat" cmpd="sng">
            <a:solidFill>
              <a:srgbClr val="061C6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8" name="Google Shape;192;p13">
            <a:extLst>
              <a:ext uri="{FF2B5EF4-FFF2-40B4-BE49-F238E27FC236}">
                <a16:creationId xmlns:a16="http://schemas.microsoft.com/office/drawing/2014/main" id="{9B4409DE-56A6-C042-40C3-3FEF98BB4E72}"/>
              </a:ext>
            </a:extLst>
          </p:cNvPr>
          <p:cNvCxnSpPr>
            <a:stCxn id="76" idx="0"/>
            <a:endCxn id="64" idx="3"/>
          </p:cNvCxnSpPr>
          <p:nvPr/>
        </p:nvCxnSpPr>
        <p:spPr>
          <a:xfrm rot="10800000">
            <a:off x="7923017" y="5069281"/>
            <a:ext cx="285000" cy="423600"/>
          </a:xfrm>
          <a:prstGeom prst="straightConnector1">
            <a:avLst/>
          </a:prstGeom>
          <a:noFill/>
          <a:ln w="9525" cap="flat" cmpd="sng">
            <a:solidFill>
              <a:srgbClr val="061C6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9" name="Google Shape;193;p13">
            <a:extLst>
              <a:ext uri="{FF2B5EF4-FFF2-40B4-BE49-F238E27FC236}">
                <a16:creationId xmlns:a16="http://schemas.microsoft.com/office/drawing/2014/main" id="{8AF230B9-F8F7-0BF9-EF71-C0B81E913ADD}"/>
              </a:ext>
            </a:extLst>
          </p:cNvPr>
          <p:cNvCxnSpPr>
            <a:stCxn id="64" idx="3"/>
            <a:endCxn id="63" idx="1"/>
          </p:cNvCxnSpPr>
          <p:nvPr/>
        </p:nvCxnSpPr>
        <p:spPr>
          <a:xfrm>
            <a:off x="7923062" y="5069294"/>
            <a:ext cx="1200900" cy="0"/>
          </a:xfrm>
          <a:prstGeom prst="straightConnector1">
            <a:avLst/>
          </a:prstGeom>
          <a:noFill/>
          <a:ln w="9525" cap="flat" cmpd="sng">
            <a:solidFill>
              <a:srgbClr val="061C6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0" name="Google Shape;194;p13">
            <a:extLst>
              <a:ext uri="{FF2B5EF4-FFF2-40B4-BE49-F238E27FC236}">
                <a16:creationId xmlns:a16="http://schemas.microsoft.com/office/drawing/2014/main" id="{4527ADFC-E7E9-9CDB-35B7-42E48C93E55D}"/>
              </a:ext>
            </a:extLst>
          </p:cNvPr>
          <p:cNvCxnSpPr>
            <a:stCxn id="63" idx="3"/>
          </p:cNvCxnSpPr>
          <p:nvPr/>
        </p:nvCxnSpPr>
        <p:spPr>
          <a:xfrm>
            <a:off x="9740714" y="5069294"/>
            <a:ext cx="595500" cy="0"/>
          </a:xfrm>
          <a:prstGeom prst="straightConnector1">
            <a:avLst/>
          </a:prstGeom>
          <a:noFill/>
          <a:ln w="9525" cap="flat" cmpd="sng">
            <a:solidFill>
              <a:srgbClr val="061C6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1" name="Google Shape;195;p13">
            <a:extLst>
              <a:ext uri="{FF2B5EF4-FFF2-40B4-BE49-F238E27FC236}">
                <a16:creationId xmlns:a16="http://schemas.microsoft.com/office/drawing/2014/main" id="{1129D158-0CFF-A01F-8B83-8A0113AB0311}"/>
              </a:ext>
            </a:extLst>
          </p:cNvPr>
          <p:cNvCxnSpPr/>
          <p:nvPr/>
        </p:nvCxnSpPr>
        <p:spPr>
          <a:xfrm rot="10800000">
            <a:off x="7923181" y="4904193"/>
            <a:ext cx="1200900" cy="0"/>
          </a:xfrm>
          <a:prstGeom prst="straightConnector1">
            <a:avLst/>
          </a:prstGeom>
          <a:noFill/>
          <a:ln w="9525" cap="flat" cmpd="sng">
            <a:solidFill>
              <a:srgbClr val="061C6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2" name="Google Shape;196;p13">
            <a:extLst>
              <a:ext uri="{FF2B5EF4-FFF2-40B4-BE49-F238E27FC236}">
                <a16:creationId xmlns:a16="http://schemas.microsoft.com/office/drawing/2014/main" id="{EC05A59F-FC37-5CE0-59FE-CB69BC06B4B3}"/>
              </a:ext>
            </a:extLst>
          </p:cNvPr>
          <p:cNvCxnSpPr/>
          <p:nvPr/>
        </p:nvCxnSpPr>
        <p:spPr>
          <a:xfrm>
            <a:off x="9740713" y="4904193"/>
            <a:ext cx="595500" cy="0"/>
          </a:xfrm>
          <a:prstGeom prst="straightConnector1">
            <a:avLst/>
          </a:prstGeom>
          <a:noFill/>
          <a:ln w="9525" cap="flat" cmpd="sng">
            <a:solidFill>
              <a:srgbClr val="061C61"/>
            </a:solidFill>
            <a:prstDash val="dash"/>
            <a:round/>
            <a:headEnd type="stealth" w="med" len="med"/>
            <a:tailEnd type="none" w="sm" len="sm"/>
          </a:ln>
        </p:spPr>
      </p:cxnSp>
      <p:pic>
        <p:nvPicPr>
          <p:cNvPr id="109" name="Google Shape;203;p14">
            <a:extLst>
              <a:ext uri="{FF2B5EF4-FFF2-40B4-BE49-F238E27FC236}">
                <a16:creationId xmlns:a16="http://schemas.microsoft.com/office/drawing/2014/main" id="{39FEB7F4-5620-E251-2D54-1E29B51502DE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10">
            <a:alphaModFix/>
          </a:blip>
          <a:srcRect l="20561" t="9682" r="21065" b="542"/>
          <a:stretch/>
        </p:blipFill>
        <p:spPr>
          <a:xfrm>
            <a:off x="407866" y="2813636"/>
            <a:ext cx="1751605" cy="182694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10" name="Google Shape;204;p14">
            <a:extLst>
              <a:ext uri="{FF2B5EF4-FFF2-40B4-BE49-F238E27FC236}">
                <a16:creationId xmlns:a16="http://schemas.microsoft.com/office/drawing/2014/main" id="{B69BAE88-5AA0-DC1F-4AAC-151854CA3FB3}"/>
              </a:ext>
            </a:extLst>
          </p:cNvPr>
          <p:cNvSpPr/>
          <p:nvPr/>
        </p:nvSpPr>
        <p:spPr>
          <a:xfrm>
            <a:off x="2512219" y="2648908"/>
            <a:ext cx="3486150" cy="20574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34 DNS lookups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204 HTTP requests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520 KB of data downloaded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1" name="Google Shape;205;p14">
            <a:extLst>
              <a:ext uri="{FF2B5EF4-FFF2-40B4-BE49-F238E27FC236}">
                <a16:creationId xmlns:a16="http://schemas.microsoft.com/office/drawing/2014/main" id="{E6DD63BA-F708-23E6-BC14-B411AE0E2E44}"/>
              </a:ext>
            </a:extLst>
          </p:cNvPr>
          <p:cNvGrpSpPr/>
          <p:nvPr/>
        </p:nvGrpSpPr>
        <p:grpSpPr>
          <a:xfrm>
            <a:off x="1115995" y="5127089"/>
            <a:ext cx="3259567" cy="1226372"/>
            <a:chOff x="304800" y="4419600"/>
            <a:chExt cx="4860758" cy="1828800"/>
          </a:xfrm>
        </p:grpSpPr>
        <p:pic>
          <p:nvPicPr>
            <p:cNvPr id="113" name="Google Shape;206;p14">
              <a:extLst>
                <a:ext uri="{FF2B5EF4-FFF2-40B4-BE49-F238E27FC236}">
                  <a16:creationId xmlns:a16="http://schemas.microsoft.com/office/drawing/2014/main" id="{F139385A-DCC2-FD32-C685-DD2F5E8634AB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514600" y="4419600"/>
              <a:ext cx="2146465" cy="1013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207;p14">
              <a:extLst>
                <a:ext uri="{FF2B5EF4-FFF2-40B4-BE49-F238E27FC236}">
                  <a16:creationId xmlns:a16="http://schemas.microsoft.com/office/drawing/2014/main" id="{0BCB3948-7936-8787-6D60-E8994A8B225C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57200" y="5486400"/>
              <a:ext cx="2540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208;p14">
              <a:extLst>
                <a:ext uri="{FF2B5EF4-FFF2-40B4-BE49-F238E27FC236}">
                  <a16:creationId xmlns:a16="http://schemas.microsoft.com/office/drawing/2014/main" id="{23781A4E-F95D-B81C-F887-C46F2A53144B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3031958" y="5357062"/>
              <a:ext cx="2133600" cy="88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209;p14">
              <a:extLst>
                <a:ext uri="{FF2B5EF4-FFF2-40B4-BE49-F238E27FC236}">
                  <a16:creationId xmlns:a16="http://schemas.microsoft.com/office/drawing/2014/main" id="{1BE1591B-039B-1F8E-6B2E-8A35410614A0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04800" y="4572000"/>
              <a:ext cx="2099732" cy="76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210;p14">
            <a:extLst>
              <a:ext uri="{FF2B5EF4-FFF2-40B4-BE49-F238E27FC236}">
                <a16:creationId xmlns:a16="http://schemas.microsoft.com/office/drawing/2014/main" id="{5B43395A-EA3A-A7C9-970E-22530175787B}"/>
              </a:ext>
            </a:extLst>
          </p:cNvPr>
          <p:cNvSpPr txBox="1"/>
          <p:nvPr/>
        </p:nvSpPr>
        <p:spPr>
          <a:xfrm>
            <a:off x="4968490" y="5432571"/>
            <a:ext cx="2009775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56% of domains resolve to a 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8653E0-E76C-7441-5E77-DCC5024508D1}"/>
              </a:ext>
            </a:extLst>
          </p:cNvPr>
          <p:cNvSpPr txBox="1"/>
          <p:nvPr/>
        </p:nvSpPr>
        <p:spPr>
          <a:xfrm>
            <a:off x="407866" y="1770669"/>
            <a:ext cx="6122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 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content delivery network (CDN)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refers to a geographically distributed group of cache servers which work together to provide fast delivery of Internet content.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00933CA-8022-236A-BE25-618FEAE9FF58}"/>
              </a:ext>
            </a:extLst>
          </p:cNvPr>
          <p:cNvSpPr txBox="1"/>
          <p:nvPr/>
        </p:nvSpPr>
        <p:spPr>
          <a:xfrm>
            <a:off x="4522780" y="230294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(not a web host)</a:t>
            </a:r>
          </a:p>
        </p:txBody>
      </p:sp>
    </p:spTree>
    <p:extLst>
      <p:ext uri="{BB962C8B-B14F-4D97-AF65-F5344CB8AC3E}">
        <p14:creationId xmlns:p14="http://schemas.microsoft.com/office/powerpoint/2010/main" val="364701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9446583-6308-A493-745D-6C297400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5089008" cy="35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75324-6726-B7C3-2B0C-B852F973FDD7}"/>
              </a:ext>
            </a:extLst>
          </p:cNvPr>
          <p:cNvSpPr txBox="1"/>
          <p:nvPr/>
        </p:nvSpPr>
        <p:spPr>
          <a:xfrm>
            <a:off x="6122324" y="2057400"/>
            <a:ext cx="571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sz="2800" b="1" dirty="0"/>
              <a:t>cdn</a:t>
            </a:r>
            <a:r>
              <a:rPr lang="en-US" dirty="0"/>
              <a:t>.discordapp.com/attachments/1017630358621143110/1017849417216294972/unknown.png</a:t>
            </a:r>
          </a:p>
        </p:txBody>
      </p:sp>
    </p:spTree>
    <p:extLst>
      <p:ext uri="{BB962C8B-B14F-4D97-AF65-F5344CB8AC3E}">
        <p14:creationId xmlns:p14="http://schemas.microsoft.com/office/powerpoint/2010/main" val="342095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sp>
        <p:nvSpPr>
          <p:cNvPr id="6" name="Google Shape;217;p15">
            <a:extLst>
              <a:ext uri="{FF2B5EF4-FFF2-40B4-BE49-F238E27FC236}">
                <a16:creationId xmlns:a16="http://schemas.microsoft.com/office/drawing/2014/main" id="{A3BCAD03-EC15-D496-D6BD-B0ECB3D494D4}"/>
              </a:ext>
            </a:extLst>
          </p:cNvPr>
          <p:cNvSpPr txBox="1">
            <a:spLocks noGrp="1"/>
          </p:cNvSpPr>
          <p:nvPr/>
        </p:nvSpPr>
        <p:spPr>
          <a:xfrm>
            <a:off x="818804" y="121920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Challenge: how does CDN DNS select “good” CDN node to stream to client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Pick CDN node </a:t>
            </a:r>
            <a:r>
              <a:rPr lang="en-US" b="1" dirty="0"/>
              <a:t>geographically</a:t>
            </a:r>
            <a:r>
              <a:rPr lang="en-US" dirty="0"/>
              <a:t> closest to client’s local DNS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Pick CDN node with </a:t>
            </a:r>
            <a:r>
              <a:rPr lang="en-US" b="1" dirty="0"/>
              <a:t>shortest delay </a:t>
            </a:r>
            <a:r>
              <a:rPr lang="en-US" dirty="0"/>
              <a:t>(or min # hops) to client (CDN nodes periodically ping access ISPs, reporting results to CDN DNS)</a:t>
            </a:r>
            <a:endParaRPr dirty="0"/>
          </a:p>
          <a:p>
            <a:pPr marL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dirty="0"/>
          </a:p>
          <a:p>
            <a:pPr marL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pic>
        <p:nvPicPr>
          <p:cNvPr id="5122" name="Picture 2" descr="A Brief Introduction to Content Delivery Network(CDN) - Cloudkul">
            <a:extLst>
              <a:ext uri="{FF2B5EF4-FFF2-40B4-BE49-F238E27FC236}">
                <a16:creationId xmlns:a16="http://schemas.microsoft.com/office/drawing/2014/main" id="{DBF07D83-A1DE-D5B5-C9FF-50B4635C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43" y="3584644"/>
            <a:ext cx="3671888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F81C8-FDF2-B1E7-16D2-320DA7E05AC8}"/>
              </a:ext>
            </a:extLst>
          </p:cNvPr>
          <p:cNvSpPr txBox="1"/>
          <p:nvPr/>
        </p:nvSpPr>
        <p:spPr>
          <a:xfrm>
            <a:off x="4038600" y="4114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76C81-AA21-1867-AEC6-9EFA265F87BA}"/>
              </a:ext>
            </a:extLst>
          </p:cNvPr>
          <p:cNvSpPr txBox="1"/>
          <p:nvPr/>
        </p:nvSpPr>
        <p:spPr>
          <a:xfrm>
            <a:off x="5703399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B5D74-D793-5700-9949-36A37783EA1B}"/>
              </a:ext>
            </a:extLst>
          </p:cNvPr>
          <p:cNvSpPr txBox="1"/>
          <p:nvPr/>
        </p:nvSpPr>
        <p:spPr>
          <a:xfrm>
            <a:off x="4201465" y="50805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6796F-6C2B-27DE-3739-8977D9188966}"/>
              </a:ext>
            </a:extLst>
          </p:cNvPr>
          <p:cNvSpPr txBox="1"/>
          <p:nvPr/>
        </p:nvSpPr>
        <p:spPr>
          <a:xfrm>
            <a:off x="6029129" y="54304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977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29629-0E90-E035-7EC3-2F3AF29DCB98}"/>
              </a:ext>
            </a:extLst>
          </p:cNvPr>
          <p:cNvSpPr txBox="1"/>
          <p:nvPr/>
        </p:nvSpPr>
        <p:spPr>
          <a:xfrm>
            <a:off x="228600" y="152400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A634C-211B-DB0C-9622-711FDE6A0C4F}"/>
              </a:ext>
            </a:extLst>
          </p:cNvPr>
          <p:cNvSpPr txBox="1"/>
          <p:nvPr/>
        </p:nvSpPr>
        <p:spPr>
          <a:xfrm>
            <a:off x="497902" y="1157304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 Transfer Protocol (FTP)- </a:t>
            </a:r>
            <a:r>
              <a:rPr lang="en-US" sz="2400" dirty="0"/>
              <a:t>protocol used for transferring files from server to client</a:t>
            </a:r>
          </a:p>
        </p:txBody>
      </p:sp>
      <p:grpSp>
        <p:nvGrpSpPr>
          <p:cNvPr id="8" name="Google Shape;57;p10">
            <a:extLst>
              <a:ext uri="{FF2B5EF4-FFF2-40B4-BE49-F238E27FC236}">
                <a16:creationId xmlns:a16="http://schemas.microsoft.com/office/drawing/2014/main" id="{11AE67A9-CEBC-2E27-6CE9-64BD0D1EA07E}"/>
              </a:ext>
            </a:extLst>
          </p:cNvPr>
          <p:cNvGrpSpPr/>
          <p:nvPr/>
        </p:nvGrpSpPr>
        <p:grpSpPr>
          <a:xfrm>
            <a:off x="304800" y="2438400"/>
            <a:ext cx="4022908" cy="1526763"/>
            <a:chOff x="4656139" y="971550"/>
            <a:chExt cx="4022908" cy="1526763"/>
          </a:xfrm>
        </p:grpSpPr>
        <p:sp>
          <p:nvSpPr>
            <p:cNvPr id="9" name="Google Shape;58;p10">
              <a:extLst>
                <a:ext uri="{FF2B5EF4-FFF2-40B4-BE49-F238E27FC236}">
                  <a16:creationId xmlns:a16="http://schemas.microsoft.com/office/drawing/2014/main" id="{9994F1BE-6689-B402-1E9D-EF1F67FFFF94}"/>
                </a:ext>
              </a:extLst>
            </p:cNvPr>
            <p:cNvSpPr txBox="1"/>
            <p:nvPr/>
          </p:nvSpPr>
          <p:spPr>
            <a:xfrm>
              <a:off x="4835838" y="1900238"/>
              <a:ext cx="723275" cy="590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sp>
          <p:nvSpPr>
            <p:cNvPr id="10" name="Google Shape;59;p10">
              <a:extLst>
                <a:ext uri="{FF2B5EF4-FFF2-40B4-BE49-F238E27FC236}">
                  <a16:creationId xmlns:a16="http://schemas.microsoft.com/office/drawing/2014/main" id="{7D1B625C-EB4C-DB3E-3DA0-39277FDEBAB2}"/>
                </a:ext>
              </a:extLst>
            </p:cNvPr>
            <p:cNvSpPr txBox="1"/>
            <p:nvPr/>
          </p:nvSpPr>
          <p:spPr>
            <a:xfrm>
              <a:off x="7853180" y="1907382"/>
              <a:ext cx="825867" cy="590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cxnSp>
          <p:nvCxnSpPr>
            <p:cNvPr id="11" name="Google Shape;60;p10">
              <a:extLst>
                <a:ext uri="{FF2B5EF4-FFF2-40B4-BE49-F238E27FC236}">
                  <a16:creationId xmlns:a16="http://schemas.microsoft.com/office/drawing/2014/main" id="{77F95AC4-4016-53A7-446A-CF5535E33FF1}"/>
                </a:ext>
              </a:extLst>
            </p:cNvPr>
            <p:cNvCxnSpPr/>
            <p:nvPr/>
          </p:nvCxnSpPr>
          <p:spPr>
            <a:xfrm>
              <a:off x="5508626" y="1508522"/>
              <a:ext cx="2562225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" name="Google Shape;61;p10">
              <a:extLst>
                <a:ext uri="{FF2B5EF4-FFF2-40B4-BE49-F238E27FC236}">
                  <a16:creationId xmlns:a16="http://schemas.microsoft.com/office/drawing/2014/main" id="{0381D596-5FE6-5C16-4263-F10C51717A89}"/>
                </a:ext>
              </a:extLst>
            </p:cNvPr>
            <p:cNvCxnSpPr/>
            <p:nvPr/>
          </p:nvCxnSpPr>
          <p:spPr>
            <a:xfrm rot="10800000" flipH="1">
              <a:off x="5527676" y="1744266"/>
              <a:ext cx="2562225" cy="7144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3" name="Google Shape;62;p10">
              <a:extLst>
                <a:ext uri="{FF2B5EF4-FFF2-40B4-BE49-F238E27FC236}">
                  <a16:creationId xmlns:a16="http://schemas.microsoft.com/office/drawing/2014/main" id="{4BB94CD7-6B2A-A3A5-2CF0-037528269DD1}"/>
                </a:ext>
              </a:extLst>
            </p:cNvPr>
            <p:cNvSpPr txBox="1"/>
            <p:nvPr/>
          </p:nvSpPr>
          <p:spPr>
            <a:xfrm>
              <a:off x="5580064" y="971550"/>
              <a:ext cx="2409825" cy="51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lang="en-US" sz="1600" i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TCP control connection,</a:t>
              </a:r>
              <a:endParaRPr dirty="0"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lang="en-US" sz="1600" i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server port 21</a:t>
              </a:r>
              <a:endParaRPr sz="2400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63;p10">
              <a:extLst>
                <a:ext uri="{FF2B5EF4-FFF2-40B4-BE49-F238E27FC236}">
                  <a16:creationId xmlns:a16="http://schemas.microsoft.com/office/drawing/2014/main" id="{95303BBB-97F8-DECD-8AAB-D031DC5824A8}"/>
                </a:ext>
              </a:extLst>
            </p:cNvPr>
            <p:cNvSpPr txBox="1"/>
            <p:nvPr/>
          </p:nvSpPr>
          <p:spPr>
            <a:xfrm>
              <a:off x="5554664" y="1800225"/>
              <a:ext cx="2409825" cy="51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lang="en-US" sz="1600" i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TCP data connection,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lang="en-US" sz="1600" i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server port 20</a:t>
              </a:r>
              <a:endParaRPr sz="24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64;p10">
              <a:extLst>
                <a:ext uri="{FF2B5EF4-FFF2-40B4-BE49-F238E27FC236}">
                  <a16:creationId xmlns:a16="http://schemas.microsoft.com/office/drawing/2014/main" id="{61C83029-A12C-077B-B64D-04A22E3C9E47}"/>
                </a:ext>
              </a:extLst>
            </p:cNvPr>
            <p:cNvGrpSpPr/>
            <p:nvPr/>
          </p:nvGrpSpPr>
          <p:grpSpPr>
            <a:xfrm>
              <a:off x="8129588" y="1256109"/>
              <a:ext cx="444500" cy="546497"/>
              <a:chOff x="4140" y="429"/>
              <a:chExt cx="1425" cy="2396"/>
            </a:xfrm>
          </p:grpSpPr>
          <p:sp>
            <p:nvSpPr>
              <p:cNvPr id="19" name="Google Shape;65;p10">
                <a:extLst>
                  <a:ext uri="{FF2B5EF4-FFF2-40B4-BE49-F238E27FC236}">
                    <a16:creationId xmlns:a16="http://schemas.microsoft.com/office/drawing/2014/main" id="{7E53510B-3238-1BBD-03F1-247330B0AEC2}"/>
                  </a:ext>
                </a:extLst>
              </p:cNvPr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66;p10">
                <a:extLst>
                  <a:ext uri="{FF2B5EF4-FFF2-40B4-BE49-F238E27FC236}">
                    <a16:creationId xmlns:a16="http://schemas.microsoft.com/office/drawing/2014/main" id="{ADA848B2-D1C3-AAF1-E231-98B91FE1C42D}"/>
                  </a:ext>
                </a:extLst>
              </p:cNvPr>
              <p:cNvSpPr/>
              <p:nvPr/>
            </p:nvSpPr>
            <p:spPr>
              <a:xfrm>
                <a:off x="4206" y="429"/>
                <a:ext cx="1048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67;p10">
                <a:extLst>
                  <a:ext uri="{FF2B5EF4-FFF2-40B4-BE49-F238E27FC236}">
                    <a16:creationId xmlns:a16="http://schemas.microsoft.com/office/drawing/2014/main" id="{61904260-FC64-4D35-8FE6-B2EB14E39400}"/>
                  </a:ext>
                </a:extLst>
              </p:cNvPr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68;p10">
                <a:extLst>
                  <a:ext uri="{FF2B5EF4-FFF2-40B4-BE49-F238E27FC236}">
                    <a16:creationId xmlns:a16="http://schemas.microsoft.com/office/drawing/2014/main" id="{916C2015-5490-B241-C371-425DADE0F1BD}"/>
                  </a:ext>
                </a:extLst>
              </p:cNvPr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69;p10">
                <a:extLst>
                  <a:ext uri="{FF2B5EF4-FFF2-40B4-BE49-F238E27FC236}">
                    <a16:creationId xmlns:a16="http://schemas.microsoft.com/office/drawing/2014/main" id="{405700DF-3820-C62B-A6F2-13687302F84F}"/>
                  </a:ext>
                </a:extLst>
              </p:cNvPr>
              <p:cNvSpPr/>
              <p:nvPr/>
            </p:nvSpPr>
            <p:spPr>
              <a:xfrm>
                <a:off x="4211" y="695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" name="Google Shape;70;p10">
                <a:extLst>
                  <a:ext uri="{FF2B5EF4-FFF2-40B4-BE49-F238E27FC236}">
                    <a16:creationId xmlns:a16="http://schemas.microsoft.com/office/drawing/2014/main" id="{165743F4-C6FD-2F61-1812-E00C4F1EBAF0}"/>
                  </a:ext>
                </a:extLst>
              </p:cNvPr>
              <p:cNvGrpSpPr/>
              <p:nvPr/>
            </p:nvGrpSpPr>
            <p:grpSpPr>
              <a:xfrm>
                <a:off x="4751" y="669"/>
                <a:ext cx="580" cy="146"/>
                <a:chOff x="616" y="2569"/>
                <a:chExt cx="724" cy="140"/>
              </a:xfrm>
            </p:grpSpPr>
            <p:sp>
              <p:nvSpPr>
                <p:cNvPr id="52" name="Google Shape;71;p10">
                  <a:extLst>
                    <a:ext uri="{FF2B5EF4-FFF2-40B4-BE49-F238E27FC236}">
                      <a16:creationId xmlns:a16="http://schemas.microsoft.com/office/drawing/2014/main" id="{77AD64F0-9761-1FCF-2DB5-3FCBF9A84D68}"/>
                    </a:ext>
                  </a:extLst>
                </p:cNvPr>
                <p:cNvSpPr/>
                <p:nvPr/>
              </p:nvSpPr>
              <p:spPr>
                <a:xfrm>
                  <a:off x="616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72;p10">
                  <a:extLst>
                    <a:ext uri="{FF2B5EF4-FFF2-40B4-BE49-F238E27FC236}">
                      <a16:creationId xmlns:a16="http://schemas.microsoft.com/office/drawing/2014/main" id="{B308F6F6-CD34-3088-8386-7827332F9639}"/>
                    </a:ext>
                  </a:extLst>
                </p:cNvPr>
                <p:cNvSpPr/>
                <p:nvPr/>
              </p:nvSpPr>
              <p:spPr>
                <a:xfrm>
                  <a:off x="635" y="2584"/>
                  <a:ext cx="686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" name="Google Shape;73;p10">
                <a:extLst>
                  <a:ext uri="{FF2B5EF4-FFF2-40B4-BE49-F238E27FC236}">
                    <a16:creationId xmlns:a16="http://schemas.microsoft.com/office/drawing/2014/main" id="{D6F6ECC6-8E50-CD06-2816-0DAA10E6E8FB}"/>
                  </a:ext>
                </a:extLst>
              </p:cNvPr>
              <p:cNvSpPr/>
              <p:nvPr/>
            </p:nvSpPr>
            <p:spPr>
              <a:xfrm>
                <a:off x="4227" y="1019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" name="Google Shape;74;p10">
                <a:extLst>
                  <a:ext uri="{FF2B5EF4-FFF2-40B4-BE49-F238E27FC236}">
                    <a16:creationId xmlns:a16="http://schemas.microsoft.com/office/drawing/2014/main" id="{9AAE229B-4851-950F-AFF8-3588BDC54E3B}"/>
                  </a:ext>
                </a:extLst>
              </p:cNvPr>
              <p:cNvGrpSpPr/>
              <p:nvPr/>
            </p:nvGrpSpPr>
            <p:grpSpPr>
              <a:xfrm>
                <a:off x="4745" y="993"/>
                <a:ext cx="580" cy="136"/>
                <a:chOff x="612" y="2567"/>
                <a:chExt cx="724" cy="141"/>
              </a:xfrm>
            </p:grpSpPr>
            <p:sp>
              <p:nvSpPr>
                <p:cNvPr id="50" name="Google Shape;75;p10">
                  <a:extLst>
                    <a:ext uri="{FF2B5EF4-FFF2-40B4-BE49-F238E27FC236}">
                      <a16:creationId xmlns:a16="http://schemas.microsoft.com/office/drawing/2014/main" id="{CE88A79E-AA2B-4FB3-5B2B-11E7DE773171}"/>
                    </a:ext>
                  </a:extLst>
                </p:cNvPr>
                <p:cNvSpPr/>
                <p:nvPr/>
              </p:nvSpPr>
              <p:spPr>
                <a:xfrm>
                  <a:off x="612" y="2567"/>
                  <a:ext cx="724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76;p10">
                  <a:extLst>
                    <a:ext uri="{FF2B5EF4-FFF2-40B4-BE49-F238E27FC236}">
                      <a16:creationId xmlns:a16="http://schemas.microsoft.com/office/drawing/2014/main" id="{0295C45A-EB43-87DF-DBE6-44D63E844C63}"/>
                    </a:ext>
                  </a:extLst>
                </p:cNvPr>
                <p:cNvSpPr/>
                <p:nvPr/>
              </p:nvSpPr>
              <p:spPr>
                <a:xfrm>
                  <a:off x="631" y="2583"/>
                  <a:ext cx="686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" name="Google Shape;77;p10">
                <a:extLst>
                  <a:ext uri="{FF2B5EF4-FFF2-40B4-BE49-F238E27FC236}">
                    <a16:creationId xmlns:a16="http://schemas.microsoft.com/office/drawing/2014/main" id="{35DD2FD6-B595-1BDE-2E0A-43D9153211BF}"/>
                  </a:ext>
                </a:extLst>
              </p:cNvPr>
              <p:cNvSpPr/>
              <p:nvPr/>
            </p:nvSpPr>
            <p:spPr>
              <a:xfrm>
                <a:off x="4216" y="1358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8;p10">
                <a:extLst>
                  <a:ext uri="{FF2B5EF4-FFF2-40B4-BE49-F238E27FC236}">
                    <a16:creationId xmlns:a16="http://schemas.microsoft.com/office/drawing/2014/main" id="{577D5E83-EAF4-4E36-C57E-13852A28CBEE}"/>
                  </a:ext>
                </a:extLst>
              </p:cNvPr>
              <p:cNvSpPr/>
              <p:nvPr/>
            </p:nvSpPr>
            <p:spPr>
              <a:xfrm>
                <a:off x="4227" y="1656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79;p10">
                <a:extLst>
                  <a:ext uri="{FF2B5EF4-FFF2-40B4-BE49-F238E27FC236}">
                    <a16:creationId xmlns:a16="http://schemas.microsoft.com/office/drawing/2014/main" id="{F1411119-E10E-164A-FF5D-ACB921D79F4F}"/>
                  </a:ext>
                </a:extLst>
              </p:cNvPr>
              <p:cNvGrpSpPr/>
              <p:nvPr/>
            </p:nvGrpSpPr>
            <p:grpSpPr>
              <a:xfrm>
                <a:off x="4736" y="1629"/>
                <a:ext cx="580" cy="147"/>
                <a:chOff x="615" y="2570"/>
                <a:chExt cx="723" cy="135"/>
              </a:xfrm>
            </p:grpSpPr>
            <p:sp>
              <p:nvSpPr>
                <p:cNvPr id="48" name="Google Shape;80;p10">
                  <a:extLst>
                    <a:ext uri="{FF2B5EF4-FFF2-40B4-BE49-F238E27FC236}">
                      <a16:creationId xmlns:a16="http://schemas.microsoft.com/office/drawing/2014/main" id="{F5F2E07A-15DB-A606-0F4D-785DB695E373}"/>
                    </a:ext>
                  </a:extLst>
                </p:cNvPr>
                <p:cNvSpPr/>
                <p:nvPr/>
              </p:nvSpPr>
              <p:spPr>
                <a:xfrm>
                  <a:off x="615" y="2570"/>
                  <a:ext cx="723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81;p10">
                  <a:extLst>
                    <a:ext uri="{FF2B5EF4-FFF2-40B4-BE49-F238E27FC236}">
                      <a16:creationId xmlns:a16="http://schemas.microsoft.com/office/drawing/2014/main" id="{A7EEB0BC-C79D-F643-4CEC-45E19E11EF5F}"/>
                    </a:ext>
                  </a:extLst>
                </p:cNvPr>
                <p:cNvSpPr/>
                <p:nvPr/>
              </p:nvSpPr>
              <p:spPr>
                <a:xfrm>
                  <a:off x="634" y="2585"/>
                  <a:ext cx="685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" name="Google Shape;82;p10">
                <a:extLst>
                  <a:ext uri="{FF2B5EF4-FFF2-40B4-BE49-F238E27FC236}">
                    <a16:creationId xmlns:a16="http://schemas.microsoft.com/office/drawing/2014/main" id="{EFBCBF03-5B7B-A903-1795-A158BD65D208}"/>
                  </a:ext>
                </a:extLst>
              </p:cNvPr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" name="Google Shape;83;p10">
                <a:extLst>
                  <a:ext uri="{FF2B5EF4-FFF2-40B4-BE49-F238E27FC236}">
                    <a16:creationId xmlns:a16="http://schemas.microsoft.com/office/drawing/2014/main" id="{22B955BA-0DFF-41DD-657B-B33B67ED827B}"/>
                  </a:ext>
                </a:extLst>
              </p:cNvPr>
              <p:cNvGrpSpPr/>
              <p:nvPr/>
            </p:nvGrpSpPr>
            <p:grpSpPr>
              <a:xfrm>
                <a:off x="4741" y="1327"/>
                <a:ext cx="580" cy="141"/>
                <a:chOff x="616" y="2568"/>
                <a:chExt cx="723" cy="141"/>
              </a:xfrm>
            </p:grpSpPr>
            <p:sp>
              <p:nvSpPr>
                <p:cNvPr id="46" name="Google Shape;84;p10">
                  <a:extLst>
                    <a:ext uri="{FF2B5EF4-FFF2-40B4-BE49-F238E27FC236}">
                      <a16:creationId xmlns:a16="http://schemas.microsoft.com/office/drawing/2014/main" id="{9A89A8B1-75AC-A9B9-2ED5-FFC7E085A1AB}"/>
                    </a:ext>
                  </a:extLst>
                </p:cNvPr>
                <p:cNvSpPr/>
                <p:nvPr/>
              </p:nvSpPr>
              <p:spPr>
                <a:xfrm>
                  <a:off x="616" y="2568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85;p10">
                  <a:extLst>
                    <a:ext uri="{FF2B5EF4-FFF2-40B4-BE49-F238E27FC236}">
                      <a16:creationId xmlns:a16="http://schemas.microsoft.com/office/drawing/2014/main" id="{20E73BE3-CFCE-331A-C906-5E6C4F1EDBF3}"/>
                    </a:ext>
                  </a:extLst>
                </p:cNvPr>
                <p:cNvSpPr/>
                <p:nvPr/>
              </p:nvSpPr>
              <p:spPr>
                <a:xfrm>
                  <a:off x="635" y="2584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" name="Google Shape;86;p10">
                <a:extLst>
                  <a:ext uri="{FF2B5EF4-FFF2-40B4-BE49-F238E27FC236}">
                    <a16:creationId xmlns:a16="http://schemas.microsoft.com/office/drawing/2014/main" id="{256C6AB2-564F-D1D8-BBD3-8D0869E1A91F}"/>
                  </a:ext>
                </a:extLst>
              </p:cNvPr>
              <p:cNvSpPr/>
              <p:nvPr/>
            </p:nvSpPr>
            <p:spPr>
              <a:xfrm>
                <a:off x="5249" y="429"/>
                <a:ext cx="66" cy="2292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7;p10">
                <a:extLst>
                  <a:ext uri="{FF2B5EF4-FFF2-40B4-BE49-F238E27FC236}">
                    <a16:creationId xmlns:a16="http://schemas.microsoft.com/office/drawing/2014/main" id="{8C02F2D0-E011-0AA9-21A3-4586F34813C9}"/>
                  </a:ext>
                </a:extLst>
              </p:cNvPr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8;p10">
                <a:extLst>
                  <a:ext uri="{FF2B5EF4-FFF2-40B4-BE49-F238E27FC236}">
                    <a16:creationId xmlns:a16="http://schemas.microsoft.com/office/drawing/2014/main" id="{A8145D94-761C-5B16-440F-7D21E7421574}"/>
                  </a:ext>
                </a:extLst>
              </p:cNvPr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9;p10">
                <a:extLst>
                  <a:ext uri="{FF2B5EF4-FFF2-40B4-BE49-F238E27FC236}">
                    <a16:creationId xmlns:a16="http://schemas.microsoft.com/office/drawing/2014/main" id="{DF00D2A0-89BF-9AC6-D133-A3979DF1D427}"/>
                  </a:ext>
                </a:extLst>
              </p:cNvPr>
              <p:cNvSpPr/>
              <p:nvPr/>
            </p:nvSpPr>
            <p:spPr>
              <a:xfrm>
                <a:off x="5519" y="2611"/>
                <a:ext cx="46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0;p10">
                <a:extLst>
                  <a:ext uri="{FF2B5EF4-FFF2-40B4-BE49-F238E27FC236}">
                    <a16:creationId xmlns:a16="http://schemas.microsoft.com/office/drawing/2014/main" id="{9F84879E-3424-BD0F-6991-E35F14B67C99}"/>
                  </a:ext>
                </a:extLst>
              </p:cNvPr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1;p10">
                <a:extLst>
                  <a:ext uri="{FF2B5EF4-FFF2-40B4-BE49-F238E27FC236}">
                    <a16:creationId xmlns:a16="http://schemas.microsoft.com/office/drawing/2014/main" id="{3501EAF6-CD87-028F-FC22-EC49949915F3}"/>
                  </a:ext>
                </a:extLst>
              </p:cNvPr>
              <p:cNvSpPr/>
              <p:nvPr/>
            </p:nvSpPr>
            <p:spPr>
              <a:xfrm>
                <a:off x="4140" y="2679"/>
                <a:ext cx="1201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2;p10">
                <a:extLst>
                  <a:ext uri="{FF2B5EF4-FFF2-40B4-BE49-F238E27FC236}">
                    <a16:creationId xmlns:a16="http://schemas.microsoft.com/office/drawing/2014/main" id="{E847FBA4-1096-3C64-A9B5-EB7F4E526B58}"/>
                  </a:ext>
                </a:extLst>
              </p:cNvPr>
              <p:cNvSpPr/>
              <p:nvPr/>
            </p:nvSpPr>
            <p:spPr>
              <a:xfrm>
                <a:off x="4206" y="2710"/>
                <a:ext cx="1069" cy="8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93;p10">
                <a:extLst>
                  <a:ext uri="{FF2B5EF4-FFF2-40B4-BE49-F238E27FC236}">
                    <a16:creationId xmlns:a16="http://schemas.microsoft.com/office/drawing/2014/main" id="{2D2BD9E0-BA11-D476-8AC4-CDD05E4307F1}"/>
                  </a:ext>
                </a:extLst>
              </p:cNvPr>
              <p:cNvSpPr/>
              <p:nvPr/>
            </p:nvSpPr>
            <p:spPr>
              <a:xfrm>
                <a:off x="4308" y="2381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4;p10">
                <a:extLst>
                  <a:ext uri="{FF2B5EF4-FFF2-40B4-BE49-F238E27FC236}">
                    <a16:creationId xmlns:a16="http://schemas.microsoft.com/office/drawing/2014/main" id="{F326EB5B-872C-E706-0D2C-C1E091453915}"/>
                  </a:ext>
                </a:extLst>
              </p:cNvPr>
              <p:cNvSpPr/>
              <p:nvPr/>
            </p:nvSpPr>
            <p:spPr>
              <a:xfrm>
                <a:off x="4486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95;p10">
                <a:extLst>
                  <a:ext uri="{FF2B5EF4-FFF2-40B4-BE49-F238E27FC236}">
                    <a16:creationId xmlns:a16="http://schemas.microsoft.com/office/drawing/2014/main" id="{C4D5CD6D-D7C8-91EE-D5F5-FD1B569639C8}"/>
                  </a:ext>
                </a:extLst>
              </p:cNvPr>
              <p:cNvSpPr/>
              <p:nvPr/>
            </p:nvSpPr>
            <p:spPr>
              <a:xfrm>
                <a:off x="4664" y="2381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96;p10">
                <a:extLst>
                  <a:ext uri="{FF2B5EF4-FFF2-40B4-BE49-F238E27FC236}">
                    <a16:creationId xmlns:a16="http://schemas.microsoft.com/office/drawing/2014/main" id="{2E328500-3455-121A-525A-155938829FC4}"/>
                  </a:ext>
                </a:extLst>
              </p:cNvPr>
              <p:cNvSpPr/>
              <p:nvPr/>
            </p:nvSpPr>
            <p:spPr>
              <a:xfrm>
                <a:off x="5061" y="1833"/>
                <a:ext cx="87" cy="762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97;p10">
              <a:extLst>
                <a:ext uri="{FF2B5EF4-FFF2-40B4-BE49-F238E27FC236}">
                  <a16:creationId xmlns:a16="http://schemas.microsoft.com/office/drawing/2014/main" id="{257E3A4B-5F99-D882-4BD7-B0A7C42D827E}"/>
                </a:ext>
              </a:extLst>
            </p:cNvPr>
            <p:cNvGrpSpPr/>
            <p:nvPr/>
          </p:nvGrpSpPr>
          <p:grpSpPr>
            <a:xfrm>
              <a:off x="4656139" y="1248966"/>
              <a:ext cx="873125" cy="670322"/>
              <a:chOff x="-44" y="1473"/>
              <a:chExt cx="981" cy="1105"/>
            </a:xfrm>
          </p:grpSpPr>
          <p:pic>
            <p:nvPicPr>
              <p:cNvPr id="17" name="Google Shape;98;p10" descr="desktop_computer_stylized_medium">
                <a:extLst>
                  <a:ext uri="{FF2B5EF4-FFF2-40B4-BE49-F238E27FC236}">
                    <a16:creationId xmlns:a16="http://schemas.microsoft.com/office/drawing/2014/main" id="{7260608F-E412-CBA1-332F-990654168D4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" name="Google Shape;99;p10">
                <a:extLst>
                  <a:ext uri="{FF2B5EF4-FFF2-40B4-BE49-F238E27FC236}">
                    <a16:creationId xmlns:a16="http://schemas.microsoft.com/office/drawing/2014/main" id="{AD38F706-4980-F695-DE85-899CBF886BB5}"/>
                  </a:ext>
                </a:extLst>
              </p:cNvPr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4DA123F-7AFC-DF6F-E54D-7F1C2B9321BE}"/>
              </a:ext>
            </a:extLst>
          </p:cNvPr>
          <p:cNvSpPr txBox="1"/>
          <p:nvPr/>
        </p:nvSpPr>
        <p:spPr>
          <a:xfrm>
            <a:off x="339296" y="4126052"/>
            <a:ext cx="5756704" cy="2151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85750" algn="l" rtl="0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 dirty="0"/>
              <a:t>FTP communicates over two connections</a:t>
            </a:r>
          </a:p>
          <a:p>
            <a:pPr marL="742950" lvl="1" indent="-228600" algn="l" rtl="0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 dirty="0"/>
              <a:t>Port 21 for control information</a:t>
            </a:r>
          </a:p>
          <a:p>
            <a:pPr marL="742950" lvl="1" indent="-228600" algn="l" rtl="0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 dirty="0"/>
              <a:t>Port 20 for data</a:t>
            </a:r>
          </a:p>
          <a:p>
            <a:pPr marL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endParaRPr lang="en-US" sz="1300" dirty="0"/>
          </a:p>
          <a:p>
            <a:pPr marL="342900" lvl="0" indent="-285750" algn="l" rtl="0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 dirty="0"/>
              <a:t>Differences from HTTP</a:t>
            </a:r>
          </a:p>
          <a:p>
            <a:pPr marL="742950" lvl="1" indent="-228600" algn="l" rtl="0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 dirty="0"/>
              <a:t>Control communication “out-of-band”</a:t>
            </a:r>
          </a:p>
          <a:p>
            <a:pPr marL="742950" lvl="1" indent="-228600" algn="l" rtl="0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 dirty="0"/>
              <a:t>Server maintains per client state: authentication, current directory</a:t>
            </a:r>
          </a:p>
          <a:p>
            <a:endParaRPr lang="en-US" dirty="0"/>
          </a:p>
        </p:txBody>
      </p:sp>
      <p:sp>
        <p:nvSpPr>
          <p:cNvPr id="55" name="Google Shape;55;p10">
            <a:extLst>
              <a:ext uri="{FF2B5EF4-FFF2-40B4-BE49-F238E27FC236}">
                <a16:creationId xmlns:a16="http://schemas.microsoft.com/office/drawing/2014/main" id="{209DB220-D759-BED9-6389-EC421607C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22837" y="1412160"/>
            <a:ext cx="4551413" cy="482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342900" lvl="0" indent="-285750" algn="l" rtl="0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/>
              <a:t>FTP procedure:</a:t>
            </a:r>
            <a:endParaRPr sz="2000"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FTP client contacts FTP server at port 21, using TCP </a:t>
            </a:r>
            <a:endParaRPr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Client authorized over control connection</a:t>
            </a:r>
            <a:endParaRPr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Client browses remote directory, sends commands over control connection</a:t>
            </a:r>
            <a:endParaRPr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When server receives file transfer command, server opens 2nd TCP data connection (for file) to client</a:t>
            </a:r>
            <a:endParaRPr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After transferring one file, server closes data connection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dirty="0"/>
          </a:p>
        </p:txBody>
      </p:sp>
      <p:sp>
        <p:nvSpPr>
          <p:cNvPr id="56" name="Google Shape;100;p10">
            <a:extLst>
              <a:ext uri="{FF2B5EF4-FFF2-40B4-BE49-F238E27FC236}">
                <a16:creationId xmlns:a16="http://schemas.microsoft.com/office/drawing/2014/main" id="{97404F9F-ED26-9813-E78B-492681AD1F16}"/>
              </a:ext>
            </a:extLst>
          </p:cNvPr>
          <p:cNvSpPr txBox="1"/>
          <p:nvPr/>
        </p:nvSpPr>
        <p:spPr>
          <a:xfrm>
            <a:off x="7309550" y="5730750"/>
            <a:ext cx="4364700" cy="369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Why use a separate control connection?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287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7EA8A-3CE8-1BE5-2A0A-CBF313618371}"/>
              </a:ext>
            </a:extLst>
          </p:cNvPr>
          <p:cNvSpPr txBox="1"/>
          <p:nvPr/>
        </p:nvSpPr>
        <p:spPr>
          <a:xfrm>
            <a:off x="1219200" y="1066800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HTTP steaming, video is stored at an HTTP server and retrieved with a GET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69D0F-DFAE-7A32-F19D-A55D2109CE4F}"/>
              </a:ext>
            </a:extLst>
          </p:cNvPr>
          <p:cNvSpPr txBox="1"/>
          <p:nvPr/>
        </p:nvSpPr>
        <p:spPr>
          <a:xfrm>
            <a:off x="1223356" y="1601550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 are sent to a client buffered and played back after a certain 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AF526-0EAC-72DD-B455-01FF27CF25F4}"/>
              </a:ext>
            </a:extLst>
          </p:cNvPr>
          <p:cNvSpPr txBox="1"/>
          <p:nvPr/>
        </p:nvSpPr>
        <p:spPr>
          <a:xfrm>
            <a:off x="1185594" y="2120222"/>
            <a:ext cx="900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All clients receiving the same encoding of the video despite widely different bandwidth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006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7EA8A-3CE8-1BE5-2A0A-CBF313618371}"/>
              </a:ext>
            </a:extLst>
          </p:cNvPr>
          <p:cNvSpPr txBox="1"/>
          <p:nvPr/>
        </p:nvSpPr>
        <p:spPr>
          <a:xfrm>
            <a:off x="1219200" y="1066800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HTTP steaming, video is stored at an HTTP server and retrieved with a GET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69D0F-DFAE-7A32-F19D-A55D2109CE4F}"/>
              </a:ext>
            </a:extLst>
          </p:cNvPr>
          <p:cNvSpPr txBox="1"/>
          <p:nvPr/>
        </p:nvSpPr>
        <p:spPr>
          <a:xfrm>
            <a:off x="1223356" y="1601550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 are sent to a client buffered and played back after a certain 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AF526-0EAC-72DD-B455-01FF27CF25F4}"/>
              </a:ext>
            </a:extLst>
          </p:cNvPr>
          <p:cNvSpPr txBox="1"/>
          <p:nvPr/>
        </p:nvSpPr>
        <p:spPr>
          <a:xfrm>
            <a:off x="1185594" y="2120222"/>
            <a:ext cx="900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All clients receiving the same encoding of the video despite widely different bandwidth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7F73B-2514-D52A-12EF-B20420636640}"/>
              </a:ext>
            </a:extLst>
          </p:cNvPr>
          <p:cNvSpPr txBox="1"/>
          <p:nvPr/>
        </p:nvSpPr>
        <p:spPr>
          <a:xfrm>
            <a:off x="1219200" y="2752189"/>
            <a:ext cx="1040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Dynamic Adaptive Streaming over HTTP (DASH)</a:t>
            </a:r>
            <a:r>
              <a:rPr lang="en-US" dirty="0"/>
              <a:t>- video is encoded into several different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encoding rate, different quality,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05CA9-6FED-B353-ED0E-87FBBA4CC116}"/>
              </a:ext>
            </a:extLst>
          </p:cNvPr>
          <p:cNvSpPr txBox="1"/>
          <p:nvPr/>
        </p:nvSpPr>
        <p:spPr>
          <a:xfrm>
            <a:off x="1178667" y="3643344"/>
            <a:ext cx="954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dynamically request chunks of video segments every few seconds via GET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current bandwidth good? </a:t>
            </a:r>
            <a:r>
              <a:rPr lang="en-US" dirty="0">
                <a:sym typeface="Wingdings" panose="05000000000000000000" pitchFamily="2" charset="2"/>
              </a:rPr>
              <a:t> Retrieve good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Is the current bandwidth bad?  Retrieve ok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5D2B2-564E-6044-4FC6-E601108BC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52192"/>
            <a:ext cx="10439400" cy="3619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6F96BBF-6676-632C-5412-EFFD1EC59BF3}"/>
                  </a:ext>
                </a:extLst>
              </p14:cNvPr>
              <p14:cNvContentPartPr/>
              <p14:nvPr/>
            </p14:nvContentPartPr>
            <p14:xfrm>
              <a:off x="4729451" y="3204033"/>
              <a:ext cx="1824840" cy="5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6F96BBF-6676-632C-5412-EFFD1EC59B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5811" y="3096393"/>
                <a:ext cx="19324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2B8C9-5164-2A29-951B-7D6A22E50A55}"/>
                  </a:ext>
                </a:extLst>
              </p14:cNvPr>
              <p14:cNvContentPartPr/>
              <p14:nvPr/>
            </p14:nvContentPartPr>
            <p14:xfrm>
              <a:off x="4713251" y="3606513"/>
              <a:ext cx="1897920" cy="1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2B8C9-5164-2A29-951B-7D6A22E50A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9251" y="3498873"/>
                <a:ext cx="2005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8771DF-96C1-D19A-BFBB-6DA4D5D3E4B5}"/>
                  </a:ext>
                </a:extLst>
              </p14:cNvPr>
              <p14:cNvContentPartPr/>
              <p14:nvPr/>
            </p14:nvContentPartPr>
            <p14:xfrm>
              <a:off x="4713251" y="3898473"/>
              <a:ext cx="1861200" cy="33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8771DF-96C1-D19A-BFBB-6DA4D5D3E4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9251" y="3790473"/>
                <a:ext cx="19688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7B9D33-07A7-47D0-7254-56B50E09987D}"/>
                  </a:ext>
                </a:extLst>
              </p14:cNvPr>
              <p14:cNvContentPartPr/>
              <p14:nvPr/>
            </p14:nvContentPartPr>
            <p14:xfrm>
              <a:off x="4674731" y="4002153"/>
              <a:ext cx="1868760" cy="338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7B9D33-07A7-47D0-7254-56B50E0998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1091" y="3894513"/>
                <a:ext cx="19764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1F8B5A-E33E-5AD1-A442-1A7716EC1401}"/>
                  </a:ext>
                </a:extLst>
              </p14:cNvPr>
              <p14:cNvContentPartPr/>
              <p14:nvPr/>
            </p14:nvContentPartPr>
            <p14:xfrm>
              <a:off x="4717211" y="4587873"/>
              <a:ext cx="1848960" cy="66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1F8B5A-E33E-5AD1-A442-1A7716EC14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3211" y="4479873"/>
                <a:ext cx="1956600" cy="281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E8CCC38-B347-56A5-BB35-5174BF39E400}"/>
              </a:ext>
            </a:extLst>
          </p:cNvPr>
          <p:cNvSpPr txBox="1"/>
          <p:nvPr/>
        </p:nvSpPr>
        <p:spPr>
          <a:xfrm>
            <a:off x="2819400" y="838200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streaming, you are consistently issuing GET requests</a:t>
            </a:r>
          </a:p>
        </p:txBody>
      </p:sp>
    </p:spTree>
    <p:extLst>
      <p:ext uri="{BB962C8B-B14F-4D97-AF65-F5344CB8AC3E}">
        <p14:creationId xmlns:p14="http://schemas.microsoft.com/office/powerpoint/2010/main" val="353645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7B238-2C60-4831-5C26-3200F45B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66800"/>
            <a:ext cx="6219825" cy="4743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1A4761-999B-F049-21A9-7AFB0C1E6938}"/>
              </a:ext>
            </a:extLst>
          </p:cNvPr>
          <p:cNvSpPr txBox="1"/>
          <p:nvPr/>
        </p:nvSpPr>
        <p:spPr>
          <a:xfrm>
            <a:off x="7467600" y="1447800"/>
            <a:ext cx="493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Studio maser versions are uploaded to a private Amazon cloud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F8DEC2-5913-113D-7EE2-60FBB1F4C3B1}"/>
                  </a:ext>
                </a:extLst>
              </p14:cNvPr>
              <p14:cNvContentPartPr/>
              <p14:nvPr/>
            </p14:nvContentPartPr>
            <p14:xfrm>
              <a:off x="3410673" y="317945"/>
              <a:ext cx="2046600" cy="105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F8DEC2-5913-113D-7EE2-60FBB1F4C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3033" y="299945"/>
                <a:ext cx="2082240" cy="10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5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7B238-2C60-4831-5C26-3200F45B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66800"/>
            <a:ext cx="6219825" cy="4743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1A4761-999B-F049-21A9-7AFB0C1E6938}"/>
              </a:ext>
            </a:extLst>
          </p:cNvPr>
          <p:cNvSpPr txBox="1"/>
          <p:nvPr/>
        </p:nvSpPr>
        <p:spPr>
          <a:xfrm>
            <a:off x="7467600" y="1447800"/>
            <a:ext cx="493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Studio maser versions are uploaded to a private Amazon cloud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F8DEC2-5913-113D-7EE2-60FBB1F4C3B1}"/>
                  </a:ext>
                </a:extLst>
              </p14:cNvPr>
              <p14:cNvContentPartPr/>
              <p14:nvPr/>
            </p14:nvContentPartPr>
            <p14:xfrm>
              <a:off x="3410673" y="317945"/>
              <a:ext cx="2046600" cy="105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F8DEC2-5913-113D-7EE2-60FBB1F4C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2673" y="299951"/>
                <a:ext cx="2082240" cy="109042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618F27B-8FA9-B6F8-6ACA-C5E3857D748E}"/>
              </a:ext>
            </a:extLst>
          </p:cNvPr>
          <p:cNvSpPr txBox="1"/>
          <p:nvPr/>
        </p:nvSpPr>
        <p:spPr>
          <a:xfrm>
            <a:off x="7439891" y="2667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Videos are processed into many different formats, allowing for DASH</a:t>
            </a:r>
          </a:p>
        </p:txBody>
      </p:sp>
    </p:spTree>
    <p:extLst>
      <p:ext uri="{BB962C8B-B14F-4D97-AF65-F5344CB8AC3E}">
        <p14:creationId xmlns:p14="http://schemas.microsoft.com/office/powerpoint/2010/main" val="1224493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7B238-2C60-4831-5C26-3200F45B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66800"/>
            <a:ext cx="6219825" cy="4743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1A4761-999B-F049-21A9-7AFB0C1E6938}"/>
              </a:ext>
            </a:extLst>
          </p:cNvPr>
          <p:cNvSpPr txBox="1"/>
          <p:nvPr/>
        </p:nvSpPr>
        <p:spPr>
          <a:xfrm>
            <a:off x="7467600" y="1447800"/>
            <a:ext cx="493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Studio maser versions are uploaded to a private Amazon cloud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F8DEC2-5913-113D-7EE2-60FBB1F4C3B1}"/>
                  </a:ext>
                </a:extLst>
              </p14:cNvPr>
              <p14:cNvContentPartPr/>
              <p14:nvPr/>
            </p14:nvContentPartPr>
            <p14:xfrm>
              <a:off x="3410673" y="317945"/>
              <a:ext cx="2046600" cy="105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F8DEC2-5913-113D-7EE2-60FBB1F4C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2673" y="299951"/>
                <a:ext cx="2082240" cy="109042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618F27B-8FA9-B6F8-6ACA-C5E3857D748E}"/>
              </a:ext>
            </a:extLst>
          </p:cNvPr>
          <p:cNvSpPr txBox="1"/>
          <p:nvPr/>
        </p:nvSpPr>
        <p:spPr>
          <a:xfrm>
            <a:off x="7439891" y="2667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Videos are processed into many different formats, allowing for DASH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904CC-BDEF-439E-0FD7-B4C0C93839B7}"/>
              </a:ext>
            </a:extLst>
          </p:cNvPr>
          <p:cNvSpPr txBox="1"/>
          <p:nvPr/>
        </p:nvSpPr>
        <p:spPr>
          <a:xfrm>
            <a:off x="7426036" y="407323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Versions are uploaded to Netflix’s CDNs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636F96-44B2-F6A6-602B-B1225D2B5B49}"/>
                  </a:ext>
                </a:extLst>
              </p14:cNvPr>
              <p14:cNvContentPartPr/>
              <p14:nvPr/>
            </p14:nvContentPartPr>
            <p14:xfrm>
              <a:off x="4787673" y="2269145"/>
              <a:ext cx="1085040" cy="9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636F96-44B2-F6A6-602B-B1225D2B5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0033" y="2251145"/>
                <a:ext cx="11206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EB9ADB-5D37-9817-42B2-CDC889F079B6}"/>
                  </a:ext>
                </a:extLst>
              </p14:cNvPr>
              <p14:cNvContentPartPr/>
              <p14:nvPr/>
            </p14:nvContentPartPr>
            <p14:xfrm>
              <a:off x="4700553" y="2555705"/>
              <a:ext cx="1387440" cy="805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EB9ADB-5D37-9817-42B2-CDC889F079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2913" y="2538065"/>
                <a:ext cx="142308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DC292D-4709-1536-53B7-93C6BA47A4F1}"/>
                  </a:ext>
                </a:extLst>
              </p14:cNvPr>
              <p14:cNvContentPartPr/>
              <p14:nvPr/>
            </p14:nvContentPartPr>
            <p14:xfrm>
              <a:off x="4563393" y="2809145"/>
              <a:ext cx="499680" cy="575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DC292D-4709-1536-53B7-93C6BA47A4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5393" y="2791505"/>
                <a:ext cx="53532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911426-D47C-6B6F-C309-241A1D8E46FE}"/>
                  </a:ext>
                </a:extLst>
              </p14:cNvPr>
              <p14:cNvContentPartPr/>
              <p14:nvPr/>
            </p14:nvContentPartPr>
            <p14:xfrm>
              <a:off x="5806833" y="2335745"/>
              <a:ext cx="66240" cy="88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911426-D47C-6B6F-C309-241A1D8E46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89193" y="2317745"/>
                <a:ext cx="10188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72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019B5-08EF-6F1B-8189-820C0D8648F8}"/>
              </a:ext>
            </a:extLst>
          </p:cNvPr>
          <p:cNvSpPr/>
          <p:nvPr/>
        </p:nvSpPr>
        <p:spPr>
          <a:xfrm>
            <a:off x="3124200" y="1828800"/>
            <a:ext cx="4800600" cy="2362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WinSCP</a:t>
            </a:r>
          </a:p>
        </p:txBody>
      </p:sp>
    </p:spTree>
    <p:extLst>
      <p:ext uri="{BB962C8B-B14F-4D97-AF65-F5344CB8AC3E}">
        <p14:creationId xmlns:p14="http://schemas.microsoft.com/office/powerpoint/2010/main" val="395161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0C97-A215-BBB5-780E-0DBBE6D8DB8C}"/>
              </a:ext>
            </a:extLst>
          </p:cNvPr>
          <p:cNvSpPr txBox="1"/>
          <p:nvPr/>
        </p:nvSpPr>
        <p:spPr>
          <a:xfrm>
            <a:off x="304800" y="1319932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always-on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Arbitrary end systems directly communicate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Peers are intermittently connected and change IP addresses</a:t>
            </a:r>
          </a:p>
        </p:txBody>
      </p:sp>
      <p:sp>
        <p:nvSpPr>
          <p:cNvPr id="8" name="Line 25">
            <a:extLst>
              <a:ext uri="{FF2B5EF4-FFF2-40B4-BE49-F238E27FC236}">
                <a16:creationId xmlns:a16="http://schemas.microsoft.com/office/drawing/2014/main" id="{C839B76A-809E-C3EA-35AC-1929CD2BD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1023938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A9DC75FA-05F8-FC14-45B2-28B369A1B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174750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7">
            <a:extLst>
              <a:ext uri="{FF2B5EF4-FFF2-40B4-BE49-F238E27FC236}">
                <a16:creationId xmlns:a16="http://schemas.microsoft.com/office/drawing/2014/main" id="{2B64BE86-3DBB-7144-5DEC-1AA7C793EC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1287" y="935038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8835B182-925D-0DCA-E493-C8B1123EF9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5312" y="1471613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F622A3E8-3BB3-EBA0-CAB1-CEBE23CA20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2625" y="3436938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0">
            <a:extLst>
              <a:ext uri="{FF2B5EF4-FFF2-40B4-BE49-F238E27FC236}">
                <a16:creationId xmlns:a16="http://schemas.microsoft.com/office/drawing/2014/main" id="{A880CC5C-8009-C07D-0E82-0205C8E095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1612" y="1133475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30FB5FEF-CAD9-B0F0-668E-4023A5B59D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6712" y="2519363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51F08E28-7D7E-E117-8C88-CC69D49AE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6837" y="1077913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0444308A-3AE2-C6B7-609A-B15D6760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9750" y="3459163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E8DB6A30-5E9B-0E0E-C15E-554CDB776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325" y="3754438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23CA84ED-6412-9D2C-7C9E-2F9F7DD78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0612" y="2693988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39" descr="Alice">
            <a:extLst>
              <a:ext uri="{FF2B5EF4-FFF2-40B4-BE49-F238E27FC236}">
                <a16:creationId xmlns:a16="http://schemas.microsoft.com/office/drawing/2014/main" id="{59FF3BC6-7680-6A2B-011D-84CC7E24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1814513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68">
            <a:extLst>
              <a:ext uri="{FF2B5EF4-FFF2-40B4-BE49-F238E27FC236}">
                <a16:creationId xmlns:a16="http://schemas.microsoft.com/office/drawing/2014/main" id="{DC79997E-0BF7-619A-C2DC-1D94BEA50543}"/>
              </a:ext>
            </a:extLst>
          </p:cNvPr>
          <p:cNvGrpSpPr>
            <a:grpSpLocks/>
          </p:cNvGrpSpPr>
          <p:nvPr/>
        </p:nvGrpSpPr>
        <p:grpSpPr bwMode="auto">
          <a:xfrm>
            <a:off x="6627812" y="1101725"/>
            <a:ext cx="3492500" cy="2163763"/>
            <a:chOff x="1752" y="2166"/>
            <a:chExt cx="2200" cy="1363"/>
          </a:xfrm>
        </p:grpSpPr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AF6DD9FD-DCB3-129B-5F5E-04EEDB136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BB8A6A42-1A2D-FCB0-0A71-B021278E7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CE3FB102-78C1-7B8F-5D6D-4C5EC8B3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104">
            <a:extLst>
              <a:ext uri="{FF2B5EF4-FFF2-40B4-BE49-F238E27FC236}">
                <a16:creationId xmlns:a16="http://schemas.microsoft.com/office/drawing/2014/main" id="{496BB800-CA67-3380-CCA4-D0276EB95B5E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1851025"/>
            <a:ext cx="685800" cy="588963"/>
            <a:chOff x="-44" y="1473"/>
            <a:chExt cx="981" cy="1105"/>
          </a:xfrm>
        </p:grpSpPr>
        <p:pic>
          <p:nvPicPr>
            <p:cNvPr id="61" name="Picture 105" descr="desktop_computer_stylized_medium">
              <a:extLst>
                <a:ext uri="{FF2B5EF4-FFF2-40B4-BE49-F238E27FC236}">
                  <a16:creationId xmlns:a16="http://schemas.microsoft.com/office/drawing/2014/main" id="{A8852273-372F-0726-2DAF-459DC1FAD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06">
              <a:extLst>
                <a:ext uri="{FF2B5EF4-FFF2-40B4-BE49-F238E27FC236}">
                  <a16:creationId xmlns:a16="http://schemas.microsoft.com/office/drawing/2014/main" id="{E2F6C5B3-B392-6074-4D65-1381BB0FE0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" name="Group 107">
            <a:extLst>
              <a:ext uri="{FF2B5EF4-FFF2-40B4-BE49-F238E27FC236}">
                <a16:creationId xmlns:a16="http://schemas.microsoft.com/office/drawing/2014/main" id="{9142420C-F31A-D3DC-93E0-B6D0DC3CC823}"/>
              </a:ext>
            </a:extLst>
          </p:cNvPr>
          <p:cNvGrpSpPr>
            <a:grpSpLocks/>
          </p:cNvGrpSpPr>
          <p:nvPr/>
        </p:nvGrpSpPr>
        <p:grpSpPr bwMode="auto">
          <a:xfrm>
            <a:off x="7294562" y="2863850"/>
            <a:ext cx="728663" cy="620713"/>
            <a:chOff x="-44" y="1473"/>
            <a:chExt cx="981" cy="1105"/>
          </a:xfrm>
        </p:grpSpPr>
        <p:pic>
          <p:nvPicPr>
            <p:cNvPr id="64" name="Picture 108" descr="desktop_computer_stylized_medium">
              <a:extLst>
                <a:ext uri="{FF2B5EF4-FFF2-40B4-BE49-F238E27FC236}">
                  <a16:creationId xmlns:a16="http://schemas.microsoft.com/office/drawing/2014/main" id="{AF150E42-03FC-3A76-2F7E-587CA0A8D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09">
              <a:extLst>
                <a:ext uri="{FF2B5EF4-FFF2-40B4-BE49-F238E27FC236}">
                  <a16:creationId xmlns:a16="http://schemas.microsoft.com/office/drawing/2014/main" id="{AB9763F4-6902-836F-2016-E5389F435B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122">
            <a:extLst>
              <a:ext uri="{FF2B5EF4-FFF2-40B4-BE49-F238E27FC236}">
                <a16:creationId xmlns:a16="http://schemas.microsoft.com/office/drawing/2014/main" id="{B3BAC12C-1C42-A267-0F98-95015AAE39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67725" y="566738"/>
            <a:ext cx="641350" cy="620712"/>
            <a:chOff x="-44" y="1473"/>
            <a:chExt cx="981" cy="1105"/>
          </a:xfrm>
        </p:grpSpPr>
        <p:pic>
          <p:nvPicPr>
            <p:cNvPr id="67" name="Picture 123" descr="desktop_computer_stylized_medium">
              <a:extLst>
                <a:ext uri="{FF2B5EF4-FFF2-40B4-BE49-F238E27FC236}">
                  <a16:creationId xmlns:a16="http://schemas.microsoft.com/office/drawing/2014/main" id="{B2FB1AEE-73F7-ADAD-4065-974209C1B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4">
              <a:extLst>
                <a:ext uri="{FF2B5EF4-FFF2-40B4-BE49-F238E27FC236}">
                  <a16:creationId xmlns:a16="http://schemas.microsoft.com/office/drawing/2014/main" id="{B9FC8402-7817-06F9-97B2-0A370E46E1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" name="Group 125">
            <a:extLst>
              <a:ext uri="{FF2B5EF4-FFF2-40B4-BE49-F238E27FC236}">
                <a16:creationId xmlns:a16="http://schemas.microsoft.com/office/drawing/2014/main" id="{2CD58D96-4167-F29B-8736-C0B1EDF524A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57213"/>
            <a:ext cx="728662" cy="620712"/>
            <a:chOff x="-44" y="1473"/>
            <a:chExt cx="981" cy="1105"/>
          </a:xfrm>
        </p:grpSpPr>
        <p:pic>
          <p:nvPicPr>
            <p:cNvPr id="70" name="Picture 126" descr="desktop_computer_stylized_medium">
              <a:extLst>
                <a:ext uri="{FF2B5EF4-FFF2-40B4-BE49-F238E27FC236}">
                  <a16:creationId xmlns:a16="http://schemas.microsoft.com/office/drawing/2014/main" id="{95FA718C-B4B2-0B99-D9CE-D57BCF88A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7">
              <a:extLst>
                <a:ext uri="{FF2B5EF4-FFF2-40B4-BE49-F238E27FC236}">
                  <a16:creationId xmlns:a16="http://schemas.microsoft.com/office/drawing/2014/main" id="{B4C6CA76-969A-538B-B69C-416E58A976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" name="Group 129">
            <a:extLst>
              <a:ext uri="{FF2B5EF4-FFF2-40B4-BE49-F238E27FC236}">
                <a16:creationId xmlns:a16="http://schemas.microsoft.com/office/drawing/2014/main" id="{AC21878A-739F-7AA9-B09F-DF88C3CD2DC5}"/>
              </a:ext>
            </a:extLst>
          </p:cNvPr>
          <p:cNvGrpSpPr>
            <a:grpSpLocks/>
          </p:cNvGrpSpPr>
          <p:nvPr/>
        </p:nvGrpSpPr>
        <p:grpSpPr bwMode="auto">
          <a:xfrm>
            <a:off x="8958262" y="3170238"/>
            <a:ext cx="490538" cy="412750"/>
            <a:chOff x="-44" y="1473"/>
            <a:chExt cx="981" cy="1105"/>
          </a:xfrm>
        </p:grpSpPr>
        <p:pic>
          <p:nvPicPr>
            <p:cNvPr id="73" name="Picture 130" descr="desktop_computer_stylized_medium">
              <a:extLst>
                <a:ext uri="{FF2B5EF4-FFF2-40B4-BE49-F238E27FC236}">
                  <a16:creationId xmlns:a16="http://schemas.microsoft.com/office/drawing/2014/main" id="{10186D74-5AB1-F944-F8D8-671368C3E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31">
              <a:extLst>
                <a:ext uri="{FF2B5EF4-FFF2-40B4-BE49-F238E27FC236}">
                  <a16:creationId xmlns:a16="http://schemas.microsoft.com/office/drawing/2014/main" id="{4A433C0A-4F8E-6CAE-5D8B-838DC62353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107">
            <a:extLst>
              <a:ext uri="{FF2B5EF4-FFF2-40B4-BE49-F238E27FC236}">
                <a16:creationId xmlns:a16="http://schemas.microsoft.com/office/drawing/2014/main" id="{DD88D041-43F1-7BB8-3C49-3672F2D254A0}"/>
              </a:ext>
            </a:extLst>
          </p:cNvPr>
          <p:cNvGrpSpPr>
            <a:grpSpLocks/>
          </p:cNvGrpSpPr>
          <p:nvPr/>
        </p:nvGrpSpPr>
        <p:grpSpPr bwMode="auto">
          <a:xfrm>
            <a:off x="7747700" y="3410192"/>
            <a:ext cx="450150" cy="503503"/>
            <a:chOff x="-44" y="1473"/>
            <a:chExt cx="981" cy="1105"/>
          </a:xfrm>
        </p:grpSpPr>
        <p:pic>
          <p:nvPicPr>
            <p:cNvPr id="76" name="Picture 108" descr="desktop_computer_stylized_medium">
              <a:extLst>
                <a:ext uri="{FF2B5EF4-FFF2-40B4-BE49-F238E27FC236}">
                  <a16:creationId xmlns:a16="http://schemas.microsoft.com/office/drawing/2014/main" id="{5AB00D71-66AC-C1B6-422C-F1146874A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9">
              <a:extLst>
                <a:ext uri="{FF2B5EF4-FFF2-40B4-BE49-F238E27FC236}">
                  <a16:creationId xmlns:a16="http://schemas.microsoft.com/office/drawing/2014/main" id="{AAE96DA9-0888-848A-1F3F-46C1C8987B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107">
            <a:extLst>
              <a:ext uri="{FF2B5EF4-FFF2-40B4-BE49-F238E27FC236}">
                <a16:creationId xmlns:a16="http://schemas.microsoft.com/office/drawing/2014/main" id="{F674EA80-4BF3-C7B0-F83C-E2674ED9CB8E}"/>
              </a:ext>
            </a:extLst>
          </p:cNvPr>
          <p:cNvGrpSpPr>
            <a:grpSpLocks/>
          </p:cNvGrpSpPr>
          <p:nvPr/>
        </p:nvGrpSpPr>
        <p:grpSpPr bwMode="auto">
          <a:xfrm>
            <a:off x="10023078" y="2264173"/>
            <a:ext cx="550069" cy="475456"/>
            <a:chOff x="-44" y="1473"/>
            <a:chExt cx="981" cy="1105"/>
          </a:xfrm>
        </p:grpSpPr>
        <p:pic>
          <p:nvPicPr>
            <p:cNvPr id="79" name="Picture 108" descr="desktop_computer_stylized_medium">
              <a:extLst>
                <a:ext uri="{FF2B5EF4-FFF2-40B4-BE49-F238E27FC236}">
                  <a16:creationId xmlns:a16="http://schemas.microsoft.com/office/drawing/2014/main" id="{F3645522-B7D8-5C3A-CCFB-CAF4D5109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09">
              <a:extLst>
                <a:ext uri="{FF2B5EF4-FFF2-40B4-BE49-F238E27FC236}">
                  <a16:creationId xmlns:a16="http://schemas.microsoft.com/office/drawing/2014/main" id="{A44F2464-B832-4665-A26D-0176380F5D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" name="Group 107">
            <a:extLst>
              <a:ext uri="{FF2B5EF4-FFF2-40B4-BE49-F238E27FC236}">
                <a16:creationId xmlns:a16="http://schemas.microsoft.com/office/drawing/2014/main" id="{B144E09F-3D02-21FF-7AB4-5F752C9CA5B8}"/>
              </a:ext>
            </a:extLst>
          </p:cNvPr>
          <p:cNvGrpSpPr>
            <a:grpSpLocks/>
          </p:cNvGrpSpPr>
          <p:nvPr/>
        </p:nvGrpSpPr>
        <p:grpSpPr bwMode="auto">
          <a:xfrm>
            <a:off x="10066460" y="889699"/>
            <a:ext cx="728663" cy="620713"/>
            <a:chOff x="-44" y="1473"/>
            <a:chExt cx="981" cy="1105"/>
          </a:xfrm>
        </p:grpSpPr>
        <p:pic>
          <p:nvPicPr>
            <p:cNvPr id="82" name="Picture 108" descr="desktop_computer_stylized_medium">
              <a:extLst>
                <a:ext uri="{FF2B5EF4-FFF2-40B4-BE49-F238E27FC236}">
                  <a16:creationId xmlns:a16="http://schemas.microsoft.com/office/drawing/2014/main" id="{799E32BA-5D6A-E195-4238-6FA7F3398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09">
              <a:extLst>
                <a:ext uri="{FF2B5EF4-FFF2-40B4-BE49-F238E27FC236}">
                  <a16:creationId xmlns:a16="http://schemas.microsoft.com/office/drawing/2014/main" id="{250908E3-97CE-6B69-5031-83F770F31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" name="Group 107">
            <a:extLst>
              <a:ext uri="{FF2B5EF4-FFF2-40B4-BE49-F238E27FC236}">
                <a16:creationId xmlns:a16="http://schemas.microsoft.com/office/drawing/2014/main" id="{B4400860-D1DB-D92E-7628-CDF30A21DE77}"/>
              </a:ext>
            </a:extLst>
          </p:cNvPr>
          <p:cNvGrpSpPr>
            <a:grpSpLocks/>
          </p:cNvGrpSpPr>
          <p:nvPr/>
        </p:nvGrpSpPr>
        <p:grpSpPr bwMode="auto">
          <a:xfrm>
            <a:off x="9619473" y="3661943"/>
            <a:ext cx="554038" cy="346474"/>
            <a:chOff x="-44" y="1473"/>
            <a:chExt cx="981" cy="1105"/>
          </a:xfrm>
        </p:grpSpPr>
        <p:pic>
          <p:nvPicPr>
            <p:cNvPr id="85" name="Picture 108" descr="desktop_computer_stylized_medium">
              <a:extLst>
                <a:ext uri="{FF2B5EF4-FFF2-40B4-BE49-F238E27FC236}">
                  <a16:creationId xmlns:a16="http://schemas.microsoft.com/office/drawing/2014/main" id="{88F40A25-29A1-EA1F-ADFA-03826A556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09">
              <a:extLst>
                <a:ext uri="{FF2B5EF4-FFF2-40B4-BE49-F238E27FC236}">
                  <a16:creationId xmlns:a16="http://schemas.microsoft.com/office/drawing/2014/main" id="{445A2DF3-7C19-27C5-4DFE-9C74DFB616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266136CE-C2A7-5DDB-71E7-D90A6FA5F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" y="4724400"/>
            <a:ext cx="3030553" cy="152241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E6CE8E-1815-85A6-4EC3-7AE6B95F1BA4}"/>
              </a:ext>
            </a:extLst>
          </p:cNvPr>
          <p:cNvSpPr txBox="1"/>
          <p:nvPr/>
        </p:nvSpPr>
        <p:spPr>
          <a:xfrm>
            <a:off x="76200" y="431496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Client-Server Architecture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188631C-F884-15D7-B841-15001CB20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3910" y="4674425"/>
            <a:ext cx="2557578" cy="640491"/>
          </a:xfrm>
          <a:prstGeom prst="rect">
            <a:avLst/>
          </a:prstGeom>
        </p:spPr>
      </p:pic>
      <p:sp>
        <p:nvSpPr>
          <p:cNvPr id="93" name="Google Shape;102;p11">
            <a:extLst>
              <a:ext uri="{FF2B5EF4-FFF2-40B4-BE49-F238E27FC236}">
                <a16:creationId xmlns:a16="http://schemas.microsoft.com/office/drawing/2014/main" id="{E3E5C25B-2A09-F600-F9C5-794F51750399}"/>
              </a:ext>
            </a:extLst>
          </p:cNvPr>
          <p:cNvSpPr txBox="1"/>
          <p:nvPr/>
        </p:nvSpPr>
        <p:spPr>
          <a:xfrm>
            <a:off x="3124200" y="5486754"/>
            <a:ext cx="2543700" cy="7101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99C641-2A02-F98B-6D4F-E44256157075}"/>
              </a:ext>
            </a:extLst>
          </p:cNvPr>
          <p:cNvSpPr txBox="1"/>
          <p:nvPr/>
        </p:nvSpPr>
        <p:spPr>
          <a:xfrm rot="780672">
            <a:off x="5666513" y="5513870"/>
            <a:ext cx="224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distribute a file of size F to N clients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576B39-0512-8E41-6CA6-1FA3BDB01BA7}"/>
              </a:ext>
            </a:extLst>
          </p:cNvPr>
          <p:cNvSpPr txBox="1"/>
          <p:nvPr/>
        </p:nvSpPr>
        <p:spPr>
          <a:xfrm>
            <a:off x="7155490" y="3996272"/>
            <a:ext cx="262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distribute a file of size F to N clients</a:t>
            </a:r>
          </a:p>
        </p:txBody>
      </p:sp>
      <p:sp>
        <p:nvSpPr>
          <p:cNvPr id="98" name="Google Shape;101;p11">
            <a:extLst>
              <a:ext uri="{FF2B5EF4-FFF2-40B4-BE49-F238E27FC236}">
                <a16:creationId xmlns:a16="http://schemas.microsoft.com/office/drawing/2014/main" id="{85F47C6F-9C86-E549-4F64-E6E85E0CAD5D}"/>
              </a:ext>
            </a:extLst>
          </p:cNvPr>
          <p:cNvSpPr txBox="1"/>
          <p:nvPr/>
        </p:nvSpPr>
        <p:spPr>
          <a:xfrm>
            <a:off x="9677400" y="4116072"/>
            <a:ext cx="2345719" cy="41988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835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Networks</a:t>
            </a:r>
          </a:p>
        </p:txBody>
      </p:sp>
      <p:sp>
        <p:nvSpPr>
          <p:cNvPr id="8" name="Line 25">
            <a:extLst>
              <a:ext uri="{FF2B5EF4-FFF2-40B4-BE49-F238E27FC236}">
                <a16:creationId xmlns:a16="http://schemas.microsoft.com/office/drawing/2014/main" id="{C839B76A-809E-C3EA-35AC-1929CD2BD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1023938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A9DC75FA-05F8-FC14-45B2-28B369A1B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174750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7">
            <a:extLst>
              <a:ext uri="{FF2B5EF4-FFF2-40B4-BE49-F238E27FC236}">
                <a16:creationId xmlns:a16="http://schemas.microsoft.com/office/drawing/2014/main" id="{2B64BE86-3DBB-7144-5DEC-1AA7C793EC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1287" y="935038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8835B182-925D-0DCA-E493-C8B1123EF9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5312" y="1471613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F622A3E8-3BB3-EBA0-CAB1-CEBE23CA20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2625" y="3436938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0">
            <a:extLst>
              <a:ext uri="{FF2B5EF4-FFF2-40B4-BE49-F238E27FC236}">
                <a16:creationId xmlns:a16="http://schemas.microsoft.com/office/drawing/2014/main" id="{A880CC5C-8009-C07D-0E82-0205C8E095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1612" y="1133475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30FB5FEF-CAD9-B0F0-668E-4023A5B59D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6712" y="2519363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51F08E28-7D7E-E117-8C88-CC69D49AE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6837" y="1077913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0444308A-3AE2-C6B7-609A-B15D6760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9750" y="3459163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E8DB6A30-5E9B-0E0E-C15E-554CDB776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325" y="3754438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23CA84ED-6412-9D2C-7C9E-2F9F7DD78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0612" y="2693988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39" descr="Alice">
            <a:extLst>
              <a:ext uri="{FF2B5EF4-FFF2-40B4-BE49-F238E27FC236}">
                <a16:creationId xmlns:a16="http://schemas.microsoft.com/office/drawing/2014/main" id="{59FF3BC6-7680-6A2B-011D-84CC7E24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1814513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68">
            <a:extLst>
              <a:ext uri="{FF2B5EF4-FFF2-40B4-BE49-F238E27FC236}">
                <a16:creationId xmlns:a16="http://schemas.microsoft.com/office/drawing/2014/main" id="{DC79997E-0BF7-619A-C2DC-1D94BEA50543}"/>
              </a:ext>
            </a:extLst>
          </p:cNvPr>
          <p:cNvGrpSpPr>
            <a:grpSpLocks/>
          </p:cNvGrpSpPr>
          <p:nvPr/>
        </p:nvGrpSpPr>
        <p:grpSpPr bwMode="auto">
          <a:xfrm>
            <a:off x="6627812" y="1101725"/>
            <a:ext cx="3492500" cy="2163763"/>
            <a:chOff x="1752" y="2166"/>
            <a:chExt cx="2200" cy="1363"/>
          </a:xfrm>
        </p:grpSpPr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AF6DD9FD-DCB3-129B-5F5E-04EEDB136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BB8A6A42-1A2D-FCB0-0A71-B021278E7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CE3FB102-78C1-7B8F-5D6D-4C5EC8B3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104">
            <a:extLst>
              <a:ext uri="{FF2B5EF4-FFF2-40B4-BE49-F238E27FC236}">
                <a16:creationId xmlns:a16="http://schemas.microsoft.com/office/drawing/2014/main" id="{496BB800-CA67-3380-CCA4-D0276EB95B5E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1851025"/>
            <a:ext cx="685800" cy="588963"/>
            <a:chOff x="-44" y="1473"/>
            <a:chExt cx="981" cy="1105"/>
          </a:xfrm>
        </p:grpSpPr>
        <p:pic>
          <p:nvPicPr>
            <p:cNvPr id="61" name="Picture 105" descr="desktop_computer_stylized_medium">
              <a:extLst>
                <a:ext uri="{FF2B5EF4-FFF2-40B4-BE49-F238E27FC236}">
                  <a16:creationId xmlns:a16="http://schemas.microsoft.com/office/drawing/2014/main" id="{A8852273-372F-0726-2DAF-459DC1FAD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06">
              <a:extLst>
                <a:ext uri="{FF2B5EF4-FFF2-40B4-BE49-F238E27FC236}">
                  <a16:creationId xmlns:a16="http://schemas.microsoft.com/office/drawing/2014/main" id="{E2F6C5B3-B392-6074-4D65-1381BB0FE0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" name="Group 107">
            <a:extLst>
              <a:ext uri="{FF2B5EF4-FFF2-40B4-BE49-F238E27FC236}">
                <a16:creationId xmlns:a16="http://schemas.microsoft.com/office/drawing/2014/main" id="{9142420C-F31A-D3DC-93E0-B6D0DC3CC823}"/>
              </a:ext>
            </a:extLst>
          </p:cNvPr>
          <p:cNvGrpSpPr>
            <a:grpSpLocks/>
          </p:cNvGrpSpPr>
          <p:nvPr/>
        </p:nvGrpSpPr>
        <p:grpSpPr bwMode="auto">
          <a:xfrm>
            <a:off x="7294562" y="2863850"/>
            <a:ext cx="728663" cy="620713"/>
            <a:chOff x="-44" y="1473"/>
            <a:chExt cx="981" cy="1105"/>
          </a:xfrm>
        </p:grpSpPr>
        <p:pic>
          <p:nvPicPr>
            <p:cNvPr id="64" name="Picture 108" descr="desktop_computer_stylized_medium">
              <a:extLst>
                <a:ext uri="{FF2B5EF4-FFF2-40B4-BE49-F238E27FC236}">
                  <a16:creationId xmlns:a16="http://schemas.microsoft.com/office/drawing/2014/main" id="{AF150E42-03FC-3A76-2F7E-587CA0A8D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09">
              <a:extLst>
                <a:ext uri="{FF2B5EF4-FFF2-40B4-BE49-F238E27FC236}">
                  <a16:creationId xmlns:a16="http://schemas.microsoft.com/office/drawing/2014/main" id="{AB9763F4-6902-836F-2016-E5389F435B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122">
            <a:extLst>
              <a:ext uri="{FF2B5EF4-FFF2-40B4-BE49-F238E27FC236}">
                <a16:creationId xmlns:a16="http://schemas.microsoft.com/office/drawing/2014/main" id="{B3BAC12C-1C42-A267-0F98-95015AAE39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67725" y="566738"/>
            <a:ext cx="641350" cy="620712"/>
            <a:chOff x="-44" y="1473"/>
            <a:chExt cx="981" cy="1105"/>
          </a:xfrm>
        </p:grpSpPr>
        <p:pic>
          <p:nvPicPr>
            <p:cNvPr id="67" name="Picture 123" descr="desktop_computer_stylized_medium">
              <a:extLst>
                <a:ext uri="{FF2B5EF4-FFF2-40B4-BE49-F238E27FC236}">
                  <a16:creationId xmlns:a16="http://schemas.microsoft.com/office/drawing/2014/main" id="{B2FB1AEE-73F7-ADAD-4065-974209C1B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4">
              <a:extLst>
                <a:ext uri="{FF2B5EF4-FFF2-40B4-BE49-F238E27FC236}">
                  <a16:creationId xmlns:a16="http://schemas.microsoft.com/office/drawing/2014/main" id="{B9FC8402-7817-06F9-97B2-0A370E46E1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" name="Group 125">
            <a:extLst>
              <a:ext uri="{FF2B5EF4-FFF2-40B4-BE49-F238E27FC236}">
                <a16:creationId xmlns:a16="http://schemas.microsoft.com/office/drawing/2014/main" id="{2CD58D96-4167-F29B-8736-C0B1EDF524A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57213"/>
            <a:ext cx="728662" cy="620712"/>
            <a:chOff x="-44" y="1473"/>
            <a:chExt cx="981" cy="1105"/>
          </a:xfrm>
        </p:grpSpPr>
        <p:pic>
          <p:nvPicPr>
            <p:cNvPr id="70" name="Picture 126" descr="desktop_computer_stylized_medium">
              <a:extLst>
                <a:ext uri="{FF2B5EF4-FFF2-40B4-BE49-F238E27FC236}">
                  <a16:creationId xmlns:a16="http://schemas.microsoft.com/office/drawing/2014/main" id="{95FA718C-B4B2-0B99-D9CE-D57BCF88A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7">
              <a:extLst>
                <a:ext uri="{FF2B5EF4-FFF2-40B4-BE49-F238E27FC236}">
                  <a16:creationId xmlns:a16="http://schemas.microsoft.com/office/drawing/2014/main" id="{B4C6CA76-969A-538B-B69C-416E58A976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" name="Group 129">
            <a:extLst>
              <a:ext uri="{FF2B5EF4-FFF2-40B4-BE49-F238E27FC236}">
                <a16:creationId xmlns:a16="http://schemas.microsoft.com/office/drawing/2014/main" id="{AC21878A-739F-7AA9-B09F-DF88C3CD2DC5}"/>
              </a:ext>
            </a:extLst>
          </p:cNvPr>
          <p:cNvGrpSpPr>
            <a:grpSpLocks/>
          </p:cNvGrpSpPr>
          <p:nvPr/>
        </p:nvGrpSpPr>
        <p:grpSpPr bwMode="auto">
          <a:xfrm>
            <a:off x="8958262" y="3170238"/>
            <a:ext cx="490538" cy="412750"/>
            <a:chOff x="-44" y="1473"/>
            <a:chExt cx="981" cy="1105"/>
          </a:xfrm>
        </p:grpSpPr>
        <p:pic>
          <p:nvPicPr>
            <p:cNvPr id="73" name="Picture 130" descr="desktop_computer_stylized_medium">
              <a:extLst>
                <a:ext uri="{FF2B5EF4-FFF2-40B4-BE49-F238E27FC236}">
                  <a16:creationId xmlns:a16="http://schemas.microsoft.com/office/drawing/2014/main" id="{10186D74-5AB1-F944-F8D8-671368C3E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31">
              <a:extLst>
                <a:ext uri="{FF2B5EF4-FFF2-40B4-BE49-F238E27FC236}">
                  <a16:creationId xmlns:a16="http://schemas.microsoft.com/office/drawing/2014/main" id="{4A433C0A-4F8E-6CAE-5D8B-838DC62353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107">
            <a:extLst>
              <a:ext uri="{FF2B5EF4-FFF2-40B4-BE49-F238E27FC236}">
                <a16:creationId xmlns:a16="http://schemas.microsoft.com/office/drawing/2014/main" id="{DD88D041-43F1-7BB8-3C49-3672F2D254A0}"/>
              </a:ext>
            </a:extLst>
          </p:cNvPr>
          <p:cNvGrpSpPr>
            <a:grpSpLocks/>
          </p:cNvGrpSpPr>
          <p:nvPr/>
        </p:nvGrpSpPr>
        <p:grpSpPr bwMode="auto">
          <a:xfrm>
            <a:off x="7747700" y="3410192"/>
            <a:ext cx="450150" cy="503503"/>
            <a:chOff x="-44" y="1473"/>
            <a:chExt cx="981" cy="1105"/>
          </a:xfrm>
        </p:grpSpPr>
        <p:pic>
          <p:nvPicPr>
            <p:cNvPr id="76" name="Picture 108" descr="desktop_computer_stylized_medium">
              <a:extLst>
                <a:ext uri="{FF2B5EF4-FFF2-40B4-BE49-F238E27FC236}">
                  <a16:creationId xmlns:a16="http://schemas.microsoft.com/office/drawing/2014/main" id="{5AB00D71-66AC-C1B6-422C-F1146874A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9">
              <a:extLst>
                <a:ext uri="{FF2B5EF4-FFF2-40B4-BE49-F238E27FC236}">
                  <a16:creationId xmlns:a16="http://schemas.microsoft.com/office/drawing/2014/main" id="{AAE96DA9-0888-848A-1F3F-46C1C8987B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107">
            <a:extLst>
              <a:ext uri="{FF2B5EF4-FFF2-40B4-BE49-F238E27FC236}">
                <a16:creationId xmlns:a16="http://schemas.microsoft.com/office/drawing/2014/main" id="{F674EA80-4BF3-C7B0-F83C-E2674ED9CB8E}"/>
              </a:ext>
            </a:extLst>
          </p:cNvPr>
          <p:cNvGrpSpPr>
            <a:grpSpLocks/>
          </p:cNvGrpSpPr>
          <p:nvPr/>
        </p:nvGrpSpPr>
        <p:grpSpPr bwMode="auto">
          <a:xfrm>
            <a:off x="10023078" y="2264173"/>
            <a:ext cx="550069" cy="475456"/>
            <a:chOff x="-44" y="1473"/>
            <a:chExt cx="981" cy="1105"/>
          </a:xfrm>
        </p:grpSpPr>
        <p:pic>
          <p:nvPicPr>
            <p:cNvPr id="79" name="Picture 108" descr="desktop_computer_stylized_medium">
              <a:extLst>
                <a:ext uri="{FF2B5EF4-FFF2-40B4-BE49-F238E27FC236}">
                  <a16:creationId xmlns:a16="http://schemas.microsoft.com/office/drawing/2014/main" id="{F3645522-B7D8-5C3A-CCFB-CAF4D5109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09">
              <a:extLst>
                <a:ext uri="{FF2B5EF4-FFF2-40B4-BE49-F238E27FC236}">
                  <a16:creationId xmlns:a16="http://schemas.microsoft.com/office/drawing/2014/main" id="{A44F2464-B832-4665-A26D-0176380F5D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" name="Group 107">
            <a:extLst>
              <a:ext uri="{FF2B5EF4-FFF2-40B4-BE49-F238E27FC236}">
                <a16:creationId xmlns:a16="http://schemas.microsoft.com/office/drawing/2014/main" id="{B144E09F-3D02-21FF-7AB4-5F752C9CA5B8}"/>
              </a:ext>
            </a:extLst>
          </p:cNvPr>
          <p:cNvGrpSpPr>
            <a:grpSpLocks/>
          </p:cNvGrpSpPr>
          <p:nvPr/>
        </p:nvGrpSpPr>
        <p:grpSpPr bwMode="auto">
          <a:xfrm>
            <a:off x="10066460" y="889699"/>
            <a:ext cx="728663" cy="620713"/>
            <a:chOff x="-44" y="1473"/>
            <a:chExt cx="981" cy="1105"/>
          </a:xfrm>
        </p:grpSpPr>
        <p:pic>
          <p:nvPicPr>
            <p:cNvPr id="82" name="Picture 108" descr="desktop_computer_stylized_medium">
              <a:extLst>
                <a:ext uri="{FF2B5EF4-FFF2-40B4-BE49-F238E27FC236}">
                  <a16:creationId xmlns:a16="http://schemas.microsoft.com/office/drawing/2014/main" id="{799E32BA-5D6A-E195-4238-6FA7F3398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09">
              <a:extLst>
                <a:ext uri="{FF2B5EF4-FFF2-40B4-BE49-F238E27FC236}">
                  <a16:creationId xmlns:a16="http://schemas.microsoft.com/office/drawing/2014/main" id="{250908E3-97CE-6B69-5031-83F770F31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" name="Group 107">
            <a:extLst>
              <a:ext uri="{FF2B5EF4-FFF2-40B4-BE49-F238E27FC236}">
                <a16:creationId xmlns:a16="http://schemas.microsoft.com/office/drawing/2014/main" id="{B4400860-D1DB-D92E-7628-CDF30A21DE77}"/>
              </a:ext>
            </a:extLst>
          </p:cNvPr>
          <p:cNvGrpSpPr>
            <a:grpSpLocks/>
          </p:cNvGrpSpPr>
          <p:nvPr/>
        </p:nvGrpSpPr>
        <p:grpSpPr bwMode="auto">
          <a:xfrm>
            <a:off x="9619473" y="3661943"/>
            <a:ext cx="554038" cy="346474"/>
            <a:chOff x="-44" y="1473"/>
            <a:chExt cx="981" cy="1105"/>
          </a:xfrm>
        </p:grpSpPr>
        <p:pic>
          <p:nvPicPr>
            <p:cNvPr id="85" name="Picture 108" descr="desktop_computer_stylized_medium">
              <a:extLst>
                <a:ext uri="{FF2B5EF4-FFF2-40B4-BE49-F238E27FC236}">
                  <a16:creationId xmlns:a16="http://schemas.microsoft.com/office/drawing/2014/main" id="{88F40A25-29A1-EA1F-ADFA-03826A556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09">
              <a:extLst>
                <a:ext uri="{FF2B5EF4-FFF2-40B4-BE49-F238E27FC236}">
                  <a16:creationId xmlns:a16="http://schemas.microsoft.com/office/drawing/2014/main" id="{445A2DF3-7C19-27C5-4DFE-9C74DFB616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266136CE-C2A7-5DDB-71E7-D90A6FA5F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59" y="1487353"/>
            <a:ext cx="3030553" cy="152241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E6CE8E-1815-85A6-4EC3-7AE6B95F1BA4}"/>
              </a:ext>
            </a:extLst>
          </p:cNvPr>
          <p:cNvSpPr txBox="1"/>
          <p:nvPr/>
        </p:nvSpPr>
        <p:spPr>
          <a:xfrm>
            <a:off x="628459" y="107791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Client-Server Architecture</a:t>
            </a:r>
          </a:p>
        </p:txBody>
      </p:sp>
      <p:sp>
        <p:nvSpPr>
          <p:cNvPr id="2" name="Line 27">
            <a:extLst>
              <a:ext uri="{FF2B5EF4-FFF2-40B4-BE49-F238E27FC236}">
                <a16:creationId xmlns:a16="http://schemas.microsoft.com/office/drawing/2014/main" id="{DF19B7E1-C4B5-2D5D-199A-E281022089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4165" y="2900492"/>
            <a:ext cx="40584" cy="773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22">
            <a:extLst>
              <a:ext uri="{FF2B5EF4-FFF2-40B4-BE49-F238E27FC236}">
                <a16:creationId xmlns:a16="http://schemas.microsoft.com/office/drawing/2014/main" id="{66615683-E98E-691A-9DB8-E571AD35B5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05000" y="3751726"/>
            <a:ext cx="641350" cy="620712"/>
            <a:chOff x="-44" y="1473"/>
            <a:chExt cx="981" cy="1105"/>
          </a:xfrm>
        </p:grpSpPr>
        <p:pic>
          <p:nvPicPr>
            <p:cNvPr id="26" name="Picture 123" descr="desktop_computer_stylized_medium">
              <a:extLst>
                <a:ext uri="{FF2B5EF4-FFF2-40B4-BE49-F238E27FC236}">
                  <a16:creationId xmlns:a16="http://schemas.microsoft.com/office/drawing/2014/main" id="{D6B0CD44-A53D-083C-9374-0D8D52664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F57BB00C-68AB-636C-72DE-D043715F2C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107">
            <a:extLst>
              <a:ext uri="{FF2B5EF4-FFF2-40B4-BE49-F238E27FC236}">
                <a16:creationId xmlns:a16="http://schemas.microsoft.com/office/drawing/2014/main" id="{640EDCA0-DEAC-10DF-30C9-7AAA004EE177}"/>
              </a:ext>
            </a:extLst>
          </p:cNvPr>
          <p:cNvGrpSpPr>
            <a:grpSpLocks/>
          </p:cNvGrpSpPr>
          <p:nvPr/>
        </p:nvGrpSpPr>
        <p:grpSpPr bwMode="auto">
          <a:xfrm>
            <a:off x="11159078" y="1773103"/>
            <a:ext cx="550069" cy="475456"/>
            <a:chOff x="-44" y="1473"/>
            <a:chExt cx="981" cy="1105"/>
          </a:xfrm>
        </p:grpSpPr>
        <p:pic>
          <p:nvPicPr>
            <p:cNvPr id="30" name="Picture 108" descr="desktop_computer_stylized_medium">
              <a:extLst>
                <a:ext uri="{FF2B5EF4-FFF2-40B4-BE49-F238E27FC236}">
                  <a16:creationId xmlns:a16="http://schemas.microsoft.com/office/drawing/2014/main" id="{E20E01DF-6591-5009-DCB6-56240012D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109">
              <a:extLst>
                <a:ext uri="{FF2B5EF4-FFF2-40B4-BE49-F238E27FC236}">
                  <a16:creationId xmlns:a16="http://schemas.microsoft.com/office/drawing/2014/main" id="{5356A2C4-F3DA-AFD4-3662-4DCA301C8C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Line 27">
            <a:extLst>
              <a:ext uri="{FF2B5EF4-FFF2-40B4-BE49-F238E27FC236}">
                <a16:creationId xmlns:a16="http://schemas.microsoft.com/office/drawing/2014/main" id="{9D50C1D6-163A-FEF5-8BFC-19C62D9DC2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49912" y="1358795"/>
            <a:ext cx="375423" cy="41430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7">
            <a:extLst>
              <a:ext uri="{FF2B5EF4-FFF2-40B4-BE49-F238E27FC236}">
                <a16:creationId xmlns:a16="http://schemas.microsoft.com/office/drawing/2014/main" id="{482A9576-DFC4-8E65-556C-D26A45A5D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48835" y="2057400"/>
            <a:ext cx="508553" cy="2293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7B66C-2DCA-10E3-A233-862BC29442AD}"/>
              </a:ext>
            </a:extLst>
          </p:cNvPr>
          <p:cNvSpPr txBox="1"/>
          <p:nvPr/>
        </p:nvSpPr>
        <p:spPr>
          <a:xfrm>
            <a:off x="1127430" y="439674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clients have to share resources with new users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8A792-60A6-CD18-88F5-6A392501A66D}"/>
              </a:ext>
            </a:extLst>
          </p:cNvPr>
          <p:cNvSpPr txBox="1"/>
          <p:nvPr/>
        </p:nvSpPr>
        <p:spPr>
          <a:xfrm>
            <a:off x="7250860" y="4201531"/>
            <a:ext cx="380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peers are both a client and a server. There will not be a negative impact on current peers </a:t>
            </a:r>
          </a:p>
        </p:txBody>
      </p:sp>
      <p:sp>
        <p:nvSpPr>
          <p:cNvPr id="37" name="Google Shape;112;p12">
            <a:extLst>
              <a:ext uri="{FF2B5EF4-FFF2-40B4-BE49-F238E27FC236}">
                <a16:creationId xmlns:a16="http://schemas.microsoft.com/office/drawing/2014/main" id="{BD983629-1792-37F2-2C15-DCC1B5BB6D8F}"/>
              </a:ext>
            </a:extLst>
          </p:cNvPr>
          <p:cNvSpPr txBox="1"/>
          <p:nvPr/>
        </p:nvSpPr>
        <p:spPr>
          <a:xfrm>
            <a:off x="3672882" y="5663361"/>
            <a:ext cx="4074300" cy="400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P2P architectures are </a:t>
            </a:r>
            <a:r>
              <a:rPr lang="en-US" sz="2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self-scaling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2A4A44-2BD4-EC0B-757E-54C02A20CB5E}"/>
              </a:ext>
            </a:extLst>
          </p:cNvPr>
          <p:cNvSpPr txBox="1"/>
          <p:nvPr/>
        </p:nvSpPr>
        <p:spPr>
          <a:xfrm>
            <a:off x="10639424" y="2418642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peers bring increasing capacity!</a:t>
            </a:r>
          </a:p>
        </p:txBody>
      </p:sp>
    </p:spTree>
    <p:extLst>
      <p:ext uri="{BB962C8B-B14F-4D97-AF65-F5344CB8AC3E}">
        <p14:creationId xmlns:p14="http://schemas.microsoft.com/office/powerpoint/2010/main" val="18636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Networks</a:t>
            </a:r>
          </a:p>
        </p:txBody>
      </p:sp>
      <p:pic>
        <p:nvPicPr>
          <p:cNvPr id="6" name="Google Shape;108;p12">
            <a:extLst>
              <a:ext uri="{FF2B5EF4-FFF2-40B4-BE49-F238E27FC236}">
                <a16:creationId xmlns:a16="http://schemas.microsoft.com/office/drawing/2014/main" id="{6FBEC98B-BF59-4C3C-3F44-47546B095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95400"/>
            <a:ext cx="7010400" cy="4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11;p12">
            <a:extLst>
              <a:ext uri="{FF2B5EF4-FFF2-40B4-BE49-F238E27FC236}">
                <a16:creationId xmlns:a16="http://schemas.microsoft.com/office/drawing/2014/main" id="{3FF7FA17-5CBD-BC94-F0D7-647B07D81048}"/>
              </a:ext>
            </a:extLst>
          </p:cNvPr>
          <p:cNvSpPr txBox="1"/>
          <p:nvPr/>
        </p:nvSpPr>
        <p:spPr>
          <a:xfrm rot="19308754">
            <a:off x="6023959" y="819653"/>
            <a:ext cx="2543645" cy="71019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sp>
        <p:nvSpPr>
          <p:cNvPr id="39" name="Google Shape;110;p12">
            <a:extLst>
              <a:ext uri="{FF2B5EF4-FFF2-40B4-BE49-F238E27FC236}">
                <a16:creationId xmlns:a16="http://schemas.microsoft.com/office/drawing/2014/main" id="{15A486D6-CCF5-ADE6-3DAB-873366561D4F}"/>
              </a:ext>
            </a:extLst>
          </p:cNvPr>
          <p:cNvSpPr txBox="1"/>
          <p:nvPr/>
        </p:nvSpPr>
        <p:spPr>
          <a:xfrm>
            <a:off x="6324600" y="3886200"/>
            <a:ext cx="2704244" cy="3860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sp>
        <p:nvSpPr>
          <p:cNvPr id="40" name="Google Shape;113;p12">
            <a:extLst>
              <a:ext uri="{FF2B5EF4-FFF2-40B4-BE49-F238E27FC236}">
                <a16:creationId xmlns:a16="http://schemas.microsoft.com/office/drawing/2014/main" id="{8835F67A-8509-C1C6-783A-B67D4443C505}"/>
              </a:ext>
            </a:extLst>
          </p:cNvPr>
          <p:cNvSpPr txBox="1"/>
          <p:nvPr/>
        </p:nvSpPr>
        <p:spPr>
          <a:xfrm>
            <a:off x="8599199" y="1207172"/>
            <a:ext cx="2895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server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time grows with the number of clients</a:t>
            </a:r>
            <a:endParaRPr dirty="0"/>
          </a:p>
        </p:txBody>
      </p:sp>
      <p:sp>
        <p:nvSpPr>
          <p:cNvPr id="41" name="Google Shape;114;p12">
            <a:extLst>
              <a:ext uri="{FF2B5EF4-FFF2-40B4-BE49-F238E27FC236}">
                <a16:creationId xmlns:a16="http://schemas.microsoft.com/office/drawing/2014/main" id="{0047C358-556B-2558-6A0C-24534801E5D5}"/>
              </a:ext>
            </a:extLst>
          </p:cNvPr>
          <p:cNvSpPr/>
          <p:nvPr/>
        </p:nvSpPr>
        <p:spPr>
          <a:xfrm>
            <a:off x="8599199" y="2484736"/>
            <a:ext cx="289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P2P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distribution time approaches 1 hour as number of clients grows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4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The Best BitTorrent Clients for 2019 | PCMag">
            <a:extLst>
              <a:ext uri="{FF2B5EF4-FFF2-40B4-BE49-F238E27FC236}">
                <a16:creationId xmlns:a16="http://schemas.microsoft.com/office/drawing/2014/main" id="{7B8E5D24-E031-E8D3-3775-FD4485C6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115577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D23CF-E892-08A3-CFC3-8972E1FC8335}"/>
              </a:ext>
            </a:extLst>
          </p:cNvPr>
          <p:cNvSpPr txBox="1"/>
          <p:nvPr/>
        </p:nvSpPr>
        <p:spPr>
          <a:xfrm>
            <a:off x="7391400" y="18288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Service for sharing files over the internet in a decentralized fashion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D05B2-99FF-2268-72A7-8508DD200E7A}"/>
              </a:ext>
            </a:extLst>
          </p:cNvPr>
          <p:cNvSpPr txBox="1"/>
          <p:nvPr/>
        </p:nvSpPr>
        <p:spPr>
          <a:xfrm>
            <a:off x="457200" y="5486400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(BitTorrent, uTorrent, </a:t>
            </a:r>
            <a:r>
              <a:rPr lang="en-US" dirty="0" err="1"/>
              <a:t>qBittorrent</a:t>
            </a:r>
            <a:r>
              <a:rPr lang="en-US" dirty="0"/>
              <a:t> are all popular torrent clients)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2997-D38B-A1E7-D5D7-ACB34645EF58}"/>
              </a:ext>
            </a:extLst>
          </p:cNvPr>
          <p:cNvSpPr txBox="1"/>
          <p:nvPr/>
        </p:nvSpPr>
        <p:spPr>
          <a:xfrm>
            <a:off x="228600" y="76200"/>
            <a:ext cx="521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P2P file distribution: BitTorrent</a:t>
            </a:r>
          </a:p>
        </p:txBody>
      </p:sp>
    </p:spTree>
    <p:extLst>
      <p:ext uri="{BB962C8B-B14F-4D97-AF65-F5344CB8AC3E}">
        <p14:creationId xmlns:p14="http://schemas.microsoft.com/office/powerpoint/2010/main" val="315100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F35DB78D-FDE4-8501-7E16-82A303F6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457200"/>
            <a:ext cx="1066800" cy="1066800"/>
          </a:xfrm>
          <a:prstGeom prst="rect">
            <a:avLst/>
          </a:prstGeom>
        </p:spPr>
      </p:pic>
      <p:pic>
        <p:nvPicPr>
          <p:cNvPr id="2050" name="Picture 2" descr="William Shakespeare - Wikipedia">
            <a:extLst>
              <a:ext uri="{FF2B5EF4-FFF2-40B4-BE49-F238E27FC236}">
                <a16:creationId xmlns:a16="http://schemas.microsoft.com/office/drawing/2014/main" id="{FB96CB15-2B16-99A5-CCF0-4A829C222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7692" r="11776" b="23077"/>
          <a:stretch/>
        </p:blipFill>
        <p:spPr bwMode="auto">
          <a:xfrm>
            <a:off x="3488267" y="1371600"/>
            <a:ext cx="47413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08153-EF8E-CCF1-725E-16F296A44D96}"/>
              </a:ext>
            </a:extLst>
          </p:cNvPr>
          <p:cNvSpPr txBox="1"/>
          <p:nvPr/>
        </p:nvSpPr>
        <p:spPr>
          <a:xfrm>
            <a:off x="3995871" y="2727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305E9-8FDA-CD85-4A91-1E13A08F28FE}"/>
              </a:ext>
            </a:extLst>
          </p:cNvPr>
          <p:cNvSpPr/>
          <p:nvPr/>
        </p:nvSpPr>
        <p:spPr>
          <a:xfrm>
            <a:off x="3962400" y="137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5992</TotalTime>
  <Words>1700</Words>
  <Application>Microsoft Office PowerPoint</Application>
  <PresentationFormat>Widescreen</PresentationFormat>
  <Paragraphs>346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Ｐゴシック</vt:lpstr>
      <vt:lpstr>-apple-system</vt:lpstr>
      <vt:lpstr>Arial</vt:lpstr>
      <vt:lpstr>Calibri</vt:lpstr>
      <vt:lpstr>Comic Sans MS</vt:lpstr>
      <vt:lpstr>Consolas</vt:lpstr>
      <vt:lpstr>Gill Sans MT</vt:lpstr>
      <vt:lpstr>Roboto</vt:lpstr>
      <vt:lpstr>Roboto Light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43</cp:revision>
  <dcterms:created xsi:type="dcterms:W3CDTF">2022-08-21T16:55:59Z</dcterms:created>
  <dcterms:modified xsi:type="dcterms:W3CDTF">2024-09-13T17:48:28Z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