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16" r:id="rId3"/>
    <p:sldId id="446" r:id="rId4"/>
    <p:sldId id="429" r:id="rId5"/>
    <p:sldId id="430" r:id="rId6"/>
    <p:sldId id="431" r:id="rId7"/>
    <p:sldId id="432" r:id="rId8"/>
    <p:sldId id="433" r:id="rId9"/>
    <p:sldId id="443" r:id="rId10"/>
    <p:sldId id="444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28" r:id="rId21"/>
    <p:sldId id="417" r:id="rId22"/>
    <p:sldId id="418" r:id="rId23"/>
    <p:sldId id="419" r:id="rId24"/>
    <p:sldId id="421" r:id="rId25"/>
    <p:sldId id="422" r:id="rId26"/>
    <p:sldId id="423" r:id="rId27"/>
    <p:sldId id="425" r:id="rId28"/>
    <p:sldId id="424" r:id="rId29"/>
    <p:sldId id="426" r:id="rId30"/>
    <p:sldId id="472" r:id="rId31"/>
    <p:sldId id="473" r:id="rId32"/>
    <p:sldId id="427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6:35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7530 403 24575,'0'-2'0,"-1"-1"0,0 1 0,0 0 0,0-1 0,0 1 0,-1 0 0,1 0 0,0 0 0,-1 0 0,0 0 0,1 0 0,-1 0 0,0 0 0,0 1 0,0-1 0,0 1 0,0-1 0,-1 1 0,1 0 0,0 0 0,-1 0 0,1 0 0,-4-1 0,-60-16 0,-417-49 0,235 38 0,-626-28 0,370 34 0,-138-37 0,-107-7 0,-400 30 0,821 36 0,-357 7 0,500 12 0,-203 44 0,350-55 0,-31 6 0,2 3 0,0 4 0,1 2 0,-96 46 0,39-10 0,-107 57 0,213-104 0,1 2 0,0-1 0,0 2 0,2 0 0,-1 1 0,2 0 0,-18 27 0,-68 123 0,96-160 0,-16 29 0,2 0 0,1 1 0,2 1 0,2 0 0,1 1 0,1 0 0,2 1 0,2 0 0,-2 50 0,8-70 0,-1 25 0,6 63 0,-3-91 0,0-1 0,1 0 0,1 0 0,1 0 0,0 0 0,0 0 0,1-1 0,10 16 0,10 8 0,1-1 0,2-2 0,2 0 0,0-2 0,71 54 0,198 112 0,-140-98 0,-83-48 0,-38-23 0,1-2 0,1-2 0,1-1 0,1-3 0,71 25 0,18-10 0,1-7 0,271 25 0,53-9 0,46 2 0,859-23 0,-1159-15 0,328 57 0,-45-3 0,1-57 0,-279-9 0,535-11 0,-374 7 0,-94 4 0,-180 0 0,0-4 0,-1-4 0,0-4 0,-1-5 0,107-36 0,-165 41 0,0-1 0,-1-1 0,-1-2 0,0-2 0,-2-1 0,44-39 0,151-173 0,-172 171 0,-2-3 0,72-120 0,-102 146 0,-1 0 0,-3-1 0,-1-1 0,-2 0 0,-1-2 0,11-72 0,-20 83 0,-2-1 0,-2 1 0,-3-54 0,0 72 0,0 0 0,-1 0 0,-1 0 0,0 1 0,0-1 0,-2 1 0,0 0 0,0 1 0,-2-1 0,-10-15 0,0 6 0,-1 1 0,0 1 0,-2 0 0,0 2 0,-1 0 0,-1 2 0,-1 0 0,0 2 0,-33-16 0,1 2 0,-40-21 0,-200-75 0,-23 1 0,141 49 0,139 58 0,-35-11 0,-168-35-1365,226 59-5461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24575,'608'-12'0,"-510"13"0,127-2 0,-83-11 0,-25 14 0,129-3 0,-184-5 276,48 0-1917,-98 6-5185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24575,'-1'10'0,"0"0"0,-1 0 0,-1 0 0,1-1 0,-1 1 0,-1-1 0,0 0 0,0 0 0,-9 13 0,0 2 0,-100 170 0,-13 26 0,107-180 0,1 0 0,2 2 0,-18 73 0,18-26 0,5 0 0,3 0 0,5 97 0,5-93 0,-4 119 0,-7-154-1365,8-48-5461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1 0,0-1 0,0-1 0,1 1 0,-1 0 0,4 5 0,2 4 0,17 35 0,2-2 0,1 0 0,61 73 0,-82-111 0,31 35 0,-2 1 0,55 93 0,-34-48 0,-43-71 0,-1 0 0,-1 2 0,0-1 0,-2 1 0,0 1 0,12 37 0,-15-37-1365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24575,'1'35'0,"11"62"0,-5-49 0,-3-17 0,-3-16 0,1 1 0,9 30 0,-3-21 0,-2 1 0,0 0 0,-1 1 0,-2-1 0,0 39 0,9 41 0,-13 49-1365,1-142-5461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1164 24575,'-7'-20'0,"0"0"0,-1 0 0,-2 1 0,0 0 0,0 0 0,-18-21 0,15 20 0,-4-8 0,-17-41 0,-7-12 0,-68-95 0,69 124 0,27 37 0,0 0 0,-12-23 0,2 1 0,-54-64 0,26 38 0,-3-5 0,-17-22 0,-46-53-1365,108 133-5461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43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24575,'1929'0'0,"-1758"-12"0,-15-1 0,571 12 0,-349 3 0,-337 0 0,51 9 0,-50-5 0,49 0 0,-24-6 0,-29-2 0,-1 3 0,1 1 0,62 11 0,-66-8 0,-1-1 0,1-2 0,60-3 0,-44 0 0,-1923 3 0,928-4 0,918 4 0,0 1 0,0 1 0,-42 12 0,41-9 0,0-1 0,0-1 0,-33 2 0,18-7 0,-84 13 0,51-5 0,0-3 0,-101-7 0,117 0 0,342 0 0,293 5 0,-397 9 0,68 1 0,-176-13 0,0 3 0,70 12 0,-89-10 0,0-2 0,85-5 0,51 2 0,-111 12 0,-55-8 0,1 0 0,29 1 0,-269 15 0,11-7 0,-131 2 0,293-13 0,-58 10 0,26-2 0,-1 1 0,39-5 0,-57 2 0,68-9 0,19 0 0,-1 1 0,0 0 0,1 0 0,-1 1 0,-14 3 0,24-4 0,0 0 0,1 0 0,-1 0 0,0 1 0,0-1 0,0 0 0,0 0 0,0 0 0,0 0 0,0 0 0,0 0 0,0 0 0,0 0 0,1 0 0,-1 1 0,0-1 0,0 0 0,0 0 0,0 0 0,0 0 0,0 0 0,0 0 0,0 0 0,0 1 0,0-1 0,0 0 0,0 0 0,0 0 0,0 0 0,0 0 0,0 0 0,0 1 0,0-1 0,0 0 0,0 0 0,0 0 0,0 0 0,-1 0 0,1 0 0,0 0 0,0 1 0,0-1 0,0 0 0,0 0 0,0 0 0,0 0 0,0 0 0,0 0 0,-1 0 0,1 0 0,0 0 0,0 0 0,0 0 0,0 0 0,0 1 0,0-1 0,0 0 0,-1 0 0,1 0 0,0 0 0,0 0 0,0 0 0,0 0 0,0 0 0,0 0 0,-1 0 0,1 0 0,0-1 0,0 1 0,15 6 0,20 0 0,306-5 0,12 1 0,-336-1 0,0 1 0,-1 0 0,0 2 0,1 0 0,21 8 0,-37-12 0,-1 0 0,1 0 0,-1 1 0,0-1 0,1 0 0,-1 0 0,0 0 0,1 0 0,-1 1 0,0-1 0,1 0 0,-1 0 0,0 1 0,1-1 0,-1 0 0,0 0 0,0 1 0,1-1 0,-1 0 0,0 1 0,0-1 0,0 0 0,1 1 0,-1-1 0,0 1 0,0-1 0,0 0 0,0 1 0,0-1 0,0 1 0,0-1 0,0 0 0,0 1 0,0-1 0,0 1 0,-13 10 0,-30 7 0,34-15 0,-68 26 0,-90 23 0,157-50 0,6-2 0,0 1 0,0 0 0,0 0 0,-1 0 0,1 1 0,1-1 0,-1 1 0,0 0 0,0 0 0,1 0 0,-1 1 0,-4 3 0,8-5 0,-1 0 0,1-1 0,0 1 0,1 0 0,-1-1 0,0 1 0,0 0 0,0-1 0,0 1 0,0-1 0,1 1 0,-1 0 0,0-1 0,0 1 0,1-1 0,-1 1 0,0 0 0,1-1 0,-1 1 0,1-1 0,-1 1 0,1-1 0,-1 0 0,1 1 0,-1-1 0,1 1 0,-1-1 0,1 0 0,0 1 0,-1-1 0,1 0 0,0 0 0,-1 0 0,1 1 0,0-1 0,-1 0 0,2 0 0,28 10 0,-29-10 0,49 10-1365,-26-7-5461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51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24 24575,'0'-1'0,"-1"0"0,1 0 0,-1 0 0,1 0 0,-1 0 0,0 0 0,1 0 0,-1 0 0,0 0 0,1 0 0,-1 1 0,0-1 0,0 0 0,0 0 0,0 1 0,0-1 0,0 1 0,0-1 0,0 1 0,0-1 0,0 1 0,0 0 0,0-1 0,0 1 0,0 0 0,-1 0 0,-1 0 0,-36-5 0,34 5 0,3 0 0,-1-1 0,1 1 0,-1 0 0,1 0 0,-1 1 0,1-1 0,-1 0 0,1 1 0,-1 0 0,1-1 0,-1 1 0,1 0 0,0 0 0,0 0 0,-1 1 0,1-1 0,0 0 0,0 1 0,0 0 0,0-1 0,1 1 0,-1 0 0,0 0 0,1 0 0,-1 0 0,1 0 0,0 0 0,0 0 0,-1 1 0,1-1 0,1 0 0,-1 1 0,0-1 0,1 1 0,-1-1 0,1 1 0,0 4 0,-1 10 0,1 0 0,1 0 0,0 0 0,7 27 0,-5-24 0,6 32 0,-2-13 0,-1 0 0,0 53 0,-5-41 0,0-27 0,-1 0 0,-1 0 0,-1-1 0,-7 39 0,8-60 2,0-1 0,1 1 0,-1 0 0,1-1 0,-1 1 0,1 0 0,0-1 0,-1 1 0,1 0 0,0 0 0,0-1 0,1 1 0,-1 0 0,0 0 1,0-1-1,1 1 0,-1 0 0,1-1 0,0 1 0,-1 0 0,1-1 0,0 1 0,0-1 0,0 1 0,0-1 0,1 2 0,2-1-38,0 0 0,-1 0 0,1-1 0,0 1 0,0-1 0,0 0 0,0 0 0,8 1 0,12 3-1060,-8 0-5730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54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24575,'32'-1'0,"0"2"0,0 2 0,0 1 0,0 1 0,0 1 0,34 13 0,-40-10 0,-13-5 0,0 0 0,0 1 0,0 1 0,14 8 0,-23-11 0,0 0 0,0 0 0,0 0 0,-1 1 0,0-1 0,1 1 0,-1 0 0,-1 0 0,1 0 0,0 0 0,-1 1 0,0-1 0,0 1 0,0-1 0,-1 1 0,2 4 0,0 17 0,-1-1 0,-1 1 0,-1-1 0,-1 1 0,-2-1 0,0 1 0,-9 31 0,-1 16 0,13-71 3,-1 1-1,1 0 0,-1-1 1,0 1-1,0-1 1,0 1-1,0-1 0,0 0 1,0 1-1,-1-1 1,1 0-1,-1 0 0,0 0 1,1 0-1,-1 0 1,0 0-1,0-1 0,0 1 1,0-1-1,-1 1 0,1-1 1,0 0-1,-1 1 1,1-1-1,-1 0 0,1-1 1,-1 1-1,-3 0 1,-7 1-99,0-1-1,0-1 1,0 0 0,-22-3 0,7 1-858,6 1-5872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19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24575,'-2'1'0,"0"0"0,0 0 0,0 1 0,0-1 0,0 1 0,0-1 0,0 1 0,0 0 0,0 0 0,-1 2 0,-3 2 0,-52 49 0,-72 84 0,60-63 0,44-50 0,-32 42 0,45-52 0,0 0 0,-1 0 0,-21 16 0,10-4 0,22-24 0,-1 1 0,1-1 0,-1 0 0,0 0 0,0-1 0,0 1 0,0-1 0,-9 5 0,-48 28 0,38-22 0,9-6 0,-2 0 0,1-2 0,-23 8 0,23-10 0,1 1 0,0 1 0,1 0 0,-1 1 0,-14 9 0,-127 89 0,149-101-1365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24575,'-78'268'0,"68"-211"0,7-34 0,-2 0 0,0-1 0,-15 40 0,5-30 0,7-15 0,1 0 0,0 0 0,2 1 0,-6 22 0,4-4 0,-15 40 0,-1 3 0,19-62-1365,-1-3-5461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24575,'16'0'0,"1"-2"0,0 0 0,-1-1 0,1-1 0,-1 0 0,26-11 0,92-51 0,-45 20 0,-61 34 0,-1-1 0,-1-2 0,-1 0 0,0-2 0,-1-1 0,37-34 0,-45 39 0,0 0 0,0 1 0,1 1 0,25-12 0,-21 11 0,19-9 0,23-14 0,-59 33 18,-1 0 0,0 0 0,1 1 0,0-1 0,-1 1 0,1 0 1,5-1-1,6-2-1528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24575,'7'7'0,"-1"1"0,-1 0 0,1 0 0,3 9 0,10 15 0,88 104 0,-14-19 0,-53-65 0,-10-14 0,34 57 0,-59-87 0,1 0 0,0 0 0,12 11 0,5 6 0,0 6-1365,-17-21-5461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7T17:20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24575,'13'22'0,"-7"-15"0,17 27 0,3-2 0,45 46 0,-52-61 0,22 16 0,-25-21 0,-2 0 0,1 1 0,17 20 0,-13-10 0,-2 0 0,0 2 0,25 48 0,-37-63-273,1 0 0,1-1 0,-1 1 0,10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5.png"/><Relationship Id="rId21" Type="http://schemas.openxmlformats.org/officeDocument/2006/relationships/image" Target="../media/image26.png"/><Relationship Id="rId7" Type="http://schemas.openxmlformats.org/officeDocument/2006/relationships/image" Target="../media/image19.sv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24" Type="http://schemas.openxmlformats.org/officeDocument/2006/relationships/customXml" Target="../ink/ink10.xml"/><Relationship Id="rId5" Type="http://schemas.openxmlformats.org/officeDocument/2006/relationships/image" Target="../media/image17.sv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5.png"/><Relationship Id="rId21" Type="http://schemas.openxmlformats.org/officeDocument/2006/relationships/image" Target="../media/image210.png"/><Relationship Id="rId7" Type="http://schemas.openxmlformats.org/officeDocument/2006/relationships/image" Target="../media/image19.sv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5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0.png"/><Relationship Id="rId24" Type="http://schemas.openxmlformats.org/officeDocument/2006/relationships/customXml" Target="../ink/ink20.xml"/><Relationship Id="rId5" Type="http://schemas.openxmlformats.org/officeDocument/2006/relationships/image" Target="../media/image17.sv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10" Type="http://schemas.openxmlformats.org/officeDocument/2006/relationships/customXml" Target="../ink/ink13.xml"/><Relationship Id="rId19" Type="http://schemas.openxmlformats.org/officeDocument/2006/relationships/image" Target="../media/image200.png"/><Relationship Id="rId4" Type="http://schemas.openxmlformats.org/officeDocument/2006/relationships/image" Target="../media/image16.png"/><Relationship Id="rId9" Type="http://schemas.openxmlformats.org/officeDocument/2006/relationships/image" Target="../media/image70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5.png"/><Relationship Id="rId21" Type="http://schemas.openxmlformats.org/officeDocument/2006/relationships/image" Target="../media/image210.png"/><Relationship Id="rId7" Type="http://schemas.openxmlformats.org/officeDocument/2006/relationships/image" Target="../media/image19.svg"/><Relationship Id="rId12" Type="http://schemas.openxmlformats.org/officeDocument/2006/relationships/customXml" Target="../ink/ink24.xml"/><Relationship Id="rId17" Type="http://schemas.openxmlformats.org/officeDocument/2006/relationships/image" Target="../media/image19.png"/><Relationship Id="rId25" Type="http://schemas.openxmlformats.org/officeDocument/2006/relationships/image" Target="../media/image150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0.png"/><Relationship Id="rId24" Type="http://schemas.openxmlformats.org/officeDocument/2006/relationships/customXml" Target="../ink/ink30.xml"/><Relationship Id="rId5" Type="http://schemas.openxmlformats.org/officeDocument/2006/relationships/image" Target="../media/image17.sv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10" Type="http://schemas.openxmlformats.org/officeDocument/2006/relationships/customXml" Target="../ink/ink23.xml"/><Relationship Id="rId19" Type="http://schemas.openxmlformats.org/officeDocument/2006/relationships/image" Target="../media/image200.png"/><Relationship Id="rId4" Type="http://schemas.openxmlformats.org/officeDocument/2006/relationships/image" Target="../media/image16.png"/><Relationship Id="rId9" Type="http://schemas.openxmlformats.org/officeDocument/2006/relationships/image" Target="../media/image7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35.xml"/><Relationship Id="rId18" Type="http://schemas.openxmlformats.org/officeDocument/2006/relationships/image" Target="../media/image200.png"/><Relationship Id="rId26" Type="http://schemas.openxmlformats.org/officeDocument/2006/relationships/image" Target="../media/image230.png"/><Relationship Id="rId3" Type="http://schemas.openxmlformats.org/officeDocument/2006/relationships/image" Target="../media/image16.png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1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customXml" Target="../ink/ink34.xml"/><Relationship Id="rId24" Type="http://schemas.openxmlformats.org/officeDocument/2006/relationships/image" Target="../media/image150.png"/><Relationship Id="rId5" Type="http://schemas.openxmlformats.org/officeDocument/2006/relationships/image" Target="../media/image18.png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10" Type="http://schemas.openxmlformats.org/officeDocument/2006/relationships/image" Target="../media/image80.png"/><Relationship Id="rId19" Type="http://schemas.openxmlformats.org/officeDocument/2006/relationships/customXml" Target="../ink/ink38.xml"/><Relationship Id="rId4" Type="http://schemas.openxmlformats.org/officeDocument/2006/relationships/image" Target="../media/image17.svg"/><Relationship Id="rId9" Type="http://schemas.openxmlformats.org/officeDocument/2006/relationships/customXml" Target="../ink/ink33.xml"/><Relationship Id="rId14" Type="http://schemas.openxmlformats.org/officeDocument/2006/relationships/image" Target="../media/image180.png"/><Relationship Id="rId22" Type="http://schemas.openxmlformats.org/officeDocument/2006/relationships/image" Target="../media/image220.png"/><Relationship Id="rId27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pearsoncmg.com/aw/ecs_kurose_compnetwork_7/cw/content/interactiveanimations/tcp-congestion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0.png"/><Relationship Id="rId7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2.xml"/><Relationship Id="rId10" Type="http://schemas.openxmlformats.org/officeDocument/2006/relationships/image" Target="NULL"/><Relationship Id="rId4" Type="http://schemas.openxmlformats.org/officeDocument/2006/relationships/image" Target="../media/image41.png"/><Relationship Id="rId9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00909" y="3095711"/>
            <a:ext cx="6390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TCP Flow Control, Timeout, Congestion Control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F28E7-1147-61E4-18AB-AE1458BBB358}"/>
              </a:ext>
            </a:extLst>
          </p:cNvPr>
          <p:cNvSpPr/>
          <p:nvPr/>
        </p:nvSpPr>
        <p:spPr>
          <a:xfrm>
            <a:off x="2734733" y="1668143"/>
            <a:ext cx="6553200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https://media.pearsoncmg.com/aw/ecs_kurose_compnetwork_7/cw/content/interactiveanimations/flow-control/index.html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97A01-D7BF-E8DC-93DB-34ED28FF5114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10706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1080-8D94-9D10-ED3D-87C4AEB0EEC5}"/>
              </a:ext>
            </a:extLst>
          </p:cNvPr>
          <p:cNvSpPr txBox="1"/>
          <p:nvPr/>
        </p:nvSpPr>
        <p:spPr>
          <a:xfrm>
            <a:off x="762000" y="1143000"/>
            <a:ext cx="1043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good way to determine when to timeout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  <a:r>
              <a:rPr lang="en-US" sz="2400" dirty="0"/>
              <a:t> (aka the length of timer)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45E78-E8A7-57ED-E6B5-80BE5E9D2CC6}"/>
              </a:ext>
            </a:extLst>
          </p:cNvPr>
          <p:cNvSpPr txBox="1"/>
          <p:nvPr/>
        </p:nvSpPr>
        <p:spPr>
          <a:xfrm>
            <a:off x="1371600" y="2358306"/>
            <a:ext cx="882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 Too short: premature timeout, unnecessary retransmissions </a:t>
            </a:r>
          </a:p>
          <a:p>
            <a:r>
              <a:rPr lang="en-US" sz="2400" dirty="0"/>
              <a:t>2.  Too long: slow reaction to segment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8BE2E-DB15-DD24-CA2D-06660FFED5E9}"/>
              </a:ext>
            </a:extLst>
          </p:cNvPr>
          <p:cNvSpPr txBox="1"/>
          <p:nvPr/>
        </p:nvSpPr>
        <p:spPr>
          <a:xfrm>
            <a:off x="987047" y="4267200"/>
            <a:ext cx="911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TCP timeout value should around the same time it take to </a:t>
            </a:r>
            <a:r>
              <a:rPr lang="en-US" sz="2400" dirty="0">
                <a:highlight>
                  <a:srgbClr val="00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7873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1080-8D94-9D10-ED3D-87C4AEB0EEC5}"/>
              </a:ext>
            </a:extLst>
          </p:cNvPr>
          <p:cNvSpPr txBox="1"/>
          <p:nvPr/>
        </p:nvSpPr>
        <p:spPr>
          <a:xfrm>
            <a:off x="762000" y="1143000"/>
            <a:ext cx="1043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good way to determine when to timeout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  <a:r>
              <a:rPr lang="en-US" sz="2400" dirty="0"/>
              <a:t> (aka the length of timer)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45E78-E8A7-57ED-E6B5-80BE5E9D2CC6}"/>
              </a:ext>
            </a:extLst>
          </p:cNvPr>
          <p:cNvSpPr txBox="1"/>
          <p:nvPr/>
        </p:nvSpPr>
        <p:spPr>
          <a:xfrm>
            <a:off x="1371600" y="2358306"/>
            <a:ext cx="882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 Too short: premature timeout, unnecessary retransmissions </a:t>
            </a:r>
          </a:p>
          <a:p>
            <a:r>
              <a:rPr lang="en-US" sz="2400" dirty="0"/>
              <a:t>2.  Too long: slow reaction to segment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8BE2E-DB15-DD24-CA2D-06660FFED5E9}"/>
              </a:ext>
            </a:extLst>
          </p:cNvPr>
          <p:cNvSpPr txBox="1"/>
          <p:nvPr/>
        </p:nvSpPr>
        <p:spPr>
          <a:xfrm>
            <a:off x="550311" y="4073726"/>
            <a:ext cx="1097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TCP timeout value should around the same time it take to receive an acknowledgement on a sent packet (on average)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5BF44-8BCF-4385-3438-CAEF8FC8C63E}"/>
              </a:ext>
            </a:extLst>
          </p:cNvPr>
          <p:cNvSpPr txBox="1"/>
          <p:nvPr/>
        </p:nvSpPr>
        <p:spPr>
          <a:xfrm>
            <a:off x="2895600" y="528903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setting it to be a dynamic value!</a:t>
            </a:r>
          </a:p>
        </p:txBody>
      </p:sp>
    </p:spTree>
    <p:extLst>
      <p:ext uri="{BB962C8B-B14F-4D97-AF65-F5344CB8AC3E}">
        <p14:creationId xmlns:p14="http://schemas.microsoft.com/office/powerpoint/2010/main" val="29147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0104CE-4D30-1420-0497-117514F6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790575"/>
            <a:ext cx="10753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63E88-D5EB-59A7-6089-2816905F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685800"/>
            <a:ext cx="10229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0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6E0F6-D8C6-BA1C-0D3F-B18BCA63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737175"/>
            <a:ext cx="8429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3D7EA-0E42-C0F7-8A1E-E1633A9A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11431414" cy="52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71A3A-115B-7F36-9717-999D449E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55133"/>
            <a:ext cx="4850177" cy="5634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D419E-716E-A3FB-DC1E-96B0A103135F}"/>
              </a:ext>
            </a:extLst>
          </p:cNvPr>
          <p:cNvSpPr txBox="1"/>
          <p:nvPr/>
        </p:nvSpPr>
        <p:spPr>
          <a:xfrm>
            <a:off x="7538393" y="35056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retransmits on ACK loss</a:t>
            </a:r>
          </a:p>
        </p:txBody>
      </p:sp>
    </p:spTree>
    <p:extLst>
      <p:ext uri="{BB962C8B-B14F-4D97-AF65-F5344CB8AC3E}">
        <p14:creationId xmlns:p14="http://schemas.microsoft.com/office/powerpoint/2010/main" val="190940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DCFC1-4CFD-E304-EE3C-6D5FCE6B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86028"/>
            <a:ext cx="6054892" cy="548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A4014-873B-0FC9-205A-C20564BD1FF2}"/>
              </a:ext>
            </a:extLst>
          </p:cNvPr>
          <p:cNvSpPr txBox="1"/>
          <p:nvPr/>
        </p:nvSpPr>
        <p:spPr>
          <a:xfrm>
            <a:off x="7010400" y="3113226"/>
            <a:ext cx="473592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multiple ACKS are lost/late, TCP only resends the first segment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2008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EF3A2-5F9F-100D-F0AE-C5424632877D}"/>
              </a:ext>
            </a:extLst>
          </p:cNvPr>
          <p:cNvSpPr txBox="1"/>
          <p:nvPr/>
        </p:nvSpPr>
        <p:spPr>
          <a:xfrm>
            <a:off x="152400" y="152400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Timeout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7D7D2-BB92-A06F-A085-7EC8D17B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" r="32570"/>
          <a:stretch/>
        </p:blipFill>
        <p:spPr>
          <a:xfrm>
            <a:off x="169333" y="1371600"/>
            <a:ext cx="7755467" cy="4210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7DB0B-09C6-CDA7-4151-1E53BCF827CA}"/>
              </a:ext>
            </a:extLst>
          </p:cNvPr>
          <p:cNvSpPr txBox="1"/>
          <p:nvPr/>
        </p:nvSpPr>
        <p:spPr>
          <a:xfrm>
            <a:off x="8991600" y="2362200"/>
            <a:ext cx="1857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for specific TCP events are described well in TCP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2388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C0344-C792-D91D-F23D-7708712B7D53}"/>
              </a:ext>
            </a:extLst>
          </p:cNvPr>
          <p:cNvSpPr txBox="1"/>
          <p:nvPr/>
        </p:nvSpPr>
        <p:spPr>
          <a:xfrm>
            <a:off x="76200" y="43190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Announcements</a:t>
            </a:r>
          </a:p>
        </p:txBody>
      </p:sp>
      <p:pic>
        <p:nvPicPr>
          <p:cNvPr id="1026" name="Picture 2" descr="I'd like to see more memes about computer topics, instead of memes about  programmer clichés : r/ProgrammerHumor">
            <a:extLst>
              <a:ext uri="{FF2B5EF4-FFF2-40B4-BE49-F238E27FC236}">
                <a16:creationId xmlns:a16="http://schemas.microsoft.com/office/drawing/2014/main" id="{984C1138-5B7D-71F9-22A4-AEA0F3D9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477105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6F5F6-D5CB-0226-5AE2-1FE2A4B9BEF2}"/>
              </a:ext>
            </a:extLst>
          </p:cNvPr>
          <p:cNvSpPr txBox="1"/>
          <p:nvPr/>
        </p:nvSpPr>
        <p:spPr>
          <a:xfrm>
            <a:off x="762000" y="1828800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Wireshark Lab due on Wednesday</a:t>
            </a:r>
          </a:p>
          <a:p>
            <a:endParaRPr lang="en-US" dirty="0"/>
          </a:p>
          <a:p>
            <a:r>
              <a:rPr lang="en-US" dirty="0"/>
              <a:t>Have a good weekend</a:t>
            </a:r>
          </a:p>
        </p:txBody>
      </p:sp>
    </p:spTree>
    <p:extLst>
      <p:ext uri="{BB962C8B-B14F-4D97-AF65-F5344CB8AC3E}">
        <p14:creationId xmlns:p14="http://schemas.microsoft.com/office/powerpoint/2010/main" val="180820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</p:spTree>
    <p:extLst>
      <p:ext uri="{BB962C8B-B14F-4D97-AF65-F5344CB8AC3E}">
        <p14:creationId xmlns:p14="http://schemas.microsoft.com/office/powerpoint/2010/main" val="257429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95816-4045-F2EC-D722-268E006C6B92}"/>
              </a:ext>
            </a:extLst>
          </p:cNvPr>
          <p:cNvSpPr txBox="1"/>
          <p:nvPr/>
        </p:nvSpPr>
        <p:spPr>
          <a:xfrm>
            <a:off x="3115944" y="57667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From the sender perspective, how could we measure how congested the network is?</a:t>
            </a:r>
          </a:p>
        </p:txBody>
      </p:sp>
    </p:spTree>
    <p:extLst>
      <p:ext uri="{BB962C8B-B14F-4D97-AF65-F5344CB8AC3E}">
        <p14:creationId xmlns:p14="http://schemas.microsoft.com/office/powerpoint/2010/main" val="304489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0EF2C-E0FF-6094-8B6E-03EB34A1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26571"/>
            <a:ext cx="4876800" cy="267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2E6D2-3297-63DF-1B91-5D0CDA69A729}"/>
              </a:ext>
            </a:extLst>
          </p:cNvPr>
          <p:cNvSpPr txBox="1"/>
          <p:nvPr/>
        </p:nvSpPr>
        <p:spPr>
          <a:xfrm>
            <a:off x="0" y="3897610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sends back amount of available buffer space in the 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CEED0-8FDF-E0F5-8C2D-FF7EC380C2C7}"/>
              </a:ext>
            </a:extLst>
          </p:cNvPr>
          <p:cNvSpPr txBox="1"/>
          <p:nvPr/>
        </p:nvSpPr>
        <p:spPr>
          <a:xfrm>
            <a:off x="370189" y="4226736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helps make sure we don’t overwhelm the receiver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4A9C4-B983-FFF5-8711-C4B5088167C6}"/>
              </a:ext>
            </a:extLst>
          </p:cNvPr>
          <p:cNvSpPr txBox="1"/>
          <p:nvPr/>
        </p:nvSpPr>
        <p:spPr>
          <a:xfrm>
            <a:off x="7085321" y="3651300"/>
            <a:ext cx="479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congested, we want to slow down our sending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network is not congested, we should try to send more stuff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F006-BEBE-D530-6A6F-7591D1520A88}"/>
              </a:ext>
            </a:extLst>
          </p:cNvPr>
          <p:cNvSpPr txBox="1"/>
          <p:nvPr/>
        </p:nvSpPr>
        <p:spPr>
          <a:xfrm>
            <a:off x="1634981" y="5466842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-See how many dropped packets we are getting</a:t>
            </a:r>
          </a:p>
          <a:p>
            <a:r>
              <a:rPr lang="en-US" dirty="0"/>
              <a:t>-Amount of duplicate ACKs received</a:t>
            </a:r>
          </a:p>
          <a:p>
            <a:r>
              <a:rPr lang="en-US" dirty="0"/>
              <a:t>-Amount of </a:t>
            </a:r>
            <a:r>
              <a:rPr lang="en-US" dirty="0" err="1"/>
              <a:t>UnAcked</a:t>
            </a:r>
            <a:r>
              <a:rPr lang="en-US" dirty="0"/>
              <a:t>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12430-5D37-4C39-77F7-5B1B1E5CE1C3}"/>
              </a:ext>
            </a:extLst>
          </p:cNvPr>
          <p:cNvSpPr txBox="1"/>
          <p:nvPr/>
        </p:nvSpPr>
        <p:spPr>
          <a:xfrm>
            <a:off x="1524000" y="51816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ways we could measure how congested the network is</a:t>
            </a:r>
          </a:p>
        </p:txBody>
      </p:sp>
    </p:spTree>
    <p:extLst>
      <p:ext uri="{BB962C8B-B14F-4D97-AF65-F5344CB8AC3E}">
        <p14:creationId xmlns:p14="http://schemas.microsoft.com/office/powerpoint/2010/main" val="270339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977D38A9-A74F-60CA-422D-2F1E8CAE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457200"/>
            <a:ext cx="947848" cy="947848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F6FC2FA1-0723-EFC6-ADFC-EC2840FA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8816" y="2667000"/>
            <a:ext cx="947848" cy="947848"/>
          </a:xfrm>
          <a:prstGeom prst="rect">
            <a:avLst/>
          </a:prstGeom>
        </p:spPr>
      </p:pic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07AD1C8E-78A5-02F3-1BD8-C462EF6179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200" y="1905000"/>
            <a:ext cx="381000" cy="381000"/>
          </a:xfrm>
          <a:prstGeom prst="rect">
            <a:avLst/>
          </a:prstGeom>
        </p:spPr>
      </p:pic>
      <p:pic>
        <p:nvPicPr>
          <p:cNvPr id="23" name="Graphic 22" descr="Wireless router with solid fill">
            <a:extLst>
              <a:ext uri="{FF2B5EF4-FFF2-40B4-BE49-F238E27FC236}">
                <a16:creationId xmlns:a16="http://schemas.microsoft.com/office/drawing/2014/main" id="{54FA23AB-31A3-C156-6E85-B139AF43C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9248" y="931124"/>
            <a:ext cx="381000" cy="381000"/>
          </a:xfrm>
          <a:prstGeom prst="rect">
            <a:avLst/>
          </a:prstGeom>
        </p:spPr>
      </p:pic>
      <p:pic>
        <p:nvPicPr>
          <p:cNvPr id="25" name="Graphic 24" descr="Wireless router with solid fill">
            <a:extLst>
              <a:ext uri="{FF2B5EF4-FFF2-40B4-BE49-F238E27FC236}">
                <a16:creationId xmlns:a16="http://schemas.microsoft.com/office/drawing/2014/main" id="{E58FEF53-30B1-3A55-5A00-BD0B76A2B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248" y="1524000"/>
            <a:ext cx="381000" cy="381000"/>
          </a:xfrm>
          <a:prstGeom prst="rect">
            <a:avLst/>
          </a:prstGeom>
        </p:spPr>
      </p:pic>
      <p:pic>
        <p:nvPicPr>
          <p:cNvPr id="26" name="Graphic 25" descr="Wireless router with solid fill">
            <a:extLst>
              <a:ext uri="{FF2B5EF4-FFF2-40B4-BE49-F238E27FC236}">
                <a16:creationId xmlns:a16="http://schemas.microsoft.com/office/drawing/2014/main" id="{80EABD54-0B44-C93C-3D73-653923B69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600" y="2819400"/>
            <a:ext cx="381000" cy="381000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EDF19AD-3702-A24F-A915-525ED05B4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649" y="2057400"/>
            <a:ext cx="381000" cy="381000"/>
          </a:xfrm>
          <a:prstGeom prst="rect">
            <a:avLst/>
          </a:prstGeom>
        </p:spPr>
      </p:pic>
      <p:pic>
        <p:nvPicPr>
          <p:cNvPr id="28" name="Graphic 27" descr="Wireless router with solid fill">
            <a:extLst>
              <a:ext uri="{FF2B5EF4-FFF2-40B4-BE49-F238E27FC236}">
                <a16:creationId xmlns:a16="http://schemas.microsoft.com/office/drawing/2014/main" id="{65D5EDFA-87E5-10C3-5DAF-641FDAE6B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8400" y="2588030"/>
            <a:ext cx="381000" cy="381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35D9FFC-AFCC-0376-0366-A6CE1A44B6BB}"/>
              </a:ext>
            </a:extLst>
          </p:cNvPr>
          <p:cNvGrpSpPr/>
          <p:nvPr/>
        </p:nvGrpSpPr>
        <p:grpSpPr>
          <a:xfrm>
            <a:off x="7712166" y="1240760"/>
            <a:ext cx="1092600" cy="912960"/>
            <a:chOff x="7712166" y="1240760"/>
            <a:chExt cx="109260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14:cNvPr>
                <p14:cNvContentPartPr/>
                <p14:nvPr/>
              </p14:nvContentPartPr>
              <p14:xfrm>
                <a:off x="7712166" y="1240760"/>
                <a:ext cx="58320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362746-22DE-C81E-A467-733F004607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3172" y="1231760"/>
                  <a:ext cx="600829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14:cNvPr>
                <p14:cNvContentPartPr/>
                <p14:nvPr/>
              </p14:nvContentPartPr>
              <p14:xfrm>
                <a:off x="8229486" y="1294760"/>
                <a:ext cx="153000" cy="57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7DF7E-1EEE-F55E-C054-66D260935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0486" y="1285760"/>
                  <a:ext cx="170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14:cNvPr>
                <p14:cNvContentPartPr/>
                <p14:nvPr/>
              </p14:nvContentPartPr>
              <p14:xfrm>
                <a:off x="8568606" y="1323920"/>
                <a:ext cx="18072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C19ED7-FFD1-DEC8-7B75-EC10F58FEE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59606" y="1314920"/>
                  <a:ext cx="198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14:cNvPr>
                <p14:cNvContentPartPr/>
                <p14:nvPr/>
              </p14:nvContentPartPr>
              <p14:xfrm>
                <a:off x="8465646" y="1874000"/>
                <a:ext cx="339120" cy="27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63DF38-FBED-556A-8883-03C9EC5C4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56636" y="1864988"/>
                  <a:ext cx="356779" cy="297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4A4CA9-DF85-B682-E873-2256A43ABBCD}"/>
              </a:ext>
            </a:extLst>
          </p:cNvPr>
          <p:cNvGrpSpPr/>
          <p:nvPr/>
        </p:nvGrpSpPr>
        <p:grpSpPr>
          <a:xfrm>
            <a:off x="9675966" y="2391320"/>
            <a:ext cx="437040" cy="662400"/>
            <a:chOff x="9675966" y="2391320"/>
            <a:chExt cx="4370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14:cNvPr>
                <p14:cNvContentPartPr/>
                <p14:nvPr/>
              </p14:nvContentPartPr>
              <p14:xfrm>
                <a:off x="9675966" y="2506880"/>
                <a:ext cx="84960" cy="29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F2C5B4-A4D6-4D5E-4C0E-885CD432E1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6966" y="2497880"/>
                  <a:ext cx="10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14:cNvPr>
                <p14:cNvContentPartPr/>
                <p14:nvPr/>
              </p14:nvContentPartPr>
              <p14:xfrm>
                <a:off x="9764166" y="2894600"/>
                <a:ext cx="3103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A8598F-0ACD-FF2F-D3C7-F71F5EE19A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5156" y="2885600"/>
                  <a:ext cx="3279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14:cNvPr>
                <p14:cNvContentPartPr/>
                <p14:nvPr/>
              </p14:nvContentPartPr>
              <p14:xfrm>
                <a:off x="9942366" y="2391320"/>
                <a:ext cx="17064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78AAA-4056-863C-34C4-CC136078E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33366" y="2382306"/>
                  <a:ext cx="188280" cy="2441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14:cNvPr>
              <p14:cNvContentPartPr/>
              <p14:nvPr/>
            </p14:nvContentPartPr>
            <p14:xfrm>
              <a:off x="10401726" y="2912600"/>
              <a:ext cx="148320" cy="17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B1851C-CB38-0E7A-4B09-39D8B70C03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92726" y="2903600"/>
                <a:ext cx="165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14:cNvPr>
              <p14:cNvContentPartPr/>
              <p14:nvPr/>
            </p14:nvContentPartPr>
            <p14:xfrm>
              <a:off x="8940846" y="1882280"/>
              <a:ext cx="29520" cy="273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A8D88-A999-B84C-E54D-55823946CC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1846" y="1873268"/>
                <a:ext cx="47160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14:cNvPr>
              <p14:cNvContentPartPr/>
              <p14:nvPr/>
            </p14:nvContentPartPr>
            <p14:xfrm>
              <a:off x="9112566" y="2671400"/>
              <a:ext cx="283680" cy="41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1FFD2-8400-06F4-91B1-4F50AD3078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3566" y="2662400"/>
                <a:ext cx="301320" cy="4366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Cloud 41">
            <a:extLst>
              <a:ext uri="{FF2B5EF4-FFF2-40B4-BE49-F238E27FC236}">
                <a16:creationId xmlns:a16="http://schemas.microsoft.com/office/drawing/2014/main" id="{831565AA-73B6-D19D-E782-141A03A69914}"/>
              </a:ext>
            </a:extLst>
          </p:cNvPr>
          <p:cNvSpPr/>
          <p:nvPr/>
        </p:nvSpPr>
        <p:spPr>
          <a:xfrm>
            <a:off x="8546363" y="2164536"/>
            <a:ext cx="861846" cy="515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E1DF97-30F1-8880-25E8-804724C73EEB}"/>
              </a:ext>
            </a:extLst>
          </p:cNvPr>
          <p:cNvSpPr txBox="1"/>
          <p:nvPr/>
        </p:nvSpPr>
        <p:spPr>
          <a:xfrm>
            <a:off x="9481242" y="616425"/>
            <a:ext cx="24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also want to make sure we don’t congest the work!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26538" y="252720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dirty="0"/>
              <a:t>self-clocking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587B-851D-33E8-8797-A969AA4C4351}"/>
              </a:ext>
            </a:extLst>
          </p:cNvPr>
          <p:cNvSpPr txBox="1"/>
          <p:nvPr/>
        </p:nvSpPr>
        <p:spPr>
          <a:xfrm>
            <a:off x="215877" y="133834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sender also has a </a:t>
            </a:r>
            <a:r>
              <a:rPr lang="en-US" b="1" dirty="0"/>
              <a:t>congestion window (</a:t>
            </a:r>
            <a:r>
              <a:rPr lang="en-US" b="1" dirty="0" err="1"/>
              <a:t>cwnd</a:t>
            </a:r>
            <a:r>
              <a:rPr lang="en-US" b="1" dirty="0"/>
              <a:t>)</a:t>
            </a:r>
            <a:r>
              <a:rPr lang="en-US" dirty="0"/>
              <a:t>, which controls the amount of </a:t>
            </a:r>
            <a:r>
              <a:rPr lang="en-US" dirty="0" err="1"/>
              <a:t>unAck’d</a:t>
            </a:r>
            <a:r>
              <a:rPr lang="en-US" dirty="0"/>
              <a:t> that can be sent out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34313-10AB-40DC-60D9-142D4F6B2C2D}"/>
              </a:ext>
            </a:extLst>
          </p:cNvPr>
          <p:cNvSpPr txBox="1"/>
          <p:nvPr/>
        </p:nvSpPr>
        <p:spPr>
          <a:xfrm>
            <a:off x="304800" y="391308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unacknowledged data at a sender may not exceed the </a:t>
            </a:r>
            <a:r>
              <a:rPr lang="en-US" i="1" dirty="0"/>
              <a:t>minimum</a:t>
            </a:r>
            <a:r>
              <a:rPr lang="en-US" dirty="0"/>
              <a:t> of the congestion window and receiving window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BDA99-CB5F-B37F-07F7-555FDF3FA1A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5582" y="5428483"/>
            <a:ext cx="799147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D8A5-D567-ADE6-9737-7F5EC23073A9}"/>
              </a:ext>
            </a:extLst>
          </p:cNvPr>
          <p:cNvSpPr txBox="1"/>
          <p:nvPr/>
        </p:nvSpPr>
        <p:spPr>
          <a:xfrm>
            <a:off x="524745" y="294491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(It uses acknowledgements to trigger, or clock, its increase in congestion window size)</a:t>
            </a:r>
          </a:p>
        </p:txBody>
      </p:sp>
    </p:spTree>
    <p:extLst>
      <p:ext uri="{BB962C8B-B14F-4D97-AF65-F5344CB8AC3E}">
        <p14:creationId xmlns:p14="http://schemas.microsoft.com/office/powerpoint/2010/main" val="148345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573E3-F5E1-A33D-5C68-47DA0933FA21}"/>
              </a:ext>
            </a:extLst>
          </p:cNvPr>
          <p:cNvSpPr txBox="1"/>
          <p:nvPr/>
        </p:nvSpPr>
        <p:spPr>
          <a:xfrm>
            <a:off x="4003242" y="5029200"/>
            <a:ext cx="259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sending slow, but exponentially grows up to a </a:t>
            </a:r>
            <a:r>
              <a:rPr lang="en-US" i="1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79562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973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89D73-91C6-0096-2178-F6DDE376333F}"/>
              </a:ext>
            </a:extLst>
          </p:cNvPr>
          <p:cNvSpPr txBox="1"/>
          <p:nvPr/>
        </p:nvSpPr>
        <p:spPr>
          <a:xfrm>
            <a:off x="2633152" y="4441101"/>
            <a:ext cx="3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 increase congestion window for each ACK received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9874A-12E8-6A47-57FE-E12EE2440537}"/>
              </a:ext>
            </a:extLst>
          </p:cNvPr>
          <p:cNvSpPr txBox="1"/>
          <p:nvPr/>
        </p:nvSpPr>
        <p:spPr>
          <a:xfrm>
            <a:off x="2692418" y="5345654"/>
            <a:ext cx="53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loss event occurs, significantly decrease congestion window and slow down transmission rate, and enter </a:t>
            </a:r>
            <a:r>
              <a:rPr lang="en-US" b="1" dirty="0"/>
              <a:t>fast recovery</a:t>
            </a:r>
            <a:endParaRPr lang="en-US" dirty="0"/>
          </a:p>
        </p:txBody>
      </p:sp>
      <p:pic>
        <p:nvPicPr>
          <p:cNvPr id="1026" name="Picture 2" descr="TCP-based Congestion Control Algorithms | Encyclopedia MDPI">
            <a:extLst>
              <a:ext uri="{FF2B5EF4-FFF2-40B4-BE49-F238E27FC236}">
                <a16:creationId xmlns:a16="http://schemas.microsoft.com/office/drawing/2014/main" id="{9A886686-7860-2635-BF53-770EAF5FB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68" y="569443"/>
            <a:ext cx="6036627" cy="40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6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  <p:pic>
        <p:nvPicPr>
          <p:cNvPr id="2050" name="Picture 2" descr="TCP Congestion Control Algorithm | Download Scientific Diagram">
            <a:extLst>
              <a:ext uri="{FF2B5EF4-FFF2-40B4-BE49-F238E27FC236}">
                <a16:creationId xmlns:a16="http://schemas.microsoft.com/office/drawing/2014/main" id="{33427232-1257-34BF-7E85-B74B0AD7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6096000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3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AE99-F062-41DF-F4FF-28A4E493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"/>
            <a:ext cx="7848600" cy="60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TCP Congestion Control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05D43-193B-EA4B-F744-A6939BDF6AD7}"/>
              </a:ext>
            </a:extLst>
          </p:cNvPr>
          <p:cNvSpPr txBox="1"/>
          <p:nvPr/>
        </p:nvSpPr>
        <p:spPr>
          <a:xfrm>
            <a:off x="253538" y="15240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Algorithm to prevent network congestion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40E5C-204F-F771-BE04-92952646A2C9}"/>
              </a:ext>
            </a:extLst>
          </p:cNvPr>
          <p:cNvSpPr txBox="1"/>
          <p:nvPr/>
        </p:nvSpPr>
        <p:spPr>
          <a:xfrm>
            <a:off x="381000" y="2151554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 recovery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D89DC-75CA-DF9F-56E8-1E85C5EE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7" y="522030"/>
            <a:ext cx="4181475" cy="562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2F44F-1191-6CF3-0A45-03246CF15969}"/>
              </a:ext>
            </a:extLst>
          </p:cNvPr>
          <p:cNvSpPr txBox="1"/>
          <p:nvPr/>
        </p:nvSpPr>
        <p:spPr>
          <a:xfrm>
            <a:off x="663633" y="4504002"/>
            <a:ext cx="4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knowledge of packet loss, throttle the TCP connection and start off slow again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11D3B-79C3-F975-CA74-6D7DA8C77EED}"/>
              </a:ext>
            </a:extLst>
          </p:cNvPr>
          <p:cNvSpPr/>
          <p:nvPr/>
        </p:nvSpPr>
        <p:spPr>
          <a:xfrm>
            <a:off x="1219200" y="1295400"/>
            <a:ext cx="8763000" cy="297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time!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https://media.pearsoncmg.com/aw/ecs_kurose_compnetwork_7/cw/content/interactiveanimations/tcp-congestion/index.html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4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E71B9-9BA9-CA56-03EB-38FCFA5A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6210300" cy="2266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C3A54E-7701-9FA2-01AE-02E78AFAC241}"/>
              </a:ext>
            </a:extLst>
          </p:cNvPr>
          <p:cNvSpPr txBox="1"/>
          <p:nvPr/>
        </p:nvSpPr>
        <p:spPr>
          <a:xfrm>
            <a:off x="3147917" y="0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Current transport layer implementation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7E5AA-9F4D-05DC-3646-4C8A27E0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76600"/>
            <a:ext cx="8253811" cy="2859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4FEEC-C2F7-C150-28F8-6D3D1E747E09}"/>
              </a:ext>
            </a:extLst>
          </p:cNvPr>
          <p:cNvSpPr txBox="1"/>
          <p:nvPr/>
        </p:nvSpPr>
        <p:spPr>
          <a:xfrm>
            <a:off x="457200" y="4133743"/>
            <a:ext cx="351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protocols and congestion control is still a heavily researched area!</a:t>
            </a:r>
          </a:p>
        </p:txBody>
      </p:sp>
    </p:spTree>
    <p:extLst>
      <p:ext uri="{BB962C8B-B14F-4D97-AF65-F5344CB8AC3E}">
        <p14:creationId xmlns:p14="http://schemas.microsoft.com/office/powerpoint/2010/main" val="19872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837E0-FB6B-155B-3ACC-2C372778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24" y="304800"/>
            <a:ext cx="10668000" cy="5674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C0344-C792-D91D-F23D-7708712B7D53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905163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RFCs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75488-50E5-D4D4-D9A0-1850302DEEA8}"/>
              </a:ext>
            </a:extLst>
          </p:cNvPr>
          <p:cNvSpPr txBox="1"/>
          <p:nvPr/>
        </p:nvSpPr>
        <p:spPr>
          <a:xfrm>
            <a:off x="609600" y="990600"/>
            <a:ext cx="10762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RFCs (Request for Comments) documents and describes the details and standards of how internet protocols (such as HTTP, TCP, UDP) should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B517A-8810-C77F-DEDB-161D16D1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68418"/>
            <a:ext cx="2762250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00C48-C3E4-2FFF-E15A-AE7333DA15B2}"/>
              </a:ext>
            </a:extLst>
          </p:cNvPr>
          <p:cNvSpPr txBox="1"/>
          <p:nvPr/>
        </p:nvSpPr>
        <p:spPr>
          <a:xfrm>
            <a:off x="1066800" y="35165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TCP- </a:t>
            </a:r>
            <a:r>
              <a:rPr lang="en-US" b="1" dirty="0"/>
              <a:t>RFC 793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889B3-E62A-B8F2-94A0-DC76311E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733800"/>
            <a:ext cx="3060097" cy="2503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E99961-08BB-5607-AE94-9B67C60B96FF}"/>
              </a:ext>
            </a:extLst>
          </p:cNvPr>
          <p:cNvSpPr txBox="1"/>
          <p:nvPr/>
        </p:nvSpPr>
        <p:spPr>
          <a:xfrm>
            <a:off x="4572000" y="336078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UDP- </a:t>
            </a:r>
            <a:r>
              <a:rPr lang="en-US" b="1" dirty="0"/>
              <a:t>RFC 768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A6214E-968E-F971-C996-FBCBD400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820626"/>
            <a:ext cx="4436460" cy="2209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F534F-6D1C-5827-DDFE-F76226F539A2}"/>
              </a:ext>
            </a:extLst>
          </p:cNvPr>
          <p:cNvSpPr txBox="1"/>
          <p:nvPr/>
        </p:nvSpPr>
        <p:spPr>
          <a:xfrm>
            <a:off x="8763000" y="33671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DNS- </a:t>
            </a:r>
            <a:r>
              <a:rPr lang="en-US" b="1" dirty="0"/>
              <a:t>RFC 1035</a:t>
            </a:r>
          </a:p>
        </p:txBody>
      </p:sp>
    </p:spTree>
    <p:extLst>
      <p:ext uri="{BB962C8B-B14F-4D97-AF65-F5344CB8AC3E}">
        <p14:creationId xmlns:p14="http://schemas.microsoft.com/office/powerpoint/2010/main" val="306010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RFCs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A128B-0B02-FE9B-C85C-6823C17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0600"/>
            <a:ext cx="8171748" cy="521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63F00-0DD8-41A1-D670-A79F0F12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046479"/>
            <a:ext cx="4224022" cy="4695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4268A6-5C96-2159-0250-9EA505E50D65}"/>
                  </a:ext>
                </a:extLst>
              </p14:cNvPr>
              <p14:cNvContentPartPr/>
              <p14:nvPr/>
            </p14:nvContentPartPr>
            <p14:xfrm>
              <a:off x="6052251" y="1488343"/>
              <a:ext cx="1495080" cy="19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4268A6-5C96-2159-0250-9EA505E50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4251" y="1470343"/>
                <a:ext cx="15307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279E1F-E3CD-E240-1A02-F52E3F234851}"/>
                  </a:ext>
                </a:extLst>
              </p14:cNvPr>
              <p14:cNvContentPartPr/>
              <p14:nvPr/>
            </p14:nvContentPartPr>
            <p14:xfrm>
              <a:off x="646851" y="3613783"/>
              <a:ext cx="49680" cy="248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279E1F-E3CD-E240-1A02-F52E3F23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211" y="3595783"/>
                <a:ext cx="85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E538C8-7C5F-4937-D4F8-4225DB51FF36}"/>
                  </a:ext>
                </a:extLst>
              </p14:cNvPr>
              <p14:cNvContentPartPr/>
              <p14:nvPr/>
            </p14:nvContentPartPr>
            <p14:xfrm>
              <a:off x="2464131" y="3901063"/>
              <a:ext cx="150840" cy="18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E538C8-7C5F-4937-D4F8-4225DB51FF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6491" y="3883063"/>
                <a:ext cx="18648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446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8FCF4-EE1D-1E1C-7418-13B703AF8AB6}"/>
              </a:ext>
            </a:extLst>
          </p:cNvPr>
          <p:cNvSpPr txBox="1"/>
          <p:nvPr/>
        </p:nvSpPr>
        <p:spPr>
          <a:xfrm>
            <a:off x="2209800" y="457200"/>
            <a:ext cx="1548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2862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2D57-BC85-3EA1-9BEF-A25A811B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044"/>
            <a:ext cx="12192000" cy="4903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3BDBE-6C71-8D75-020E-D3796CA3C437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18354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75D13-5678-2E01-70E7-8C1CA914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534"/>
            <a:ext cx="12192000" cy="4890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9B3F9-D008-BAD3-A7C7-DA54522B9C6F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26032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74E-9B40-2918-6EBC-D5018F4BE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656"/>
            <a:ext cx="12192000" cy="5246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CA8BF-9C4B-CACE-3846-87F6AB424C82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8502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74E-9B40-2918-6EBC-D5018F4BE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656"/>
            <a:ext cx="12192000" cy="52466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EAD101-6578-EDC3-E850-DC16E805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30" y="1557018"/>
            <a:ext cx="9039739" cy="3743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80B6BC-3760-A3BF-C86F-698927AB998B}"/>
                  </a:ext>
                </a:extLst>
              </p14:cNvPr>
              <p14:cNvContentPartPr/>
              <p14:nvPr/>
            </p14:nvContentPartPr>
            <p14:xfrm>
              <a:off x="6636093" y="3326133"/>
              <a:ext cx="3237480" cy="9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80B6BC-3760-A3BF-C86F-698927AB9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8453" y="3308493"/>
                <a:ext cx="3273120" cy="969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AEF640-DDF0-75C3-54BB-DED60533CDE2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416895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75">
            <a:extLst>
              <a:ext uri="{FF2B5EF4-FFF2-40B4-BE49-F238E27FC236}">
                <a16:creationId xmlns:a16="http://schemas.microsoft.com/office/drawing/2014/main" id="{EE3AE91D-E6F8-A14E-C91A-B25439646E4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668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auto-adjust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unACKed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11" name="Group 72">
            <a:extLst>
              <a:ext uri="{FF2B5EF4-FFF2-40B4-BE49-F238E27FC236}">
                <a16:creationId xmlns:a16="http://schemas.microsoft.com/office/drawing/2014/main" id="{43958135-A5A2-C4E9-ED10-8B93B1FF2EEC}"/>
              </a:ext>
            </a:extLst>
          </p:cNvPr>
          <p:cNvGrpSpPr>
            <a:grpSpLocks/>
          </p:cNvGrpSpPr>
          <p:nvPr/>
        </p:nvGrpSpPr>
        <p:grpSpPr bwMode="auto">
          <a:xfrm>
            <a:off x="8164377" y="1931987"/>
            <a:ext cx="2578100" cy="2155825"/>
            <a:chOff x="512" y="1294"/>
            <a:chExt cx="1888" cy="1358"/>
          </a:xfrm>
        </p:grpSpPr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2445EE74-F9CF-90F9-0343-D1CF5A741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01322621-1A5E-8576-578F-F5BAACE1D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27B4FD91-B0AE-D997-6F51-49F0AC01C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26B9A413-1037-2BDF-EA98-A830496D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333DCEA4-A9CE-5852-2448-F021A37BE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" name="Rectangle 52">
              <a:extLst>
                <a:ext uri="{FF2B5EF4-FFF2-40B4-BE49-F238E27FC236}">
                  <a16:creationId xmlns:a16="http://schemas.microsoft.com/office/drawing/2014/main" id="{B0D03703-2A11-074E-472C-9E8D61B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706BE5FB-5B0F-6356-BDB0-03581088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AutoShape 54">
              <a:extLst>
                <a:ext uri="{FF2B5EF4-FFF2-40B4-BE49-F238E27FC236}">
                  <a16:creationId xmlns:a16="http://schemas.microsoft.com/office/drawing/2014/main" id="{CE7D7931-F4B3-EBEC-4E81-2257BA13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Rectangle 55" descr="Dark upward diagonal">
              <a:extLst>
                <a:ext uri="{FF2B5EF4-FFF2-40B4-BE49-F238E27FC236}">
                  <a16:creationId xmlns:a16="http://schemas.microsoft.com/office/drawing/2014/main" id="{1B857ED5-FBD1-BD20-D46B-B2991D94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AutoShape 56">
              <a:extLst>
                <a:ext uri="{FF2B5EF4-FFF2-40B4-BE49-F238E27FC236}">
                  <a16:creationId xmlns:a16="http://schemas.microsoft.com/office/drawing/2014/main" id="{F847F1F2-E1DD-D322-4A92-219DF2BE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Text Box 57">
              <a:extLst>
                <a:ext uri="{FF2B5EF4-FFF2-40B4-BE49-F238E27FC236}">
                  <a16:creationId xmlns:a16="http://schemas.microsoft.com/office/drawing/2014/main" id="{3FB391D2-2442-918D-A4E1-B3941869F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E05E977E-3E60-ABC8-6FF9-139D64D4F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" name="Text Box 59">
              <a:extLst>
                <a:ext uri="{FF2B5EF4-FFF2-40B4-BE49-F238E27FC236}">
                  <a16:creationId xmlns:a16="http://schemas.microsoft.com/office/drawing/2014/main" id="{79B06F3D-DEA0-F746-3EF2-D5508E07D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27" name="Text Box 62">
            <a:extLst>
              <a:ext uri="{FF2B5EF4-FFF2-40B4-BE49-F238E27FC236}">
                <a16:creationId xmlns:a16="http://schemas.microsoft.com/office/drawing/2014/main" id="{C0B9C35A-1720-9A39-146D-0F7D24F40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6964" y="3076574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28" name="Line 64">
            <a:extLst>
              <a:ext uri="{FF2B5EF4-FFF2-40B4-BE49-F238E27FC236}">
                <a16:creationId xmlns:a16="http://schemas.microsoft.com/office/drawing/2014/main" id="{02B509B7-F100-9B76-5381-9261D0FF1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139" y="28098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" name="Line 65">
            <a:extLst>
              <a:ext uri="{FF2B5EF4-FFF2-40B4-BE49-F238E27FC236}">
                <a16:creationId xmlns:a16="http://schemas.microsoft.com/office/drawing/2014/main" id="{606E129F-AF08-4FCD-8A04-F52330906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8139" y="33353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0" name="Line 66">
            <a:extLst>
              <a:ext uri="{FF2B5EF4-FFF2-40B4-BE49-F238E27FC236}">
                <a16:creationId xmlns:a16="http://schemas.microsoft.com/office/drawing/2014/main" id="{418AD687-C821-EFB2-8C99-2AD5C9808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152" y="36671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Line 67">
            <a:extLst>
              <a:ext uri="{FF2B5EF4-FFF2-40B4-BE49-F238E27FC236}">
                <a16:creationId xmlns:a16="http://schemas.microsoft.com/office/drawing/2014/main" id="{7D8A4082-C6D7-9512-A0A6-188C42F04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364" y="27987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2" name="Line 68">
            <a:extLst>
              <a:ext uri="{FF2B5EF4-FFF2-40B4-BE49-F238E27FC236}">
                <a16:creationId xmlns:a16="http://schemas.microsoft.com/office/drawing/2014/main" id="{146C0BC0-7451-D023-0D10-37830D24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377" y="22732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69">
            <a:extLst>
              <a:ext uri="{FF2B5EF4-FFF2-40B4-BE49-F238E27FC236}">
                <a16:creationId xmlns:a16="http://schemas.microsoft.com/office/drawing/2014/main" id="{B35CE8CE-B929-BB27-9AE8-582305F4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314" y="22780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70">
            <a:extLst>
              <a:ext uri="{FF2B5EF4-FFF2-40B4-BE49-F238E27FC236}">
                <a16:creationId xmlns:a16="http://schemas.microsoft.com/office/drawing/2014/main" id="{2A9A7991-71AD-98FD-B02C-1392000A0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3727" y="27019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71">
            <a:extLst>
              <a:ext uri="{FF2B5EF4-FFF2-40B4-BE49-F238E27FC236}">
                <a16:creationId xmlns:a16="http://schemas.microsoft.com/office/drawing/2014/main" id="{AD00101B-8620-A91E-7218-A077DBA5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202" y="2438399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05FD9A6C-7711-A9CA-9E22-97E7A579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470" y="4067174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6C8CFBDE-6F29-7109-CB8F-FE5C4549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495" y="1566862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38" name="Text Box 76">
            <a:extLst>
              <a:ext uri="{FF2B5EF4-FFF2-40B4-BE49-F238E27FC236}">
                <a16:creationId xmlns:a16="http://schemas.microsoft.com/office/drawing/2014/main" id="{26BE3C3B-3322-AEC4-5F9C-63DC1972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518" y="4719637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1AB1A-C453-A469-5410-27969CBC903D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97976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F28E7-1147-61E4-18AB-AE1458BBB358}"/>
              </a:ext>
            </a:extLst>
          </p:cNvPr>
          <p:cNvSpPr/>
          <p:nvPr/>
        </p:nvSpPr>
        <p:spPr>
          <a:xfrm>
            <a:off x="2725189" y="1676400"/>
            <a:ext cx="6553200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Wireshark ?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97A01-D7BF-E8DC-93DB-34ED28FF5114}"/>
              </a:ext>
            </a:extLst>
          </p:cNvPr>
          <p:cNvSpPr txBox="1"/>
          <p:nvPr/>
        </p:nvSpPr>
        <p:spPr>
          <a:xfrm>
            <a:off x="76200" y="4319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TCP Flow Control</a:t>
            </a:r>
          </a:p>
        </p:txBody>
      </p:sp>
    </p:spTree>
    <p:extLst>
      <p:ext uri="{BB962C8B-B14F-4D97-AF65-F5344CB8AC3E}">
        <p14:creationId xmlns:p14="http://schemas.microsoft.com/office/powerpoint/2010/main" val="38425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Words>925</Words>
  <Application>Microsoft Office PowerPoint</Application>
  <PresentationFormat>Widescreen</PresentationFormat>
  <Paragraphs>176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Tahoma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47</cp:revision>
  <dcterms:created xsi:type="dcterms:W3CDTF">2022-08-21T16:55:59Z</dcterms:created>
  <dcterms:modified xsi:type="dcterms:W3CDTF">2024-09-27T17:44:28Z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