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90" r:id="rId3"/>
    <p:sldId id="378" r:id="rId4"/>
    <p:sldId id="380" r:id="rId5"/>
    <p:sldId id="379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2" r:id="rId36"/>
    <p:sldId id="370" r:id="rId37"/>
    <p:sldId id="371" r:id="rId38"/>
    <p:sldId id="373" r:id="rId39"/>
    <p:sldId id="374" r:id="rId40"/>
    <p:sldId id="375" r:id="rId41"/>
    <p:sldId id="376" r:id="rId42"/>
    <p:sldId id="377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0" autoAdjust="0"/>
    <p:restoredTop sz="94660"/>
  </p:normalViewPr>
  <p:slideViewPr>
    <p:cSldViewPr>
      <p:cViewPr varScale="1">
        <p:scale>
          <a:sx n="157" d="100"/>
          <a:sy n="157" d="100"/>
        </p:scale>
        <p:origin x="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0:10:32.3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1922 68 24461,'-1922'-68'0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42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6:4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56:57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08.99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1,'18'0,"1306"37,-662-25,-413-14,560 2,-788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14.5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1,'1146'18,"-326"-11,-495-9,-18-10,4 0,2757 13,-3020 4,-44-1,-15 2,-18 2,-33 3,0-2,-79 0,-135-10,104-2,-1151 3,1030 12,10 1,-125 0,-468-2,534-13,-529 2,829 2,-1 2,-60 14,62-9,-1-2,-70 2,-34-10,121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1.7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1,'1061'0,"-1036"0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7.2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2,'61'0,"52"-2,219 28,-98-3,-183-20,-22 1,1 1,32 9,-36-7,0-1,1-1,30 1,-46-6,37 1,-47-1,1 0,-1 0,0 0,1 0,-1 0,0 0,0 0,1-1,-1 1,0 0,0-1,0 1,1-1,-1 0,0 1,0-1,0 0,0 1,0-1,0 0,0 0,0 0,0 0,-1 0,1 0,1-2,-3-7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4:3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1:39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4:5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24575,'639'0'0,"-501"-12"0,-17 1 0,28 12 0,66-3 0,-119-8 0,69-4 0,-124 13 0,23 0 0,1 2 0,94 15 0,-114-9 0,70 0 0,26 3 0,-18-1 0,-1349-11 0,641 4 0,547 0 0,-53 9 0,-2 0 0,209-12 0,128 14 0,-110-3 0,7-6 0,-67-3 0,109 14 0,-43 2 0,261-5 0,-376-12 0,-446 19 0,206 5 0,92-15 0,80-7 0,-69 11 0,51-2 0,1-2 0,-2-3 0,-69-2 0,494-5 0,-349 2 0,1 1 0,-1 0 0,0 1 0,0 1 0,16 6 0,48 10 0,63 9 0,-61-10 0,-80-19 0,0-1 0,1 1 0,-1 0 0,0 0 0,0 0 0,0 0 0,1 0 0,-1 0 0,0 0 0,0 0 0,0 0 0,1 0 0,-1 0 0,0 0 0,0 0 0,1 0 0,-1 0 0,0 0 0,0 0 0,0 0 0,1 0 0,-1 0 0,0 0 0,0 0 0,0 0 0,1 0 0,-1 0 0,0 1 0,0-1 0,0 0 0,0 0 0,1 0 0,-1 0 0,0 0 0,0 1 0,0-1 0,0 0 0,0 0 0,0 0 0,1 1 0,-1-1 0,0 0 0,0 0 0,0 0 0,0 1 0,0-1 0,0 0 0,0 0 0,0 0 0,0 1 0,0-1 0,0 0 0,0 0 0,0 0 0,0 1 0,0-1 0,0 0 0,0 0 0,0 1 0,0-1 0,-1 0 0,1 0 0,0 0 0,0 0 0,0 1 0,0-1 0,0 0 0,0 0 0,-1 0 0,-22 11 0,-34 4 0,4-6 0,1-3 0,0-2 0,-63-4 0,82 4-1365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5:2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24575,'511'18'0,"-321"-9"0,545 36 0,-636-37 0,186 7 0,388 11 0,-56-7 0,-401-20 0,245 29 0,-365-15 0,708 66 0,-427-58 0,178 3 0,-104-48 0,159-62 0,-532 79-23,137 5 0,-111 3-1296,-79-1-5507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7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customXml" Target="../ink/ink21.xml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customXml" Target="../ink/ink20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2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5.png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4.xml"/><Relationship Id="rId10" Type="http://schemas.openxmlformats.org/officeDocument/2006/relationships/image" Target="../media/image70.png"/><Relationship Id="rId4" Type="http://schemas.openxmlformats.org/officeDocument/2006/relationships/image" Target="../media/image26.png"/><Relationship Id="rId9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5.png"/><Relationship Id="rId7" Type="http://schemas.openxmlformats.org/officeDocument/2006/relationships/customXml" Target="../ink/ink28.xml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100.png"/><Relationship Id="rId4" Type="http://schemas.openxmlformats.org/officeDocument/2006/relationships/image" Target="../media/image26.png"/><Relationship Id="rId9" Type="http://schemas.openxmlformats.org/officeDocument/2006/relationships/customXml" Target="../ink/ink2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35.xml"/><Relationship Id="rId18" Type="http://schemas.openxmlformats.org/officeDocument/2006/relationships/image" Target="../media/image170.png"/><Relationship Id="rId3" Type="http://schemas.openxmlformats.org/officeDocument/2006/relationships/image" Target="../media/image25.png"/><Relationship Id="rId7" Type="http://schemas.openxmlformats.org/officeDocument/2006/relationships/customXml" Target="../ink/ink32.xml"/><Relationship Id="rId12" Type="http://schemas.openxmlformats.org/officeDocument/2006/relationships/image" Target="../media/image110.png"/><Relationship Id="rId17" Type="http://schemas.openxmlformats.org/officeDocument/2006/relationships/customXml" Target="../ink/ink37.xml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10" Type="http://schemas.openxmlformats.org/officeDocument/2006/relationships/image" Target="../media/image140.png"/><Relationship Id="rId19" Type="http://schemas.openxmlformats.org/officeDocument/2006/relationships/customXml" Target="../ink/ink38.xml"/><Relationship Id="rId4" Type="http://schemas.openxmlformats.org/officeDocument/2006/relationships/image" Target="../media/image26.png"/><Relationship Id="rId9" Type="http://schemas.openxmlformats.org/officeDocument/2006/relationships/customXml" Target="../ink/ink33.xml"/><Relationship Id="rId1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39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40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7.png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customXml" Target="../ink/ink45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7.png"/><Relationship Id="rId7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47.xml"/><Relationship Id="rId10" Type="http://schemas.openxmlformats.org/officeDocument/2006/relationships/image" Target="../media/image270.png"/><Relationship Id="rId4" Type="http://schemas.openxmlformats.org/officeDocument/2006/relationships/image" Target="../media/image28.png"/><Relationship Id="rId9" Type="http://schemas.openxmlformats.org/officeDocument/2006/relationships/customXml" Target="../ink/ink4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4.xml"/><Relationship Id="rId3" Type="http://schemas.openxmlformats.org/officeDocument/2006/relationships/image" Target="../media/image27.png"/><Relationship Id="rId7" Type="http://schemas.openxmlformats.org/officeDocument/2006/relationships/customXml" Target="../ink/ink51.xml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5" Type="http://schemas.openxmlformats.org/officeDocument/2006/relationships/customXml" Target="../ink/ink55.xml"/><Relationship Id="rId10" Type="http://schemas.openxmlformats.org/officeDocument/2006/relationships/image" Target="../media/image280.png"/><Relationship Id="rId4" Type="http://schemas.openxmlformats.org/officeDocument/2006/relationships/image" Target="../media/image28.png"/><Relationship Id="rId9" Type="http://schemas.openxmlformats.org/officeDocument/2006/relationships/customXml" Target="../ink/ink52.xml"/><Relationship Id="rId1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60.xml"/><Relationship Id="rId1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customXml" Target="../ink/ink57.xml"/><Relationship Id="rId12" Type="http://schemas.openxmlformats.org/officeDocument/2006/relationships/image" Target="../media/image32.png"/><Relationship Id="rId17" Type="http://schemas.openxmlformats.org/officeDocument/2006/relationships/customXml" Target="../ink/ink62.xml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10" Type="http://schemas.openxmlformats.org/officeDocument/2006/relationships/image" Target="../media/image280.png"/><Relationship Id="rId4" Type="http://schemas.openxmlformats.org/officeDocument/2006/relationships/image" Target="../media/image28.png"/><Relationship Id="rId9" Type="http://schemas.openxmlformats.org/officeDocument/2006/relationships/customXml" Target="../ink/ink58.xml"/><Relationship Id="rId1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customXml" Target="../ink/ink6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3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11.png"/><Relationship Id="rId12" Type="http://schemas.openxmlformats.org/officeDocument/2006/relationships/customXml" Target="../ink/ink7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3.png"/><Relationship Id="rId5" Type="http://schemas.openxmlformats.org/officeDocument/2006/relationships/image" Target="../media/image101.png"/><Relationship Id="rId15" Type="http://schemas.openxmlformats.org/officeDocument/2006/relationships/image" Target="../media/image15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2.png"/><Relationship Id="rId1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11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5" Type="http://schemas.openxmlformats.org/officeDocument/2006/relationships/image" Target="../media/image101.png"/><Relationship Id="rId15" Type="http://schemas.openxmlformats.org/officeDocument/2006/relationships/image" Target="../media/image15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87425" y="2780987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(OOP, Methods, Control Flow)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23F81-31A9-F07E-802D-4D174E6F18B7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4235B-A2C0-A26A-28F0-64EA6E68A27F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FC76F-328E-6042-9379-6DEF38C0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38A4E-CC2F-669C-A4EA-BE8499C13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545B4-9A15-812A-5C3F-C0C5A7027758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5502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FED20A5-406B-B456-A1B2-4632691C2363}"/>
              </a:ext>
            </a:extLst>
          </p:cNvPr>
          <p:cNvSpPr txBox="1"/>
          <p:nvPr/>
        </p:nvSpPr>
        <p:spPr>
          <a:xfrm>
            <a:off x="5158899" y="3416676"/>
            <a:ext cx="694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an object, we called the class name, and then pass the necessary </a:t>
            </a:r>
            <a:r>
              <a:rPr lang="en-US" b="1" dirty="0"/>
              <a:t>parameters/arguments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B477D-4AAA-09F7-621D-468A9D05E20D}"/>
              </a:ext>
            </a:extLst>
          </p:cNvPr>
          <p:cNvSpPr txBox="1"/>
          <p:nvPr/>
        </p:nvSpPr>
        <p:spPr>
          <a:xfrm>
            <a:off x="5183392" y="4286863"/>
            <a:ext cx="669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triggers the </a:t>
            </a:r>
            <a:r>
              <a:rPr lang="en-US" sz="2000" dirty="0">
                <a:highlight>
                  <a:srgbClr val="FFFF00"/>
                </a:highlight>
              </a:rPr>
              <a:t>constructor</a:t>
            </a:r>
            <a:r>
              <a:rPr lang="en-US" sz="2000" dirty="0"/>
              <a:t>, which will </a:t>
            </a:r>
            <a:r>
              <a:rPr lang="en-US" sz="2000" i="1" dirty="0"/>
              <a:t>create</a:t>
            </a:r>
            <a:r>
              <a:rPr lang="en-US" sz="2000" dirty="0"/>
              <a:t> our objects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01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C74C26B-EBF9-059F-7076-69681250005E}"/>
              </a:ext>
            </a:extLst>
          </p:cNvPr>
          <p:cNvSpPr txBox="1"/>
          <p:nvPr/>
        </p:nvSpPr>
        <p:spPr>
          <a:xfrm>
            <a:off x="5277853" y="3255195"/>
            <a:ext cx="5399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object is an encapsulation of information…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380DB-F24D-CD10-CB83-AB0B9FD132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9237" y="3682685"/>
            <a:ext cx="2333625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342C7-6290-CFC6-CFDE-B5CC6DE5F4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7853" y="4090292"/>
            <a:ext cx="6034088" cy="244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05EF55-D34F-3A4F-2820-AFF8390879BA}"/>
              </a:ext>
            </a:extLst>
          </p:cNvPr>
          <p:cNvSpPr txBox="1"/>
          <p:nvPr/>
        </p:nvSpPr>
        <p:spPr>
          <a:xfrm>
            <a:off x="5329237" y="4525562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Printing/accessing an object doesn’t do much on its own…</a:t>
            </a:r>
          </a:p>
        </p:txBody>
      </p:sp>
    </p:spTree>
    <p:extLst>
      <p:ext uri="{BB962C8B-B14F-4D97-AF65-F5344CB8AC3E}">
        <p14:creationId xmlns:p14="http://schemas.microsoft.com/office/powerpoint/2010/main" val="379717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6C34C-0436-6172-8E2A-1174350166F0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3AEB3-56A7-3E50-8BD3-54C084078D3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C06E99-1F46-6BF0-53F6-D887F4D6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64C957-49BE-62E1-605F-4D485AB9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5FF7402-B72A-560C-B604-19736D8ACAB1}"/>
              </a:ext>
            </a:extLst>
          </p:cNvPr>
          <p:cNvSpPr/>
          <p:nvPr/>
        </p:nvSpPr>
        <p:spPr>
          <a:xfrm>
            <a:off x="6945228" y="706035"/>
            <a:ext cx="4670257" cy="43313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97463B-C65B-0256-CFBE-7635D25A7962}"/>
              </a:ext>
            </a:extLst>
          </p:cNvPr>
          <p:cNvSpPr/>
          <p:nvPr/>
        </p:nvSpPr>
        <p:spPr>
          <a:xfrm>
            <a:off x="7848600" y="1227221"/>
            <a:ext cx="2735178" cy="27195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FA5D05-2B76-718D-3722-73887B1C9815}"/>
              </a:ext>
            </a:extLst>
          </p:cNvPr>
          <p:cNvSpPr txBox="1"/>
          <p:nvPr/>
        </p:nvSpPr>
        <p:spPr>
          <a:xfrm>
            <a:off x="5452234" y="34873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C800DD-B5EC-BC1C-F064-06EA8D6642D6}"/>
              </a:ext>
            </a:extLst>
          </p:cNvPr>
          <p:cNvCxnSpPr/>
          <p:nvPr/>
        </p:nvCxnSpPr>
        <p:spPr>
          <a:xfrm>
            <a:off x="6739766" y="706035"/>
            <a:ext cx="734851" cy="521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A87BD2-2EFC-93BA-C042-B27BBF0E5D76}"/>
              </a:ext>
            </a:extLst>
          </p:cNvPr>
          <p:cNvSpPr/>
          <p:nvPr/>
        </p:nvSpPr>
        <p:spPr>
          <a:xfrm>
            <a:off x="8137106" y="26336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major: “Computer Science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19A481-25D0-D9D5-9341-5D79C7F1B9B9}"/>
              </a:ext>
            </a:extLst>
          </p:cNvPr>
          <p:cNvSpPr/>
          <p:nvPr/>
        </p:nvSpPr>
        <p:spPr>
          <a:xfrm>
            <a:off x="8140866" y="22478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GPA: 4.0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1B004-74DE-6B3E-96EE-5C3ACC6E6802}"/>
              </a:ext>
            </a:extLst>
          </p:cNvPr>
          <p:cNvSpPr/>
          <p:nvPr/>
        </p:nvSpPr>
        <p:spPr>
          <a:xfrm>
            <a:off x="8140866" y="1892831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name: “Reese”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05D75B-D827-E71E-2295-619FD8B10F8C}"/>
              </a:ext>
            </a:extLst>
          </p:cNvPr>
          <p:cNvSpPr txBox="1"/>
          <p:nvPr/>
        </p:nvSpPr>
        <p:spPr>
          <a:xfrm rot="2007304">
            <a:off x="6993858" y="334476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2C7E7C-F42E-6EBD-0741-7BCB2CCAC581}"/>
              </a:ext>
            </a:extLst>
          </p:cNvPr>
          <p:cNvSpPr txBox="1"/>
          <p:nvPr/>
        </p:nvSpPr>
        <p:spPr>
          <a:xfrm>
            <a:off x="8500434" y="4179163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getGPA</a:t>
            </a:r>
            <a:r>
              <a:rPr lang="en-US" sz="2400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912C6-7AD0-9F3B-D4CE-E5A88F48B420}"/>
              </a:ext>
            </a:extLst>
          </p:cNvPr>
          <p:cNvSpPr txBox="1"/>
          <p:nvPr/>
        </p:nvSpPr>
        <p:spPr>
          <a:xfrm rot="19379576">
            <a:off x="9994790" y="346290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getMajor</a:t>
            </a:r>
            <a:r>
              <a:rPr lang="en-US" sz="2400" dirty="0"/>
              <a:t>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5C118F-93C4-CBA9-EDAA-7EC5D90514B1}"/>
              </a:ext>
            </a:extLst>
          </p:cNvPr>
          <p:cNvSpPr txBox="1"/>
          <p:nvPr/>
        </p:nvSpPr>
        <p:spPr>
          <a:xfrm>
            <a:off x="8485921" y="145755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BCCDAD-93E7-9B51-287A-F42131C82680}"/>
              </a:ext>
            </a:extLst>
          </p:cNvPr>
          <p:cNvSpPr txBox="1"/>
          <p:nvPr/>
        </p:nvSpPr>
        <p:spPr>
          <a:xfrm>
            <a:off x="8776660" y="8059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7761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FFBF7-03A6-665D-1E5F-85A6AF784C97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D61BC-6C2F-2FCD-CD98-D58DA2524E89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E450C-559D-5DB3-4497-6ADDC6E0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" y="958879"/>
            <a:ext cx="4774023" cy="3533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525F4-60D5-E2D4-E2C5-995FCAD2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9" y="4726466"/>
            <a:ext cx="5410200" cy="630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5C976-2C95-3522-AE59-968E0639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16289"/>
            <a:ext cx="5824106" cy="4925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3213C-9C51-76AE-6BC4-59B62F14C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91" y="5401866"/>
            <a:ext cx="6846845" cy="816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A1797-E937-488D-0DAA-1FDEB915E1AF}"/>
              </a:ext>
            </a:extLst>
          </p:cNvPr>
          <p:cNvSpPr txBox="1"/>
          <p:nvPr/>
        </p:nvSpPr>
        <p:spPr>
          <a:xfrm>
            <a:off x="106279" y="5513644"/>
            <a:ext cx="492292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Java is only OOP, </a:t>
            </a:r>
          </a:p>
          <a:p>
            <a:r>
              <a:rPr lang="en-US" sz="2400" dirty="0"/>
              <a:t>all our code will be going inside of a class</a:t>
            </a:r>
          </a:p>
        </p:txBody>
      </p:sp>
    </p:spTree>
    <p:extLst>
      <p:ext uri="{BB962C8B-B14F-4D97-AF65-F5344CB8AC3E}">
        <p14:creationId xmlns:p14="http://schemas.microsoft.com/office/powerpoint/2010/main" val="255014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899E72-0A59-93AE-315C-2E223E8001B0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F8FB1-88E8-1B6F-1FC1-34C0A52A5EB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A3183-972E-42C3-3BED-797A7C6DD984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186360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59633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141" y="5578834"/>
                <a:ext cx="1524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8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82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6301" y="210591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41" y="2131834"/>
                <a:ext cx="1256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526897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</p:spTree>
    <p:extLst>
      <p:ext uri="{BB962C8B-B14F-4D97-AF65-F5344CB8AC3E}">
        <p14:creationId xmlns:p14="http://schemas.microsoft.com/office/powerpoint/2010/main" val="3793948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46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5941" y="210555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58" y="2131474"/>
                <a:ext cx="1256726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310896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987CF-D8AC-0D41-39D6-178588298608}"/>
              </a:ext>
            </a:extLst>
          </p:cNvPr>
          <p:cNvSpPr txBox="1"/>
          <p:nvPr/>
        </p:nvSpPr>
        <p:spPr>
          <a:xfrm>
            <a:off x="7881104" y="613846"/>
            <a:ext cx="37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Whenever we create a new Student object with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, we must make sure we pass in these 4 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14:cNvPr>
              <p14:cNvContentPartPr/>
              <p14:nvPr/>
            </p14:nvContentPartPr>
            <p14:xfrm>
              <a:off x="5255317" y="5699665"/>
              <a:ext cx="1110240" cy="1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1677" y="5592025"/>
                <a:ext cx="12178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14:cNvPr>
              <p14:cNvContentPartPr/>
              <p14:nvPr/>
            </p14:nvContentPartPr>
            <p14:xfrm>
              <a:off x="6536917" y="5673745"/>
              <a:ext cx="217080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83277" y="5565745"/>
                <a:ext cx="2278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14:cNvPr>
              <p14:cNvContentPartPr/>
              <p14:nvPr/>
            </p14:nvContentPartPr>
            <p14:xfrm>
              <a:off x="8758837" y="5707945"/>
              <a:ext cx="3913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4837" y="5600305"/>
                <a:ext cx="49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14:cNvPr>
              <p14:cNvContentPartPr/>
              <p14:nvPr/>
            </p14:nvContentPartPr>
            <p14:xfrm>
              <a:off x="9263197" y="5707585"/>
              <a:ext cx="409680" cy="3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09197" y="5599585"/>
                <a:ext cx="51732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97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Questionnaire</a:t>
            </a:r>
          </a:p>
        </p:txBody>
      </p:sp>
      <p:pic>
        <p:nvPicPr>
          <p:cNvPr id="1026" name="Picture 2" descr="Forms response chart. Question title: Have you programmed in Java before?. Number of responses: 63 responses.">
            <a:extLst>
              <a:ext uri="{FF2B5EF4-FFF2-40B4-BE49-F238E27FC236}">
                <a16:creationId xmlns:a16="http://schemas.microsoft.com/office/drawing/2014/main" id="{D8637EFC-FFA8-9FE0-FAD3-FE2A25A81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t="6572" r="29953" b="10178"/>
          <a:stretch/>
        </p:blipFill>
        <p:spPr bwMode="auto">
          <a:xfrm>
            <a:off x="304800" y="935876"/>
            <a:ext cx="4825924" cy="25121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269276-B64E-7F94-5468-661494CB3912}"/>
                  </a:ext>
                </a:extLst>
              </p14:cNvPr>
              <p14:cNvContentPartPr/>
              <p14:nvPr/>
            </p14:nvContentPartPr>
            <p14:xfrm>
              <a:off x="408320" y="1270099"/>
              <a:ext cx="692280" cy="2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269276-B64E-7F94-5468-661494CB39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20" y="1207099"/>
                <a:ext cx="817920" cy="150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37950A0-F9FD-3C2D-3449-0ACE070870CF}"/>
              </a:ext>
            </a:extLst>
          </p:cNvPr>
          <p:cNvSpPr txBox="1"/>
          <p:nvPr/>
        </p:nvSpPr>
        <p:spPr>
          <a:xfrm>
            <a:off x="7061278" y="63618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was the most challenging part of CSCI 127?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714DE6EE-5B59-28EF-8585-E08DB8F7AC62}"/>
              </a:ext>
            </a:extLst>
          </p:cNvPr>
          <p:cNvSpPr/>
          <p:nvPr/>
        </p:nvSpPr>
        <p:spPr>
          <a:xfrm>
            <a:off x="533400" y="5132312"/>
            <a:ext cx="2133600" cy="838200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enjoy to procrastinate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E356EC9-4C27-C102-AFDD-E92550BDDE69}"/>
              </a:ext>
            </a:extLst>
          </p:cNvPr>
          <p:cNvSpPr/>
          <p:nvPr/>
        </p:nvSpPr>
        <p:spPr>
          <a:xfrm>
            <a:off x="6477000" y="1447800"/>
            <a:ext cx="1828800" cy="609600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Recursion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94FF8313-E904-DC7C-F8C2-BA86CBE1C14E}"/>
              </a:ext>
            </a:extLst>
          </p:cNvPr>
          <p:cNvSpPr/>
          <p:nvPr/>
        </p:nvSpPr>
        <p:spPr>
          <a:xfrm flipH="1">
            <a:off x="8991600" y="1447800"/>
            <a:ext cx="2362200" cy="1023115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 Programming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C75B8A73-599F-D548-293D-3856673E061D}"/>
              </a:ext>
            </a:extLst>
          </p:cNvPr>
          <p:cNvSpPr/>
          <p:nvPr/>
        </p:nvSpPr>
        <p:spPr>
          <a:xfrm>
            <a:off x="7010400" y="2269982"/>
            <a:ext cx="2362200" cy="81336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Having to wake up early</a:t>
            </a:r>
          </a:p>
        </p:txBody>
      </p:sp>
      <p:pic>
        <p:nvPicPr>
          <p:cNvPr id="1028" name="Picture 4" descr="Tender and Easy Buttermilk Waffles">
            <a:extLst>
              <a:ext uri="{FF2B5EF4-FFF2-40B4-BE49-F238E27FC236}">
                <a16:creationId xmlns:a16="http://schemas.microsoft.com/office/drawing/2014/main" id="{2F1FB72B-9A31-461D-ECB9-5E1533CD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387086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in Bagel – Boichik Bagels">
            <a:extLst>
              <a:ext uri="{FF2B5EF4-FFF2-40B4-BE49-F238E27FC236}">
                <a16:creationId xmlns:a16="http://schemas.microsoft.com/office/drawing/2014/main" id="{D4E34F62-8957-6CD7-5B6F-B62ECD82B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2" t="18406" r="19248" b="18446"/>
          <a:stretch/>
        </p:blipFill>
        <p:spPr bwMode="auto">
          <a:xfrm>
            <a:off x="9829800" y="5090384"/>
            <a:ext cx="1052836" cy="108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08548D-AB7E-CC51-174E-149996202B7D}"/>
              </a:ext>
            </a:extLst>
          </p:cNvPr>
          <p:cNvSpPr txBox="1"/>
          <p:nvPr/>
        </p:nvSpPr>
        <p:spPr>
          <a:xfrm>
            <a:off x="914820" y="3463756"/>
            <a:ext cx="354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different majors in this course– not just computer science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2F24D065-5FE0-E0D7-1752-D2F1DE6D9081}"/>
              </a:ext>
            </a:extLst>
          </p:cNvPr>
          <p:cNvSpPr/>
          <p:nvPr/>
        </p:nvSpPr>
        <p:spPr>
          <a:xfrm flipH="1">
            <a:off x="2819400" y="5383270"/>
            <a:ext cx="2057400" cy="838200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work full-time</a:t>
            </a:r>
          </a:p>
        </p:txBody>
      </p:sp>
    </p:spTree>
    <p:extLst>
      <p:ext uri="{BB962C8B-B14F-4D97-AF65-F5344CB8AC3E}">
        <p14:creationId xmlns:p14="http://schemas.microsoft.com/office/powerpoint/2010/main" val="417360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76200" y="4866066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564859" y="55626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-76200" y="213502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BD754-5C1D-7070-6FDA-755DAE00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86685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87F42B-4ECC-BBFD-B648-6E4E193942D8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07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5194" y="22860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83760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AEAD9-7E94-A1D5-4EE4-C20A08C54DAB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0AB2-CC45-CCCF-EE2C-A23B2E4D9B4C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4A18B-9257-4732-63B8-20148EE37D36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16BBA-5C41-DA2C-A794-382065094296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AA9C4-B0DC-C5DA-8E79-9BFC4EB7619F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709384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528183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969CD-4A79-4595-1151-5E1E4D0E41B2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466B2-2A92-8C35-06BC-C52E4D92F0F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40AA1-7A10-4DAB-40D2-27CDB9A67495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F320C-0160-1782-7AB3-2FE87F01C497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029DAC-F698-6EAA-3D07-0D750966D8B2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032099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415954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91CA5-8252-CA24-E963-6A9625CE4235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9D44-23A1-1D6E-DDA3-D8B6921D4D80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1DD99-0268-BA48-304C-94D8D093C67E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25FE7-3C76-BAFC-7E67-98AAF52C83D1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3C6D5-98C5-9D12-A8F4-7034C77958CB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4515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9795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74906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3198155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5A2F4-44D2-D785-89D1-D5968661F3B6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651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861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</p:txBody>
      </p:sp>
    </p:spTree>
    <p:extLst>
      <p:ext uri="{BB962C8B-B14F-4D97-AF65-F5344CB8AC3E}">
        <p14:creationId xmlns:p14="http://schemas.microsoft.com/office/powerpoint/2010/main" val="2661298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07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  <p:pic>
        <p:nvPicPr>
          <p:cNvPr id="1026" name="Picture 2" descr="Why is 'hello world' famous for programmers? - Quora">
            <a:extLst>
              <a:ext uri="{FF2B5EF4-FFF2-40B4-BE49-F238E27FC236}">
                <a16:creationId xmlns:a16="http://schemas.microsoft.com/office/drawing/2014/main" id="{D65687D3-21D3-1C04-A84D-F43CD59F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72481"/>
            <a:ext cx="3102033" cy="298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0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501242" y="3810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16000-413E-CB40-3365-9096BDE28F50}"/>
              </a:ext>
            </a:extLst>
          </p:cNvPr>
          <p:cNvSpPr txBox="1"/>
          <p:nvPr/>
        </p:nvSpPr>
        <p:spPr>
          <a:xfrm>
            <a:off x="406453" y="2246545"/>
            <a:ext cx="8571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should this function take as input? What should this function output?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Input: a Student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Output: the name of a student (String)</a:t>
            </a:r>
          </a:p>
        </p:txBody>
      </p:sp>
    </p:spTree>
    <p:extLst>
      <p:ext uri="{BB962C8B-B14F-4D97-AF65-F5344CB8AC3E}">
        <p14:creationId xmlns:p14="http://schemas.microsoft.com/office/powerpoint/2010/main" val="604165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</p:spTree>
    <p:extLst>
      <p:ext uri="{BB962C8B-B14F-4D97-AF65-F5344CB8AC3E}">
        <p14:creationId xmlns:p14="http://schemas.microsoft.com/office/powerpoint/2010/main" val="4029797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701" y="1860754"/>
                <a:ext cx="1372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5034"/>
                <a:ext cx="223740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061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421" y="184455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74DBDA-0BA3-9AE6-822F-70668D8EF737}"/>
              </a:ext>
            </a:extLst>
          </p:cNvPr>
          <p:cNvSpPr txBox="1"/>
          <p:nvPr/>
        </p:nvSpPr>
        <p:spPr>
          <a:xfrm>
            <a:off x="6606977" y="1500098"/>
            <a:ext cx="364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define methods in Java, we must declare the </a:t>
            </a:r>
            <a:r>
              <a:rPr lang="en-US" i="1" dirty="0"/>
              <a:t>data type</a:t>
            </a:r>
            <a:r>
              <a:rPr lang="en-US" dirty="0"/>
              <a:t> that the method will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6781800" y="28194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745443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514"/>
                <a:ext cx="3859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5181" y="188703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1074"/>
                <a:ext cx="6332760" cy="68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566E9B-86AC-A18B-2BA3-93BBF974752A}"/>
              </a:ext>
            </a:extLst>
          </p:cNvPr>
          <p:cNvSpPr txBox="1"/>
          <p:nvPr/>
        </p:nvSpPr>
        <p:spPr>
          <a:xfrm>
            <a:off x="6141523" y="296554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(Generally, all methods will be public </a:t>
            </a:r>
            <a:r>
              <a:rPr lang="en-US" i="1" dirty="0">
                <a:sym typeface="Wingdings" panose="05000000000000000000" pitchFamily="2" charset="2"/>
              </a:rPr>
              <a:t> 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884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421" y="2279434"/>
                <a:ext cx="1886400" cy="71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EAAB68-A3FD-58AF-8C50-1BAF0AC551DB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0DAD2-F223-CB7F-47B5-C6438549F8A7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1359668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DB78AD-0CBD-E2C7-0F22-CF92BAA3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1" y="459564"/>
            <a:ext cx="9991725" cy="27717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8E9CA4-8FC7-0393-7AE5-8CA5A8BE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39" y="4646204"/>
            <a:ext cx="9137568" cy="11685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74542A0-ABA5-93B4-5E3F-B3C5C7EE3340}"/>
              </a:ext>
            </a:extLst>
          </p:cNvPr>
          <p:cNvSpPr txBox="1"/>
          <p:nvPr/>
        </p:nvSpPr>
        <p:spPr>
          <a:xfrm>
            <a:off x="1447800" y="2924737"/>
            <a:ext cx="6494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Here is a method that doesn’t return anything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 is used to indicate that a method will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528755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4383F-C4C1-CC34-0535-64C1BC98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44427"/>
            <a:ext cx="8382000" cy="122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E54D0-D8F4-7CE8-E8AC-A6C54A7E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94287"/>
            <a:ext cx="792480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4C022-68B1-B896-3D7D-A9CA6E1B220E}"/>
              </a:ext>
            </a:extLst>
          </p:cNvPr>
          <p:cNvSpPr txBox="1"/>
          <p:nvPr/>
        </p:nvSpPr>
        <p:spPr>
          <a:xfrm>
            <a:off x="717259" y="229235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 is method to change a Student’s major. When we call this method, we pass in the Student’s new major as an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14:cNvPr>
              <p14:cNvContentPartPr/>
              <p14:nvPr/>
            </p14:nvContentPartPr>
            <p14:xfrm>
              <a:off x="3443437" y="5783905"/>
              <a:ext cx="81972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5797" y="5766265"/>
                <a:ext cx="85536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3EC30B-94D8-79B0-22F0-767B7AA22FED}"/>
              </a:ext>
            </a:extLst>
          </p:cNvPr>
          <p:cNvSpPr txBox="1"/>
          <p:nvPr/>
        </p:nvSpPr>
        <p:spPr>
          <a:xfrm>
            <a:off x="714462" y="3122362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when we define this method, we need to make sure it accepts one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14:cNvPr>
              <p14:cNvContentPartPr/>
              <p14:nvPr/>
            </p14:nvContentPartPr>
            <p14:xfrm>
              <a:off x="4747621" y="947652"/>
              <a:ext cx="2557080" cy="10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9981" y="929652"/>
                <a:ext cx="25927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07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85F2C1-2914-02FD-FB06-7C593C22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9475"/>
            <a:ext cx="10571614" cy="2374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458985-3050-470C-D2B7-55714445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00600"/>
            <a:ext cx="4800600" cy="478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2C8F35-D706-9E63-B5C9-A41DF1A2AD2B}"/>
              </a:ext>
            </a:extLst>
          </p:cNvPr>
          <p:cNvSpPr txBox="1"/>
          <p:nvPr/>
        </p:nvSpPr>
        <p:spPr>
          <a:xfrm>
            <a:off x="870695" y="2760657"/>
            <a:ext cx="8425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statements can be used to check a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the condition is true, execute the code in the body of the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it is false, proceed to the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FF0000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972046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07CAA-F357-591B-3DED-8E96E2FE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04C8F-9216-F8E8-453F-42A430816209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93EBC-AA3B-6D40-C806-0D9D0C416ED6}"/>
              </a:ext>
            </a:extLst>
          </p:cNvPr>
          <p:cNvSpPr txBox="1"/>
          <p:nvPr/>
        </p:nvSpPr>
        <p:spPr>
          <a:xfrm>
            <a:off x="4648200" y="3009900"/>
            <a:ext cx="597408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programming languages are better for different things</a:t>
            </a:r>
          </a:p>
        </p:txBody>
      </p:sp>
      <p:pic>
        <p:nvPicPr>
          <p:cNvPr id="6" name="Picture 2" descr="9 Types of Cars: What Car Should I Buy?">
            <a:extLst>
              <a:ext uri="{FF2B5EF4-FFF2-40B4-BE49-F238E27FC236}">
                <a16:creationId xmlns:a16="http://schemas.microsoft.com/office/drawing/2014/main" id="{5FF586F6-EC87-08D0-2DDD-48791066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45737"/>
            <a:ext cx="4034648" cy="24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7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EA179-52EB-E3F0-6C85-935A564F720C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 vs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3416-C4C0-E8EE-504A-36E16032945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 descr="Java (programming language) - Wikipedia">
            <a:extLst>
              <a:ext uri="{FF2B5EF4-FFF2-40B4-BE49-F238E27FC236}">
                <a16:creationId xmlns:a16="http://schemas.microsoft.com/office/drawing/2014/main" id="{EE9E5CD6-3173-CF52-B262-0C6E01EE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0212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ython (programming language) - Wikipedia">
            <a:extLst>
              <a:ext uri="{FF2B5EF4-FFF2-40B4-BE49-F238E27FC236}">
                <a16:creationId xmlns:a16="http://schemas.microsoft.com/office/drawing/2014/main" id="{899181A5-0F31-744F-1A53-60519968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11" y="880212"/>
            <a:ext cx="1738314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C86517-A8BB-BE85-412C-A2DAE60A6335}"/>
              </a:ext>
            </a:extLst>
          </p:cNvPr>
          <p:cNvSpPr txBox="1"/>
          <p:nvPr/>
        </p:nvSpPr>
        <p:spPr>
          <a:xfrm>
            <a:off x="2618294" y="1371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for developing large, commercial, distributable 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B8233-29AD-B7A1-0DAA-180C2C49C4D5}"/>
              </a:ext>
            </a:extLst>
          </p:cNvPr>
          <p:cNvSpPr txBox="1"/>
          <p:nvPr/>
        </p:nvSpPr>
        <p:spPr>
          <a:xfrm>
            <a:off x="6328001" y="1362123"/>
            <a:ext cx="38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Very flexible. Good for shorter jobs, data analysis, Web development,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3CC89-D514-9A47-E67D-CC3C4FA9377F}"/>
              </a:ext>
            </a:extLst>
          </p:cNvPr>
          <p:cNvSpPr txBox="1"/>
          <p:nvPr/>
        </p:nvSpPr>
        <p:spPr>
          <a:xfrm>
            <a:off x="6386028" y="3037448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than 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4C524-71E4-9DF6-8D7A-D2A30D524BCA}"/>
              </a:ext>
            </a:extLst>
          </p:cNvPr>
          <p:cNvSpPr txBox="1"/>
          <p:nvPr/>
        </p:nvSpPr>
        <p:spPr>
          <a:xfrm>
            <a:off x="2610273" y="299540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than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5E9BA-E351-6F66-8DBD-6AD7C4F72433}"/>
              </a:ext>
            </a:extLst>
          </p:cNvPr>
          <p:cNvSpPr txBox="1"/>
          <p:nvPr/>
        </p:nvSpPr>
        <p:spPr>
          <a:xfrm>
            <a:off x="6369986" y="3806747"/>
            <a:ext cx="486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Functional programming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7DDD9-926B-C6A7-82A0-4F840B41A68E}"/>
              </a:ext>
            </a:extLst>
          </p:cNvPr>
          <p:cNvSpPr txBox="1"/>
          <p:nvPr/>
        </p:nvSpPr>
        <p:spPr>
          <a:xfrm>
            <a:off x="2667000" y="381953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OOP Language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C5B53-81E5-C8B2-9DA9-B45E0AD13D69}"/>
              </a:ext>
            </a:extLst>
          </p:cNvPr>
          <p:cNvSpPr txBox="1"/>
          <p:nvPr/>
        </p:nvSpPr>
        <p:spPr>
          <a:xfrm>
            <a:off x="2735127" y="4680306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Verbose (sigh)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F0AF0-F4C4-5474-EE41-56D9F123518A}"/>
              </a:ext>
            </a:extLst>
          </p:cNvPr>
          <p:cNvSpPr txBox="1"/>
          <p:nvPr/>
        </p:nvSpPr>
        <p:spPr>
          <a:xfrm>
            <a:off x="6477000" y="4674237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(but requires whitespace)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E04E4-DD66-BE53-D356-4DB4B61BEF8C}"/>
              </a:ext>
            </a:extLst>
          </p:cNvPr>
          <p:cNvSpPr txBox="1"/>
          <p:nvPr/>
        </p:nvSpPr>
        <p:spPr>
          <a:xfrm>
            <a:off x="2679115" y="558728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Static Typed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8EE31-FF10-2A53-8D7A-D0DA255B36EB}"/>
              </a:ext>
            </a:extLst>
          </p:cNvPr>
          <p:cNvSpPr txBox="1"/>
          <p:nvPr/>
        </p:nvSpPr>
        <p:spPr>
          <a:xfrm>
            <a:off x="6497436" y="560834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Typed</a:t>
            </a:r>
          </a:p>
        </p:txBody>
      </p:sp>
    </p:spTree>
    <p:extLst>
      <p:ext uri="{BB962C8B-B14F-4D97-AF65-F5344CB8AC3E}">
        <p14:creationId xmlns:p14="http://schemas.microsoft.com/office/powerpoint/2010/main" val="216170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91810-ADA0-E8DA-924E-29225246706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916195-5A96-4952-3581-12877097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E7EEA-9D7E-B62B-89B8-7878D8CF6C9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E6C81-D1B3-482C-55AA-05DCE195437A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8EAD7-06F8-775C-346D-BC7E3A94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79D3A0-E67F-5E0A-45B8-70A790CA427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10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35482-46DF-FA58-A257-1E826CBF918B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F5ABD-EB55-CF2F-D482-76A0FAA100D2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3D7517-8993-D54E-3F9D-BC9317ED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AAB4C7-6E4C-A5C7-30CC-E95575748D02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429E8F-000C-05D3-DE96-B367D1289F24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27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4B00E-4355-29F3-F336-2A3CAFDC251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BCF34-F034-22F0-3FE0-9D0327B7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D09099-F380-B594-F574-75ECA8EAD62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BF48D8-5798-6B19-989D-B4BB1B9E4F9B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BEB2F6F-7B09-66B4-A58F-55E396A2EAB0}"/>
              </a:ext>
            </a:extLst>
          </p:cNvPr>
          <p:cNvSpPr txBox="1"/>
          <p:nvPr/>
        </p:nvSpPr>
        <p:spPr>
          <a:xfrm>
            <a:off x="5606273" y="5036027"/>
            <a:ext cx="6019800" cy="83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program does nothing until we start </a:t>
            </a:r>
            <a:r>
              <a:rPr lang="en-US" sz="2400" b="1" dirty="0"/>
              <a:t>creating objects </a:t>
            </a:r>
          </a:p>
        </p:txBody>
      </p:sp>
    </p:spTree>
    <p:extLst>
      <p:ext uri="{BB962C8B-B14F-4D97-AF65-F5344CB8AC3E}">
        <p14:creationId xmlns:p14="http://schemas.microsoft.com/office/powerpoint/2010/main" val="135183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4941</TotalTime>
  <Words>1510</Words>
  <Application>Microsoft Office PowerPoint</Application>
  <PresentationFormat>Widescreen</PresentationFormat>
  <Paragraphs>288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44</cp:revision>
  <dcterms:created xsi:type="dcterms:W3CDTF">2022-08-21T16:55:59Z</dcterms:created>
  <dcterms:modified xsi:type="dcterms:W3CDTF">2025-01-22T20:28:40Z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