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349"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385" r:id="rId28"/>
    <p:sldId id="386" r:id="rId29"/>
    <p:sldId id="387" r:id="rId30"/>
    <p:sldId id="388" r:id="rId31"/>
    <p:sldId id="358" r:id="rId32"/>
    <p:sldId id="359" r:id="rId3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48" autoAdjust="0"/>
    <p:restoredTop sz="94660"/>
  </p:normalViewPr>
  <p:slideViewPr>
    <p:cSldViewPr>
      <p:cViewPr varScale="1">
        <p:scale>
          <a:sx n="83" d="100"/>
          <a:sy n="83" d="100"/>
        </p:scale>
        <p:origin x="38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01:56.901"/>
    </inkml:context>
    <inkml:brush xml:id="br0">
      <inkml:brushProperty name="width" value="0.2" units="cm"/>
      <inkml:brushProperty name="height" value="0.2" units="cm"/>
      <inkml:brushProperty name="color" value="#E71224"/>
    </inkml:brush>
  </inkml:definitions>
  <inkml:trace contextRef="#ctx0" brushRef="#br0">503 883 24575,'3'-1'0,"-1"0"0,0-1 0,0 1 0,1 0 0,-1 0 0,0 0 0,1 1 0,-1-1 0,1 0 0,4 0 0,5-1 0,286-53 0,-147 30 0,367-83 0,-91 17 0,3 24 0,284-53 0,-288 40 0,2 28 0,8 2 0,-12 10 0,2 31 0,133-7 0,326-10 0,-715 24 0,865-52 0,-787 32 0,436-22 0,584 40 0,312-1-540,-1334 6 513,579 26 25,-75 1 2,-121-8 0,-54 0 0,360-17-9,-337-3 112,216 52 370,190 18-471,-284-35-2,-41-8 0,3-25 0,-473-3 0,443 26 0,-265-6 0,298 48 0,-28-3 0,-570-62 0,-20-1 0,73 11 0,287 81 0,-211-40 0,119 14 0,-2 0 0,-327-66 0,-2 0 0,-1-1 0,1 1 0,0-1 0,-1 1 0,1 0 0,-1 1 0,1-1 0,-1 1 0,1-1 0,-1 1 0,0 0 0,0 0 0,0 0 0,0 1 0,0-1 0,-1 1 0,1-1 0,-1 1 0,4 6 0,126 225 0,-110-197 0,-1 1 0,-2 0 0,-2 2 0,-2 0 0,15 58 0,19 236 0,-26 3 0,-23-330 0,1-2 0,6 240 0,-9-195 0,-1-1 0,-21 97 0,-19 53 0,20-83 0,-58 172 0,-54 5 0,25-62 0,71-136 0,3-6 0,-74 136 0,93-198 0,0 0 0,-2-2 0,-1 0 0,-1-1 0,-1 0 0,-1-2 0,-1-1 0,-51 35 0,15-21 0,-75 32 0,-70 17 0,137-57 0,-144 54-180,-2-10-1,-307 59 1,329-97 44,-1-8 1,0-9-1,-223-10 1,34-26-29,-67-12-315,-297-18-789,2 20 552,499 27 716,-561-21 0,417-2-49,-955-58-559,-7 58 160,1255 27 448,-1024-8 0,767-12 129,-755-26 617,255-2-746,-799-38 0,1519 84 0,-633 7 0,242 31 124,5 24 250,98-11 111,227-29 580,-244 28-500,1 23-423,186-22 451,-489 31-1,248-74-592,-16 0 0,-116 9 0,4-44 0,424 8 0,-414-38 0,169 21 0,315 21 0,-184-50 0,207 38 0,-293-96 0,363 108 0,1 0 0,1-2 0,0-2 0,1 0 0,2-2 0,0-1 0,-27-30 0,7 2 0,2-3 0,-63-97 0,50 60 0,-103-165 0,139 208 0,1-1 0,-28-96 0,-2-7 0,32 104 0,1 7 0,2-2 0,3 1 0,1-2 0,-11-66 0,20 84 0,-19-277 0,22 188 0,7-163 0,-2 253 0,0 1 0,1-1 0,16-41 0,35-67 0,-7 18 0,-19 33 0,-11 27 0,2 2 0,44-83 0,165-251 0,-192 323 0,33-50 0,-59 97 0,0 1 0,2 0 0,0 1 0,23-19 0,-25 26 46,1 0 0,0 0 0,1 1 0,28-10 0,10-6-1641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43:56.336"/>
    </inkml:context>
    <inkml:brush xml:id="br0">
      <inkml:brushProperty name="width" value="0.1" units="cm"/>
      <inkml:brushProperty name="height" value="0.1" units="cm"/>
      <inkml:brushProperty name="color" value="#004F8B"/>
    </inkml:brush>
  </inkml:definitions>
  <inkml:trace contextRef="#ctx0" brushRef="#br0">1 0 24575,'0'2'0,"1"0"0,0-1 0,0 1 0,0 0 0,0-1 0,0 1 0,1-1 0,-1 1 0,0-1 0,1 0 0,1 2 0,2 2 0,34 31 0,2-1 0,85 55 0,-77-57 0,-13-8 0,252 185 0,-229-164 0,49 43 0,-93-73 0,17 24 0,-3-4 0,-25-31 0,0 0 0,-1 1 0,0 0 0,5 10 0,-5-9 0,0-1 0,0 1 0,1-1 0,4 6 0,53 61 0,4-3 0,3-3 0,84 65 0,-131-114 0,31 35 0,-30-29 0,-2 0 0,-14-17 0,0 0 0,0 0 0,1-1 0,9 8 0,-16-13 0,0-1 0,1 0 0,-1 0 0,0 0 0,1 1 0,-1-1 0,0 0 0,1 0 0,-1 0 0,0 0 0,1 0 0,-1 0 0,0 0 0,1 0 0,-1 0 0,1 0 0,-1 0 0,0 0 0,1 0 0,-1 0 0,0 0 0,1 0 0,-1 0 0,1 0 0,-1-1 0,0 1 0,1 0 0,-1 0 0,0 0 0,0-1 0,1 1 0,-1 0 0,1-1 0,7-14 0,0-20 0,4-103 0,-7-189 0,-6 218 0,1 706 0,0-595 0,0 0 0,0 0 0,0 0 0,0-1 0,0 1 0,0 0 0,-1 0 0,1 0 0,-1-1 0,1 1 0,-1 0 0,0 0 0,0-1 0,0 1 0,0 0 0,0-1 0,0 1 0,-2 1 0,2-2 0,-1 0 0,0 0 0,0 0 0,0 0 0,0-1 0,0 1 0,0-1 0,0 1 0,0-1 0,0 0 0,-1 1 0,1-1 0,0 0 0,0-1 0,0 1 0,-3-1 0,-65-9 0,25 3 0,-75-2 0,101 9 0,-206-8 0,-70-18 0,229 17-1365,45 5-5461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44:01.131"/>
    </inkml:context>
    <inkml:brush xml:id="br0">
      <inkml:brushProperty name="width" value="0.1" units="cm"/>
      <inkml:brushProperty name="height" value="0.1" units="cm"/>
      <inkml:brushProperty name="color" value="#004F8B"/>
    </inkml:brush>
  </inkml:definitions>
  <inkml:trace contextRef="#ctx0" brushRef="#br0">0 1 24575,'1'1'0,"0"0"0,0 0 0,0 0 0,0 0 0,0 0 0,0-1 0,0 1 0,0 0 0,0 0 0,0-1 0,0 1 0,0-1 0,1 1 0,-1-1 0,0 1 0,0-1 0,3 0 0,3 3 0,172 70 0,58 22 0,-96-35 0,-52-21 0,234 70 0,35 22 0,-171-50 0,-76-32 0,-63-35 0,-14-5 0,-26-5 0,1 0 0,-1 1 0,0-1 0,12 11 0,7 3 0,-19-13 0,81 46 0,-88-50 0,0-1 0,0 1 0,0-1 0,0 1 0,0-1 0,0 1 0,0-1 0,1 0 0,-1 1 0,0-1 0,0 0 0,0 0 0,0 0 0,0 0 0,1 0 0,-1 0 0,0 0 0,0-1 0,0 1 0,0 0 0,0 0 0,0-1 0,0 1 0,1-1 0,-1 1 0,1-2 0,-1 1 0,0-1 0,0 1 0,0-1 0,0 1 0,0-1 0,0 0 0,0 0 0,-1 1 0,1-1 0,0 0 0,-1 0 0,0 0 0,1 0 0,-1-2 0,0-8 0,0 1 0,0-1 0,-1 0 0,-4-14 0,-25-149 0,27 147 0,1 0 0,3-49 0,1 23 0,-2-188 0,0 972 0,0-728 0,0 0 0,0 1 0,0-1 0,0 0 0,0 1 0,-1-1 0,1 0 0,-1 0 0,1 0 0,-1 1 0,0-1 0,0 0 0,0 0 0,0 0 0,0 0 0,0 0 0,-1 0 0,1-1 0,-1 1 0,1 0 0,-1-1 0,0 1 0,0-1 0,1 1 0,-1-1 0,0 0 0,0 0 0,0 0 0,0 0 0,-1 0 0,1 0 0,0-1 0,0 1 0,-4 0 0,-26 5 0,-1 0 0,-52 1 0,40-4 0,28-2 0,1 1 0,-1 1 0,1 0 0,-28 9 0,13-2 0,-1-2 0,-53 7 0,45-8 0,-47 12 0,-10 4 225,45-13-1815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01:56.901"/>
    </inkml:context>
    <inkml:brush xml:id="br0">
      <inkml:brushProperty name="width" value="0.2" units="cm"/>
      <inkml:brushProperty name="height" value="0.2" units="cm"/>
      <inkml:brushProperty name="color" value="#E71224"/>
    </inkml:brush>
  </inkml:definitions>
  <inkml:trace contextRef="#ctx0" brushRef="#br0">503 883 24575,'3'-1'0,"-1"0"0,0-1 0,0 1 0,1 0 0,-1 0 0,0 0 0,1 1 0,-1-1 0,1 0 0,4 0 0,5-1 0,286-53 0,-147 30 0,367-83 0,-91 17 0,3 24 0,284-53 0,-288 40 0,2 28 0,8 2 0,-12 10 0,2 31 0,133-7 0,326-10 0,-715 24 0,865-52 0,-787 32 0,436-22 0,584 40 0,312-1-540,-1334 6 513,579 26 25,-75 1 2,-121-8 0,-54 0 0,360-17-9,-337-3 112,216 52 370,190 18-471,-284-35-2,-41-8 0,3-25 0,-473-3 0,443 26 0,-265-6 0,298 48 0,-28-3 0,-570-62 0,-20-1 0,73 11 0,287 81 0,-211-40 0,119 14 0,-2 0 0,-327-66 0,-2 0 0,-1-1 0,1 1 0,0-1 0,-1 1 0,1 0 0,-1 1 0,1-1 0,-1 1 0,1-1 0,-1 1 0,0 0 0,0 0 0,0 0 0,0 1 0,0-1 0,-1 1 0,1-1 0,-1 1 0,4 6 0,126 225 0,-110-197 0,-1 1 0,-2 0 0,-2 2 0,-2 0 0,15 58 0,19 236 0,-26 3 0,-23-330 0,1-2 0,6 240 0,-9-195 0,-1-1 0,-21 97 0,-19 53 0,20-83 0,-58 172 0,-54 5 0,25-62 0,71-136 0,3-6 0,-74 136 0,93-198 0,0 0 0,-2-2 0,-1 0 0,-1-1 0,-1 0 0,-1-2 0,-1-1 0,-51 35 0,15-21 0,-75 32 0,-70 17 0,137-57 0,-144 54-180,-2-10-1,-307 59 1,329-97 44,-1-8 1,0-9-1,-223-10 1,34-26-29,-67-12-315,-297-18-789,2 20 552,499 27 716,-561-21 0,417-2-49,-955-58-559,-7 58 160,1255 27 448,-1024-8 0,767-12 129,-755-26 617,255-2-746,-799-38 0,1519 84 0,-633 7 0,242 31 124,5 24 250,98-11 111,227-29 580,-244 28-500,1 23-423,186-22 451,-489 31-1,248-74-592,-16 0 0,-116 9 0,4-44 0,424 8 0,-414-38 0,169 21 0,315 21 0,-184-50 0,207 38 0,-293-96 0,363 108 0,1 0 0,1-2 0,0-2 0,1 0 0,2-2 0,0-1 0,-27-30 0,7 2 0,2-3 0,-63-97 0,50 60 0,-103-165 0,139 208 0,1-1 0,-28-96 0,-2-7 0,32 104 0,1 7 0,2-2 0,3 1 0,1-2 0,-11-66 0,20 84 0,-19-277 0,22 188 0,7-163 0,-2 253 0,0 1 0,1-1 0,16-41 0,35-67 0,-7 18 0,-19 33 0,-11 27 0,2 2 0,44-83 0,165-251 0,-192 323 0,33-50 0,-59 97 0,0 1 0,2 0 0,0 1 0,23-19 0,-25 26 46,1 0 0,0 0 0,1 1 0,28-10 0,10-6-1641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01:56.901"/>
    </inkml:context>
    <inkml:brush xml:id="br0">
      <inkml:brushProperty name="width" value="0.2" units="cm"/>
      <inkml:brushProperty name="height" value="0.2" units="cm"/>
      <inkml:brushProperty name="color" value="#E71224"/>
    </inkml:brush>
  </inkml:definitions>
  <inkml:trace contextRef="#ctx0" brushRef="#br0">503 883 24575,'3'-1'0,"-1"0"0,0-1 0,0 1 0,1 0 0,-1 0 0,0 0 0,1 1 0,-1-1 0,1 0 0,4 0 0,5-1 0,286-53 0,-147 30 0,367-83 0,-91 17 0,3 24 0,284-53 0,-288 40 0,2 28 0,8 2 0,-12 10 0,2 31 0,133-7 0,326-10 0,-715 24 0,865-52 0,-787 32 0,436-22 0,584 40 0,312-1-540,-1334 6 513,579 26 25,-75 1 2,-121-8 0,-54 0 0,360-17-9,-337-3 112,216 52 370,190 18-471,-284-35-2,-41-8 0,3-25 0,-473-3 0,443 26 0,-265-6 0,298 48 0,-28-3 0,-570-62 0,-20-1 0,73 11 0,287 81 0,-211-40 0,119 14 0,-2 0 0,-327-66 0,-2 0 0,-1-1 0,1 1 0,0-1 0,-1 1 0,1 0 0,-1 1 0,1-1 0,-1 1 0,1-1 0,-1 1 0,0 0 0,0 0 0,0 0 0,0 1 0,0-1 0,-1 1 0,1-1 0,-1 1 0,4 6 0,126 225 0,-110-197 0,-1 1 0,-2 0 0,-2 2 0,-2 0 0,15 58 0,19 236 0,-26 3 0,-23-330 0,1-2 0,6 240 0,-9-195 0,-1-1 0,-21 97 0,-19 53 0,20-83 0,-58 172 0,-54 5 0,25-62 0,71-136 0,3-6 0,-74 136 0,93-198 0,0 0 0,-2-2 0,-1 0 0,-1-1 0,-1 0 0,-1-2 0,-1-1 0,-51 35 0,15-21 0,-75 32 0,-70 17 0,137-57 0,-144 54-180,-2-10-1,-307 59 1,329-97 44,-1-8 1,0-9-1,-223-10 1,34-26-29,-67-12-315,-297-18-789,2 20 552,499 27 716,-561-21 0,417-2-49,-955-58-559,-7 58 160,1255 27 448,-1024-8 0,767-12 129,-755-26 617,255-2-746,-799-38 0,1519 84 0,-633 7 0,242 31 124,5 24 250,98-11 111,227-29 580,-244 28-500,1 23-423,186-22 451,-489 31-1,248-74-592,-16 0 0,-116 9 0,4-44 0,424 8 0,-414-38 0,169 21 0,315 21 0,-184-50 0,207 38 0,-293-96 0,363 108 0,1 0 0,1-2 0,0-2 0,1 0 0,2-2 0,0-1 0,-27-30 0,7 2 0,2-3 0,-63-97 0,50 60 0,-103-165 0,139 208 0,1-1 0,-28-96 0,-2-7 0,32 104 0,1 7 0,2-2 0,3 1 0,1-2 0,-11-66 0,20 84 0,-19-277 0,22 188 0,7-163 0,-2 253 0,0 1 0,1-1 0,16-41 0,35-67 0,-7 18 0,-19 33 0,-11 27 0,2 2 0,44-83 0,165-251 0,-192 323 0,33-50 0,-59 97 0,0 1 0,2 0 0,0 1 0,23-19 0,-25 26 46,1 0 0,0 0 0,1 1 0,28-10 0,10-6-1641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43:56.336"/>
    </inkml:context>
    <inkml:brush xml:id="br0">
      <inkml:brushProperty name="width" value="0.1" units="cm"/>
      <inkml:brushProperty name="height" value="0.1" units="cm"/>
      <inkml:brushProperty name="color" value="#004F8B"/>
    </inkml:brush>
  </inkml:definitions>
  <inkml:trace contextRef="#ctx0" brushRef="#br0">1 0 24575,'0'2'0,"1"0"0,0-1 0,0 1 0,0 0 0,0-1 0,0 1 0,1-1 0,-1 1 0,0-1 0,1 0 0,1 2 0,2 2 0,34 31 0,2-1 0,85 55 0,-77-57 0,-13-8 0,252 185 0,-229-164 0,49 43 0,-93-73 0,17 24 0,-3-4 0,-25-31 0,0 0 0,-1 1 0,0 0 0,5 10 0,-5-9 0,0-1 0,0 1 0,1-1 0,4 6 0,53 61 0,4-3 0,3-3 0,84 65 0,-131-114 0,31 35 0,-30-29 0,-2 0 0,-14-17 0,0 0 0,0 0 0,1-1 0,9 8 0,-16-13 0,0-1 0,1 0 0,-1 0 0,0 0 0,1 1 0,-1-1 0,0 0 0,1 0 0,-1 0 0,0 0 0,1 0 0,-1 0 0,0 0 0,1 0 0,-1 0 0,1 0 0,-1 0 0,0 0 0,1 0 0,-1 0 0,0 0 0,1 0 0,-1 0 0,1 0 0,-1-1 0,0 1 0,1 0 0,-1 0 0,0 0 0,0-1 0,1 1 0,-1 0 0,1-1 0,7-14 0,0-20 0,4-103 0,-7-189 0,-6 218 0,1 706 0,0-595 0,0 0 0,0 0 0,0 0 0,0-1 0,0 1 0,0 0 0,-1 0 0,1 0 0,-1-1 0,1 1 0,-1 0 0,0 0 0,0-1 0,0 1 0,0 0 0,0-1 0,0 1 0,-2 1 0,2-2 0,-1 0 0,0 0 0,0 0 0,0 0 0,0-1 0,0 1 0,0-1 0,0 1 0,0-1 0,0 0 0,-1 1 0,1-1 0,0 0 0,0-1 0,0 1 0,-3-1 0,-65-9 0,25 3 0,-75-2 0,101 9 0,-206-8 0,-70-18 0,229 17-1365,45 5-5461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44:01.131"/>
    </inkml:context>
    <inkml:brush xml:id="br0">
      <inkml:brushProperty name="width" value="0.1" units="cm"/>
      <inkml:brushProperty name="height" value="0.1" units="cm"/>
      <inkml:brushProperty name="color" value="#004F8B"/>
    </inkml:brush>
  </inkml:definitions>
  <inkml:trace contextRef="#ctx0" brushRef="#br0">0 1 24575,'1'1'0,"0"0"0,0 0 0,0 0 0,0 0 0,0 0 0,0-1 0,0 1 0,0 0 0,0 0 0,0-1 0,0 1 0,0-1 0,1 1 0,-1-1 0,0 1 0,0-1 0,3 0 0,3 3 0,172 70 0,58 22 0,-96-35 0,-52-21 0,234 70 0,35 22 0,-171-50 0,-76-32 0,-63-35 0,-14-5 0,-26-5 0,1 0 0,-1 1 0,0-1 0,12 11 0,7 3 0,-19-13 0,81 46 0,-88-50 0,0-1 0,0 1 0,0-1 0,0 1 0,0-1 0,0 1 0,0-1 0,1 0 0,-1 1 0,0-1 0,0 0 0,0 0 0,0 0 0,0 0 0,1 0 0,-1 0 0,0 0 0,0-1 0,0 1 0,0 0 0,0 0 0,0-1 0,0 1 0,1-1 0,-1 1 0,1-2 0,-1 1 0,0-1 0,0 1 0,0-1 0,0 1 0,0-1 0,0 0 0,0 0 0,-1 1 0,1-1 0,0 0 0,-1 0 0,0 0 0,1 0 0,-1-2 0,0-8 0,0 1 0,0-1 0,-1 0 0,-4-14 0,-25-149 0,27 147 0,1 0 0,3-49 0,1 23 0,-2-188 0,0 972 0,0-728 0,0 0 0,0 1 0,0-1 0,0 0 0,0 1 0,-1-1 0,1 0 0,-1 0 0,1 0 0,-1 1 0,0-1 0,0 0 0,0 0 0,0 0 0,0 0 0,0 0 0,-1 0 0,1-1 0,-1 1 0,1 0 0,-1-1 0,0 1 0,0-1 0,1 1 0,-1-1 0,0 0 0,0 0 0,0 0 0,0 0 0,-1 0 0,1 0 0,0-1 0,0 1 0,-4 0 0,-26 5 0,-1 0 0,-52 1 0,40-4 0,28-2 0,1 1 0,-1 1 0,1 0 0,-28 9 0,13-2 0,-1-2 0,-53 7 0,45-8 0,-47 12 0,-10 4 225,45-13-1815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43:56.336"/>
    </inkml:context>
    <inkml:brush xml:id="br0">
      <inkml:brushProperty name="width" value="0.1" units="cm"/>
      <inkml:brushProperty name="height" value="0.1" units="cm"/>
      <inkml:brushProperty name="color" value="#004F8B"/>
    </inkml:brush>
  </inkml:definitions>
  <inkml:trace contextRef="#ctx0" brushRef="#br0">1 0 24575,'0'2'0,"1"0"0,0-1 0,0 1 0,0 0 0,0-1 0,0 1 0,1-1 0,-1 1 0,0-1 0,1 0 0,1 2 0,2 2 0,34 31 0,2-1 0,85 55 0,-77-57 0,-13-8 0,252 185 0,-229-164 0,49 43 0,-93-73 0,17 24 0,-3-4 0,-25-31 0,0 0 0,-1 1 0,0 0 0,5 10 0,-5-9 0,0-1 0,0 1 0,1-1 0,4 6 0,53 61 0,4-3 0,3-3 0,84 65 0,-131-114 0,31 35 0,-30-29 0,-2 0 0,-14-17 0,0 0 0,0 0 0,1-1 0,9 8 0,-16-13 0,0-1 0,1 0 0,-1 0 0,0 0 0,1 1 0,-1-1 0,0 0 0,1 0 0,-1 0 0,0 0 0,1 0 0,-1 0 0,0 0 0,1 0 0,-1 0 0,1 0 0,-1 0 0,0 0 0,1 0 0,-1 0 0,0 0 0,1 0 0,-1 0 0,1 0 0,-1-1 0,0 1 0,1 0 0,-1 0 0,0 0 0,0-1 0,1 1 0,-1 0 0,1-1 0,7-14 0,0-20 0,4-103 0,-7-189 0,-6 218 0,1 706 0,0-595 0,0 0 0,0 0 0,0 0 0,0-1 0,0 1 0,0 0 0,-1 0 0,1 0 0,-1-1 0,1 1 0,-1 0 0,0 0 0,0-1 0,0 1 0,0 0 0,0-1 0,0 1 0,-2 1 0,2-2 0,-1 0 0,0 0 0,0 0 0,0 0 0,0-1 0,0 1 0,0-1 0,0 1 0,0-1 0,0 0 0,-1 1 0,1-1 0,0 0 0,0-1 0,0 1 0,-3-1 0,-65-9 0,25 3 0,-75-2 0,101 9 0,-206-8 0,-70-18 0,229 17-1365,45 5-5461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44:01.131"/>
    </inkml:context>
    <inkml:brush xml:id="br0">
      <inkml:brushProperty name="width" value="0.1" units="cm"/>
      <inkml:brushProperty name="height" value="0.1" units="cm"/>
      <inkml:brushProperty name="color" value="#004F8B"/>
    </inkml:brush>
  </inkml:definitions>
  <inkml:trace contextRef="#ctx0" brushRef="#br0">0 1 24575,'1'1'0,"0"0"0,0 0 0,0 0 0,0 0 0,0 0 0,0-1 0,0 1 0,0 0 0,0 0 0,0-1 0,0 1 0,0-1 0,1 1 0,-1-1 0,0 1 0,0-1 0,3 0 0,3 3 0,172 70 0,58 22 0,-96-35 0,-52-21 0,234 70 0,35 22 0,-171-50 0,-76-32 0,-63-35 0,-14-5 0,-26-5 0,1 0 0,-1 1 0,0-1 0,12 11 0,7 3 0,-19-13 0,81 46 0,-88-50 0,0-1 0,0 1 0,0-1 0,0 1 0,0-1 0,0 1 0,0-1 0,1 0 0,-1 1 0,0-1 0,0 0 0,0 0 0,0 0 0,0 0 0,1 0 0,-1 0 0,0 0 0,0-1 0,0 1 0,0 0 0,0 0 0,0-1 0,0 1 0,1-1 0,-1 1 0,1-2 0,-1 1 0,0-1 0,0 1 0,0-1 0,0 1 0,0-1 0,0 0 0,0 0 0,-1 1 0,1-1 0,0 0 0,-1 0 0,0 0 0,1 0 0,-1-2 0,0-8 0,0 1 0,0-1 0,-1 0 0,-4-14 0,-25-149 0,27 147 0,1 0 0,3-49 0,1 23 0,-2-188 0,0 972 0,0-728 0,0 0 0,0 1 0,0-1 0,0 0 0,0 1 0,-1-1 0,1 0 0,-1 0 0,1 0 0,-1 1 0,0-1 0,0 0 0,0 0 0,0 0 0,0 0 0,0 0 0,-1 0 0,1-1 0,-1 1 0,1 0 0,-1-1 0,0 1 0,0-1 0,1 1 0,-1-1 0,0 0 0,0 0 0,0 0 0,0 0 0,-1 0 0,1 0 0,0-1 0,0 1 0,-4 0 0,-26 5 0,-1 0 0,-52 1 0,40-4 0,28-2 0,1 1 0,-1 1 0,1 0 0,-28 9 0,13-2 0,-1-2 0,-53 7 0,45-8 0,-47 12 0,-10 4 225,45-13-1815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43:56.336"/>
    </inkml:context>
    <inkml:brush xml:id="br0">
      <inkml:brushProperty name="width" value="0.1" units="cm"/>
      <inkml:brushProperty name="height" value="0.1" units="cm"/>
      <inkml:brushProperty name="color" value="#004F8B"/>
    </inkml:brush>
  </inkml:definitions>
  <inkml:trace contextRef="#ctx0" brushRef="#br0">1 0 24575,'0'2'0,"1"0"0,0-1 0,0 1 0,0 0 0,0-1 0,0 1 0,1-1 0,-1 1 0,0-1 0,1 0 0,1 2 0,2 2 0,34 31 0,2-1 0,85 55 0,-77-57 0,-13-8 0,252 185 0,-229-164 0,49 43 0,-93-73 0,17 24 0,-3-4 0,-25-31 0,0 0 0,-1 1 0,0 0 0,5 10 0,-5-9 0,0-1 0,0 1 0,1-1 0,4 6 0,53 61 0,4-3 0,3-3 0,84 65 0,-131-114 0,31 35 0,-30-29 0,-2 0 0,-14-17 0,0 0 0,0 0 0,1-1 0,9 8 0,-16-13 0,0-1 0,1 0 0,-1 0 0,0 0 0,1 1 0,-1-1 0,0 0 0,1 0 0,-1 0 0,0 0 0,1 0 0,-1 0 0,0 0 0,1 0 0,-1 0 0,1 0 0,-1 0 0,0 0 0,1 0 0,-1 0 0,0 0 0,1 0 0,-1 0 0,1 0 0,-1-1 0,0 1 0,1 0 0,-1 0 0,0 0 0,0-1 0,1 1 0,-1 0 0,1-1 0,7-14 0,0-20 0,4-103 0,-7-189 0,-6 218 0,1 706 0,0-595 0,0 0 0,0 0 0,0 0 0,0-1 0,0 1 0,0 0 0,-1 0 0,1 0 0,-1-1 0,1 1 0,-1 0 0,0 0 0,0-1 0,0 1 0,0 0 0,0-1 0,0 1 0,-2 1 0,2-2 0,-1 0 0,0 0 0,0 0 0,0 0 0,0-1 0,0 1 0,0-1 0,0 1 0,0-1 0,0 0 0,-1 1 0,1-1 0,0 0 0,0-1 0,0 1 0,-3-1 0,-65-9 0,25 3 0,-75-2 0,101 9 0,-206-8 0,-70-18 0,229 17-1365,45 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3T18:44:01.131"/>
    </inkml:context>
    <inkml:brush xml:id="br0">
      <inkml:brushProperty name="width" value="0.1" units="cm"/>
      <inkml:brushProperty name="height" value="0.1" units="cm"/>
      <inkml:brushProperty name="color" value="#004F8B"/>
    </inkml:brush>
  </inkml:definitions>
  <inkml:trace contextRef="#ctx0" brushRef="#br0">0 1 24575,'1'1'0,"0"0"0,0 0 0,0 0 0,0 0 0,0 0 0,0-1 0,0 1 0,0 0 0,0 0 0,0-1 0,0 1 0,0-1 0,1 1 0,-1-1 0,0 1 0,0-1 0,3 0 0,3 3 0,172 70 0,58 22 0,-96-35 0,-52-21 0,234 70 0,35 22 0,-171-50 0,-76-32 0,-63-35 0,-14-5 0,-26-5 0,1 0 0,-1 1 0,0-1 0,12 11 0,7 3 0,-19-13 0,81 46 0,-88-50 0,0-1 0,0 1 0,0-1 0,0 1 0,0-1 0,0 1 0,0-1 0,1 0 0,-1 1 0,0-1 0,0 0 0,0 0 0,0 0 0,0 0 0,1 0 0,-1 0 0,0 0 0,0-1 0,0 1 0,0 0 0,0 0 0,0-1 0,0 1 0,1-1 0,-1 1 0,1-2 0,-1 1 0,0-1 0,0 1 0,0-1 0,0 1 0,0-1 0,0 0 0,0 0 0,-1 1 0,1-1 0,0 0 0,-1 0 0,0 0 0,1 0 0,-1-2 0,0-8 0,0 1 0,0-1 0,-1 0 0,-4-14 0,-25-149 0,27 147 0,1 0 0,3-49 0,1 23 0,-2-188 0,0 972 0,0-728 0,0 0 0,0 1 0,0-1 0,0 0 0,0 1 0,-1-1 0,1 0 0,-1 0 0,1 0 0,-1 1 0,0-1 0,0 0 0,0 0 0,0 0 0,0 0 0,0 0 0,-1 0 0,1-1 0,-1 1 0,1 0 0,-1-1 0,0 1 0,0-1 0,1 1 0,-1-1 0,0 0 0,0 0 0,0 0 0,0 0 0,-1 0 0,1 0 0,0-1 0,0 1 0,-4 0 0,-26 5 0,-1 0 0,-52 1 0,40-4 0,28-2 0,1 1 0,-1 1 0,1 0 0,-28 9 0,13-2 0,-1-2 0,-53 7 0,45-8 0,-47 12 0,-10 4 225,45-13-1815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2/10/2025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2/10/2025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2/10/2025</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2/10/2025</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2/10/2025</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2/10/2025</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2/10/2025</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4/132/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jpeg"/><Relationship Id="rId7"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11.jpe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eg"/><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3.png"/><Relationship Id="rId7" Type="http://schemas.openxmlformats.org/officeDocument/2006/relationships/image" Target="../media/image18.jpeg"/><Relationship Id="rId12"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1.jpeg"/><Relationship Id="rId4" Type="http://schemas.openxmlformats.org/officeDocument/2006/relationships/image" Target="../media/image14.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customXml" Target="../ink/ink5.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7.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9.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1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Rubber_duck_debugging#cite_note-cardboarddog-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hyperlink" Target="https://en.wikipedia.org/wiki/Rubber_duck_debugging#cite_note-3" TargetMode="External"/><Relationship Id="rId4" Type="http://schemas.openxmlformats.org/officeDocument/2006/relationships/hyperlink" Target="https://en.wikipedia.org/wiki/Learning_by_teach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10896600" cy="1674817"/>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132</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br>
              <a:rPr lang="en-US" sz="6000" b="1" spc="-204" dirty="0">
                <a:latin typeface="Arial" panose="020B0604020202020204" pitchFamily="34" charset="0"/>
                <a:cs typeface="Arial" panose="020B0604020202020204" pitchFamily="34" charset="0"/>
              </a:rPr>
            </a:br>
            <a:r>
              <a:rPr lang="en-US" sz="4800" b="1" spc="-204" dirty="0">
                <a:latin typeface="Arial" panose="020B0604020202020204" pitchFamily="34" charset="0"/>
                <a:cs typeface="Arial" panose="020B0604020202020204" pitchFamily="34" charset="0"/>
              </a:rPr>
              <a:t>Basic Data Structures and Algorithms</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grpSp>
        <p:nvGrpSpPr>
          <p:cNvPr id="6" name="object 6"/>
          <p:cNvGrpSpPr/>
          <p:nvPr/>
        </p:nvGrpSpPr>
        <p:grpSpPr>
          <a:xfrm>
            <a:off x="-6350" y="-6350"/>
            <a:ext cx="838835" cy="887730"/>
            <a:chOff x="-6350" y="-6350"/>
            <a:chExt cx="838835" cy="887730"/>
          </a:xfrm>
          <a:solidFill>
            <a:schemeClr val="accent5">
              <a:lumMod val="60000"/>
              <a:lumOff val="40000"/>
            </a:schemeClr>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sp>
        <p:nvSpPr>
          <p:cNvPr id="9" name="object 9"/>
          <p:cNvSpPr txBox="1"/>
          <p:nvPr/>
        </p:nvSpPr>
        <p:spPr>
          <a:xfrm>
            <a:off x="5715000" y="2974164"/>
            <a:ext cx="6177280"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Calibri"/>
                <a:cs typeface="Calibri"/>
              </a:rPr>
              <a:t>Arrays</a:t>
            </a:r>
            <a:endParaRPr sz="2400" dirty="0">
              <a:latin typeface="Calibri"/>
              <a:cs typeface="Calibri"/>
            </a:endParaRP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a:t>
            </a:r>
            <a:r>
              <a:rPr lang="en-US" sz="2800" spc="-20" dirty="0">
                <a:latin typeface="Calibri"/>
                <a:cs typeface="Calibri"/>
              </a:rPr>
              <a:t> </a:t>
            </a:r>
          </a:p>
          <a:p>
            <a:pPr marL="12700" marR="3335020">
              <a:lnSpc>
                <a:spcPct val="100000"/>
              </a:lnSpc>
              <a:spcBef>
                <a:spcPts val="100"/>
              </a:spcBef>
            </a:pPr>
            <a:r>
              <a:rPr lang="en-US" sz="2800" dirty="0">
                <a:latin typeface="Calibri"/>
                <a:cs typeface="Calibri"/>
              </a:rPr>
              <a:t>Spring 2025</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9829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extLst>
                    <a:ext uri="{A12FA001-AC4F-418D-AE19-62706E023703}">
                      <ahyp:hlinkClr xmlns:ahyp="http://schemas.microsoft.com/office/drawing/2018/hyperlinkcolor" val="tx"/>
                    </a:ext>
                  </a:extLst>
                </a:hlinkClick>
              </a:rPr>
              <a:t>https://www.cs.montana.edu/pearsall/classes/spring2025/132/main.html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132039"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6810579" y="766915"/>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53274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462260" y="2883539"/>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
        <p:nvSpPr>
          <p:cNvPr id="15" name="TextBox 14">
            <a:extLst>
              <a:ext uri="{FF2B5EF4-FFF2-40B4-BE49-F238E27FC236}">
                <a16:creationId xmlns:a16="http://schemas.microsoft.com/office/drawing/2014/main" id="{EBB65C8B-6B92-D17B-D581-A89B56E50588}"/>
              </a:ext>
            </a:extLst>
          </p:cNvPr>
          <p:cNvSpPr txBox="1"/>
          <p:nvPr/>
        </p:nvSpPr>
        <p:spPr>
          <a:xfrm>
            <a:off x="3733802" y="4962533"/>
            <a:ext cx="21335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Really good at digging</a:t>
            </a:r>
          </a:p>
        </p:txBody>
      </p:sp>
      <p:sp>
        <p:nvSpPr>
          <p:cNvPr id="19" name="TextBox 18">
            <a:extLst>
              <a:ext uri="{FF2B5EF4-FFF2-40B4-BE49-F238E27FC236}">
                <a16:creationId xmlns:a16="http://schemas.microsoft.com/office/drawing/2014/main" id="{9E54EC87-0FD8-2941-AE64-00BA7A510A8F}"/>
              </a:ext>
            </a:extLst>
          </p:cNvPr>
          <p:cNvSpPr txBox="1"/>
          <p:nvPr/>
        </p:nvSpPr>
        <p:spPr>
          <a:xfrm>
            <a:off x="6440675" y="4948846"/>
            <a:ext cx="2800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Takes up a lot of garage space</a:t>
            </a:r>
          </a:p>
        </p:txBody>
      </p:sp>
      <p:sp>
        <p:nvSpPr>
          <p:cNvPr id="20" name="TextBox 19">
            <a:extLst>
              <a:ext uri="{FF2B5EF4-FFF2-40B4-BE49-F238E27FC236}">
                <a16:creationId xmlns:a16="http://schemas.microsoft.com/office/drawing/2014/main" id="{B4A2861E-5562-B8AF-27CC-E21C17E62D0F}"/>
              </a:ext>
            </a:extLst>
          </p:cNvPr>
          <p:cNvSpPr txBox="1"/>
          <p:nvPr/>
        </p:nvSpPr>
        <p:spPr>
          <a:xfrm>
            <a:off x="9296400" y="1306519"/>
            <a:ext cx="2300630" cy="369332"/>
          </a:xfrm>
          <a:prstGeom prst="rect">
            <a:avLst/>
          </a:prstGeom>
          <a:solidFill>
            <a:schemeClr val="accent6"/>
          </a:solidFill>
          <a:ln>
            <a:solidFill>
              <a:schemeClr val="tx1"/>
            </a:solidFill>
          </a:ln>
        </p:spPr>
        <p:txBody>
          <a:bodyPr wrap="none" rtlCol="0">
            <a:spAutoFit/>
          </a:bodyPr>
          <a:lstStyle/>
          <a:p>
            <a:r>
              <a:rPr lang="en-US" dirty="0"/>
              <a:t>Best tool for the job?</a:t>
            </a:r>
          </a:p>
        </p:txBody>
      </p:sp>
      <p:sp>
        <p:nvSpPr>
          <p:cNvPr id="21" name="TextBox 20">
            <a:extLst>
              <a:ext uri="{FF2B5EF4-FFF2-40B4-BE49-F238E27FC236}">
                <a16:creationId xmlns:a16="http://schemas.microsoft.com/office/drawing/2014/main" id="{206CC0BF-16CC-53CD-F515-B4B1D4381144}"/>
              </a:ext>
            </a:extLst>
          </p:cNvPr>
          <p:cNvSpPr txBox="1"/>
          <p:nvPr/>
        </p:nvSpPr>
        <p:spPr>
          <a:xfrm>
            <a:off x="9198759" y="1827910"/>
            <a:ext cx="2516142" cy="666635"/>
          </a:xfrm>
          <a:prstGeom prst="rect">
            <a:avLst/>
          </a:prstGeom>
          <a:noFill/>
        </p:spPr>
        <p:txBody>
          <a:bodyPr wrap="square" rtlCol="0">
            <a:spAutoFit/>
          </a:bodyPr>
          <a:lstStyle/>
          <a:p>
            <a:r>
              <a:rPr lang="en-US" i="1" dirty="0"/>
              <a:t>Building Express tunnel to Bridger Bowl</a:t>
            </a:r>
          </a:p>
        </p:txBody>
      </p:sp>
      <p:pic>
        <p:nvPicPr>
          <p:cNvPr id="4098" name="Picture 2" descr="Deep Thinking – Underground Solutions">
            <a:extLst>
              <a:ext uri="{FF2B5EF4-FFF2-40B4-BE49-F238E27FC236}">
                <a16:creationId xmlns:a16="http://schemas.microsoft.com/office/drawing/2014/main" id="{EB4EA483-3C6B-D214-3BC3-AFCB031FD6F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1472" y="2512447"/>
            <a:ext cx="2933700" cy="195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42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132039"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6810579" y="766915"/>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53274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462260" y="2883539"/>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
        <p:nvSpPr>
          <p:cNvPr id="15" name="TextBox 14">
            <a:extLst>
              <a:ext uri="{FF2B5EF4-FFF2-40B4-BE49-F238E27FC236}">
                <a16:creationId xmlns:a16="http://schemas.microsoft.com/office/drawing/2014/main" id="{EBB65C8B-6B92-D17B-D581-A89B56E50588}"/>
              </a:ext>
            </a:extLst>
          </p:cNvPr>
          <p:cNvSpPr txBox="1"/>
          <p:nvPr/>
        </p:nvSpPr>
        <p:spPr>
          <a:xfrm>
            <a:off x="3733802" y="4962533"/>
            <a:ext cx="21335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Really good at digging</a:t>
            </a:r>
          </a:p>
        </p:txBody>
      </p:sp>
      <p:sp>
        <p:nvSpPr>
          <p:cNvPr id="19" name="TextBox 18">
            <a:extLst>
              <a:ext uri="{FF2B5EF4-FFF2-40B4-BE49-F238E27FC236}">
                <a16:creationId xmlns:a16="http://schemas.microsoft.com/office/drawing/2014/main" id="{9E54EC87-0FD8-2941-AE64-00BA7A510A8F}"/>
              </a:ext>
            </a:extLst>
          </p:cNvPr>
          <p:cNvSpPr txBox="1"/>
          <p:nvPr/>
        </p:nvSpPr>
        <p:spPr>
          <a:xfrm>
            <a:off x="6440675" y="4948846"/>
            <a:ext cx="2800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Takes up a lot of garage space</a:t>
            </a:r>
          </a:p>
        </p:txBody>
      </p:sp>
      <p:sp>
        <p:nvSpPr>
          <p:cNvPr id="20" name="TextBox 19">
            <a:extLst>
              <a:ext uri="{FF2B5EF4-FFF2-40B4-BE49-F238E27FC236}">
                <a16:creationId xmlns:a16="http://schemas.microsoft.com/office/drawing/2014/main" id="{B4A2861E-5562-B8AF-27CC-E21C17E62D0F}"/>
              </a:ext>
            </a:extLst>
          </p:cNvPr>
          <p:cNvSpPr txBox="1"/>
          <p:nvPr/>
        </p:nvSpPr>
        <p:spPr>
          <a:xfrm>
            <a:off x="9296400" y="1306519"/>
            <a:ext cx="2300630" cy="369332"/>
          </a:xfrm>
          <a:prstGeom prst="rect">
            <a:avLst/>
          </a:prstGeom>
          <a:solidFill>
            <a:schemeClr val="accent6"/>
          </a:solidFill>
          <a:ln>
            <a:solidFill>
              <a:schemeClr val="tx1"/>
            </a:solidFill>
          </a:ln>
        </p:spPr>
        <p:txBody>
          <a:bodyPr wrap="none" rtlCol="0">
            <a:spAutoFit/>
          </a:bodyPr>
          <a:lstStyle/>
          <a:p>
            <a:r>
              <a:rPr lang="en-US" dirty="0"/>
              <a:t>Best tool for the job?</a:t>
            </a:r>
          </a:p>
        </p:txBody>
      </p:sp>
      <p:sp>
        <p:nvSpPr>
          <p:cNvPr id="21" name="TextBox 20">
            <a:extLst>
              <a:ext uri="{FF2B5EF4-FFF2-40B4-BE49-F238E27FC236}">
                <a16:creationId xmlns:a16="http://schemas.microsoft.com/office/drawing/2014/main" id="{206CC0BF-16CC-53CD-F515-B4B1D4381144}"/>
              </a:ext>
            </a:extLst>
          </p:cNvPr>
          <p:cNvSpPr txBox="1"/>
          <p:nvPr/>
        </p:nvSpPr>
        <p:spPr>
          <a:xfrm>
            <a:off x="9198759" y="1827910"/>
            <a:ext cx="2516142" cy="646331"/>
          </a:xfrm>
          <a:prstGeom prst="rect">
            <a:avLst/>
          </a:prstGeom>
          <a:noFill/>
        </p:spPr>
        <p:txBody>
          <a:bodyPr wrap="square" rtlCol="0">
            <a:spAutoFit/>
          </a:bodyPr>
          <a:lstStyle/>
          <a:p>
            <a:r>
              <a:rPr lang="en-US" i="1" dirty="0"/>
              <a:t>Creating the foundation for a house</a:t>
            </a:r>
          </a:p>
        </p:txBody>
      </p:sp>
      <p:pic>
        <p:nvPicPr>
          <p:cNvPr id="5122" name="Picture 2" descr="Excavation Company | Rochester NY | All County">
            <a:extLst>
              <a:ext uri="{FF2B5EF4-FFF2-40B4-BE49-F238E27FC236}">
                <a16:creationId xmlns:a16="http://schemas.microsoft.com/office/drawing/2014/main" id="{7AB498CC-79F4-A6BB-A25D-FC88D2DAD24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89415" y="2558737"/>
            <a:ext cx="2514599" cy="1882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68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132039"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6810579" y="766915"/>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53274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462260" y="2883539"/>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
        <p:nvSpPr>
          <p:cNvPr id="15" name="TextBox 14">
            <a:extLst>
              <a:ext uri="{FF2B5EF4-FFF2-40B4-BE49-F238E27FC236}">
                <a16:creationId xmlns:a16="http://schemas.microsoft.com/office/drawing/2014/main" id="{EBB65C8B-6B92-D17B-D581-A89B56E50588}"/>
              </a:ext>
            </a:extLst>
          </p:cNvPr>
          <p:cNvSpPr txBox="1"/>
          <p:nvPr/>
        </p:nvSpPr>
        <p:spPr>
          <a:xfrm>
            <a:off x="3733802" y="4962533"/>
            <a:ext cx="21335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Really good at digging</a:t>
            </a:r>
          </a:p>
        </p:txBody>
      </p:sp>
      <p:sp>
        <p:nvSpPr>
          <p:cNvPr id="19" name="TextBox 18">
            <a:extLst>
              <a:ext uri="{FF2B5EF4-FFF2-40B4-BE49-F238E27FC236}">
                <a16:creationId xmlns:a16="http://schemas.microsoft.com/office/drawing/2014/main" id="{9E54EC87-0FD8-2941-AE64-00BA7A510A8F}"/>
              </a:ext>
            </a:extLst>
          </p:cNvPr>
          <p:cNvSpPr txBox="1"/>
          <p:nvPr/>
        </p:nvSpPr>
        <p:spPr>
          <a:xfrm>
            <a:off x="6440675" y="4948846"/>
            <a:ext cx="2800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Takes up a lot of garage space</a:t>
            </a:r>
          </a:p>
        </p:txBody>
      </p:sp>
      <p:sp>
        <p:nvSpPr>
          <p:cNvPr id="20" name="TextBox 19">
            <a:extLst>
              <a:ext uri="{FF2B5EF4-FFF2-40B4-BE49-F238E27FC236}">
                <a16:creationId xmlns:a16="http://schemas.microsoft.com/office/drawing/2014/main" id="{B4A2861E-5562-B8AF-27CC-E21C17E62D0F}"/>
              </a:ext>
            </a:extLst>
          </p:cNvPr>
          <p:cNvSpPr txBox="1"/>
          <p:nvPr/>
        </p:nvSpPr>
        <p:spPr>
          <a:xfrm>
            <a:off x="9296400" y="1306519"/>
            <a:ext cx="2300630" cy="369332"/>
          </a:xfrm>
          <a:prstGeom prst="rect">
            <a:avLst/>
          </a:prstGeom>
          <a:solidFill>
            <a:schemeClr val="accent6"/>
          </a:solidFill>
          <a:ln>
            <a:solidFill>
              <a:schemeClr val="tx1"/>
            </a:solidFill>
          </a:ln>
        </p:spPr>
        <p:txBody>
          <a:bodyPr wrap="none" rtlCol="0">
            <a:spAutoFit/>
          </a:bodyPr>
          <a:lstStyle/>
          <a:p>
            <a:r>
              <a:rPr lang="en-US" dirty="0"/>
              <a:t>Best tool for the job?</a:t>
            </a:r>
          </a:p>
        </p:txBody>
      </p:sp>
      <p:sp>
        <p:nvSpPr>
          <p:cNvPr id="21" name="TextBox 20">
            <a:extLst>
              <a:ext uri="{FF2B5EF4-FFF2-40B4-BE49-F238E27FC236}">
                <a16:creationId xmlns:a16="http://schemas.microsoft.com/office/drawing/2014/main" id="{206CC0BF-16CC-53CD-F515-B4B1D4381144}"/>
              </a:ext>
            </a:extLst>
          </p:cNvPr>
          <p:cNvSpPr txBox="1"/>
          <p:nvPr/>
        </p:nvSpPr>
        <p:spPr>
          <a:xfrm>
            <a:off x="9208243" y="1877160"/>
            <a:ext cx="2516142" cy="646331"/>
          </a:xfrm>
          <a:prstGeom prst="rect">
            <a:avLst/>
          </a:prstGeom>
          <a:noFill/>
        </p:spPr>
        <p:txBody>
          <a:bodyPr wrap="square" rtlCol="0">
            <a:spAutoFit/>
          </a:bodyPr>
          <a:lstStyle/>
          <a:p>
            <a:r>
              <a:rPr lang="en-US" i="1" dirty="0"/>
              <a:t>Digging a Well for water</a:t>
            </a:r>
          </a:p>
        </p:txBody>
      </p:sp>
      <p:pic>
        <p:nvPicPr>
          <p:cNvPr id="6146" name="Picture 2" descr="Well Types | Missouri Department of Natural Resources">
            <a:extLst>
              <a:ext uri="{FF2B5EF4-FFF2-40B4-BE49-F238E27FC236}">
                <a16:creationId xmlns:a16="http://schemas.microsoft.com/office/drawing/2014/main" id="{657EF4B9-4F2A-8F3C-7375-103301959C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6741" y="2724801"/>
            <a:ext cx="2612789" cy="183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132039"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6810579" y="766915"/>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53274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462260" y="2883539"/>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
        <p:nvSpPr>
          <p:cNvPr id="15" name="TextBox 14">
            <a:extLst>
              <a:ext uri="{FF2B5EF4-FFF2-40B4-BE49-F238E27FC236}">
                <a16:creationId xmlns:a16="http://schemas.microsoft.com/office/drawing/2014/main" id="{EBB65C8B-6B92-D17B-D581-A89B56E50588}"/>
              </a:ext>
            </a:extLst>
          </p:cNvPr>
          <p:cNvSpPr txBox="1"/>
          <p:nvPr/>
        </p:nvSpPr>
        <p:spPr>
          <a:xfrm>
            <a:off x="3733802" y="4962533"/>
            <a:ext cx="21335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Really good at digging</a:t>
            </a:r>
          </a:p>
        </p:txBody>
      </p:sp>
      <p:sp>
        <p:nvSpPr>
          <p:cNvPr id="19" name="TextBox 18">
            <a:extLst>
              <a:ext uri="{FF2B5EF4-FFF2-40B4-BE49-F238E27FC236}">
                <a16:creationId xmlns:a16="http://schemas.microsoft.com/office/drawing/2014/main" id="{9E54EC87-0FD8-2941-AE64-00BA7A510A8F}"/>
              </a:ext>
            </a:extLst>
          </p:cNvPr>
          <p:cNvSpPr txBox="1"/>
          <p:nvPr/>
        </p:nvSpPr>
        <p:spPr>
          <a:xfrm>
            <a:off x="6440675" y="4948846"/>
            <a:ext cx="2800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Takes up a lot of garage space</a:t>
            </a:r>
          </a:p>
        </p:txBody>
      </p:sp>
      <p:sp>
        <p:nvSpPr>
          <p:cNvPr id="20" name="TextBox 19">
            <a:extLst>
              <a:ext uri="{FF2B5EF4-FFF2-40B4-BE49-F238E27FC236}">
                <a16:creationId xmlns:a16="http://schemas.microsoft.com/office/drawing/2014/main" id="{B4A2861E-5562-B8AF-27CC-E21C17E62D0F}"/>
              </a:ext>
            </a:extLst>
          </p:cNvPr>
          <p:cNvSpPr txBox="1"/>
          <p:nvPr/>
        </p:nvSpPr>
        <p:spPr>
          <a:xfrm>
            <a:off x="9296400" y="1306519"/>
            <a:ext cx="2300630" cy="369332"/>
          </a:xfrm>
          <a:prstGeom prst="rect">
            <a:avLst/>
          </a:prstGeom>
          <a:solidFill>
            <a:schemeClr val="accent6"/>
          </a:solidFill>
          <a:ln>
            <a:solidFill>
              <a:schemeClr val="tx1"/>
            </a:solidFill>
          </a:ln>
        </p:spPr>
        <p:txBody>
          <a:bodyPr wrap="none" rtlCol="0">
            <a:spAutoFit/>
          </a:bodyPr>
          <a:lstStyle/>
          <a:p>
            <a:r>
              <a:rPr lang="en-US" dirty="0"/>
              <a:t>Best tool for the job?</a:t>
            </a:r>
          </a:p>
        </p:txBody>
      </p:sp>
      <p:sp>
        <p:nvSpPr>
          <p:cNvPr id="21" name="TextBox 20">
            <a:extLst>
              <a:ext uri="{FF2B5EF4-FFF2-40B4-BE49-F238E27FC236}">
                <a16:creationId xmlns:a16="http://schemas.microsoft.com/office/drawing/2014/main" id="{206CC0BF-16CC-53CD-F515-B4B1D4381144}"/>
              </a:ext>
            </a:extLst>
          </p:cNvPr>
          <p:cNvSpPr txBox="1"/>
          <p:nvPr/>
        </p:nvSpPr>
        <p:spPr>
          <a:xfrm>
            <a:off x="9208243" y="1877160"/>
            <a:ext cx="2516142" cy="646331"/>
          </a:xfrm>
          <a:prstGeom prst="rect">
            <a:avLst/>
          </a:prstGeom>
          <a:noFill/>
        </p:spPr>
        <p:txBody>
          <a:bodyPr wrap="square" rtlCol="0">
            <a:spAutoFit/>
          </a:bodyPr>
          <a:lstStyle/>
          <a:p>
            <a:r>
              <a:rPr lang="en-US" i="1" dirty="0"/>
              <a:t>Digging a Well for water</a:t>
            </a:r>
          </a:p>
        </p:txBody>
      </p:sp>
      <p:pic>
        <p:nvPicPr>
          <p:cNvPr id="6146" name="Picture 2" descr="Well Types | Missouri Department of Natural Resources">
            <a:extLst>
              <a:ext uri="{FF2B5EF4-FFF2-40B4-BE49-F238E27FC236}">
                <a16:creationId xmlns:a16="http://schemas.microsoft.com/office/drawing/2014/main" id="{657EF4B9-4F2A-8F3C-7375-103301959C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6741" y="2724801"/>
            <a:ext cx="2612789" cy="183273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Water Well Drilling | Simco Drilling Equipment">
            <a:extLst>
              <a:ext uri="{FF2B5EF4-FFF2-40B4-BE49-F238E27FC236}">
                <a16:creationId xmlns:a16="http://schemas.microsoft.com/office/drawing/2014/main" id="{15AC5ADB-EA30-1132-BB9F-7915A7D7485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27812" y="1064470"/>
            <a:ext cx="4777911" cy="4791219"/>
          </a:xfrm>
          <a:prstGeom prst="rect">
            <a:avLst/>
          </a:prstGeom>
          <a:noFill/>
          <a:ln w="76200">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03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132039"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6810579" y="766915"/>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53274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462260" y="2883539"/>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
        <p:nvSpPr>
          <p:cNvPr id="15" name="TextBox 14">
            <a:extLst>
              <a:ext uri="{FF2B5EF4-FFF2-40B4-BE49-F238E27FC236}">
                <a16:creationId xmlns:a16="http://schemas.microsoft.com/office/drawing/2014/main" id="{EBB65C8B-6B92-D17B-D581-A89B56E50588}"/>
              </a:ext>
            </a:extLst>
          </p:cNvPr>
          <p:cNvSpPr txBox="1"/>
          <p:nvPr/>
        </p:nvSpPr>
        <p:spPr>
          <a:xfrm>
            <a:off x="3733802" y="4962533"/>
            <a:ext cx="21335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Really good at digging</a:t>
            </a:r>
          </a:p>
        </p:txBody>
      </p:sp>
      <p:sp>
        <p:nvSpPr>
          <p:cNvPr id="19" name="TextBox 18">
            <a:extLst>
              <a:ext uri="{FF2B5EF4-FFF2-40B4-BE49-F238E27FC236}">
                <a16:creationId xmlns:a16="http://schemas.microsoft.com/office/drawing/2014/main" id="{9E54EC87-0FD8-2941-AE64-00BA7A510A8F}"/>
              </a:ext>
            </a:extLst>
          </p:cNvPr>
          <p:cNvSpPr txBox="1"/>
          <p:nvPr/>
        </p:nvSpPr>
        <p:spPr>
          <a:xfrm>
            <a:off x="6440675" y="4948846"/>
            <a:ext cx="2800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Takes up a lot of garage space</a:t>
            </a:r>
          </a:p>
        </p:txBody>
      </p:sp>
      <p:sp>
        <p:nvSpPr>
          <p:cNvPr id="20" name="TextBox 19">
            <a:extLst>
              <a:ext uri="{FF2B5EF4-FFF2-40B4-BE49-F238E27FC236}">
                <a16:creationId xmlns:a16="http://schemas.microsoft.com/office/drawing/2014/main" id="{B4A2861E-5562-B8AF-27CC-E21C17E62D0F}"/>
              </a:ext>
            </a:extLst>
          </p:cNvPr>
          <p:cNvSpPr txBox="1"/>
          <p:nvPr/>
        </p:nvSpPr>
        <p:spPr>
          <a:xfrm>
            <a:off x="9296400" y="1306519"/>
            <a:ext cx="2300630" cy="369332"/>
          </a:xfrm>
          <a:prstGeom prst="rect">
            <a:avLst/>
          </a:prstGeom>
          <a:solidFill>
            <a:schemeClr val="accent6"/>
          </a:solidFill>
          <a:ln>
            <a:solidFill>
              <a:schemeClr val="tx1"/>
            </a:solidFill>
          </a:ln>
        </p:spPr>
        <p:txBody>
          <a:bodyPr wrap="none" rtlCol="0">
            <a:spAutoFit/>
          </a:bodyPr>
          <a:lstStyle/>
          <a:p>
            <a:r>
              <a:rPr lang="en-US" dirty="0"/>
              <a:t>Best tool for the job?</a:t>
            </a:r>
          </a:p>
        </p:txBody>
      </p:sp>
      <p:sp>
        <p:nvSpPr>
          <p:cNvPr id="21" name="TextBox 20">
            <a:extLst>
              <a:ext uri="{FF2B5EF4-FFF2-40B4-BE49-F238E27FC236}">
                <a16:creationId xmlns:a16="http://schemas.microsoft.com/office/drawing/2014/main" id="{206CC0BF-16CC-53CD-F515-B4B1D4381144}"/>
              </a:ext>
            </a:extLst>
          </p:cNvPr>
          <p:cNvSpPr txBox="1"/>
          <p:nvPr/>
        </p:nvSpPr>
        <p:spPr>
          <a:xfrm>
            <a:off x="9208243" y="1877160"/>
            <a:ext cx="2516142" cy="646331"/>
          </a:xfrm>
          <a:prstGeom prst="rect">
            <a:avLst/>
          </a:prstGeom>
          <a:noFill/>
        </p:spPr>
        <p:txBody>
          <a:bodyPr wrap="square" rtlCol="0">
            <a:spAutoFit/>
          </a:bodyPr>
          <a:lstStyle/>
          <a:p>
            <a:r>
              <a:rPr lang="en-US" i="1" dirty="0"/>
              <a:t>Digging a Well for water</a:t>
            </a:r>
          </a:p>
        </p:txBody>
      </p:sp>
      <p:pic>
        <p:nvPicPr>
          <p:cNvPr id="6146" name="Picture 2" descr="Well Types | Missouri Department of Natural Resources">
            <a:extLst>
              <a:ext uri="{FF2B5EF4-FFF2-40B4-BE49-F238E27FC236}">
                <a16:creationId xmlns:a16="http://schemas.microsoft.com/office/drawing/2014/main" id="{657EF4B9-4F2A-8F3C-7375-103301959C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86741" y="2724801"/>
            <a:ext cx="2612789" cy="183273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Water Well Drilling | Simco Drilling Equipment">
            <a:extLst>
              <a:ext uri="{FF2B5EF4-FFF2-40B4-BE49-F238E27FC236}">
                <a16:creationId xmlns:a16="http://schemas.microsoft.com/office/drawing/2014/main" id="{15AC5ADB-EA30-1132-BB9F-7915A7D7485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27812" y="1064470"/>
            <a:ext cx="4777911" cy="4791219"/>
          </a:xfrm>
          <a:prstGeom prst="rect">
            <a:avLst/>
          </a:prstGeom>
          <a:noFill/>
          <a:ln w="76200">
            <a:solidFill>
              <a:srgbClr val="FF0000"/>
            </a:solid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0A9803A-0E34-D8DA-0E52-A6098F9B21CC}"/>
              </a:ext>
            </a:extLst>
          </p:cNvPr>
          <p:cNvSpPr txBox="1"/>
          <p:nvPr/>
        </p:nvSpPr>
        <p:spPr>
          <a:xfrm>
            <a:off x="2808828" y="1560581"/>
            <a:ext cx="3376024" cy="2246769"/>
          </a:xfrm>
          <a:prstGeom prst="rect">
            <a:avLst/>
          </a:prstGeom>
          <a:noFill/>
        </p:spPr>
        <p:txBody>
          <a:bodyPr wrap="square" rtlCol="0">
            <a:spAutoFit/>
          </a:bodyPr>
          <a:lstStyle/>
          <a:p>
            <a:r>
              <a:rPr lang="en-US" sz="2800" b="1" dirty="0"/>
              <a:t>We can’t use the best tool for the job unless we know that tool exists!</a:t>
            </a:r>
          </a:p>
        </p:txBody>
      </p:sp>
    </p:spTree>
    <p:extLst>
      <p:ext uri="{BB962C8B-B14F-4D97-AF65-F5344CB8AC3E}">
        <p14:creationId xmlns:p14="http://schemas.microsoft.com/office/powerpoint/2010/main" val="1405677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132039"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6810579" y="766915"/>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53274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462260" y="2883539"/>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
        <p:nvSpPr>
          <p:cNvPr id="15" name="TextBox 14">
            <a:extLst>
              <a:ext uri="{FF2B5EF4-FFF2-40B4-BE49-F238E27FC236}">
                <a16:creationId xmlns:a16="http://schemas.microsoft.com/office/drawing/2014/main" id="{EBB65C8B-6B92-D17B-D581-A89B56E50588}"/>
              </a:ext>
            </a:extLst>
          </p:cNvPr>
          <p:cNvSpPr txBox="1"/>
          <p:nvPr/>
        </p:nvSpPr>
        <p:spPr>
          <a:xfrm>
            <a:off x="3733802" y="4962533"/>
            <a:ext cx="21335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Really good at digging</a:t>
            </a:r>
          </a:p>
        </p:txBody>
      </p:sp>
      <p:sp>
        <p:nvSpPr>
          <p:cNvPr id="19" name="TextBox 18">
            <a:extLst>
              <a:ext uri="{FF2B5EF4-FFF2-40B4-BE49-F238E27FC236}">
                <a16:creationId xmlns:a16="http://schemas.microsoft.com/office/drawing/2014/main" id="{9E54EC87-0FD8-2941-AE64-00BA7A510A8F}"/>
              </a:ext>
            </a:extLst>
          </p:cNvPr>
          <p:cNvSpPr txBox="1"/>
          <p:nvPr/>
        </p:nvSpPr>
        <p:spPr>
          <a:xfrm>
            <a:off x="6440675" y="4948846"/>
            <a:ext cx="2800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Takes up a lot of garage space</a:t>
            </a:r>
          </a:p>
        </p:txBody>
      </p:sp>
      <p:sp>
        <p:nvSpPr>
          <p:cNvPr id="20" name="TextBox 19">
            <a:extLst>
              <a:ext uri="{FF2B5EF4-FFF2-40B4-BE49-F238E27FC236}">
                <a16:creationId xmlns:a16="http://schemas.microsoft.com/office/drawing/2014/main" id="{B4A2861E-5562-B8AF-27CC-E21C17E62D0F}"/>
              </a:ext>
            </a:extLst>
          </p:cNvPr>
          <p:cNvSpPr txBox="1"/>
          <p:nvPr/>
        </p:nvSpPr>
        <p:spPr>
          <a:xfrm>
            <a:off x="9296400" y="1306519"/>
            <a:ext cx="2300630" cy="369332"/>
          </a:xfrm>
          <a:prstGeom prst="rect">
            <a:avLst/>
          </a:prstGeom>
          <a:solidFill>
            <a:schemeClr val="accent6"/>
          </a:solidFill>
          <a:ln>
            <a:solidFill>
              <a:schemeClr val="tx1"/>
            </a:solidFill>
          </a:ln>
        </p:spPr>
        <p:txBody>
          <a:bodyPr wrap="none" rtlCol="0">
            <a:spAutoFit/>
          </a:bodyPr>
          <a:lstStyle/>
          <a:p>
            <a:r>
              <a:rPr lang="en-US" dirty="0"/>
              <a:t>Best tool for the job?</a:t>
            </a:r>
          </a:p>
        </p:txBody>
      </p:sp>
      <p:sp>
        <p:nvSpPr>
          <p:cNvPr id="25" name="TextBox 24">
            <a:extLst>
              <a:ext uri="{FF2B5EF4-FFF2-40B4-BE49-F238E27FC236}">
                <a16:creationId xmlns:a16="http://schemas.microsoft.com/office/drawing/2014/main" id="{722FF487-0279-6004-C85D-628E64A25AA1}"/>
              </a:ext>
            </a:extLst>
          </p:cNvPr>
          <p:cNvSpPr txBox="1"/>
          <p:nvPr/>
        </p:nvSpPr>
        <p:spPr>
          <a:xfrm>
            <a:off x="9198759" y="1827910"/>
            <a:ext cx="2516142" cy="646331"/>
          </a:xfrm>
          <a:prstGeom prst="rect">
            <a:avLst/>
          </a:prstGeom>
          <a:noFill/>
        </p:spPr>
        <p:txBody>
          <a:bodyPr wrap="square" rtlCol="0">
            <a:spAutoFit/>
          </a:bodyPr>
          <a:lstStyle/>
          <a:p>
            <a:r>
              <a:rPr lang="en-US" i="1" dirty="0"/>
              <a:t>Creating the foundation for a house</a:t>
            </a:r>
          </a:p>
        </p:txBody>
      </p:sp>
      <p:pic>
        <p:nvPicPr>
          <p:cNvPr id="26" name="Picture 2" descr="Excavation Company | Rochester NY | All County">
            <a:extLst>
              <a:ext uri="{FF2B5EF4-FFF2-40B4-BE49-F238E27FC236}">
                <a16:creationId xmlns:a16="http://schemas.microsoft.com/office/drawing/2014/main" id="{F6796B3C-2714-D3A7-E84D-E8935D23BC9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89415" y="2558737"/>
            <a:ext cx="2514599" cy="18828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5CBD491-379C-50C6-BF2E-8E88CD2B2FF5}"/>
                  </a:ext>
                </a:extLst>
              </p14:cNvPr>
              <p14:cNvContentPartPr/>
              <p14:nvPr/>
            </p14:nvContentPartPr>
            <p14:xfrm>
              <a:off x="42364" y="2617297"/>
              <a:ext cx="8897400" cy="1748160"/>
            </p14:xfrm>
          </p:contentPart>
        </mc:Choice>
        <mc:Fallback xmlns="">
          <p:pic>
            <p:nvPicPr>
              <p:cNvPr id="28" name="Ink 27">
                <a:extLst>
                  <a:ext uri="{FF2B5EF4-FFF2-40B4-BE49-F238E27FC236}">
                    <a16:creationId xmlns:a16="http://schemas.microsoft.com/office/drawing/2014/main" id="{E5CBD491-379C-50C6-BF2E-8E88CD2B2FF5}"/>
                  </a:ext>
                </a:extLst>
              </p:cNvPr>
              <p:cNvPicPr/>
              <p:nvPr/>
            </p:nvPicPr>
            <p:blipFill>
              <a:blip r:embed="rId8"/>
              <a:stretch>
                <a:fillRect/>
              </a:stretch>
            </p:blipFill>
            <p:spPr>
              <a:xfrm>
                <a:off x="6364" y="2581297"/>
                <a:ext cx="8969040" cy="1819800"/>
              </a:xfrm>
              <a:prstGeom prst="rect">
                <a:avLst/>
              </a:prstGeom>
            </p:spPr>
          </p:pic>
        </mc:Fallback>
      </mc:AlternateContent>
    </p:spTree>
    <p:extLst>
      <p:ext uri="{BB962C8B-B14F-4D97-AF65-F5344CB8AC3E}">
        <p14:creationId xmlns:p14="http://schemas.microsoft.com/office/powerpoint/2010/main" val="3540143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132039"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6810579" y="766915"/>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53274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462260" y="2883539"/>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
        <p:nvSpPr>
          <p:cNvPr id="15" name="TextBox 14">
            <a:extLst>
              <a:ext uri="{FF2B5EF4-FFF2-40B4-BE49-F238E27FC236}">
                <a16:creationId xmlns:a16="http://schemas.microsoft.com/office/drawing/2014/main" id="{EBB65C8B-6B92-D17B-D581-A89B56E50588}"/>
              </a:ext>
            </a:extLst>
          </p:cNvPr>
          <p:cNvSpPr txBox="1"/>
          <p:nvPr/>
        </p:nvSpPr>
        <p:spPr>
          <a:xfrm>
            <a:off x="3733802" y="4962533"/>
            <a:ext cx="21335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Really good at digging</a:t>
            </a:r>
          </a:p>
        </p:txBody>
      </p:sp>
      <p:sp>
        <p:nvSpPr>
          <p:cNvPr id="19" name="TextBox 18">
            <a:extLst>
              <a:ext uri="{FF2B5EF4-FFF2-40B4-BE49-F238E27FC236}">
                <a16:creationId xmlns:a16="http://schemas.microsoft.com/office/drawing/2014/main" id="{9E54EC87-0FD8-2941-AE64-00BA7A510A8F}"/>
              </a:ext>
            </a:extLst>
          </p:cNvPr>
          <p:cNvSpPr txBox="1"/>
          <p:nvPr/>
        </p:nvSpPr>
        <p:spPr>
          <a:xfrm>
            <a:off x="6440675" y="4948846"/>
            <a:ext cx="2800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Takes up a lot of garage space</a:t>
            </a:r>
          </a:p>
        </p:txBody>
      </p:sp>
      <p:sp>
        <p:nvSpPr>
          <p:cNvPr id="20" name="TextBox 19">
            <a:extLst>
              <a:ext uri="{FF2B5EF4-FFF2-40B4-BE49-F238E27FC236}">
                <a16:creationId xmlns:a16="http://schemas.microsoft.com/office/drawing/2014/main" id="{B4A2861E-5562-B8AF-27CC-E21C17E62D0F}"/>
              </a:ext>
            </a:extLst>
          </p:cNvPr>
          <p:cNvSpPr txBox="1"/>
          <p:nvPr/>
        </p:nvSpPr>
        <p:spPr>
          <a:xfrm>
            <a:off x="9296400" y="1306519"/>
            <a:ext cx="2300630" cy="369332"/>
          </a:xfrm>
          <a:prstGeom prst="rect">
            <a:avLst/>
          </a:prstGeom>
          <a:solidFill>
            <a:schemeClr val="accent6"/>
          </a:solidFill>
          <a:ln>
            <a:solidFill>
              <a:schemeClr val="tx1"/>
            </a:solidFill>
          </a:ln>
        </p:spPr>
        <p:txBody>
          <a:bodyPr wrap="none" rtlCol="0">
            <a:spAutoFit/>
          </a:bodyPr>
          <a:lstStyle/>
          <a:p>
            <a:r>
              <a:rPr lang="en-US" dirty="0"/>
              <a:t>Best tool for the job?</a:t>
            </a:r>
          </a:p>
        </p:txBody>
      </p:sp>
      <p:sp>
        <p:nvSpPr>
          <p:cNvPr id="25" name="TextBox 24">
            <a:extLst>
              <a:ext uri="{FF2B5EF4-FFF2-40B4-BE49-F238E27FC236}">
                <a16:creationId xmlns:a16="http://schemas.microsoft.com/office/drawing/2014/main" id="{722FF487-0279-6004-C85D-628E64A25AA1}"/>
              </a:ext>
            </a:extLst>
          </p:cNvPr>
          <p:cNvSpPr txBox="1"/>
          <p:nvPr/>
        </p:nvSpPr>
        <p:spPr>
          <a:xfrm>
            <a:off x="9198759" y="1827910"/>
            <a:ext cx="2516142" cy="646331"/>
          </a:xfrm>
          <a:prstGeom prst="rect">
            <a:avLst/>
          </a:prstGeom>
          <a:noFill/>
        </p:spPr>
        <p:txBody>
          <a:bodyPr wrap="square" rtlCol="0">
            <a:spAutoFit/>
          </a:bodyPr>
          <a:lstStyle/>
          <a:p>
            <a:r>
              <a:rPr lang="en-US" i="1" dirty="0"/>
              <a:t>Creating the foundation for a house</a:t>
            </a:r>
          </a:p>
        </p:txBody>
      </p:sp>
      <p:pic>
        <p:nvPicPr>
          <p:cNvPr id="26" name="Picture 2" descr="Excavation Company | Rochester NY | All County">
            <a:extLst>
              <a:ext uri="{FF2B5EF4-FFF2-40B4-BE49-F238E27FC236}">
                <a16:creationId xmlns:a16="http://schemas.microsoft.com/office/drawing/2014/main" id="{F6796B3C-2714-D3A7-E84D-E8935D23BC9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89415" y="2558737"/>
            <a:ext cx="2514599" cy="18828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5CBD491-379C-50C6-BF2E-8E88CD2B2FF5}"/>
                  </a:ext>
                </a:extLst>
              </p14:cNvPr>
              <p14:cNvContentPartPr/>
              <p14:nvPr/>
            </p14:nvContentPartPr>
            <p14:xfrm>
              <a:off x="42364" y="2617297"/>
              <a:ext cx="8897400" cy="1748160"/>
            </p14:xfrm>
          </p:contentPart>
        </mc:Choice>
        <mc:Fallback xmlns="">
          <p:pic>
            <p:nvPicPr>
              <p:cNvPr id="28" name="Ink 27">
                <a:extLst>
                  <a:ext uri="{FF2B5EF4-FFF2-40B4-BE49-F238E27FC236}">
                    <a16:creationId xmlns:a16="http://schemas.microsoft.com/office/drawing/2014/main" id="{E5CBD491-379C-50C6-BF2E-8E88CD2B2FF5}"/>
                  </a:ext>
                </a:extLst>
              </p:cNvPr>
              <p:cNvPicPr/>
              <p:nvPr/>
            </p:nvPicPr>
            <p:blipFill>
              <a:blip r:embed="rId8"/>
              <a:stretch>
                <a:fillRect/>
              </a:stretch>
            </p:blipFill>
            <p:spPr>
              <a:xfrm>
                <a:off x="6364" y="2581297"/>
                <a:ext cx="8969040" cy="1819800"/>
              </a:xfrm>
              <a:prstGeom prst="rect">
                <a:avLst/>
              </a:prstGeom>
            </p:spPr>
          </p:pic>
        </mc:Fallback>
      </mc:AlternateContent>
      <p:pic>
        <p:nvPicPr>
          <p:cNvPr id="8194" name="Picture 2" descr="Wheeled excavators for sale at BuyADigger, and why should you buy one">
            <a:extLst>
              <a:ext uri="{FF2B5EF4-FFF2-40B4-BE49-F238E27FC236}">
                <a16:creationId xmlns:a16="http://schemas.microsoft.com/office/drawing/2014/main" id="{92982806-D3FA-A8A5-9A52-5DBF917F14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4990" y="1284182"/>
            <a:ext cx="6092646" cy="4572342"/>
          </a:xfrm>
          <a:prstGeom prst="rect">
            <a:avLst/>
          </a:prstGeom>
          <a:noFill/>
          <a:ln w="762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47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132039"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6810579" y="766915"/>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53274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462260" y="2883539"/>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
        <p:nvSpPr>
          <p:cNvPr id="15" name="TextBox 14">
            <a:extLst>
              <a:ext uri="{FF2B5EF4-FFF2-40B4-BE49-F238E27FC236}">
                <a16:creationId xmlns:a16="http://schemas.microsoft.com/office/drawing/2014/main" id="{EBB65C8B-6B92-D17B-D581-A89B56E50588}"/>
              </a:ext>
            </a:extLst>
          </p:cNvPr>
          <p:cNvSpPr txBox="1"/>
          <p:nvPr/>
        </p:nvSpPr>
        <p:spPr>
          <a:xfrm>
            <a:off x="3733802" y="4962533"/>
            <a:ext cx="21335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Really good at digging</a:t>
            </a:r>
          </a:p>
        </p:txBody>
      </p:sp>
      <p:sp>
        <p:nvSpPr>
          <p:cNvPr id="19" name="TextBox 18">
            <a:extLst>
              <a:ext uri="{FF2B5EF4-FFF2-40B4-BE49-F238E27FC236}">
                <a16:creationId xmlns:a16="http://schemas.microsoft.com/office/drawing/2014/main" id="{9E54EC87-0FD8-2941-AE64-00BA7A510A8F}"/>
              </a:ext>
            </a:extLst>
          </p:cNvPr>
          <p:cNvSpPr txBox="1"/>
          <p:nvPr/>
        </p:nvSpPr>
        <p:spPr>
          <a:xfrm>
            <a:off x="6440675" y="4948846"/>
            <a:ext cx="2800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Takes up a lot of garage space</a:t>
            </a:r>
          </a:p>
        </p:txBody>
      </p:sp>
      <p:sp>
        <p:nvSpPr>
          <p:cNvPr id="20" name="TextBox 19">
            <a:extLst>
              <a:ext uri="{FF2B5EF4-FFF2-40B4-BE49-F238E27FC236}">
                <a16:creationId xmlns:a16="http://schemas.microsoft.com/office/drawing/2014/main" id="{B4A2861E-5562-B8AF-27CC-E21C17E62D0F}"/>
              </a:ext>
            </a:extLst>
          </p:cNvPr>
          <p:cNvSpPr txBox="1"/>
          <p:nvPr/>
        </p:nvSpPr>
        <p:spPr>
          <a:xfrm>
            <a:off x="9296400" y="1306519"/>
            <a:ext cx="2300630" cy="369332"/>
          </a:xfrm>
          <a:prstGeom prst="rect">
            <a:avLst/>
          </a:prstGeom>
          <a:solidFill>
            <a:schemeClr val="accent6"/>
          </a:solidFill>
          <a:ln>
            <a:solidFill>
              <a:schemeClr val="tx1"/>
            </a:solidFill>
          </a:ln>
        </p:spPr>
        <p:txBody>
          <a:bodyPr wrap="none" rtlCol="0">
            <a:spAutoFit/>
          </a:bodyPr>
          <a:lstStyle/>
          <a:p>
            <a:r>
              <a:rPr lang="en-US" dirty="0"/>
              <a:t>Best tool for the job?</a:t>
            </a:r>
          </a:p>
        </p:txBody>
      </p:sp>
      <p:sp>
        <p:nvSpPr>
          <p:cNvPr id="25" name="TextBox 24">
            <a:extLst>
              <a:ext uri="{FF2B5EF4-FFF2-40B4-BE49-F238E27FC236}">
                <a16:creationId xmlns:a16="http://schemas.microsoft.com/office/drawing/2014/main" id="{722FF487-0279-6004-C85D-628E64A25AA1}"/>
              </a:ext>
            </a:extLst>
          </p:cNvPr>
          <p:cNvSpPr txBox="1"/>
          <p:nvPr/>
        </p:nvSpPr>
        <p:spPr>
          <a:xfrm>
            <a:off x="9198759" y="1827910"/>
            <a:ext cx="2516142" cy="646331"/>
          </a:xfrm>
          <a:prstGeom prst="rect">
            <a:avLst/>
          </a:prstGeom>
          <a:noFill/>
        </p:spPr>
        <p:txBody>
          <a:bodyPr wrap="square" rtlCol="0">
            <a:spAutoFit/>
          </a:bodyPr>
          <a:lstStyle/>
          <a:p>
            <a:r>
              <a:rPr lang="en-US" i="1" dirty="0"/>
              <a:t>Creating the foundation for a house</a:t>
            </a:r>
          </a:p>
        </p:txBody>
      </p:sp>
      <p:pic>
        <p:nvPicPr>
          <p:cNvPr id="26" name="Picture 2" descr="Excavation Company | Rochester NY | All County">
            <a:extLst>
              <a:ext uri="{FF2B5EF4-FFF2-40B4-BE49-F238E27FC236}">
                <a16:creationId xmlns:a16="http://schemas.microsoft.com/office/drawing/2014/main" id="{F6796B3C-2714-D3A7-E84D-E8935D23BC9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89415" y="2558737"/>
            <a:ext cx="2514599" cy="188280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E5CBD491-379C-50C6-BF2E-8E88CD2B2FF5}"/>
                  </a:ext>
                </a:extLst>
              </p14:cNvPr>
              <p14:cNvContentPartPr/>
              <p14:nvPr/>
            </p14:nvContentPartPr>
            <p14:xfrm>
              <a:off x="42364" y="2617297"/>
              <a:ext cx="8897400" cy="1748160"/>
            </p14:xfrm>
          </p:contentPart>
        </mc:Choice>
        <mc:Fallback xmlns="">
          <p:pic>
            <p:nvPicPr>
              <p:cNvPr id="28" name="Ink 27">
                <a:extLst>
                  <a:ext uri="{FF2B5EF4-FFF2-40B4-BE49-F238E27FC236}">
                    <a16:creationId xmlns:a16="http://schemas.microsoft.com/office/drawing/2014/main" id="{E5CBD491-379C-50C6-BF2E-8E88CD2B2FF5}"/>
                  </a:ext>
                </a:extLst>
              </p:cNvPr>
              <p:cNvPicPr/>
              <p:nvPr/>
            </p:nvPicPr>
            <p:blipFill>
              <a:blip r:embed="rId8"/>
              <a:stretch>
                <a:fillRect/>
              </a:stretch>
            </p:blipFill>
            <p:spPr>
              <a:xfrm>
                <a:off x="6364" y="2581297"/>
                <a:ext cx="8969040" cy="1819800"/>
              </a:xfrm>
              <a:prstGeom prst="rect">
                <a:avLst/>
              </a:prstGeom>
            </p:spPr>
          </p:pic>
        </mc:Fallback>
      </mc:AlternateContent>
      <p:pic>
        <p:nvPicPr>
          <p:cNvPr id="8194" name="Picture 2" descr="Wheeled excavators for sale at BuyADigger, and why should you buy one">
            <a:extLst>
              <a:ext uri="{FF2B5EF4-FFF2-40B4-BE49-F238E27FC236}">
                <a16:creationId xmlns:a16="http://schemas.microsoft.com/office/drawing/2014/main" id="{92982806-D3FA-A8A5-9A52-5DBF917F14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986" y="1189263"/>
            <a:ext cx="6092646" cy="4572342"/>
          </a:xfrm>
          <a:prstGeom prst="rect">
            <a:avLst/>
          </a:prstGeom>
          <a:noFill/>
          <a:ln w="76200">
            <a:solidFill>
              <a:schemeClr val="tx1"/>
            </a:solidFill>
          </a:ln>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A88FDAC-66DF-59A1-C677-D9A5F94F5478}"/>
              </a:ext>
            </a:extLst>
          </p:cNvPr>
          <p:cNvSpPr/>
          <p:nvPr/>
        </p:nvSpPr>
        <p:spPr>
          <a:xfrm>
            <a:off x="6843239" y="2814501"/>
            <a:ext cx="4468368" cy="24882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ysClr val="windowText" lastClr="000000"/>
                </a:solidFill>
              </a:rPr>
              <a:t>We can’t use the best tool for the job unless we know how to use that tool</a:t>
            </a:r>
          </a:p>
        </p:txBody>
      </p:sp>
    </p:spTree>
    <p:extLst>
      <p:ext uri="{BB962C8B-B14F-4D97-AF65-F5344CB8AC3E}">
        <p14:creationId xmlns:p14="http://schemas.microsoft.com/office/powerpoint/2010/main" val="2925689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sp>
        <p:nvSpPr>
          <p:cNvPr id="23" name="TextBox 22">
            <a:extLst>
              <a:ext uri="{FF2B5EF4-FFF2-40B4-BE49-F238E27FC236}">
                <a16:creationId xmlns:a16="http://schemas.microsoft.com/office/drawing/2014/main" id="{F24C0D43-940F-0496-7F2C-851B0CA0649B}"/>
              </a:ext>
            </a:extLst>
          </p:cNvPr>
          <p:cNvSpPr txBox="1"/>
          <p:nvPr/>
        </p:nvSpPr>
        <p:spPr>
          <a:xfrm>
            <a:off x="609600" y="381000"/>
            <a:ext cx="8999580" cy="461665"/>
          </a:xfrm>
          <a:prstGeom prst="rect">
            <a:avLst/>
          </a:prstGeom>
          <a:noFill/>
        </p:spPr>
        <p:txBody>
          <a:bodyPr wrap="none" rtlCol="0">
            <a:spAutoFit/>
          </a:bodyPr>
          <a:lstStyle/>
          <a:p>
            <a:r>
              <a:rPr lang="en-US" sz="2400" dirty="0"/>
              <a:t>A </a:t>
            </a:r>
            <a:r>
              <a:rPr lang="en-US" sz="2400" b="1" dirty="0"/>
              <a:t>data structure </a:t>
            </a:r>
            <a:r>
              <a:rPr lang="en-US" sz="2400" dirty="0"/>
              <a:t>is a mechanism for storing and organizing data</a:t>
            </a:r>
          </a:p>
        </p:txBody>
      </p:sp>
      <p:pic>
        <p:nvPicPr>
          <p:cNvPr id="10242" name="Picture 2" descr="Array Data Structure - GeeksforGeeks">
            <a:extLst>
              <a:ext uri="{FF2B5EF4-FFF2-40B4-BE49-F238E27FC236}">
                <a16:creationId xmlns:a16="http://schemas.microsoft.com/office/drawing/2014/main" id="{297124B4-7587-19D9-56C8-47720F8C1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114800" cy="107419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Queue Data Structure - GeeksforGeeks">
            <a:extLst>
              <a:ext uri="{FF2B5EF4-FFF2-40B4-BE49-F238E27FC236}">
                <a16:creationId xmlns:a16="http://schemas.microsoft.com/office/drawing/2014/main" id="{FC754F22-86FC-42B2-7D8C-5FC3896AB9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37" t="13273" r="12437" b="21258"/>
          <a:stretch/>
        </p:blipFill>
        <p:spPr bwMode="auto">
          <a:xfrm>
            <a:off x="381000" y="3254503"/>
            <a:ext cx="3962399" cy="174686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Linked List Data Structure - GeeksforGeeks">
            <a:extLst>
              <a:ext uri="{FF2B5EF4-FFF2-40B4-BE49-F238E27FC236}">
                <a16:creationId xmlns:a16="http://schemas.microsoft.com/office/drawing/2014/main" id="{3D96E1A2-3DF0-34E8-7AF7-2A95C58C1E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9624" y="1423926"/>
            <a:ext cx="5987576" cy="1333202"/>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Stack Data Structure - GeeksforGeeks">
            <a:extLst>
              <a:ext uri="{FF2B5EF4-FFF2-40B4-BE49-F238E27FC236}">
                <a16:creationId xmlns:a16="http://schemas.microsoft.com/office/drawing/2014/main" id="{BC166B92-5AF4-0478-F8C2-D2CEE44602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4304"/>
          <a:stretch/>
        </p:blipFill>
        <p:spPr bwMode="auto">
          <a:xfrm>
            <a:off x="7789627" y="2964844"/>
            <a:ext cx="3581400" cy="1796201"/>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Tree (data structure) - Wikipedia">
            <a:extLst>
              <a:ext uri="{FF2B5EF4-FFF2-40B4-BE49-F238E27FC236}">
                <a16:creationId xmlns:a16="http://schemas.microsoft.com/office/drawing/2014/main" id="{DA87FE23-CDF5-AA78-DFB4-E828721AF6F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63213" y="3810000"/>
            <a:ext cx="2006600" cy="22860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3E18D596-9A26-B819-8595-D58EBA7107A4}"/>
              </a:ext>
            </a:extLst>
          </p:cNvPr>
          <p:cNvSpPr txBox="1"/>
          <p:nvPr/>
        </p:nvSpPr>
        <p:spPr>
          <a:xfrm>
            <a:off x="1798712" y="2486517"/>
            <a:ext cx="915635" cy="369332"/>
          </a:xfrm>
          <a:prstGeom prst="rect">
            <a:avLst/>
          </a:prstGeom>
          <a:noFill/>
        </p:spPr>
        <p:txBody>
          <a:bodyPr wrap="none" rtlCol="0">
            <a:spAutoFit/>
          </a:bodyPr>
          <a:lstStyle/>
          <a:p>
            <a:r>
              <a:rPr lang="en-US" b="1" dirty="0">
                <a:solidFill>
                  <a:srgbClr val="FF0000"/>
                </a:solidFill>
              </a:rPr>
              <a:t>Arrays</a:t>
            </a:r>
          </a:p>
        </p:txBody>
      </p:sp>
      <p:sp>
        <p:nvSpPr>
          <p:cNvPr id="29" name="TextBox 28">
            <a:extLst>
              <a:ext uri="{FF2B5EF4-FFF2-40B4-BE49-F238E27FC236}">
                <a16:creationId xmlns:a16="http://schemas.microsoft.com/office/drawing/2014/main" id="{D8624066-62DB-E07C-36C3-1AB910A36B4F}"/>
              </a:ext>
            </a:extLst>
          </p:cNvPr>
          <p:cNvSpPr txBox="1"/>
          <p:nvPr/>
        </p:nvSpPr>
        <p:spPr>
          <a:xfrm>
            <a:off x="1828800" y="4233381"/>
            <a:ext cx="902811" cy="369332"/>
          </a:xfrm>
          <a:prstGeom prst="rect">
            <a:avLst/>
          </a:prstGeom>
          <a:noFill/>
        </p:spPr>
        <p:txBody>
          <a:bodyPr wrap="none" rtlCol="0">
            <a:spAutoFit/>
          </a:bodyPr>
          <a:lstStyle/>
          <a:p>
            <a:r>
              <a:rPr lang="en-US" b="1" dirty="0">
                <a:solidFill>
                  <a:srgbClr val="FF0000"/>
                </a:solidFill>
              </a:rPr>
              <a:t>Queue</a:t>
            </a:r>
          </a:p>
        </p:txBody>
      </p:sp>
      <p:sp>
        <p:nvSpPr>
          <p:cNvPr id="30" name="TextBox 29">
            <a:extLst>
              <a:ext uri="{FF2B5EF4-FFF2-40B4-BE49-F238E27FC236}">
                <a16:creationId xmlns:a16="http://schemas.microsoft.com/office/drawing/2014/main" id="{7586BA0D-D75B-72BB-BF27-098182FCA4E2}"/>
              </a:ext>
            </a:extLst>
          </p:cNvPr>
          <p:cNvSpPr txBox="1"/>
          <p:nvPr/>
        </p:nvSpPr>
        <p:spPr>
          <a:xfrm>
            <a:off x="5867400" y="6019800"/>
            <a:ext cx="800219" cy="369332"/>
          </a:xfrm>
          <a:prstGeom prst="rect">
            <a:avLst/>
          </a:prstGeom>
          <a:noFill/>
        </p:spPr>
        <p:txBody>
          <a:bodyPr wrap="none" rtlCol="0">
            <a:spAutoFit/>
          </a:bodyPr>
          <a:lstStyle/>
          <a:p>
            <a:r>
              <a:rPr lang="en-US" b="1" dirty="0">
                <a:solidFill>
                  <a:srgbClr val="FF0000"/>
                </a:solidFill>
              </a:rPr>
              <a:t>Trees</a:t>
            </a:r>
          </a:p>
        </p:txBody>
      </p:sp>
      <p:sp>
        <p:nvSpPr>
          <p:cNvPr id="31" name="TextBox 30">
            <a:extLst>
              <a:ext uri="{FF2B5EF4-FFF2-40B4-BE49-F238E27FC236}">
                <a16:creationId xmlns:a16="http://schemas.microsoft.com/office/drawing/2014/main" id="{A4F4023A-C906-8CED-A5D0-28358FCF5537}"/>
              </a:ext>
            </a:extLst>
          </p:cNvPr>
          <p:cNvSpPr txBox="1"/>
          <p:nvPr/>
        </p:nvSpPr>
        <p:spPr>
          <a:xfrm>
            <a:off x="9144000" y="4724400"/>
            <a:ext cx="800219" cy="369332"/>
          </a:xfrm>
          <a:prstGeom prst="rect">
            <a:avLst/>
          </a:prstGeom>
          <a:noFill/>
        </p:spPr>
        <p:txBody>
          <a:bodyPr wrap="none" rtlCol="0">
            <a:spAutoFit/>
          </a:bodyPr>
          <a:lstStyle/>
          <a:p>
            <a:r>
              <a:rPr lang="en-US" b="1" dirty="0">
                <a:solidFill>
                  <a:srgbClr val="FF0000"/>
                </a:solidFill>
              </a:rPr>
              <a:t>Stack</a:t>
            </a:r>
          </a:p>
        </p:txBody>
      </p:sp>
      <p:sp>
        <p:nvSpPr>
          <p:cNvPr id="32" name="TextBox 31">
            <a:extLst>
              <a:ext uri="{FF2B5EF4-FFF2-40B4-BE49-F238E27FC236}">
                <a16:creationId xmlns:a16="http://schemas.microsoft.com/office/drawing/2014/main" id="{BE0F109A-98C0-EF51-CD11-E6AF65856F6E}"/>
              </a:ext>
            </a:extLst>
          </p:cNvPr>
          <p:cNvSpPr txBox="1"/>
          <p:nvPr/>
        </p:nvSpPr>
        <p:spPr>
          <a:xfrm>
            <a:off x="8206485" y="2301851"/>
            <a:ext cx="1402948" cy="369332"/>
          </a:xfrm>
          <a:prstGeom prst="rect">
            <a:avLst/>
          </a:prstGeom>
          <a:noFill/>
        </p:spPr>
        <p:txBody>
          <a:bodyPr wrap="none" rtlCol="0">
            <a:spAutoFit/>
          </a:bodyPr>
          <a:lstStyle/>
          <a:p>
            <a:r>
              <a:rPr lang="en-US" b="1" dirty="0">
                <a:solidFill>
                  <a:srgbClr val="FF0000"/>
                </a:solidFill>
              </a:rPr>
              <a:t>Linked List</a:t>
            </a:r>
          </a:p>
        </p:txBody>
      </p:sp>
    </p:spTree>
    <p:extLst>
      <p:ext uri="{BB962C8B-B14F-4D97-AF65-F5344CB8AC3E}">
        <p14:creationId xmlns:p14="http://schemas.microsoft.com/office/powerpoint/2010/main" val="116646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sp>
        <p:nvSpPr>
          <p:cNvPr id="23" name="TextBox 22">
            <a:extLst>
              <a:ext uri="{FF2B5EF4-FFF2-40B4-BE49-F238E27FC236}">
                <a16:creationId xmlns:a16="http://schemas.microsoft.com/office/drawing/2014/main" id="{F24C0D43-940F-0496-7F2C-851B0CA0649B}"/>
              </a:ext>
            </a:extLst>
          </p:cNvPr>
          <p:cNvSpPr txBox="1"/>
          <p:nvPr/>
        </p:nvSpPr>
        <p:spPr>
          <a:xfrm>
            <a:off x="609600" y="381000"/>
            <a:ext cx="8999580" cy="461665"/>
          </a:xfrm>
          <a:prstGeom prst="rect">
            <a:avLst/>
          </a:prstGeom>
          <a:noFill/>
        </p:spPr>
        <p:txBody>
          <a:bodyPr wrap="none" rtlCol="0">
            <a:spAutoFit/>
          </a:bodyPr>
          <a:lstStyle/>
          <a:p>
            <a:r>
              <a:rPr lang="en-US" sz="2400" dirty="0"/>
              <a:t>A </a:t>
            </a:r>
            <a:r>
              <a:rPr lang="en-US" sz="2400" b="1" dirty="0"/>
              <a:t>data structure </a:t>
            </a:r>
            <a:r>
              <a:rPr lang="en-US" sz="2400" dirty="0"/>
              <a:t>is a mechanism for storing and organizing data</a:t>
            </a:r>
          </a:p>
        </p:txBody>
      </p:sp>
      <p:pic>
        <p:nvPicPr>
          <p:cNvPr id="10242" name="Picture 2" descr="Array Data Structure - GeeksforGeeks">
            <a:extLst>
              <a:ext uri="{FF2B5EF4-FFF2-40B4-BE49-F238E27FC236}">
                <a16:creationId xmlns:a16="http://schemas.microsoft.com/office/drawing/2014/main" id="{297124B4-7587-19D9-56C8-47720F8C1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4114800" cy="107419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Queue Data Structure - GeeksforGeeks">
            <a:extLst>
              <a:ext uri="{FF2B5EF4-FFF2-40B4-BE49-F238E27FC236}">
                <a16:creationId xmlns:a16="http://schemas.microsoft.com/office/drawing/2014/main" id="{FC754F22-86FC-42B2-7D8C-5FC3896AB9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37" t="13273" r="12437" b="21258"/>
          <a:stretch/>
        </p:blipFill>
        <p:spPr bwMode="auto">
          <a:xfrm>
            <a:off x="381000" y="3254503"/>
            <a:ext cx="3962399" cy="1746864"/>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Linked List Data Structure - GeeksforGeeks">
            <a:extLst>
              <a:ext uri="{FF2B5EF4-FFF2-40B4-BE49-F238E27FC236}">
                <a16:creationId xmlns:a16="http://schemas.microsoft.com/office/drawing/2014/main" id="{3D96E1A2-3DF0-34E8-7AF7-2A95C58C1E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9624" y="1423926"/>
            <a:ext cx="5987576" cy="1333202"/>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Tree (data structure) - Wikipedia">
            <a:extLst>
              <a:ext uri="{FF2B5EF4-FFF2-40B4-BE49-F238E27FC236}">
                <a16:creationId xmlns:a16="http://schemas.microsoft.com/office/drawing/2014/main" id="{DA87FE23-CDF5-AA78-DFB4-E828721AF6F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63213" y="3810000"/>
            <a:ext cx="2006600" cy="22860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3E18D596-9A26-B819-8595-D58EBA7107A4}"/>
              </a:ext>
            </a:extLst>
          </p:cNvPr>
          <p:cNvSpPr txBox="1"/>
          <p:nvPr/>
        </p:nvSpPr>
        <p:spPr>
          <a:xfrm>
            <a:off x="1798712" y="2486517"/>
            <a:ext cx="915635" cy="369332"/>
          </a:xfrm>
          <a:prstGeom prst="rect">
            <a:avLst/>
          </a:prstGeom>
          <a:noFill/>
        </p:spPr>
        <p:txBody>
          <a:bodyPr wrap="none" rtlCol="0">
            <a:spAutoFit/>
          </a:bodyPr>
          <a:lstStyle/>
          <a:p>
            <a:r>
              <a:rPr lang="en-US" b="1" dirty="0">
                <a:solidFill>
                  <a:srgbClr val="FF0000"/>
                </a:solidFill>
              </a:rPr>
              <a:t>Arrays</a:t>
            </a:r>
          </a:p>
        </p:txBody>
      </p:sp>
      <p:sp>
        <p:nvSpPr>
          <p:cNvPr id="29" name="TextBox 28">
            <a:extLst>
              <a:ext uri="{FF2B5EF4-FFF2-40B4-BE49-F238E27FC236}">
                <a16:creationId xmlns:a16="http://schemas.microsoft.com/office/drawing/2014/main" id="{D8624066-62DB-E07C-36C3-1AB910A36B4F}"/>
              </a:ext>
            </a:extLst>
          </p:cNvPr>
          <p:cNvSpPr txBox="1"/>
          <p:nvPr/>
        </p:nvSpPr>
        <p:spPr>
          <a:xfrm>
            <a:off x="1828800" y="4233381"/>
            <a:ext cx="902811" cy="369332"/>
          </a:xfrm>
          <a:prstGeom prst="rect">
            <a:avLst/>
          </a:prstGeom>
          <a:noFill/>
        </p:spPr>
        <p:txBody>
          <a:bodyPr wrap="none" rtlCol="0">
            <a:spAutoFit/>
          </a:bodyPr>
          <a:lstStyle/>
          <a:p>
            <a:r>
              <a:rPr lang="en-US" b="1" dirty="0">
                <a:solidFill>
                  <a:srgbClr val="FF0000"/>
                </a:solidFill>
              </a:rPr>
              <a:t>Queue</a:t>
            </a:r>
          </a:p>
        </p:txBody>
      </p:sp>
      <p:sp>
        <p:nvSpPr>
          <p:cNvPr id="30" name="TextBox 29">
            <a:extLst>
              <a:ext uri="{FF2B5EF4-FFF2-40B4-BE49-F238E27FC236}">
                <a16:creationId xmlns:a16="http://schemas.microsoft.com/office/drawing/2014/main" id="{7586BA0D-D75B-72BB-BF27-098182FCA4E2}"/>
              </a:ext>
            </a:extLst>
          </p:cNvPr>
          <p:cNvSpPr txBox="1"/>
          <p:nvPr/>
        </p:nvSpPr>
        <p:spPr>
          <a:xfrm>
            <a:off x="5867400" y="6019800"/>
            <a:ext cx="800219" cy="369332"/>
          </a:xfrm>
          <a:prstGeom prst="rect">
            <a:avLst/>
          </a:prstGeom>
          <a:noFill/>
        </p:spPr>
        <p:txBody>
          <a:bodyPr wrap="none" rtlCol="0">
            <a:spAutoFit/>
          </a:bodyPr>
          <a:lstStyle/>
          <a:p>
            <a:r>
              <a:rPr lang="en-US" b="1" dirty="0">
                <a:solidFill>
                  <a:srgbClr val="FF0000"/>
                </a:solidFill>
              </a:rPr>
              <a:t>Trees</a:t>
            </a:r>
          </a:p>
        </p:txBody>
      </p:sp>
      <p:sp>
        <p:nvSpPr>
          <p:cNvPr id="31" name="TextBox 30">
            <a:extLst>
              <a:ext uri="{FF2B5EF4-FFF2-40B4-BE49-F238E27FC236}">
                <a16:creationId xmlns:a16="http://schemas.microsoft.com/office/drawing/2014/main" id="{A4F4023A-C906-8CED-A5D0-28358FCF5537}"/>
              </a:ext>
            </a:extLst>
          </p:cNvPr>
          <p:cNvSpPr txBox="1"/>
          <p:nvPr/>
        </p:nvSpPr>
        <p:spPr>
          <a:xfrm>
            <a:off x="9658244" y="5154692"/>
            <a:ext cx="800219" cy="369332"/>
          </a:xfrm>
          <a:prstGeom prst="rect">
            <a:avLst/>
          </a:prstGeom>
          <a:noFill/>
        </p:spPr>
        <p:txBody>
          <a:bodyPr wrap="none" rtlCol="0">
            <a:spAutoFit/>
          </a:bodyPr>
          <a:lstStyle/>
          <a:p>
            <a:r>
              <a:rPr lang="en-US" b="1" dirty="0">
                <a:solidFill>
                  <a:srgbClr val="FF0000"/>
                </a:solidFill>
              </a:rPr>
              <a:t>Stack</a:t>
            </a:r>
          </a:p>
        </p:txBody>
      </p:sp>
      <p:sp>
        <p:nvSpPr>
          <p:cNvPr id="32" name="TextBox 31">
            <a:extLst>
              <a:ext uri="{FF2B5EF4-FFF2-40B4-BE49-F238E27FC236}">
                <a16:creationId xmlns:a16="http://schemas.microsoft.com/office/drawing/2014/main" id="{BE0F109A-98C0-EF51-CD11-E6AF65856F6E}"/>
              </a:ext>
            </a:extLst>
          </p:cNvPr>
          <p:cNvSpPr txBox="1"/>
          <p:nvPr/>
        </p:nvSpPr>
        <p:spPr>
          <a:xfrm>
            <a:off x="8206485" y="2301851"/>
            <a:ext cx="1402948" cy="369332"/>
          </a:xfrm>
          <a:prstGeom prst="rect">
            <a:avLst/>
          </a:prstGeom>
          <a:noFill/>
        </p:spPr>
        <p:txBody>
          <a:bodyPr wrap="none" rtlCol="0">
            <a:spAutoFit/>
          </a:bodyPr>
          <a:lstStyle/>
          <a:p>
            <a:r>
              <a:rPr lang="en-US" b="1" dirty="0">
                <a:solidFill>
                  <a:srgbClr val="FF0000"/>
                </a:solidFill>
              </a:rPr>
              <a:t>Linked List</a:t>
            </a:r>
          </a:p>
        </p:txBody>
      </p:sp>
      <p:sp>
        <p:nvSpPr>
          <p:cNvPr id="2" name="TextBox 1">
            <a:extLst>
              <a:ext uri="{FF2B5EF4-FFF2-40B4-BE49-F238E27FC236}">
                <a16:creationId xmlns:a16="http://schemas.microsoft.com/office/drawing/2014/main" id="{BF4A81C3-F300-718C-907B-83E07D4EB4AC}"/>
              </a:ext>
            </a:extLst>
          </p:cNvPr>
          <p:cNvSpPr txBox="1"/>
          <p:nvPr/>
        </p:nvSpPr>
        <p:spPr>
          <a:xfrm>
            <a:off x="152400" y="5093732"/>
            <a:ext cx="4712559" cy="1200329"/>
          </a:xfrm>
          <a:prstGeom prst="rect">
            <a:avLst/>
          </a:prstGeom>
          <a:noFill/>
        </p:spPr>
        <p:txBody>
          <a:bodyPr wrap="square" rtlCol="0">
            <a:spAutoFit/>
          </a:bodyPr>
          <a:lstStyle/>
          <a:p>
            <a:r>
              <a:rPr lang="en-US" sz="2400" dirty="0"/>
              <a:t>There are many types of data structure, and each data structure has its pros and cons</a:t>
            </a:r>
          </a:p>
        </p:txBody>
      </p:sp>
      <p:pic>
        <p:nvPicPr>
          <p:cNvPr id="6" name="Picture 2" descr="Blue Hawk 20-in Wood D-Handle Digging Shovel in the Shovels &amp; Spades  department at Lowes.com">
            <a:extLst>
              <a:ext uri="{FF2B5EF4-FFF2-40B4-BE49-F238E27FC236}">
                <a16:creationId xmlns:a16="http://schemas.microsoft.com/office/drawing/2014/main" id="{0A5E5F15-B200-AB1C-8674-853BB1EB957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3875187">
            <a:off x="1108152" y="2676003"/>
            <a:ext cx="707323" cy="7073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xcavators | John Deere US">
            <a:extLst>
              <a:ext uri="{FF2B5EF4-FFF2-40B4-BE49-F238E27FC236}">
                <a16:creationId xmlns:a16="http://schemas.microsoft.com/office/drawing/2014/main" id="{F4244315-18F9-E4DE-FBC0-F41B1D4B5BB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07001" y="4315637"/>
            <a:ext cx="1197537" cy="6733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World's largest hard rock water tunnel boring machine debuts in Dallas -  Dallas City News">
            <a:extLst>
              <a:ext uri="{FF2B5EF4-FFF2-40B4-BE49-F238E27FC236}">
                <a16:creationId xmlns:a16="http://schemas.microsoft.com/office/drawing/2014/main" id="{AE0A030F-3A69-68AF-117F-F4723104925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62800" y="5692917"/>
            <a:ext cx="1148583" cy="646078"/>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Water Well Drilling | Simco Drilling Equipment">
            <a:extLst>
              <a:ext uri="{FF2B5EF4-FFF2-40B4-BE49-F238E27FC236}">
                <a16:creationId xmlns:a16="http://schemas.microsoft.com/office/drawing/2014/main" id="{75921ACF-5569-2D68-BE9E-B24CF8B115D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599760" y="4264411"/>
            <a:ext cx="1362075" cy="13658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tack Data Structure - GeeksforGeeks">
            <a:extLst>
              <a:ext uri="{FF2B5EF4-FFF2-40B4-BE49-F238E27FC236}">
                <a16:creationId xmlns:a16="http://schemas.microsoft.com/office/drawing/2014/main" id="{03E8C333-822C-A0AD-BC6C-531C3633D04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b="14304"/>
          <a:stretch/>
        </p:blipFill>
        <p:spPr bwMode="auto">
          <a:xfrm>
            <a:off x="8032066" y="3353989"/>
            <a:ext cx="3534353" cy="177260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Gas Powered Earth Auger">
            <a:extLst>
              <a:ext uri="{FF2B5EF4-FFF2-40B4-BE49-F238E27FC236}">
                <a16:creationId xmlns:a16="http://schemas.microsoft.com/office/drawing/2014/main" id="{529D63B2-2D1F-1BB5-F100-E065DC7A260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554376" y="2275127"/>
            <a:ext cx="1045384" cy="10453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0C5290E-89F9-86E7-DF76-357E1EED1DE0}"/>
              </a:ext>
            </a:extLst>
          </p:cNvPr>
          <p:cNvSpPr txBox="1"/>
          <p:nvPr/>
        </p:nvSpPr>
        <p:spPr>
          <a:xfrm>
            <a:off x="1118798" y="827016"/>
            <a:ext cx="6449201" cy="369332"/>
          </a:xfrm>
          <a:prstGeom prst="rect">
            <a:avLst/>
          </a:prstGeom>
          <a:noFill/>
        </p:spPr>
        <p:txBody>
          <a:bodyPr wrap="none" rtlCol="0">
            <a:spAutoFit/>
          </a:bodyPr>
          <a:lstStyle/>
          <a:p>
            <a:pPr marL="285750" indent="-285750">
              <a:buFont typeface="Arial" panose="020B0604020202020204" pitchFamily="34" charset="0"/>
              <a:buChar char="•"/>
            </a:pPr>
            <a:r>
              <a:rPr lang="en-US" dirty="0"/>
              <a:t>We have structured ways of </a:t>
            </a:r>
            <a:r>
              <a:rPr lang="en-US" i="1" dirty="0"/>
              <a:t>accessing</a:t>
            </a:r>
            <a:r>
              <a:rPr lang="en-US" dirty="0"/>
              <a:t> and </a:t>
            </a:r>
            <a:r>
              <a:rPr lang="en-US" i="1" dirty="0"/>
              <a:t>managing</a:t>
            </a:r>
            <a:r>
              <a:rPr lang="en-US" dirty="0"/>
              <a:t> data</a:t>
            </a:r>
          </a:p>
        </p:txBody>
      </p:sp>
    </p:spTree>
    <p:extLst>
      <p:ext uri="{BB962C8B-B14F-4D97-AF65-F5344CB8AC3E}">
        <p14:creationId xmlns:p14="http://schemas.microsoft.com/office/powerpoint/2010/main" val="325700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2" name="TextBox 1">
            <a:extLst>
              <a:ext uri="{FF2B5EF4-FFF2-40B4-BE49-F238E27FC236}">
                <a16:creationId xmlns:a16="http://schemas.microsoft.com/office/drawing/2014/main" id="{27B64BF4-6069-F4DD-469C-9B107CA421BC}"/>
              </a:ext>
            </a:extLst>
          </p:cNvPr>
          <p:cNvSpPr txBox="1"/>
          <p:nvPr/>
        </p:nvSpPr>
        <p:spPr>
          <a:xfrm>
            <a:off x="76200" y="76200"/>
            <a:ext cx="2496196" cy="461665"/>
          </a:xfrm>
          <a:prstGeom prst="rect">
            <a:avLst/>
          </a:prstGeom>
          <a:noFill/>
        </p:spPr>
        <p:txBody>
          <a:bodyPr wrap="none" rtlCol="0">
            <a:spAutoFit/>
          </a:bodyPr>
          <a:lstStyle/>
          <a:p>
            <a:r>
              <a:rPr lang="en-US" sz="2400" dirty="0"/>
              <a:t>Announcements </a:t>
            </a:r>
          </a:p>
        </p:txBody>
      </p:sp>
      <p:sp>
        <p:nvSpPr>
          <p:cNvPr id="7" name="TextBox 6">
            <a:extLst>
              <a:ext uri="{FF2B5EF4-FFF2-40B4-BE49-F238E27FC236}">
                <a16:creationId xmlns:a16="http://schemas.microsoft.com/office/drawing/2014/main" id="{12930C79-CA28-F555-10AD-781718DF58DF}"/>
              </a:ext>
            </a:extLst>
          </p:cNvPr>
          <p:cNvSpPr txBox="1"/>
          <p:nvPr/>
        </p:nvSpPr>
        <p:spPr>
          <a:xfrm>
            <a:off x="304800" y="1427730"/>
            <a:ext cx="8537860" cy="2308324"/>
          </a:xfrm>
          <a:prstGeom prst="rect">
            <a:avLst/>
          </a:prstGeom>
          <a:noFill/>
        </p:spPr>
        <p:txBody>
          <a:bodyPr wrap="square" rtlCol="0">
            <a:spAutoFit/>
          </a:bodyPr>
          <a:lstStyle/>
          <a:p>
            <a:endParaRPr lang="en-US" sz="2400" dirty="0"/>
          </a:p>
          <a:p>
            <a:r>
              <a:rPr lang="en-US" sz="2400" dirty="0"/>
              <a:t>Lab 4 due </a:t>
            </a:r>
            <a:r>
              <a:rPr lang="en-US" sz="2400" b="1" dirty="0"/>
              <a:t>tomorrow </a:t>
            </a:r>
            <a:r>
              <a:rPr lang="en-US" sz="2400" dirty="0"/>
              <a:t>at 11:59PM</a:t>
            </a:r>
          </a:p>
          <a:p>
            <a:pPr marL="342900" indent="-342900">
              <a:buFont typeface="Arial" panose="020B0604020202020204" pitchFamily="34" charset="0"/>
              <a:buChar char="•"/>
            </a:pPr>
            <a:endParaRPr lang="en-US" sz="2400" dirty="0"/>
          </a:p>
          <a:p>
            <a:endParaRPr lang="en-US" sz="2400" dirty="0"/>
          </a:p>
          <a:p>
            <a:r>
              <a:rPr lang="en-US" sz="2400" dirty="0"/>
              <a:t>Program 1 due next Wednesday</a:t>
            </a:r>
          </a:p>
          <a:p>
            <a:endParaRPr lang="en-US" sz="2400" dirty="0"/>
          </a:p>
        </p:txBody>
      </p:sp>
      <p:pic>
        <p:nvPicPr>
          <p:cNvPr id="14338" name="Picture 2">
            <a:extLst>
              <a:ext uri="{FF2B5EF4-FFF2-40B4-BE49-F238E27FC236}">
                <a16:creationId xmlns:a16="http://schemas.microsoft.com/office/drawing/2014/main" id="{3DCA01D9-EBB7-79AA-873E-DA89A169E8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1427730"/>
            <a:ext cx="4105655" cy="213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68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sp>
        <p:nvSpPr>
          <p:cNvPr id="23" name="TextBox 22">
            <a:extLst>
              <a:ext uri="{FF2B5EF4-FFF2-40B4-BE49-F238E27FC236}">
                <a16:creationId xmlns:a16="http://schemas.microsoft.com/office/drawing/2014/main" id="{F24C0D43-940F-0496-7F2C-851B0CA0649B}"/>
              </a:ext>
            </a:extLst>
          </p:cNvPr>
          <p:cNvSpPr txBox="1"/>
          <p:nvPr/>
        </p:nvSpPr>
        <p:spPr>
          <a:xfrm>
            <a:off x="685800" y="228600"/>
            <a:ext cx="10439076" cy="523220"/>
          </a:xfrm>
          <a:prstGeom prst="rect">
            <a:avLst/>
          </a:prstGeom>
          <a:noFill/>
        </p:spPr>
        <p:txBody>
          <a:bodyPr wrap="none" rtlCol="0">
            <a:spAutoFit/>
          </a:bodyPr>
          <a:lstStyle/>
          <a:p>
            <a:r>
              <a:rPr lang="en-US" sz="2800" dirty="0"/>
              <a:t>An </a:t>
            </a:r>
            <a:r>
              <a:rPr lang="en-US" sz="2800" b="1" dirty="0"/>
              <a:t>array</a:t>
            </a:r>
            <a:r>
              <a:rPr lang="en-US" sz="2800" dirty="0"/>
              <a:t> is a data structure that can hold multiple, similar values</a:t>
            </a:r>
          </a:p>
        </p:txBody>
      </p:sp>
      <p:pic>
        <p:nvPicPr>
          <p:cNvPr id="10242" name="Picture 2" descr="Array Data Structure - GeeksforGeeks">
            <a:extLst>
              <a:ext uri="{FF2B5EF4-FFF2-40B4-BE49-F238E27FC236}">
                <a16:creationId xmlns:a16="http://schemas.microsoft.com/office/drawing/2014/main" id="{297124B4-7587-19D9-56C8-47720F8C1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6400800" cy="16709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a:extLst>
              <a:ext uri="{FF2B5EF4-FFF2-40B4-BE49-F238E27FC236}">
                <a16:creationId xmlns:a16="http://schemas.microsoft.com/office/drawing/2014/main" id="{62F021E7-DF13-1AAA-470C-54B0CDF6E8EA}"/>
              </a:ext>
            </a:extLst>
          </p:cNvPr>
          <p:cNvSpPr>
            <a:spLocks noChangeArrowheads="1"/>
          </p:cNvSpPr>
          <p:nvPr/>
        </p:nvSpPr>
        <p:spPr bwMode="auto">
          <a:xfrm>
            <a:off x="7099158" y="1066800"/>
            <a:ext cx="5029200" cy="535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nsolas" panose="020B0609020204030204" pitchFamily="49" charset="0"/>
              </a:rPr>
              <a:t>String</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cars </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"Volvo"</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9900"/>
                </a:solidFill>
                <a:effectLst/>
                <a:latin typeface="Consolas" panose="020B0609020204030204" pitchFamily="49" charset="0"/>
              </a:rPr>
              <a:t>"BMW"</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9900"/>
                </a:solidFill>
                <a:effectLst/>
                <a:latin typeface="Consolas" panose="020B0609020204030204" pitchFamily="49" charset="0"/>
              </a:rPr>
              <a:t>"Ford"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9900"/>
                </a:solidFill>
                <a:effectLst/>
                <a:latin typeface="Consolas" panose="020B0609020204030204" pitchFamily="49" charset="0"/>
              </a:rPr>
              <a:t>"Mazda"</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407BFA38-676E-6929-9221-DDAD1B38199C}"/>
              </a:ext>
            </a:extLst>
          </p:cNvPr>
          <p:cNvSpPr>
            <a:spLocks noChangeArrowheads="1"/>
          </p:cNvSpPr>
          <p:nvPr/>
        </p:nvSpPr>
        <p:spPr bwMode="auto">
          <a:xfrm>
            <a:off x="7099158" y="1602743"/>
            <a:ext cx="4419600" cy="5667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Consolas" panose="020B0609020204030204" pitchFamily="49" charset="0"/>
              </a:rPr>
              <a:t>int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myNum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A6E3A"/>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990055"/>
                </a:solidFill>
                <a:effectLst/>
                <a:latin typeface="Consolas" panose="020B0609020204030204" pitchFamily="49" charset="0"/>
              </a:rPr>
              <a:t>10</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20</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30</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40</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9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69755E2-4F40-5EF7-61CB-A4163F16DDB8}"/>
              </a:ext>
            </a:extLst>
          </p:cNvPr>
          <p:cNvSpPr txBox="1"/>
          <p:nvPr/>
        </p:nvSpPr>
        <p:spPr>
          <a:xfrm>
            <a:off x="228600" y="3124200"/>
            <a:ext cx="6636753" cy="2677656"/>
          </a:xfrm>
          <a:prstGeom prst="rect">
            <a:avLst/>
          </a:prstGeom>
          <a:noFill/>
        </p:spPr>
        <p:txBody>
          <a:bodyPr wrap="none" rtlCol="0">
            <a:spAutoFit/>
          </a:bodyPr>
          <a:lstStyle/>
          <a:p>
            <a:r>
              <a:rPr lang="en-US" sz="2400" u="sng" dirty="0"/>
              <a:t>Pros</a:t>
            </a:r>
          </a:p>
          <a:p>
            <a:endParaRPr lang="en-US" sz="2400" u="sng" dirty="0"/>
          </a:p>
          <a:p>
            <a:pPr marL="285750" indent="-285750">
              <a:buFont typeface="Arial" panose="020B0604020202020204" pitchFamily="34" charset="0"/>
              <a:buChar char="•"/>
            </a:pPr>
            <a:r>
              <a:rPr lang="en-US" sz="2400" dirty="0"/>
              <a:t>Holds multiple pieces of information</a:t>
            </a:r>
          </a:p>
          <a:p>
            <a:pPr marL="285750" indent="-285750">
              <a:buFont typeface="Arial" panose="020B0604020202020204" pitchFamily="34" charset="0"/>
              <a:buChar char="•"/>
            </a:pPr>
            <a:r>
              <a:rPr lang="en-US" sz="2400" dirty="0"/>
              <a:t>Information is ordered (by index)</a:t>
            </a:r>
          </a:p>
          <a:p>
            <a:pPr marL="285750" indent="-285750">
              <a:buFont typeface="Arial" panose="020B0604020202020204" pitchFamily="34" charset="0"/>
              <a:buChar char="•"/>
            </a:pPr>
            <a:r>
              <a:rPr lang="en-US" sz="2400" dirty="0"/>
              <a:t>Can easily change what is stored in each slot</a:t>
            </a:r>
          </a:p>
          <a:p>
            <a:pPr marL="285750" indent="-285750">
              <a:buFont typeface="Arial" panose="020B0604020202020204" pitchFamily="34" charset="0"/>
              <a:buChar char="•"/>
            </a:pPr>
            <a:r>
              <a:rPr lang="en-US" sz="2400" dirty="0"/>
              <a:t>Can store duplicate data</a:t>
            </a:r>
          </a:p>
          <a:p>
            <a:pPr marL="285750" indent="-285750">
              <a:buFont typeface="Arial" panose="020B0604020202020204" pitchFamily="34" charset="0"/>
              <a:buChar char="•"/>
            </a:pPr>
            <a:r>
              <a:rPr lang="en-US" sz="2400" dirty="0"/>
              <a:t>Easy to iterate through</a:t>
            </a:r>
          </a:p>
        </p:txBody>
      </p:sp>
    </p:spTree>
    <p:extLst>
      <p:ext uri="{BB962C8B-B14F-4D97-AF65-F5344CB8AC3E}">
        <p14:creationId xmlns:p14="http://schemas.microsoft.com/office/powerpoint/2010/main" val="180371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sp>
        <p:nvSpPr>
          <p:cNvPr id="23" name="TextBox 22">
            <a:extLst>
              <a:ext uri="{FF2B5EF4-FFF2-40B4-BE49-F238E27FC236}">
                <a16:creationId xmlns:a16="http://schemas.microsoft.com/office/drawing/2014/main" id="{F24C0D43-940F-0496-7F2C-851B0CA0649B}"/>
              </a:ext>
            </a:extLst>
          </p:cNvPr>
          <p:cNvSpPr txBox="1"/>
          <p:nvPr/>
        </p:nvSpPr>
        <p:spPr>
          <a:xfrm>
            <a:off x="685800" y="228600"/>
            <a:ext cx="10439076" cy="523220"/>
          </a:xfrm>
          <a:prstGeom prst="rect">
            <a:avLst/>
          </a:prstGeom>
          <a:noFill/>
        </p:spPr>
        <p:txBody>
          <a:bodyPr wrap="none" rtlCol="0">
            <a:spAutoFit/>
          </a:bodyPr>
          <a:lstStyle/>
          <a:p>
            <a:r>
              <a:rPr lang="en-US" sz="2800" dirty="0"/>
              <a:t>An </a:t>
            </a:r>
            <a:r>
              <a:rPr lang="en-US" sz="2800" b="1" dirty="0"/>
              <a:t>array</a:t>
            </a:r>
            <a:r>
              <a:rPr lang="en-US" sz="2800" dirty="0"/>
              <a:t> is a data structure that can hold multiple, similar values</a:t>
            </a:r>
          </a:p>
        </p:txBody>
      </p:sp>
      <p:pic>
        <p:nvPicPr>
          <p:cNvPr id="10242" name="Picture 2" descr="Array Data Structure - GeeksforGeeks">
            <a:extLst>
              <a:ext uri="{FF2B5EF4-FFF2-40B4-BE49-F238E27FC236}">
                <a16:creationId xmlns:a16="http://schemas.microsoft.com/office/drawing/2014/main" id="{297124B4-7587-19D9-56C8-47720F8C1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6400800" cy="16709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2">
            <a:extLst>
              <a:ext uri="{FF2B5EF4-FFF2-40B4-BE49-F238E27FC236}">
                <a16:creationId xmlns:a16="http://schemas.microsoft.com/office/drawing/2014/main" id="{62F021E7-DF13-1AAA-470C-54B0CDF6E8EA}"/>
              </a:ext>
            </a:extLst>
          </p:cNvPr>
          <p:cNvSpPr>
            <a:spLocks noChangeArrowheads="1"/>
          </p:cNvSpPr>
          <p:nvPr/>
        </p:nvSpPr>
        <p:spPr bwMode="auto">
          <a:xfrm>
            <a:off x="7099158" y="1066800"/>
            <a:ext cx="5029200" cy="535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DD4A68"/>
                </a:solidFill>
                <a:effectLst/>
                <a:latin typeface="Consolas" panose="020B0609020204030204" pitchFamily="49" charset="0"/>
              </a:rPr>
              <a:t>String</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cars </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669900"/>
                </a:solidFill>
                <a:effectLst/>
                <a:latin typeface="Consolas" panose="020B0609020204030204" pitchFamily="49" charset="0"/>
              </a:rPr>
              <a:t>"Volvo"</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9900"/>
                </a:solidFill>
                <a:effectLst/>
                <a:latin typeface="Consolas" panose="020B0609020204030204" pitchFamily="49" charset="0"/>
              </a:rPr>
              <a:t>"BMW"</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9900"/>
                </a:solidFill>
                <a:effectLst/>
                <a:latin typeface="Consolas" panose="020B0609020204030204" pitchFamily="49" charset="0"/>
              </a:rPr>
              <a:t>"Ford"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9900"/>
                </a:solidFill>
                <a:effectLst/>
                <a:latin typeface="Consolas" panose="020B0609020204030204" pitchFamily="49" charset="0"/>
              </a:rPr>
              <a:t>"Mazda"</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407BFA38-676E-6929-9221-DDAD1B38199C}"/>
              </a:ext>
            </a:extLst>
          </p:cNvPr>
          <p:cNvSpPr>
            <a:spLocks noChangeArrowheads="1"/>
          </p:cNvSpPr>
          <p:nvPr/>
        </p:nvSpPr>
        <p:spPr bwMode="auto">
          <a:xfrm>
            <a:off x="7099158" y="1602743"/>
            <a:ext cx="4419600" cy="5667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Consolas" panose="020B0609020204030204" pitchFamily="49" charset="0"/>
              </a:rPr>
              <a:t>int</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err="1">
                <a:ln>
                  <a:noFill/>
                </a:ln>
                <a:solidFill>
                  <a:srgbClr val="000000"/>
                </a:solidFill>
                <a:effectLst/>
                <a:latin typeface="Consolas" panose="020B0609020204030204" pitchFamily="49" charset="0"/>
              </a:rPr>
              <a:t>myNum</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A6E3A"/>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990055"/>
                </a:solidFill>
                <a:effectLst/>
                <a:latin typeface="Consolas" panose="020B0609020204030204" pitchFamily="49" charset="0"/>
              </a:rPr>
              <a:t>10</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20</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30</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40</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9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69755E2-4F40-5EF7-61CB-A4163F16DDB8}"/>
              </a:ext>
            </a:extLst>
          </p:cNvPr>
          <p:cNvSpPr txBox="1"/>
          <p:nvPr/>
        </p:nvSpPr>
        <p:spPr>
          <a:xfrm>
            <a:off x="228600" y="3124200"/>
            <a:ext cx="6636753" cy="2677656"/>
          </a:xfrm>
          <a:prstGeom prst="rect">
            <a:avLst/>
          </a:prstGeom>
          <a:noFill/>
        </p:spPr>
        <p:txBody>
          <a:bodyPr wrap="none" rtlCol="0">
            <a:spAutoFit/>
          </a:bodyPr>
          <a:lstStyle/>
          <a:p>
            <a:r>
              <a:rPr lang="en-US" sz="2400" u="sng" dirty="0"/>
              <a:t>Pros</a:t>
            </a:r>
          </a:p>
          <a:p>
            <a:endParaRPr lang="en-US" sz="2400" u="sng" dirty="0"/>
          </a:p>
          <a:p>
            <a:pPr marL="285750" indent="-285750">
              <a:buFont typeface="Arial" panose="020B0604020202020204" pitchFamily="34" charset="0"/>
              <a:buChar char="•"/>
            </a:pPr>
            <a:r>
              <a:rPr lang="en-US" sz="2400" dirty="0"/>
              <a:t>Holds multiple pieces of information</a:t>
            </a:r>
          </a:p>
          <a:p>
            <a:pPr marL="285750" indent="-285750">
              <a:buFont typeface="Arial" panose="020B0604020202020204" pitchFamily="34" charset="0"/>
              <a:buChar char="•"/>
            </a:pPr>
            <a:r>
              <a:rPr lang="en-US" sz="2400" dirty="0"/>
              <a:t>Information is ordered (by index)</a:t>
            </a:r>
          </a:p>
          <a:p>
            <a:pPr marL="285750" indent="-285750">
              <a:buFont typeface="Arial" panose="020B0604020202020204" pitchFamily="34" charset="0"/>
              <a:buChar char="•"/>
            </a:pPr>
            <a:r>
              <a:rPr lang="en-US" sz="2400" dirty="0"/>
              <a:t>Can easily change what is stored in each slot</a:t>
            </a:r>
          </a:p>
          <a:p>
            <a:pPr marL="285750" indent="-285750">
              <a:buFont typeface="Arial" panose="020B0604020202020204" pitchFamily="34" charset="0"/>
              <a:buChar char="•"/>
            </a:pPr>
            <a:r>
              <a:rPr lang="en-US" sz="2400" dirty="0"/>
              <a:t>Can store duplicate data</a:t>
            </a:r>
          </a:p>
          <a:p>
            <a:pPr marL="285750" indent="-285750">
              <a:buFont typeface="Arial" panose="020B0604020202020204" pitchFamily="34" charset="0"/>
              <a:buChar char="•"/>
            </a:pPr>
            <a:r>
              <a:rPr lang="en-US" sz="2400" dirty="0"/>
              <a:t>Easy to iterate through</a:t>
            </a:r>
          </a:p>
        </p:txBody>
      </p:sp>
      <p:sp>
        <p:nvSpPr>
          <p:cNvPr id="2" name="TextBox 1">
            <a:extLst>
              <a:ext uri="{FF2B5EF4-FFF2-40B4-BE49-F238E27FC236}">
                <a16:creationId xmlns:a16="http://schemas.microsoft.com/office/drawing/2014/main" id="{AB31C24E-8130-A016-79BD-471D668C0AFA}"/>
              </a:ext>
            </a:extLst>
          </p:cNvPr>
          <p:cNvSpPr txBox="1"/>
          <p:nvPr/>
        </p:nvSpPr>
        <p:spPr>
          <a:xfrm>
            <a:off x="7028338" y="2872655"/>
            <a:ext cx="5072222" cy="1815882"/>
          </a:xfrm>
          <a:prstGeom prst="rect">
            <a:avLst/>
          </a:prstGeom>
          <a:noFill/>
        </p:spPr>
        <p:txBody>
          <a:bodyPr wrap="none" rtlCol="0">
            <a:spAutoFit/>
          </a:bodyPr>
          <a:lstStyle/>
          <a:p>
            <a:r>
              <a:rPr lang="en-US" sz="2800" u="sng" dirty="0"/>
              <a:t>Cons</a:t>
            </a:r>
          </a:p>
          <a:p>
            <a:endParaRPr lang="en-US" sz="2800" u="sng" dirty="0"/>
          </a:p>
          <a:p>
            <a:pPr marL="285750" indent="-285750">
              <a:buFont typeface="Arial" panose="020B0604020202020204" pitchFamily="34" charset="0"/>
              <a:buChar char="•"/>
            </a:pPr>
            <a:r>
              <a:rPr lang="en-US" sz="2800" dirty="0"/>
              <a:t>Can’t change the length</a:t>
            </a:r>
          </a:p>
          <a:p>
            <a:pPr marL="285750" indent="-285750">
              <a:buFont typeface="Arial" panose="020B0604020202020204" pitchFamily="34" charset="0"/>
              <a:buChar char="•"/>
            </a:pPr>
            <a:r>
              <a:rPr lang="en-US" sz="2800" dirty="0"/>
              <a:t>Can only store one data type</a:t>
            </a:r>
          </a:p>
        </p:txBody>
      </p:sp>
    </p:spTree>
    <p:extLst>
      <p:ext uri="{BB962C8B-B14F-4D97-AF65-F5344CB8AC3E}">
        <p14:creationId xmlns:p14="http://schemas.microsoft.com/office/powerpoint/2010/main" val="4276459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sp>
        <p:nvSpPr>
          <p:cNvPr id="2" name="TextBox 1">
            <a:extLst>
              <a:ext uri="{FF2B5EF4-FFF2-40B4-BE49-F238E27FC236}">
                <a16:creationId xmlns:a16="http://schemas.microsoft.com/office/drawing/2014/main" id="{AB31C24E-8130-A016-79BD-471D668C0AFA}"/>
              </a:ext>
            </a:extLst>
          </p:cNvPr>
          <p:cNvSpPr txBox="1"/>
          <p:nvPr/>
        </p:nvSpPr>
        <p:spPr>
          <a:xfrm>
            <a:off x="152400" y="609600"/>
            <a:ext cx="3748142" cy="1323439"/>
          </a:xfrm>
          <a:prstGeom prst="rect">
            <a:avLst/>
          </a:prstGeom>
          <a:noFill/>
        </p:spPr>
        <p:txBody>
          <a:bodyPr wrap="none" rtlCol="0">
            <a:spAutoFit/>
          </a:bodyPr>
          <a:lstStyle/>
          <a:p>
            <a:r>
              <a:rPr lang="en-US" sz="2000" u="sng" dirty="0"/>
              <a:t>Cons</a:t>
            </a:r>
          </a:p>
          <a:p>
            <a:endParaRPr lang="en-US" sz="2000" u="sng" dirty="0"/>
          </a:p>
          <a:p>
            <a:pPr marL="285750" indent="-285750">
              <a:buFont typeface="Arial" panose="020B0604020202020204" pitchFamily="34" charset="0"/>
              <a:buChar char="•"/>
            </a:pPr>
            <a:r>
              <a:rPr lang="en-US" sz="2000" b="1" dirty="0">
                <a:solidFill>
                  <a:srgbClr val="FF0000"/>
                </a:solidFill>
              </a:rPr>
              <a:t>Can’t change the length</a:t>
            </a:r>
          </a:p>
          <a:p>
            <a:pPr marL="285750" indent="-285750">
              <a:buFont typeface="Arial" panose="020B0604020202020204" pitchFamily="34" charset="0"/>
              <a:buChar char="•"/>
            </a:pPr>
            <a:r>
              <a:rPr lang="en-US" sz="2000" dirty="0"/>
              <a:t>Can only store one data type</a:t>
            </a:r>
          </a:p>
        </p:txBody>
      </p:sp>
      <p:sp>
        <p:nvSpPr>
          <p:cNvPr id="6" name="TextBox 5">
            <a:extLst>
              <a:ext uri="{FF2B5EF4-FFF2-40B4-BE49-F238E27FC236}">
                <a16:creationId xmlns:a16="http://schemas.microsoft.com/office/drawing/2014/main" id="{9977C9C3-EFE8-CA2F-7BFF-293A682B4BE8}"/>
              </a:ext>
            </a:extLst>
          </p:cNvPr>
          <p:cNvSpPr txBox="1"/>
          <p:nvPr/>
        </p:nvSpPr>
        <p:spPr>
          <a:xfrm>
            <a:off x="-9484" y="11363"/>
            <a:ext cx="2478564" cy="461665"/>
          </a:xfrm>
          <a:prstGeom prst="rect">
            <a:avLst/>
          </a:prstGeom>
          <a:noFill/>
        </p:spPr>
        <p:txBody>
          <a:bodyPr wrap="none" rtlCol="0">
            <a:spAutoFit/>
          </a:bodyPr>
          <a:lstStyle/>
          <a:p>
            <a:r>
              <a:rPr lang="en-US" sz="2400" dirty="0"/>
              <a:t>Array Limitations</a:t>
            </a:r>
          </a:p>
        </p:txBody>
      </p:sp>
      <p:sp>
        <p:nvSpPr>
          <p:cNvPr id="7" name="TextBox 6">
            <a:extLst>
              <a:ext uri="{FF2B5EF4-FFF2-40B4-BE49-F238E27FC236}">
                <a16:creationId xmlns:a16="http://schemas.microsoft.com/office/drawing/2014/main" id="{7981438D-6D32-BF76-927F-E325BB3D61B6}"/>
              </a:ext>
            </a:extLst>
          </p:cNvPr>
          <p:cNvSpPr txBox="1"/>
          <p:nvPr/>
        </p:nvSpPr>
        <p:spPr>
          <a:xfrm>
            <a:off x="4267200" y="1219200"/>
            <a:ext cx="3345788" cy="400110"/>
          </a:xfrm>
          <a:prstGeom prst="rect">
            <a:avLst/>
          </a:prstGeom>
          <a:noFill/>
        </p:spPr>
        <p:txBody>
          <a:bodyPr wrap="none" rtlCol="0">
            <a:spAutoFit/>
          </a:bodyPr>
          <a:lstStyle/>
          <a:p>
            <a:r>
              <a:rPr lang="en-US" sz="2000" i="1" dirty="0"/>
              <a:t>What can we do about this?</a:t>
            </a:r>
          </a:p>
        </p:txBody>
      </p:sp>
      <p:sp>
        <p:nvSpPr>
          <p:cNvPr id="8" name="TextBox 7">
            <a:extLst>
              <a:ext uri="{FF2B5EF4-FFF2-40B4-BE49-F238E27FC236}">
                <a16:creationId xmlns:a16="http://schemas.microsoft.com/office/drawing/2014/main" id="{010E60B3-8C47-4440-60AF-6D96B026098F}"/>
              </a:ext>
            </a:extLst>
          </p:cNvPr>
          <p:cNvSpPr txBox="1"/>
          <p:nvPr/>
        </p:nvSpPr>
        <p:spPr>
          <a:xfrm>
            <a:off x="228600" y="2133600"/>
            <a:ext cx="6532558" cy="1015663"/>
          </a:xfrm>
          <a:prstGeom prst="rect">
            <a:avLst/>
          </a:prstGeom>
          <a:noFill/>
        </p:spPr>
        <p:txBody>
          <a:bodyPr wrap="none" rtlCol="0">
            <a:spAutoFit/>
          </a:bodyPr>
          <a:lstStyle/>
          <a:p>
            <a:r>
              <a:rPr lang="en-US" sz="2000" b="1" dirty="0">
                <a:solidFill>
                  <a:srgbClr val="7F0055"/>
                </a:solidFill>
                <a:effectLst/>
                <a:latin typeface="Consolas" panose="020B0609020204030204" pitchFamily="49" charset="0"/>
              </a:rPr>
              <a:t>int</a:t>
            </a:r>
            <a:r>
              <a:rPr lang="en-US" sz="2000" dirty="0">
                <a:solidFill>
                  <a:srgbClr val="000000"/>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myArray</a:t>
            </a:r>
            <a:r>
              <a:rPr lang="en-US" sz="2000" dirty="0">
                <a:solidFill>
                  <a:srgbClr val="000000"/>
                </a:solidFill>
                <a:effectLst/>
                <a:latin typeface="Consolas" panose="020B0609020204030204" pitchFamily="49" charset="0"/>
              </a:rPr>
              <a:t> = {1, 2, 3};</a:t>
            </a:r>
          </a:p>
          <a:p>
            <a:r>
              <a:rPr lang="en-US" sz="2000" dirty="0" err="1">
                <a:solidFill>
                  <a:srgbClr val="000000"/>
                </a:solidFill>
                <a:effectLst/>
                <a:latin typeface="Consolas" panose="020B0609020204030204" pitchFamily="49" charset="0"/>
              </a:rPr>
              <a:t>System.</a:t>
            </a:r>
            <a:r>
              <a:rPr lang="en-US" sz="2000" b="1" i="1" dirty="0" err="1">
                <a:solidFill>
                  <a:srgbClr val="0000C0"/>
                </a:solidFill>
                <a:effectLst/>
                <a:latin typeface="Consolas" panose="020B0609020204030204" pitchFamily="49" charset="0"/>
              </a:rPr>
              <a:t>out</a:t>
            </a:r>
            <a:r>
              <a:rPr lang="en-US" sz="2000" dirty="0" err="1">
                <a:solidFill>
                  <a:srgbClr val="000000"/>
                </a:solidFill>
                <a:effectLst/>
                <a:latin typeface="Consolas" panose="020B0609020204030204" pitchFamily="49" charset="0"/>
              </a:rPr>
              <a:t>.println</a:t>
            </a:r>
            <a:r>
              <a:rPr lang="en-US" sz="2000" dirty="0">
                <a:solidFill>
                  <a:srgbClr val="000000"/>
                </a:solidFill>
                <a:effectLst/>
                <a:latin typeface="Consolas" panose="020B0609020204030204" pitchFamily="49" charset="0"/>
              </a:rPr>
              <a:t>(</a:t>
            </a:r>
            <a:r>
              <a:rPr lang="en-US" sz="2000" dirty="0" err="1">
                <a:solidFill>
                  <a:srgbClr val="000000"/>
                </a:solidFill>
                <a:effectLst/>
                <a:latin typeface="Consolas" panose="020B0609020204030204" pitchFamily="49" charset="0"/>
              </a:rPr>
              <a:t>Arrays.</a:t>
            </a:r>
            <a:r>
              <a:rPr lang="en-US" sz="2000" i="1" dirty="0" err="1">
                <a:solidFill>
                  <a:srgbClr val="000000"/>
                </a:solidFill>
                <a:effectLst/>
                <a:latin typeface="Consolas" panose="020B0609020204030204" pitchFamily="49" charset="0"/>
              </a:rPr>
              <a:t>toString</a:t>
            </a:r>
            <a:r>
              <a:rPr lang="en-US" sz="2000" dirty="0">
                <a:solidFill>
                  <a:srgbClr val="000000"/>
                </a:solidFill>
                <a:effectLst/>
                <a:latin typeface="Consolas" panose="020B0609020204030204" pitchFamily="49" charset="0"/>
              </a:rPr>
              <a:t>(</a:t>
            </a:r>
            <a:r>
              <a:rPr lang="en-US" sz="2000" dirty="0" err="1">
                <a:solidFill>
                  <a:srgbClr val="6A3E3E"/>
                </a:solidFill>
                <a:effectLst/>
                <a:latin typeface="Consolas" panose="020B0609020204030204" pitchFamily="49" charset="0"/>
              </a:rPr>
              <a:t>myArray</a:t>
            </a:r>
            <a:r>
              <a:rPr lang="en-US" sz="2000" dirty="0">
                <a:solidFill>
                  <a:srgbClr val="000000"/>
                </a:solidFill>
                <a:effectLst/>
                <a:latin typeface="Consolas" panose="020B0609020204030204" pitchFamily="49" charset="0"/>
              </a:rPr>
              <a:t>));</a:t>
            </a:r>
          </a:p>
          <a:p>
            <a:endParaRPr lang="en-US" sz="2000" dirty="0"/>
          </a:p>
        </p:txBody>
      </p:sp>
      <p:sp>
        <p:nvSpPr>
          <p:cNvPr id="9" name="TextBox 8">
            <a:extLst>
              <a:ext uri="{FF2B5EF4-FFF2-40B4-BE49-F238E27FC236}">
                <a16:creationId xmlns:a16="http://schemas.microsoft.com/office/drawing/2014/main" id="{6CF1BDCE-2A2B-D4AF-B463-49774AD765B4}"/>
              </a:ext>
            </a:extLst>
          </p:cNvPr>
          <p:cNvSpPr txBox="1"/>
          <p:nvPr/>
        </p:nvSpPr>
        <p:spPr>
          <a:xfrm>
            <a:off x="7467600" y="2456765"/>
            <a:ext cx="4326826" cy="369332"/>
          </a:xfrm>
          <a:prstGeom prst="rect">
            <a:avLst/>
          </a:prstGeom>
          <a:noFill/>
        </p:spPr>
        <p:txBody>
          <a:bodyPr wrap="none" rtlCol="0">
            <a:spAutoFit/>
          </a:bodyPr>
          <a:lstStyle/>
          <a:p>
            <a:r>
              <a:rPr lang="en-US" dirty="0">
                <a:highlight>
                  <a:srgbClr val="00FF00"/>
                </a:highlight>
              </a:rPr>
              <a:t>What if we wanted to add 4 to the array?</a:t>
            </a:r>
          </a:p>
        </p:txBody>
      </p:sp>
    </p:spTree>
    <p:extLst>
      <p:ext uri="{BB962C8B-B14F-4D97-AF65-F5344CB8AC3E}">
        <p14:creationId xmlns:p14="http://schemas.microsoft.com/office/powerpoint/2010/main" val="2921679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sp>
        <p:nvSpPr>
          <p:cNvPr id="2" name="TextBox 1">
            <a:extLst>
              <a:ext uri="{FF2B5EF4-FFF2-40B4-BE49-F238E27FC236}">
                <a16:creationId xmlns:a16="http://schemas.microsoft.com/office/drawing/2014/main" id="{AB31C24E-8130-A016-79BD-471D668C0AFA}"/>
              </a:ext>
            </a:extLst>
          </p:cNvPr>
          <p:cNvSpPr txBox="1"/>
          <p:nvPr/>
        </p:nvSpPr>
        <p:spPr>
          <a:xfrm>
            <a:off x="152400" y="609600"/>
            <a:ext cx="3748142" cy="1323439"/>
          </a:xfrm>
          <a:prstGeom prst="rect">
            <a:avLst/>
          </a:prstGeom>
          <a:noFill/>
        </p:spPr>
        <p:txBody>
          <a:bodyPr wrap="none" rtlCol="0">
            <a:spAutoFit/>
          </a:bodyPr>
          <a:lstStyle/>
          <a:p>
            <a:r>
              <a:rPr lang="en-US" sz="2000" u="sng" dirty="0"/>
              <a:t>Cons</a:t>
            </a:r>
          </a:p>
          <a:p>
            <a:endParaRPr lang="en-US" sz="2000" u="sng" dirty="0"/>
          </a:p>
          <a:p>
            <a:pPr marL="285750" indent="-285750">
              <a:buFont typeface="Arial" panose="020B0604020202020204" pitchFamily="34" charset="0"/>
              <a:buChar char="•"/>
            </a:pPr>
            <a:r>
              <a:rPr lang="en-US" sz="2000" b="1" dirty="0">
                <a:solidFill>
                  <a:srgbClr val="FF0000"/>
                </a:solidFill>
              </a:rPr>
              <a:t>Can’t change the length</a:t>
            </a:r>
          </a:p>
          <a:p>
            <a:pPr marL="285750" indent="-285750">
              <a:buFont typeface="Arial" panose="020B0604020202020204" pitchFamily="34" charset="0"/>
              <a:buChar char="•"/>
            </a:pPr>
            <a:r>
              <a:rPr lang="en-US" sz="2000" dirty="0"/>
              <a:t>Can only store one data type</a:t>
            </a:r>
          </a:p>
        </p:txBody>
      </p:sp>
      <p:sp>
        <p:nvSpPr>
          <p:cNvPr id="6" name="TextBox 5">
            <a:extLst>
              <a:ext uri="{FF2B5EF4-FFF2-40B4-BE49-F238E27FC236}">
                <a16:creationId xmlns:a16="http://schemas.microsoft.com/office/drawing/2014/main" id="{9977C9C3-EFE8-CA2F-7BFF-293A682B4BE8}"/>
              </a:ext>
            </a:extLst>
          </p:cNvPr>
          <p:cNvSpPr txBox="1"/>
          <p:nvPr/>
        </p:nvSpPr>
        <p:spPr>
          <a:xfrm>
            <a:off x="-9484" y="11363"/>
            <a:ext cx="2478564" cy="461665"/>
          </a:xfrm>
          <a:prstGeom prst="rect">
            <a:avLst/>
          </a:prstGeom>
          <a:noFill/>
        </p:spPr>
        <p:txBody>
          <a:bodyPr wrap="none" rtlCol="0">
            <a:spAutoFit/>
          </a:bodyPr>
          <a:lstStyle/>
          <a:p>
            <a:r>
              <a:rPr lang="en-US" sz="2400" dirty="0"/>
              <a:t>Array Limitations</a:t>
            </a:r>
          </a:p>
        </p:txBody>
      </p:sp>
      <p:sp>
        <p:nvSpPr>
          <p:cNvPr id="7" name="TextBox 6">
            <a:extLst>
              <a:ext uri="{FF2B5EF4-FFF2-40B4-BE49-F238E27FC236}">
                <a16:creationId xmlns:a16="http://schemas.microsoft.com/office/drawing/2014/main" id="{7981438D-6D32-BF76-927F-E325BB3D61B6}"/>
              </a:ext>
            </a:extLst>
          </p:cNvPr>
          <p:cNvSpPr txBox="1"/>
          <p:nvPr/>
        </p:nvSpPr>
        <p:spPr>
          <a:xfrm>
            <a:off x="4267200" y="1219200"/>
            <a:ext cx="3345788" cy="400110"/>
          </a:xfrm>
          <a:prstGeom prst="rect">
            <a:avLst/>
          </a:prstGeom>
          <a:noFill/>
        </p:spPr>
        <p:txBody>
          <a:bodyPr wrap="none" rtlCol="0">
            <a:spAutoFit/>
          </a:bodyPr>
          <a:lstStyle/>
          <a:p>
            <a:r>
              <a:rPr lang="en-US" sz="2000" i="1" dirty="0"/>
              <a:t>What can we do about this?</a:t>
            </a:r>
          </a:p>
        </p:txBody>
      </p:sp>
      <p:sp>
        <p:nvSpPr>
          <p:cNvPr id="8" name="TextBox 7">
            <a:extLst>
              <a:ext uri="{FF2B5EF4-FFF2-40B4-BE49-F238E27FC236}">
                <a16:creationId xmlns:a16="http://schemas.microsoft.com/office/drawing/2014/main" id="{010E60B3-8C47-4440-60AF-6D96B026098F}"/>
              </a:ext>
            </a:extLst>
          </p:cNvPr>
          <p:cNvSpPr txBox="1"/>
          <p:nvPr/>
        </p:nvSpPr>
        <p:spPr>
          <a:xfrm>
            <a:off x="228600" y="2133600"/>
            <a:ext cx="6532558" cy="1015663"/>
          </a:xfrm>
          <a:prstGeom prst="rect">
            <a:avLst/>
          </a:prstGeom>
          <a:noFill/>
        </p:spPr>
        <p:txBody>
          <a:bodyPr wrap="none" rtlCol="0">
            <a:spAutoFit/>
          </a:bodyPr>
          <a:lstStyle/>
          <a:p>
            <a:r>
              <a:rPr lang="en-US" sz="2000" b="1" dirty="0">
                <a:solidFill>
                  <a:srgbClr val="7F0055"/>
                </a:solidFill>
                <a:effectLst/>
                <a:latin typeface="Consolas" panose="020B0609020204030204" pitchFamily="49" charset="0"/>
              </a:rPr>
              <a:t>int</a:t>
            </a:r>
            <a:r>
              <a:rPr lang="en-US" sz="2000" dirty="0">
                <a:solidFill>
                  <a:srgbClr val="000000"/>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myArray</a:t>
            </a:r>
            <a:r>
              <a:rPr lang="en-US" sz="2000" dirty="0">
                <a:solidFill>
                  <a:srgbClr val="000000"/>
                </a:solidFill>
                <a:effectLst/>
                <a:latin typeface="Consolas" panose="020B0609020204030204" pitchFamily="49" charset="0"/>
              </a:rPr>
              <a:t> = {1, 2, 3};</a:t>
            </a:r>
          </a:p>
          <a:p>
            <a:r>
              <a:rPr lang="en-US" sz="2000" dirty="0" err="1">
                <a:solidFill>
                  <a:srgbClr val="000000"/>
                </a:solidFill>
                <a:effectLst/>
                <a:latin typeface="Consolas" panose="020B0609020204030204" pitchFamily="49" charset="0"/>
              </a:rPr>
              <a:t>System.</a:t>
            </a:r>
            <a:r>
              <a:rPr lang="en-US" sz="2000" b="1" i="1" dirty="0" err="1">
                <a:solidFill>
                  <a:srgbClr val="0000C0"/>
                </a:solidFill>
                <a:effectLst/>
                <a:latin typeface="Consolas" panose="020B0609020204030204" pitchFamily="49" charset="0"/>
              </a:rPr>
              <a:t>out</a:t>
            </a:r>
            <a:r>
              <a:rPr lang="en-US" sz="2000" dirty="0" err="1">
                <a:solidFill>
                  <a:srgbClr val="000000"/>
                </a:solidFill>
                <a:effectLst/>
                <a:latin typeface="Consolas" panose="020B0609020204030204" pitchFamily="49" charset="0"/>
              </a:rPr>
              <a:t>.println</a:t>
            </a:r>
            <a:r>
              <a:rPr lang="en-US" sz="2000" dirty="0">
                <a:solidFill>
                  <a:srgbClr val="000000"/>
                </a:solidFill>
                <a:effectLst/>
                <a:latin typeface="Consolas" panose="020B0609020204030204" pitchFamily="49" charset="0"/>
              </a:rPr>
              <a:t>(</a:t>
            </a:r>
            <a:r>
              <a:rPr lang="en-US" sz="2000" dirty="0" err="1">
                <a:solidFill>
                  <a:srgbClr val="000000"/>
                </a:solidFill>
                <a:effectLst/>
                <a:latin typeface="Consolas" panose="020B0609020204030204" pitchFamily="49" charset="0"/>
              </a:rPr>
              <a:t>Arrays.</a:t>
            </a:r>
            <a:r>
              <a:rPr lang="en-US" sz="2000" i="1" dirty="0" err="1">
                <a:solidFill>
                  <a:srgbClr val="000000"/>
                </a:solidFill>
                <a:effectLst/>
                <a:latin typeface="Consolas" panose="020B0609020204030204" pitchFamily="49" charset="0"/>
              </a:rPr>
              <a:t>toString</a:t>
            </a:r>
            <a:r>
              <a:rPr lang="en-US" sz="2000" dirty="0">
                <a:solidFill>
                  <a:srgbClr val="000000"/>
                </a:solidFill>
                <a:effectLst/>
                <a:latin typeface="Consolas" panose="020B0609020204030204" pitchFamily="49" charset="0"/>
              </a:rPr>
              <a:t>(</a:t>
            </a:r>
            <a:r>
              <a:rPr lang="en-US" sz="2000" dirty="0" err="1">
                <a:solidFill>
                  <a:srgbClr val="6A3E3E"/>
                </a:solidFill>
                <a:effectLst/>
                <a:latin typeface="Consolas" panose="020B0609020204030204" pitchFamily="49" charset="0"/>
              </a:rPr>
              <a:t>myArray</a:t>
            </a:r>
            <a:r>
              <a:rPr lang="en-US" sz="2000" dirty="0">
                <a:solidFill>
                  <a:srgbClr val="000000"/>
                </a:solidFill>
                <a:effectLst/>
                <a:latin typeface="Consolas" panose="020B0609020204030204" pitchFamily="49" charset="0"/>
              </a:rPr>
              <a:t>));</a:t>
            </a:r>
          </a:p>
          <a:p>
            <a:endParaRPr lang="en-US" sz="2000" dirty="0"/>
          </a:p>
        </p:txBody>
      </p:sp>
      <p:sp>
        <p:nvSpPr>
          <p:cNvPr id="11" name="TextBox 10">
            <a:extLst>
              <a:ext uri="{FF2B5EF4-FFF2-40B4-BE49-F238E27FC236}">
                <a16:creationId xmlns:a16="http://schemas.microsoft.com/office/drawing/2014/main" id="{51FB73F2-213A-9095-9D3E-C08E072E0B94}"/>
              </a:ext>
            </a:extLst>
          </p:cNvPr>
          <p:cNvSpPr txBox="1"/>
          <p:nvPr/>
        </p:nvSpPr>
        <p:spPr>
          <a:xfrm>
            <a:off x="228600" y="3156634"/>
            <a:ext cx="7543800" cy="1323439"/>
          </a:xfrm>
          <a:prstGeom prst="rect">
            <a:avLst/>
          </a:prstGeom>
          <a:noFill/>
        </p:spPr>
        <p:txBody>
          <a:bodyPr wrap="square">
            <a:spAutoFit/>
          </a:bodyPr>
          <a:lstStyle/>
          <a:p>
            <a:r>
              <a:rPr lang="en-US" sz="2000" b="1" dirty="0">
                <a:solidFill>
                  <a:srgbClr val="7F0055"/>
                </a:solidFill>
                <a:effectLst/>
                <a:latin typeface="Consolas" panose="020B0609020204030204" pitchFamily="49" charset="0"/>
              </a:rPr>
              <a:t>int</a:t>
            </a:r>
            <a:r>
              <a:rPr lang="en-US" sz="2000" dirty="0">
                <a:solidFill>
                  <a:srgbClr val="000000"/>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newArray</a:t>
            </a:r>
            <a:r>
              <a:rPr lang="en-US" sz="2000" dirty="0">
                <a:solidFill>
                  <a:srgbClr val="000000"/>
                </a:solidFill>
                <a:effectLst/>
                <a:latin typeface="Consolas" panose="020B0609020204030204" pitchFamily="49" charset="0"/>
              </a:rPr>
              <a:t> = </a:t>
            </a:r>
            <a:r>
              <a:rPr lang="en-US" sz="2000" b="1" dirty="0">
                <a:solidFill>
                  <a:srgbClr val="7F0055"/>
                </a:solidFill>
                <a:effectLst/>
                <a:latin typeface="Consolas" panose="020B0609020204030204" pitchFamily="49" charset="0"/>
              </a:rPr>
              <a:t>new</a:t>
            </a:r>
            <a:r>
              <a:rPr lang="en-US" sz="2000" dirty="0">
                <a:solidFill>
                  <a:srgbClr val="000000"/>
                </a:solidFill>
                <a:effectLst/>
                <a:latin typeface="Consolas" panose="020B0609020204030204" pitchFamily="49" charset="0"/>
              </a:rPr>
              <a:t> </a:t>
            </a:r>
            <a:r>
              <a:rPr lang="en-US" sz="2000" b="1" dirty="0">
                <a:solidFill>
                  <a:srgbClr val="7F0055"/>
                </a:solidFill>
                <a:effectLst/>
                <a:latin typeface="Consolas" panose="020B0609020204030204" pitchFamily="49" charset="0"/>
              </a:rPr>
              <a:t>int</a:t>
            </a:r>
            <a:r>
              <a:rPr lang="en-US" sz="2000" dirty="0">
                <a:solidFill>
                  <a:srgbClr val="000000"/>
                </a:solidFill>
                <a:effectLst/>
                <a:latin typeface="Consolas" panose="020B0609020204030204" pitchFamily="49" charset="0"/>
              </a:rPr>
              <a:t>[</a:t>
            </a:r>
            <a:r>
              <a:rPr lang="en-US" sz="2000" dirty="0" err="1">
                <a:solidFill>
                  <a:srgbClr val="6A3E3E"/>
                </a:solidFill>
                <a:effectLst/>
                <a:latin typeface="Consolas" panose="020B0609020204030204" pitchFamily="49" charset="0"/>
              </a:rPr>
              <a:t>myArray</a:t>
            </a:r>
            <a:r>
              <a:rPr lang="en-US" sz="2000" dirty="0" err="1">
                <a:solidFill>
                  <a:srgbClr val="000000"/>
                </a:solidFill>
                <a:effectLst/>
                <a:latin typeface="Consolas" panose="020B0609020204030204" pitchFamily="49" charset="0"/>
              </a:rPr>
              <a:t>.</a:t>
            </a:r>
            <a:r>
              <a:rPr lang="en-US" sz="2000" dirty="0" err="1">
                <a:solidFill>
                  <a:srgbClr val="0000C0"/>
                </a:solidFill>
                <a:effectLst/>
                <a:latin typeface="Consolas" panose="020B0609020204030204" pitchFamily="49" charset="0"/>
              </a:rPr>
              <a:t>length</a:t>
            </a:r>
            <a:r>
              <a:rPr lang="en-US" sz="2000" dirty="0">
                <a:solidFill>
                  <a:srgbClr val="000000"/>
                </a:solidFill>
                <a:effectLst/>
                <a:latin typeface="Consolas" panose="020B0609020204030204" pitchFamily="49" charset="0"/>
              </a:rPr>
              <a:t> + 1];</a:t>
            </a:r>
          </a:p>
          <a:p>
            <a:r>
              <a:rPr lang="en-US" sz="2000" b="1" dirty="0">
                <a:solidFill>
                  <a:srgbClr val="7F0055"/>
                </a:solidFill>
                <a:effectLst/>
                <a:latin typeface="Consolas" panose="020B0609020204030204" pitchFamily="49" charset="0"/>
              </a:rPr>
              <a:t>for</a:t>
            </a:r>
            <a:r>
              <a:rPr lang="en-US" sz="2000" dirty="0">
                <a:solidFill>
                  <a:srgbClr val="000000"/>
                </a:solidFill>
                <a:effectLst/>
                <a:latin typeface="Consolas" panose="020B0609020204030204" pitchFamily="49" charset="0"/>
              </a:rPr>
              <a:t>(</a:t>
            </a:r>
            <a:r>
              <a:rPr lang="en-US" sz="2000" b="1" dirty="0">
                <a:solidFill>
                  <a:srgbClr val="7F0055"/>
                </a:solidFill>
                <a:effectLst/>
                <a:latin typeface="Consolas" panose="020B0609020204030204" pitchFamily="49" charset="0"/>
              </a:rPr>
              <a:t>int</a:t>
            </a:r>
            <a:r>
              <a:rPr lang="en-US" sz="2000" dirty="0">
                <a:solidFill>
                  <a:srgbClr val="000000"/>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i</a:t>
            </a:r>
            <a:r>
              <a:rPr lang="en-US" sz="2000" dirty="0">
                <a:solidFill>
                  <a:srgbClr val="000000"/>
                </a:solidFill>
                <a:effectLst/>
                <a:latin typeface="Consolas" panose="020B0609020204030204" pitchFamily="49" charset="0"/>
              </a:rPr>
              <a:t> = 0; </a:t>
            </a:r>
            <a:r>
              <a:rPr lang="en-US" sz="2000" dirty="0" err="1">
                <a:solidFill>
                  <a:srgbClr val="6A3E3E"/>
                </a:solidFill>
                <a:effectLst/>
                <a:latin typeface="Consolas" panose="020B0609020204030204" pitchFamily="49" charset="0"/>
              </a:rPr>
              <a:t>i</a:t>
            </a:r>
            <a:r>
              <a:rPr lang="en-US" sz="2000" dirty="0">
                <a:solidFill>
                  <a:srgbClr val="000000"/>
                </a:solidFill>
                <a:effectLst/>
                <a:latin typeface="Consolas" panose="020B0609020204030204" pitchFamily="49" charset="0"/>
              </a:rPr>
              <a:t> &lt; </a:t>
            </a:r>
            <a:r>
              <a:rPr lang="en-US" sz="2000" dirty="0" err="1">
                <a:solidFill>
                  <a:srgbClr val="6A3E3E"/>
                </a:solidFill>
                <a:effectLst/>
                <a:latin typeface="Consolas" panose="020B0609020204030204" pitchFamily="49" charset="0"/>
              </a:rPr>
              <a:t>myArray</a:t>
            </a:r>
            <a:r>
              <a:rPr lang="en-US" sz="2000" dirty="0" err="1">
                <a:solidFill>
                  <a:srgbClr val="000000"/>
                </a:solidFill>
                <a:effectLst/>
                <a:latin typeface="Consolas" panose="020B0609020204030204" pitchFamily="49" charset="0"/>
              </a:rPr>
              <a:t>.</a:t>
            </a:r>
            <a:r>
              <a:rPr lang="en-US" sz="2000" dirty="0" err="1">
                <a:solidFill>
                  <a:srgbClr val="0000C0"/>
                </a:solidFill>
                <a:effectLst/>
                <a:latin typeface="Consolas" panose="020B0609020204030204" pitchFamily="49" charset="0"/>
              </a:rPr>
              <a:t>length</a:t>
            </a:r>
            <a:r>
              <a:rPr lang="en-US" sz="2000" dirty="0">
                <a:solidFill>
                  <a:srgbClr val="000000"/>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i</a:t>
            </a:r>
            <a:r>
              <a:rPr lang="en-US" sz="2000" dirty="0">
                <a:solidFill>
                  <a:srgbClr val="000000"/>
                </a:solidFill>
                <a:effectLst/>
                <a:latin typeface="Consolas" panose="020B0609020204030204" pitchFamily="49" charset="0"/>
              </a:rPr>
              <a:t>++) {</a:t>
            </a:r>
          </a:p>
          <a:p>
            <a:r>
              <a:rPr lang="en-US" sz="2000" dirty="0">
                <a:solidFill>
                  <a:srgbClr val="6A3E3E"/>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newArray</a:t>
            </a:r>
            <a:r>
              <a:rPr lang="en-US" sz="2000" dirty="0">
                <a:solidFill>
                  <a:srgbClr val="000000"/>
                </a:solidFill>
                <a:effectLst/>
                <a:latin typeface="Consolas" panose="020B0609020204030204" pitchFamily="49" charset="0"/>
              </a:rPr>
              <a:t>[</a:t>
            </a:r>
            <a:r>
              <a:rPr lang="en-US" sz="2000" dirty="0" err="1">
                <a:solidFill>
                  <a:srgbClr val="6A3E3E"/>
                </a:solidFill>
                <a:effectLst/>
                <a:latin typeface="Consolas" panose="020B0609020204030204" pitchFamily="49" charset="0"/>
              </a:rPr>
              <a:t>i</a:t>
            </a:r>
            <a:r>
              <a:rPr lang="en-US" sz="2000" dirty="0">
                <a:solidFill>
                  <a:srgbClr val="000000"/>
                </a:solidFill>
                <a:effectLst/>
                <a:latin typeface="Consolas" panose="020B0609020204030204" pitchFamily="49" charset="0"/>
              </a:rPr>
              <a:t>] = </a:t>
            </a:r>
            <a:r>
              <a:rPr lang="en-US" sz="2000" dirty="0" err="1">
                <a:solidFill>
                  <a:srgbClr val="6A3E3E"/>
                </a:solidFill>
                <a:effectLst/>
                <a:latin typeface="Consolas" panose="020B0609020204030204" pitchFamily="49" charset="0"/>
              </a:rPr>
              <a:t>myArray</a:t>
            </a:r>
            <a:r>
              <a:rPr lang="en-US" sz="2000" dirty="0">
                <a:solidFill>
                  <a:srgbClr val="000000"/>
                </a:solidFill>
                <a:effectLst/>
                <a:latin typeface="Consolas" panose="020B0609020204030204" pitchFamily="49" charset="0"/>
              </a:rPr>
              <a:t>[</a:t>
            </a:r>
            <a:r>
              <a:rPr lang="en-US" sz="2000" dirty="0" err="1">
                <a:solidFill>
                  <a:srgbClr val="6A3E3E"/>
                </a:solidFill>
                <a:effectLst/>
                <a:latin typeface="Consolas" panose="020B0609020204030204" pitchFamily="49" charset="0"/>
              </a:rPr>
              <a:t>i</a:t>
            </a:r>
            <a:r>
              <a:rPr lang="en-US" sz="2000" dirty="0">
                <a:solidFill>
                  <a:srgbClr val="000000"/>
                </a:solidFill>
                <a:effectLst/>
                <a:latin typeface="Consolas" panose="020B0609020204030204" pitchFamily="49" charset="0"/>
              </a:rPr>
              <a:t>];</a:t>
            </a:r>
          </a:p>
          <a:p>
            <a:r>
              <a:rPr lang="en-US" sz="200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076F9043-651F-C924-735B-763684E53A07}"/>
              </a:ext>
            </a:extLst>
          </p:cNvPr>
          <p:cNvSpPr txBox="1"/>
          <p:nvPr/>
        </p:nvSpPr>
        <p:spPr>
          <a:xfrm>
            <a:off x="7410861" y="3200400"/>
            <a:ext cx="4673074" cy="369332"/>
          </a:xfrm>
          <a:prstGeom prst="rect">
            <a:avLst/>
          </a:prstGeom>
          <a:noFill/>
        </p:spPr>
        <p:txBody>
          <a:bodyPr wrap="none" rtlCol="0">
            <a:spAutoFit/>
          </a:bodyPr>
          <a:lstStyle/>
          <a:p>
            <a:r>
              <a:rPr lang="en-US" i="1" dirty="0"/>
              <a:t>// Create a new array that is one spot bigger</a:t>
            </a:r>
          </a:p>
        </p:txBody>
      </p:sp>
      <p:sp>
        <p:nvSpPr>
          <p:cNvPr id="13" name="TextBox 12">
            <a:extLst>
              <a:ext uri="{FF2B5EF4-FFF2-40B4-BE49-F238E27FC236}">
                <a16:creationId xmlns:a16="http://schemas.microsoft.com/office/drawing/2014/main" id="{41869F31-EB76-9B65-E5AE-2306C7A9CCD2}"/>
              </a:ext>
            </a:extLst>
          </p:cNvPr>
          <p:cNvSpPr txBox="1"/>
          <p:nvPr/>
        </p:nvSpPr>
        <p:spPr>
          <a:xfrm>
            <a:off x="7315200" y="3886200"/>
            <a:ext cx="4378122" cy="369332"/>
          </a:xfrm>
          <a:prstGeom prst="rect">
            <a:avLst/>
          </a:prstGeom>
          <a:noFill/>
        </p:spPr>
        <p:txBody>
          <a:bodyPr wrap="none" rtlCol="0">
            <a:spAutoFit/>
          </a:bodyPr>
          <a:lstStyle/>
          <a:p>
            <a:r>
              <a:rPr lang="en-US" i="1" dirty="0"/>
              <a:t>// Fill new array with contents of old array</a:t>
            </a:r>
          </a:p>
        </p:txBody>
      </p:sp>
    </p:spTree>
    <p:extLst>
      <p:ext uri="{BB962C8B-B14F-4D97-AF65-F5344CB8AC3E}">
        <p14:creationId xmlns:p14="http://schemas.microsoft.com/office/powerpoint/2010/main" val="363910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sp>
        <p:nvSpPr>
          <p:cNvPr id="2" name="TextBox 1">
            <a:extLst>
              <a:ext uri="{FF2B5EF4-FFF2-40B4-BE49-F238E27FC236}">
                <a16:creationId xmlns:a16="http://schemas.microsoft.com/office/drawing/2014/main" id="{AB31C24E-8130-A016-79BD-471D668C0AFA}"/>
              </a:ext>
            </a:extLst>
          </p:cNvPr>
          <p:cNvSpPr txBox="1"/>
          <p:nvPr/>
        </p:nvSpPr>
        <p:spPr>
          <a:xfrm>
            <a:off x="152400" y="609600"/>
            <a:ext cx="3748142" cy="1323439"/>
          </a:xfrm>
          <a:prstGeom prst="rect">
            <a:avLst/>
          </a:prstGeom>
          <a:noFill/>
        </p:spPr>
        <p:txBody>
          <a:bodyPr wrap="none" rtlCol="0">
            <a:spAutoFit/>
          </a:bodyPr>
          <a:lstStyle/>
          <a:p>
            <a:r>
              <a:rPr lang="en-US" sz="2000" u="sng" dirty="0"/>
              <a:t>Cons</a:t>
            </a:r>
          </a:p>
          <a:p>
            <a:endParaRPr lang="en-US" sz="2000" u="sng" dirty="0"/>
          </a:p>
          <a:p>
            <a:pPr marL="285750" indent="-285750">
              <a:buFont typeface="Arial" panose="020B0604020202020204" pitchFamily="34" charset="0"/>
              <a:buChar char="•"/>
            </a:pPr>
            <a:r>
              <a:rPr lang="en-US" sz="2000" b="1" dirty="0">
                <a:solidFill>
                  <a:srgbClr val="FF0000"/>
                </a:solidFill>
              </a:rPr>
              <a:t>Can’t change the length</a:t>
            </a:r>
          </a:p>
          <a:p>
            <a:pPr marL="285750" indent="-285750">
              <a:buFont typeface="Arial" panose="020B0604020202020204" pitchFamily="34" charset="0"/>
              <a:buChar char="•"/>
            </a:pPr>
            <a:r>
              <a:rPr lang="en-US" sz="2000" dirty="0"/>
              <a:t>Can only store one data type</a:t>
            </a:r>
          </a:p>
        </p:txBody>
      </p:sp>
      <p:sp>
        <p:nvSpPr>
          <p:cNvPr id="6" name="TextBox 5">
            <a:extLst>
              <a:ext uri="{FF2B5EF4-FFF2-40B4-BE49-F238E27FC236}">
                <a16:creationId xmlns:a16="http://schemas.microsoft.com/office/drawing/2014/main" id="{9977C9C3-EFE8-CA2F-7BFF-293A682B4BE8}"/>
              </a:ext>
            </a:extLst>
          </p:cNvPr>
          <p:cNvSpPr txBox="1"/>
          <p:nvPr/>
        </p:nvSpPr>
        <p:spPr>
          <a:xfrm>
            <a:off x="-9484" y="11363"/>
            <a:ext cx="2478564" cy="461665"/>
          </a:xfrm>
          <a:prstGeom prst="rect">
            <a:avLst/>
          </a:prstGeom>
          <a:noFill/>
        </p:spPr>
        <p:txBody>
          <a:bodyPr wrap="none" rtlCol="0">
            <a:spAutoFit/>
          </a:bodyPr>
          <a:lstStyle/>
          <a:p>
            <a:r>
              <a:rPr lang="en-US" sz="2400" dirty="0"/>
              <a:t>Array Limitations</a:t>
            </a:r>
          </a:p>
        </p:txBody>
      </p:sp>
      <p:sp>
        <p:nvSpPr>
          <p:cNvPr id="7" name="TextBox 6">
            <a:extLst>
              <a:ext uri="{FF2B5EF4-FFF2-40B4-BE49-F238E27FC236}">
                <a16:creationId xmlns:a16="http://schemas.microsoft.com/office/drawing/2014/main" id="{7981438D-6D32-BF76-927F-E325BB3D61B6}"/>
              </a:ext>
            </a:extLst>
          </p:cNvPr>
          <p:cNvSpPr txBox="1"/>
          <p:nvPr/>
        </p:nvSpPr>
        <p:spPr>
          <a:xfrm>
            <a:off x="4267200" y="1219200"/>
            <a:ext cx="3345788" cy="400110"/>
          </a:xfrm>
          <a:prstGeom prst="rect">
            <a:avLst/>
          </a:prstGeom>
          <a:noFill/>
        </p:spPr>
        <p:txBody>
          <a:bodyPr wrap="none" rtlCol="0">
            <a:spAutoFit/>
          </a:bodyPr>
          <a:lstStyle/>
          <a:p>
            <a:r>
              <a:rPr lang="en-US" sz="2000" i="1" dirty="0"/>
              <a:t>What can we do about this?</a:t>
            </a:r>
          </a:p>
        </p:txBody>
      </p:sp>
      <p:sp>
        <p:nvSpPr>
          <p:cNvPr id="8" name="TextBox 7">
            <a:extLst>
              <a:ext uri="{FF2B5EF4-FFF2-40B4-BE49-F238E27FC236}">
                <a16:creationId xmlns:a16="http://schemas.microsoft.com/office/drawing/2014/main" id="{010E60B3-8C47-4440-60AF-6D96B026098F}"/>
              </a:ext>
            </a:extLst>
          </p:cNvPr>
          <p:cNvSpPr txBox="1"/>
          <p:nvPr/>
        </p:nvSpPr>
        <p:spPr>
          <a:xfrm>
            <a:off x="228600" y="2133600"/>
            <a:ext cx="6532558" cy="1015663"/>
          </a:xfrm>
          <a:prstGeom prst="rect">
            <a:avLst/>
          </a:prstGeom>
          <a:noFill/>
        </p:spPr>
        <p:txBody>
          <a:bodyPr wrap="none" rtlCol="0">
            <a:spAutoFit/>
          </a:bodyPr>
          <a:lstStyle/>
          <a:p>
            <a:r>
              <a:rPr lang="en-US" sz="2000" b="1" dirty="0">
                <a:solidFill>
                  <a:srgbClr val="7F0055"/>
                </a:solidFill>
                <a:effectLst/>
                <a:latin typeface="Consolas" panose="020B0609020204030204" pitchFamily="49" charset="0"/>
              </a:rPr>
              <a:t>int</a:t>
            </a:r>
            <a:r>
              <a:rPr lang="en-US" sz="2000" dirty="0">
                <a:solidFill>
                  <a:srgbClr val="000000"/>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myArray</a:t>
            </a:r>
            <a:r>
              <a:rPr lang="en-US" sz="2000" dirty="0">
                <a:solidFill>
                  <a:srgbClr val="000000"/>
                </a:solidFill>
                <a:effectLst/>
                <a:latin typeface="Consolas" panose="020B0609020204030204" pitchFamily="49" charset="0"/>
              </a:rPr>
              <a:t> = {1, 2, 3};</a:t>
            </a:r>
          </a:p>
          <a:p>
            <a:r>
              <a:rPr lang="en-US" sz="2000" dirty="0" err="1">
                <a:solidFill>
                  <a:srgbClr val="000000"/>
                </a:solidFill>
                <a:effectLst/>
                <a:latin typeface="Consolas" panose="020B0609020204030204" pitchFamily="49" charset="0"/>
              </a:rPr>
              <a:t>System.</a:t>
            </a:r>
            <a:r>
              <a:rPr lang="en-US" sz="2000" b="1" i="1" dirty="0" err="1">
                <a:solidFill>
                  <a:srgbClr val="0000C0"/>
                </a:solidFill>
                <a:effectLst/>
                <a:latin typeface="Consolas" panose="020B0609020204030204" pitchFamily="49" charset="0"/>
              </a:rPr>
              <a:t>out</a:t>
            </a:r>
            <a:r>
              <a:rPr lang="en-US" sz="2000" dirty="0" err="1">
                <a:solidFill>
                  <a:srgbClr val="000000"/>
                </a:solidFill>
                <a:effectLst/>
                <a:latin typeface="Consolas" panose="020B0609020204030204" pitchFamily="49" charset="0"/>
              </a:rPr>
              <a:t>.println</a:t>
            </a:r>
            <a:r>
              <a:rPr lang="en-US" sz="2000" dirty="0">
                <a:solidFill>
                  <a:srgbClr val="000000"/>
                </a:solidFill>
                <a:effectLst/>
                <a:latin typeface="Consolas" panose="020B0609020204030204" pitchFamily="49" charset="0"/>
              </a:rPr>
              <a:t>(</a:t>
            </a:r>
            <a:r>
              <a:rPr lang="en-US" sz="2000" dirty="0" err="1">
                <a:solidFill>
                  <a:srgbClr val="000000"/>
                </a:solidFill>
                <a:effectLst/>
                <a:latin typeface="Consolas" panose="020B0609020204030204" pitchFamily="49" charset="0"/>
              </a:rPr>
              <a:t>Arrays.</a:t>
            </a:r>
            <a:r>
              <a:rPr lang="en-US" sz="2000" i="1" dirty="0" err="1">
                <a:solidFill>
                  <a:srgbClr val="000000"/>
                </a:solidFill>
                <a:effectLst/>
                <a:latin typeface="Consolas" panose="020B0609020204030204" pitchFamily="49" charset="0"/>
              </a:rPr>
              <a:t>toString</a:t>
            </a:r>
            <a:r>
              <a:rPr lang="en-US" sz="2000" dirty="0">
                <a:solidFill>
                  <a:srgbClr val="000000"/>
                </a:solidFill>
                <a:effectLst/>
                <a:latin typeface="Consolas" panose="020B0609020204030204" pitchFamily="49" charset="0"/>
              </a:rPr>
              <a:t>(</a:t>
            </a:r>
            <a:r>
              <a:rPr lang="en-US" sz="2000" dirty="0" err="1">
                <a:solidFill>
                  <a:srgbClr val="6A3E3E"/>
                </a:solidFill>
                <a:effectLst/>
                <a:latin typeface="Consolas" panose="020B0609020204030204" pitchFamily="49" charset="0"/>
              </a:rPr>
              <a:t>myArray</a:t>
            </a:r>
            <a:r>
              <a:rPr lang="en-US" sz="2000" dirty="0">
                <a:solidFill>
                  <a:srgbClr val="000000"/>
                </a:solidFill>
                <a:effectLst/>
                <a:latin typeface="Consolas" panose="020B0609020204030204" pitchFamily="49" charset="0"/>
              </a:rPr>
              <a:t>));</a:t>
            </a:r>
          </a:p>
          <a:p>
            <a:endParaRPr lang="en-US" sz="2000" dirty="0"/>
          </a:p>
        </p:txBody>
      </p:sp>
      <p:sp>
        <p:nvSpPr>
          <p:cNvPr id="11" name="TextBox 10">
            <a:extLst>
              <a:ext uri="{FF2B5EF4-FFF2-40B4-BE49-F238E27FC236}">
                <a16:creationId xmlns:a16="http://schemas.microsoft.com/office/drawing/2014/main" id="{51FB73F2-213A-9095-9D3E-C08E072E0B94}"/>
              </a:ext>
            </a:extLst>
          </p:cNvPr>
          <p:cNvSpPr txBox="1"/>
          <p:nvPr/>
        </p:nvSpPr>
        <p:spPr>
          <a:xfrm>
            <a:off x="228600" y="3156634"/>
            <a:ext cx="7543800" cy="1323439"/>
          </a:xfrm>
          <a:prstGeom prst="rect">
            <a:avLst/>
          </a:prstGeom>
          <a:noFill/>
        </p:spPr>
        <p:txBody>
          <a:bodyPr wrap="square">
            <a:spAutoFit/>
          </a:bodyPr>
          <a:lstStyle/>
          <a:p>
            <a:r>
              <a:rPr lang="en-US" sz="2000" b="1" dirty="0">
                <a:solidFill>
                  <a:srgbClr val="7F0055"/>
                </a:solidFill>
                <a:effectLst/>
                <a:latin typeface="Consolas" panose="020B0609020204030204" pitchFamily="49" charset="0"/>
              </a:rPr>
              <a:t>int</a:t>
            </a:r>
            <a:r>
              <a:rPr lang="en-US" sz="2000" dirty="0">
                <a:solidFill>
                  <a:srgbClr val="000000"/>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newArray</a:t>
            </a:r>
            <a:r>
              <a:rPr lang="en-US" sz="2000" dirty="0">
                <a:solidFill>
                  <a:srgbClr val="000000"/>
                </a:solidFill>
                <a:effectLst/>
                <a:latin typeface="Consolas" panose="020B0609020204030204" pitchFamily="49" charset="0"/>
              </a:rPr>
              <a:t> = </a:t>
            </a:r>
            <a:r>
              <a:rPr lang="en-US" sz="2000" b="1" dirty="0">
                <a:solidFill>
                  <a:srgbClr val="7F0055"/>
                </a:solidFill>
                <a:effectLst/>
                <a:latin typeface="Consolas" panose="020B0609020204030204" pitchFamily="49" charset="0"/>
              </a:rPr>
              <a:t>new</a:t>
            </a:r>
            <a:r>
              <a:rPr lang="en-US" sz="2000" dirty="0">
                <a:solidFill>
                  <a:srgbClr val="000000"/>
                </a:solidFill>
                <a:effectLst/>
                <a:latin typeface="Consolas" panose="020B0609020204030204" pitchFamily="49" charset="0"/>
              </a:rPr>
              <a:t> </a:t>
            </a:r>
            <a:r>
              <a:rPr lang="en-US" sz="2000" b="1" dirty="0">
                <a:solidFill>
                  <a:srgbClr val="7F0055"/>
                </a:solidFill>
                <a:effectLst/>
                <a:latin typeface="Consolas" panose="020B0609020204030204" pitchFamily="49" charset="0"/>
              </a:rPr>
              <a:t>int</a:t>
            </a:r>
            <a:r>
              <a:rPr lang="en-US" sz="2000" dirty="0">
                <a:solidFill>
                  <a:srgbClr val="000000"/>
                </a:solidFill>
                <a:effectLst/>
                <a:latin typeface="Consolas" panose="020B0609020204030204" pitchFamily="49" charset="0"/>
              </a:rPr>
              <a:t>[</a:t>
            </a:r>
            <a:r>
              <a:rPr lang="en-US" sz="2000" dirty="0" err="1">
                <a:solidFill>
                  <a:srgbClr val="6A3E3E"/>
                </a:solidFill>
                <a:effectLst/>
                <a:latin typeface="Consolas" panose="020B0609020204030204" pitchFamily="49" charset="0"/>
              </a:rPr>
              <a:t>myArray</a:t>
            </a:r>
            <a:r>
              <a:rPr lang="en-US" sz="2000" dirty="0" err="1">
                <a:solidFill>
                  <a:srgbClr val="000000"/>
                </a:solidFill>
                <a:effectLst/>
                <a:latin typeface="Consolas" panose="020B0609020204030204" pitchFamily="49" charset="0"/>
              </a:rPr>
              <a:t>.</a:t>
            </a:r>
            <a:r>
              <a:rPr lang="en-US" sz="2000" dirty="0" err="1">
                <a:solidFill>
                  <a:srgbClr val="0000C0"/>
                </a:solidFill>
                <a:effectLst/>
                <a:latin typeface="Consolas" panose="020B0609020204030204" pitchFamily="49" charset="0"/>
              </a:rPr>
              <a:t>length</a:t>
            </a:r>
            <a:r>
              <a:rPr lang="en-US" sz="2000" dirty="0">
                <a:solidFill>
                  <a:srgbClr val="000000"/>
                </a:solidFill>
                <a:effectLst/>
                <a:latin typeface="Consolas" panose="020B0609020204030204" pitchFamily="49" charset="0"/>
              </a:rPr>
              <a:t> + 1];</a:t>
            </a:r>
          </a:p>
          <a:p>
            <a:r>
              <a:rPr lang="en-US" sz="2000" b="1" dirty="0">
                <a:solidFill>
                  <a:srgbClr val="7F0055"/>
                </a:solidFill>
                <a:effectLst/>
                <a:latin typeface="Consolas" panose="020B0609020204030204" pitchFamily="49" charset="0"/>
              </a:rPr>
              <a:t>for</a:t>
            </a:r>
            <a:r>
              <a:rPr lang="en-US" sz="2000" dirty="0">
                <a:solidFill>
                  <a:srgbClr val="000000"/>
                </a:solidFill>
                <a:effectLst/>
                <a:latin typeface="Consolas" panose="020B0609020204030204" pitchFamily="49" charset="0"/>
              </a:rPr>
              <a:t>(</a:t>
            </a:r>
            <a:r>
              <a:rPr lang="en-US" sz="2000" b="1" dirty="0">
                <a:solidFill>
                  <a:srgbClr val="7F0055"/>
                </a:solidFill>
                <a:effectLst/>
                <a:latin typeface="Consolas" panose="020B0609020204030204" pitchFamily="49" charset="0"/>
              </a:rPr>
              <a:t>int</a:t>
            </a:r>
            <a:r>
              <a:rPr lang="en-US" sz="2000" dirty="0">
                <a:solidFill>
                  <a:srgbClr val="000000"/>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i</a:t>
            </a:r>
            <a:r>
              <a:rPr lang="en-US" sz="2000" dirty="0">
                <a:solidFill>
                  <a:srgbClr val="000000"/>
                </a:solidFill>
                <a:effectLst/>
                <a:latin typeface="Consolas" panose="020B0609020204030204" pitchFamily="49" charset="0"/>
              </a:rPr>
              <a:t> = 0; </a:t>
            </a:r>
            <a:r>
              <a:rPr lang="en-US" sz="2000" dirty="0" err="1">
                <a:solidFill>
                  <a:srgbClr val="6A3E3E"/>
                </a:solidFill>
                <a:effectLst/>
                <a:latin typeface="Consolas" panose="020B0609020204030204" pitchFamily="49" charset="0"/>
              </a:rPr>
              <a:t>i</a:t>
            </a:r>
            <a:r>
              <a:rPr lang="en-US" sz="2000" dirty="0">
                <a:solidFill>
                  <a:srgbClr val="000000"/>
                </a:solidFill>
                <a:effectLst/>
                <a:latin typeface="Consolas" panose="020B0609020204030204" pitchFamily="49" charset="0"/>
              </a:rPr>
              <a:t> &lt; </a:t>
            </a:r>
            <a:r>
              <a:rPr lang="en-US" sz="2000" dirty="0" err="1">
                <a:solidFill>
                  <a:srgbClr val="6A3E3E"/>
                </a:solidFill>
                <a:effectLst/>
                <a:latin typeface="Consolas" panose="020B0609020204030204" pitchFamily="49" charset="0"/>
              </a:rPr>
              <a:t>myArray</a:t>
            </a:r>
            <a:r>
              <a:rPr lang="en-US" sz="2000" dirty="0" err="1">
                <a:solidFill>
                  <a:srgbClr val="000000"/>
                </a:solidFill>
                <a:effectLst/>
                <a:latin typeface="Consolas" panose="020B0609020204030204" pitchFamily="49" charset="0"/>
              </a:rPr>
              <a:t>.</a:t>
            </a:r>
            <a:r>
              <a:rPr lang="en-US" sz="2000" dirty="0" err="1">
                <a:solidFill>
                  <a:srgbClr val="0000C0"/>
                </a:solidFill>
                <a:effectLst/>
                <a:latin typeface="Consolas" panose="020B0609020204030204" pitchFamily="49" charset="0"/>
              </a:rPr>
              <a:t>length</a:t>
            </a:r>
            <a:r>
              <a:rPr lang="en-US" sz="2000" dirty="0">
                <a:solidFill>
                  <a:srgbClr val="000000"/>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i</a:t>
            </a:r>
            <a:r>
              <a:rPr lang="en-US" sz="2000" dirty="0">
                <a:solidFill>
                  <a:srgbClr val="000000"/>
                </a:solidFill>
                <a:effectLst/>
                <a:latin typeface="Consolas" panose="020B0609020204030204" pitchFamily="49" charset="0"/>
              </a:rPr>
              <a:t>++) {</a:t>
            </a:r>
          </a:p>
          <a:p>
            <a:r>
              <a:rPr lang="en-US" sz="2000" dirty="0">
                <a:solidFill>
                  <a:srgbClr val="6A3E3E"/>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newArray</a:t>
            </a:r>
            <a:r>
              <a:rPr lang="en-US" sz="2000" dirty="0">
                <a:solidFill>
                  <a:srgbClr val="000000"/>
                </a:solidFill>
                <a:effectLst/>
                <a:latin typeface="Consolas" panose="020B0609020204030204" pitchFamily="49" charset="0"/>
              </a:rPr>
              <a:t>[</a:t>
            </a:r>
            <a:r>
              <a:rPr lang="en-US" sz="2000" dirty="0" err="1">
                <a:solidFill>
                  <a:srgbClr val="6A3E3E"/>
                </a:solidFill>
                <a:effectLst/>
                <a:latin typeface="Consolas" panose="020B0609020204030204" pitchFamily="49" charset="0"/>
              </a:rPr>
              <a:t>i</a:t>
            </a:r>
            <a:r>
              <a:rPr lang="en-US" sz="2000" dirty="0">
                <a:solidFill>
                  <a:srgbClr val="000000"/>
                </a:solidFill>
                <a:effectLst/>
                <a:latin typeface="Consolas" panose="020B0609020204030204" pitchFamily="49" charset="0"/>
              </a:rPr>
              <a:t>] = </a:t>
            </a:r>
            <a:r>
              <a:rPr lang="en-US" sz="2000" dirty="0" err="1">
                <a:solidFill>
                  <a:srgbClr val="6A3E3E"/>
                </a:solidFill>
                <a:effectLst/>
                <a:latin typeface="Consolas" panose="020B0609020204030204" pitchFamily="49" charset="0"/>
              </a:rPr>
              <a:t>myArray</a:t>
            </a:r>
            <a:r>
              <a:rPr lang="en-US" sz="2000" dirty="0">
                <a:solidFill>
                  <a:srgbClr val="000000"/>
                </a:solidFill>
                <a:effectLst/>
                <a:latin typeface="Consolas" panose="020B0609020204030204" pitchFamily="49" charset="0"/>
              </a:rPr>
              <a:t>[</a:t>
            </a:r>
            <a:r>
              <a:rPr lang="en-US" sz="2000" dirty="0" err="1">
                <a:solidFill>
                  <a:srgbClr val="6A3E3E"/>
                </a:solidFill>
                <a:effectLst/>
                <a:latin typeface="Consolas" panose="020B0609020204030204" pitchFamily="49" charset="0"/>
              </a:rPr>
              <a:t>i</a:t>
            </a:r>
            <a:r>
              <a:rPr lang="en-US" sz="2000" dirty="0">
                <a:solidFill>
                  <a:srgbClr val="000000"/>
                </a:solidFill>
                <a:effectLst/>
                <a:latin typeface="Consolas" panose="020B0609020204030204" pitchFamily="49" charset="0"/>
              </a:rPr>
              <a:t>];</a:t>
            </a:r>
          </a:p>
          <a:p>
            <a:r>
              <a:rPr lang="en-US" sz="200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076F9043-651F-C924-735B-763684E53A07}"/>
              </a:ext>
            </a:extLst>
          </p:cNvPr>
          <p:cNvSpPr txBox="1"/>
          <p:nvPr/>
        </p:nvSpPr>
        <p:spPr>
          <a:xfrm>
            <a:off x="7410861" y="3200400"/>
            <a:ext cx="4673074" cy="369332"/>
          </a:xfrm>
          <a:prstGeom prst="rect">
            <a:avLst/>
          </a:prstGeom>
          <a:noFill/>
        </p:spPr>
        <p:txBody>
          <a:bodyPr wrap="none" rtlCol="0">
            <a:spAutoFit/>
          </a:bodyPr>
          <a:lstStyle/>
          <a:p>
            <a:r>
              <a:rPr lang="en-US" i="1" dirty="0"/>
              <a:t>// Create a new array that is one spot bigger</a:t>
            </a:r>
          </a:p>
        </p:txBody>
      </p:sp>
      <p:sp>
        <p:nvSpPr>
          <p:cNvPr id="13" name="TextBox 12">
            <a:extLst>
              <a:ext uri="{FF2B5EF4-FFF2-40B4-BE49-F238E27FC236}">
                <a16:creationId xmlns:a16="http://schemas.microsoft.com/office/drawing/2014/main" id="{41869F31-EB76-9B65-E5AE-2306C7A9CCD2}"/>
              </a:ext>
            </a:extLst>
          </p:cNvPr>
          <p:cNvSpPr txBox="1"/>
          <p:nvPr/>
        </p:nvSpPr>
        <p:spPr>
          <a:xfrm>
            <a:off x="7315200" y="3886200"/>
            <a:ext cx="4378122" cy="369332"/>
          </a:xfrm>
          <a:prstGeom prst="rect">
            <a:avLst/>
          </a:prstGeom>
          <a:noFill/>
        </p:spPr>
        <p:txBody>
          <a:bodyPr wrap="none" rtlCol="0">
            <a:spAutoFit/>
          </a:bodyPr>
          <a:lstStyle/>
          <a:p>
            <a:r>
              <a:rPr lang="en-US" i="1" dirty="0"/>
              <a:t>// Fill new array with contents of old array</a:t>
            </a:r>
          </a:p>
        </p:txBody>
      </p:sp>
      <p:sp>
        <p:nvSpPr>
          <p:cNvPr id="10" name="TextBox 9">
            <a:extLst>
              <a:ext uri="{FF2B5EF4-FFF2-40B4-BE49-F238E27FC236}">
                <a16:creationId xmlns:a16="http://schemas.microsoft.com/office/drawing/2014/main" id="{FC024890-4B01-8EFF-E901-15C002B6E26A}"/>
              </a:ext>
            </a:extLst>
          </p:cNvPr>
          <p:cNvSpPr txBox="1"/>
          <p:nvPr/>
        </p:nvSpPr>
        <p:spPr>
          <a:xfrm>
            <a:off x="263236" y="4942475"/>
            <a:ext cx="6172200" cy="1015663"/>
          </a:xfrm>
          <a:prstGeom prst="rect">
            <a:avLst/>
          </a:prstGeom>
          <a:noFill/>
        </p:spPr>
        <p:txBody>
          <a:bodyPr wrap="square">
            <a:spAutoFit/>
          </a:bodyPr>
          <a:lstStyle/>
          <a:p>
            <a:r>
              <a:rPr lang="en-US" sz="2000" b="1" dirty="0">
                <a:solidFill>
                  <a:srgbClr val="7F0055"/>
                </a:solidFill>
                <a:effectLst/>
                <a:latin typeface="Consolas" panose="020B0609020204030204" pitchFamily="49" charset="0"/>
              </a:rPr>
              <a:t>int</a:t>
            </a:r>
            <a:r>
              <a:rPr lang="en-US" sz="2000" dirty="0">
                <a:solidFill>
                  <a:srgbClr val="000000"/>
                </a:solidFill>
                <a:effectLst/>
                <a:latin typeface="Consolas" panose="020B0609020204030204" pitchFamily="49" charset="0"/>
              </a:rPr>
              <a:t> </a:t>
            </a:r>
            <a:r>
              <a:rPr lang="en-US" sz="2000" dirty="0" err="1">
                <a:solidFill>
                  <a:srgbClr val="6A3E3E"/>
                </a:solidFill>
                <a:effectLst/>
                <a:latin typeface="Consolas" panose="020B0609020204030204" pitchFamily="49" charset="0"/>
              </a:rPr>
              <a:t>new_value</a:t>
            </a:r>
            <a:r>
              <a:rPr lang="en-US" sz="2000" dirty="0">
                <a:solidFill>
                  <a:srgbClr val="000000"/>
                </a:solidFill>
                <a:effectLst/>
                <a:latin typeface="Consolas" panose="020B0609020204030204" pitchFamily="49" charset="0"/>
              </a:rPr>
              <a:t> = 4;</a:t>
            </a:r>
          </a:p>
          <a:p>
            <a:r>
              <a:rPr lang="en-US" sz="2000" dirty="0" err="1">
                <a:solidFill>
                  <a:srgbClr val="6A3E3E"/>
                </a:solidFill>
                <a:effectLst/>
                <a:latin typeface="Consolas" panose="020B0609020204030204" pitchFamily="49" charset="0"/>
              </a:rPr>
              <a:t>newArray</a:t>
            </a:r>
            <a:r>
              <a:rPr lang="en-US" sz="2000" dirty="0">
                <a:solidFill>
                  <a:srgbClr val="000000"/>
                </a:solidFill>
                <a:effectLst/>
                <a:latin typeface="Consolas" panose="020B0609020204030204" pitchFamily="49" charset="0"/>
              </a:rPr>
              <a:t>[</a:t>
            </a:r>
            <a:r>
              <a:rPr lang="en-US" sz="2000" dirty="0" err="1">
                <a:solidFill>
                  <a:srgbClr val="6A3E3E"/>
                </a:solidFill>
                <a:effectLst/>
                <a:latin typeface="Consolas" panose="020B0609020204030204" pitchFamily="49" charset="0"/>
              </a:rPr>
              <a:t>myArray</a:t>
            </a:r>
            <a:r>
              <a:rPr lang="en-US" sz="2000" dirty="0" err="1">
                <a:solidFill>
                  <a:srgbClr val="000000"/>
                </a:solidFill>
                <a:effectLst/>
                <a:latin typeface="Consolas" panose="020B0609020204030204" pitchFamily="49" charset="0"/>
              </a:rPr>
              <a:t>.</a:t>
            </a:r>
            <a:r>
              <a:rPr lang="en-US" sz="2000" dirty="0" err="1">
                <a:solidFill>
                  <a:srgbClr val="0000C0"/>
                </a:solidFill>
                <a:effectLst/>
                <a:latin typeface="Consolas" panose="020B0609020204030204" pitchFamily="49" charset="0"/>
              </a:rPr>
              <a:t>length</a:t>
            </a:r>
            <a:r>
              <a:rPr lang="en-US" sz="2000" dirty="0">
                <a:solidFill>
                  <a:srgbClr val="000000"/>
                </a:solidFill>
                <a:effectLst/>
                <a:latin typeface="Consolas" panose="020B0609020204030204" pitchFamily="49" charset="0"/>
              </a:rPr>
              <a:t>] = </a:t>
            </a:r>
            <a:r>
              <a:rPr lang="en-US" sz="2000" dirty="0" err="1">
                <a:solidFill>
                  <a:srgbClr val="6A3E3E"/>
                </a:solidFill>
                <a:effectLst/>
                <a:latin typeface="Consolas" panose="020B0609020204030204" pitchFamily="49" charset="0"/>
              </a:rPr>
              <a:t>new_value</a:t>
            </a:r>
            <a:r>
              <a:rPr lang="en-US" sz="2000" dirty="0">
                <a:solidFill>
                  <a:srgbClr val="000000"/>
                </a:solidFill>
                <a:effectLst/>
                <a:latin typeface="Consolas" panose="020B0609020204030204" pitchFamily="49" charset="0"/>
              </a:rPr>
              <a:t>;</a:t>
            </a:r>
          </a:p>
          <a:p>
            <a:r>
              <a:rPr lang="en-US" sz="2000" dirty="0" err="1">
                <a:solidFill>
                  <a:srgbClr val="6A3E3E"/>
                </a:solidFill>
                <a:effectLst/>
                <a:latin typeface="Consolas" panose="020B0609020204030204" pitchFamily="49" charset="0"/>
              </a:rPr>
              <a:t>myArray</a:t>
            </a:r>
            <a:r>
              <a:rPr lang="en-US" sz="2000" dirty="0">
                <a:solidFill>
                  <a:srgbClr val="000000"/>
                </a:solidFill>
                <a:effectLst/>
                <a:latin typeface="Consolas" panose="020B0609020204030204" pitchFamily="49" charset="0"/>
              </a:rPr>
              <a:t> = </a:t>
            </a:r>
            <a:r>
              <a:rPr lang="en-US" sz="2000" dirty="0" err="1">
                <a:solidFill>
                  <a:srgbClr val="6A3E3E"/>
                </a:solidFill>
                <a:effectLst/>
                <a:latin typeface="Consolas" panose="020B0609020204030204" pitchFamily="49" charset="0"/>
              </a:rPr>
              <a:t>newArray</a:t>
            </a:r>
            <a:r>
              <a:rPr lang="en-US" sz="200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E895350-7EE1-97FD-D796-004311F019E4}"/>
              </a:ext>
            </a:extLst>
          </p:cNvPr>
          <p:cNvSpPr txBox="1"/>
          <p:nvPr/>
        </p:nvSpPr>
        <p:spPr>
          <a:xfrm>
            <a:off x="7309658" y="5215503"/>
            <a:ext cx="2710999" cy="369332"/>
          </a:xfrm>
          <a:prstGeom prst="rect">
            <a:avLst/>
          </a:prstGeom>
          <a:noFill/>
        </p:spPr>
        <p:txBody>
          <a:bodyPr wrap="none" rtlCol="0">
            <a:spAutoFit/>
          </a:bodyPr>
          <a:lstStyle/>
          <a:p>
            <a:r>
              <a:rPr lang="en-US" i="1" dirty="0"/>
              <a:t>// add new value to array</a:t>
            </a:r>
          </a:p>
        </p:txBody>
      </p:sp>
      <p:sp>
        <p:nvSpPr>
          <p:cNvPr id="15" name="TextBox 14">
            <a:extLst>
              <a:ext uri="{FF2B5EF4-FFF2-40B4-BE49-F238E27FC236}">
                <a16:creationId xmlns:a16="http://schemas.microsoft.com/office/drawing/2014/main" id="{86DA066C-D93B-3257-81C0-94D389E7F7EA}"/>
              </a:ext>
            </a:extLst>
          </p:cNvPr>
          <p:cNvSpPr txBox="1"/>
          <p:nvPr/>
        </p:nvSpPr>
        <p:spPr>
          <a:xfrm>
            <a:off x="7162800" y="5638800"/>
            <a:ext cx="3031599" cy="369332"/>
          </a:xfrm>
          <a:prstGeom prst="rect">
            <a:avLst/>
          </a:prstGeom>
          <a:noFill/>
        </p:spPr>
        <p:txBody>
          <a:bodyPr wrap="none" rtlCol="0">
            <a:spAutoFit/>
          </a:bodyPr>
          <a:lstStyle/>
          <a:p>
            <a:r>
              <a:rPr lang="en-US" i="1" dirty="0"/>
              <a:t>// Update reference variable</a:t>
            </a:r>
          </a:p>
        </p:txBody>
      </p:sp>
    </p:spTree>
    <p:extLst>
      <p:ext uri="{BB962C8B-B14F-4D97-AF65-F5344CB8AC3E}">
        <p14:creationId xmlns:p14="http://schemas.microsoft.com/office/powerpoint/2010/main" val="1079537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sp>
        <p:nvSpPr>
          <p:cNvPr id="6" name="TextBox 5">
            <a:extLst>
              <a:ext uri="{FF2B5EF4-FFF2-40B4-BE49-F238E27FC236}">
                <a16:creationId xmlns:a16="http://schemas.microsoft.com/office/drawing/2014/main" id="{9977C9C3-EFE8-CA2F-7BFF-293A682B4BE8}"/>
              </a:ext>
            </a:extLst>
          </p:cNvPr>
          <p:cNvSpPr txBox="1"/>
          <p:nvPr/>
        </p:nvSpPr>
        <p:spPr>
          <a:xfrm>
            <a:off x="-9484" y="11363"/>
            <a:ext cx="2478564" cy="461665"/>
          </a:xfrm>
          <a:prstGeom prst="rect">
            <a:avLst/>
          </a:prstGeom>
          <a:noFill/>
        </p:spPr>
        <p:txBody>
          <a:bodyPr wrap="none" rtlCol="0">
            <a:spAutoFit/>
          </a:bodyPr>
          <a:lstStyle/>
          <a:p>
            <a:r>
              <a:rPr lang="en-US" sz="2400" dirty="0"/>
              <a:t>Array Limitations</a:t>
            </a:r>
          </a:p>
        </p:txBody>
      </p:sp>
      <p:sp>
        <p:nvSpPr>
          <p:cNvPr id="8" name="TextBox 7">
            <a:extLst>
              <a:ext uri="{FF2B5EF4-FFF2-40B4-BE49-F238E27FC236}">
                <a16:creationId xmlns:a16="http://schemas.microsoft.com/office/drawing/2014/main" id="{010E60B3-8C47-4440-60AF-6D96B026098F}"/>
              </a:ext>
            </a:extLst>
          </p:cNvPr>
          <p:cNvSpPr txBox="1"/>
          <p:nvPr/>
        </p:nvSpPr>
        <p:spPr>
          <a:xfrm>
            <a:off x="-7328" y="763798"/>
            <a:ext cx="4007828" cy="646331"/>
          </a:xfrm>
          <a:prstGeom prst="rect">
            <a:avLst/>
          </a:prstGeom>
          <a:noFill/>
        </p:spPr>
        <p:txBody>
          <a:bodyPr wrap="none" rtlCol="0">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 = {1, 2, 3};</a:t>
            </a:r>
          </a:p>
          <a:p>
            <a:r>
              <a:rPr lang="en-US" sz="1200" dirty="0" err="1">
                <a:solidFill>
                  <a:srgbClr val="000000"/>
                </a:solidFill>
                <a:effectLst/>
                <a:latin typeface="Consolas" panose="020B0609020204030204" pitchFamily="49" charset="0"/>
              </a:rPr>
              <a:t>System.</a:t>
            </a:r>
            <a:r>
              <a:rPr lang="en-US" sz="1200" b="1" i="1" dirty="0" err="1">
                <a:solidFill>
                  <a:srgbClr val="0000C0"/>
                </a:solidFill>
                <a:effectLst/>
                <a:latin typeface="Consolas" panose="020B0609020204030204" pitchFamily="49" charset="0"/>
              </a:rPr>
              <a:t>out</a:t>
            </a:r>
            <a:r>
              <a:rPr lang="en-US" sz="1200" dirty="0" err="1">
                <a:solidFill>
                  <a:srgbClr val="000000"/>
                </a:solidFill>
                <a:effectLst/>
                <a:latin typeface="Consolas" panose="020B0609020204030204" pitchFamily="49" charset="0"/>
              </a:rPr>
              <a:t>.println</a:t>
            </a:r>
            <a:r>
              <a:rPr lang="en-US" sz="1200" dirty="0">
                <a:solidFill>
                  <a:srgbClr val="000000"/>
                </a:solidFill>
                <a:effectLst/>
                <a:latin typeface="Consolas" panose="020B0609020204030204" pitchFamily="49" charset="0"/>
              </a:rPr>
              <a:t>(</a:t>
            </a:r>
            <a:r>
              <a:rPr lang="en-US" sz="1200" dirty="0" err="1">
                <a:solidFill>
                  <a:srgbClr val="000000"/>
                </a:solidFill>
                <a:effectLst/>
                <a:latin typeface="Consolas" panose="020B0609020204030204" pitchFamily="49" charset="0"/>
              </a:rPr>
              <a:t>Arrays.</a:t>
            </a:r>
            <a:r>
              <a:rPr lang="en-US" sz="1200" i="1" dirty="0" err="1">
                <a:solidFill>
                  <a:srgbClr val="000000"/>
                </a:solidFill>
                <a:effectLst/>
                <a:latin typeface="Consolas" panose="020B0609020204030204" pitchFamily="49" charset="0"/>
              </a:rPr>
              <a:t>toString</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a:t>
            </a:r>
          </a:p>
          <a:p>
            <a:endParaRPr lang="en-US" sz="1200" dirty="0"/>
          </a:p>
        </p:txBody>
      </p:sp>
      <p:sp>
        <p:nvSpPr>
          <p:cNvPr id="11" name="TextBox 10">
            <a:extLst>
              <a:ext uri="{FF2B5EF4-FFF2-40B4-BE49-F238E27FC236}">
                <a16:creationId xmlns:a16="http://schemas.microsoft.com/office/drawing/2014/main" id="{51FB73F2-213A-9095-9D3E-C08E072E0B94}"/>
              </a:ext>
            </a:extLst>
          </p:cNvPr>
          <p:cNvSpPr txBox="1"/>
          <p:nvPr/>
        </p:nvSpPr>
        <p:spPr>
          <a:xfrm>
            <a:off x="-8099" y="1356650"/>
            <a:ext cx="7543800" cy="830997"/>
          </a:xfrm>
          <a:prstGeom prst="rect">
            <a:avLst/>
          </a:prstGeom>
          <a:noFill/>
        </p:spPr>
        <p:txBody>
          <a:bodyPr wrap="square">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 = </a:t>
            </a:r>
            <a:r>
              <a:rPr lang="en-US" sz="1200" b="1" dirty="0">
                <a:solidFill>
                  <a:srgbClr val="7F0055"/>
                </a:solidFill>
                <a:effectLst/>
                <a:latin typeface="Consolas" panose="020B0609020204030204" pitchFamily="49" charset="0"/>
              </a:rPr>
              <a:t>new</a:t>
            </a:r>
            <a:r>
              <a:rPr lang="en-US" sz="1200" dirty="0">
                <a:solidFill>
                  <a:srgbClr val="000000"/>
                </a:solidFill>
                <a:effectLst/>
                <a:latin typeface="Consolas" panose="020B0609020204030204" pitchFamily="49" charset="0"/>
              </a:rPr>
              <a:t> </a:t>
            </a:r>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+ 1];</a:t>
            </a:r>
          </a:p>
          <a:p>
            <a:r>
              <a:rPr lang="en-US" sz="1200" b="1" dirty="0">
                <a:solidFill>
                  <a:srgbClr val="7F0055"/>
                </a:solidFill>
                <a:effectLst/>
                <a:latin typeface="Consolas" panose="020B0609020204030204" pitchFamily="49" charset="0"/>
              </a:rPr>
              <a:t>for</a:t>
            </a:r>
            <a:r>
              <a:rPr lang="en-US" sz="1200" dirty="0">
                <a:solidFill>
                  <a:srgbClr val="000000"/>
                </a:solidFill>
                <a:effectLst/>
                <a:latin typeface="Consolas" panose="020B0609020204030204" pitchFamily="49" charset="0"/>
              </a:rPr>
              <a:t>(</a:t>
            </a:r>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 0;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&lt; </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a:t>
            </a:r>
          </a:p>
          <a:p>
            <a:r>
              <a:rPr lang="en-US" sz="1200" dirty="0">
                <a:solidFill>
                  <a:srgbClr val="6A3E3E"/>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a:t>
            </a:r>
          </a:p>
          <a:p>
            <a:r>
              <a:rPr lang="en-US" sz="120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C024890-4B01-8EFF-E901-15C002B6E26A}"/>
              </a:ext>
            </a:extLst>
          </p:cNvPr>
          <p:cNvSpPr txBox="1"/>
          <p:nvPr/>
        </p:nvSpPr>
        <p:spPr>
          <a:xfrm>
            <a:off x="0" y="2292253"/>
            <a:ext cx="6172200" cy="646331"/>
          </a:xfrm>
          <a:prstGeom prst="rect">
            <a:avLst/>
          </a:prstGeom>
          <a:noFill/>
        </p:spPr>
        <p:txBody>
          <a:bodyPr wrap="square">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new_value</a:t>
            </a:r>
            <a:r>
              <a:rPr lang="en-US" sz="1200" dirty="0">
                <a:solidFill>
                  <a:srgbClr val="000000"/>
                </a:solidFill>
                <a:effectLst/>
                <a:latin typeface="Consolas" panose="020B0609020204030204" pitchFamily="49" charset="0"/>
              </a:rPr>
              <a:t> = 4;</a:t>
            </a:r>
          </a:p>
          <a:p>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new_value</a:t>
            </a:r>
            <a:r>
              <a:rPr lang="en-US" sz="1200" dirty="0">
                <a:solidFill>
                  <a:srgbClr val="000000"/>
                </a:solidFill>
                <a:effectLst/>
                <a:latin typeface="Consolas" panose="020B0609020204030204" pitchFamily="49" charset="0"/>
              </a:rPr>
              <a:t>;</a:t>
            </a:r>
          </a:p>
          <a:p>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p>
        </p:txBody>
      </p:sp>
      <p:graphicFrame>
        <p:nvGraphicFramePr>
          <p:cNvPr id="9" name="Table 16">
            <a:extLst>
              <a:ext uri="{FF2B5EF4-FFF2-40B4-BE49-F238E27FC236}">
                <a16:creationId xmlns:a16="http://schemas.microsoft.com/office/drawing/2014/main" id="{F5C1B4B4-42B6-53E5-FE67-CA4D63F3FDD5}"/>
              </a:ext>
            </a:extLst>
          </p:cNvPr>
          <p:cNvGraphicFramePr>
            <a:graphicFrameLocks noGrp="1"/>
          </p:cNvGraphicFramePr>
          <p:nvPr>
            <p:extLst>
              <p:ext uri="{D42A27DB-BD31-4B8C-83A1-F6EECF244321}">
                <p14:modId xmlns:p14="http://schemas.microsoft.com/office/powerpoint/2010/main" val="1797987431"/>
              </p:ext>
            </p:extLst>
          </p:nvPr>
        </p:nvGraphicFramePr>
        <p:xfrm>
          <a:off x="1524000" y="4572000"/>
          <a:ext cx="3225798" cy="579120"/>
        </p:xfrm>
        <a:graphic>
          <a:graphicData uri="http://schemas.openxmlformats.org/drawingml/2006/table">
            <a:tbl>
              <a:tblPr firstRow="1" bandRow="1">
                <a:tableStyleId>{073A0DAA-6AF3-43AB-8588-CEC1D06C72B9}</a:tableStyleId>
              </a:tblPr>
              <a:tblGrid>
                <a:gridCol w="1075266">
                  <a:extLst>
                    <a:ext uri="{9D8B030D-6E8A-4147-A177-3AD203B41FA5}">
                      <a16:colId xmlns:a16="http://schemas.microsoft.com/office/drawing/2014/main" val="3353393256"/>
                    </a:ext>
                  </a:extLst>
                </a:gridCol>
                <a:gridCol w="1075266">
                  <a:extLst>
                    <a:ext uri="{9D8B030D-6E8A-4147-A177-3AD203B41FA5}">
                      <a16:colId xmlns:a16="http://schemas.microsoft.com/office/drawing/2014/main" val="1133240773"/>
                    </a:ext>
                  </a:extLst>
                </a:gridCol>
                <a:gridCol w="1075266">
                  <a:extLst>
                    <a:ext uri="{9D8B030D-6E8A-4147-A177-3AD203B41FA5}">
                      <a16:colId xmlns:a16="http://schemas.microsoft.com/office/drawing/2014/main" val="3756826864"/>
                    </a:ext>
                  </a:extLst>
                </a:gridCol>
              </a:tblGrid>
              <a:tr h="130093">
                <a:tc>
                  <a:txBody>
                    <a:bodyPr/>
                    <a:lstStyle/>
                    <a:p>
                      <a:pPr algn="ctr"/>
                      <a:r>
                        <a:rPr lang="en-US" sz="3200" dirty="0"/>
                        <a:t>1</a:t>
                      </a:r>
                    </a:p>
                  </a:txBody>
                  <a:tcPr/>
                </a:tc>
                <a:tc>
                  <a:txBody>
                    <a:bodyPr/>
                    <a:lstStyle/>
                    <a:p>
                      <a:pPr algn="ctr"/>
                      <a:r>
                        <a:rPr lang="en-US" sz="3200" dirty="0"/>
                        <a:t>2</a:t>
                      </a:r>
                    </a:p>
                  </a:txBody>
                  <a:tcPr/>
                </a:tc>
                <a:tc>
                  <a:txBody>
                    <a:bodyPr/>
                    <a:lstStyle/>
                    <a:p>
                      <a:pPr algn="ctr"/>
                      <a:r>
                        <a:rPr lang="en-US" sz="3200" dirty="0"/>
                        <a:t>3</a:t>
                      </a:r>
                    </a:p>
                  </a:txBody>
                  <a:tcPr/>
                </a:tc>
                <a:extLst>
                  <a:ext uri="{0D108BD9-81ED-4DB2-BD59-A6C34878D82A}">
                    <a16:rowId xmlns:a16="http://schemas.microsoft.com/office/drawing/2014/main" val="372049592"/>
                  </a:ext>
                </a:extLst>
              </a:tr>
            </a:tbl>
          </a:graphicData>
        </a:graphic>
      </p:graphicFrame>
      <p:graphicFrame>
        <p:nvGraphicFramePr>
          <p:cNvPr id="16" name="Table 16">
            <a:extLst>
              <a:ext uri="{FF2B5EF4-FFF2-40B4-BE49-F238E27FC236}">
                <a16:creationId xmlns:a16="http://schemas.microsoft.com/office/drawing/2014/main" id="{A43D0960-DD5B-97FB-8A45-2FE86581B73D}"/>
              </a:ext>
            </a:extLst>
          </p:cNvPr>
          <p:cNvGraphicFramePr>
            <a:graphicFrameLocks noGrp="1"/>
          </p:cNvGraphicFramePr>
          <p:nvPr>
            <p:extLst>
              <p:ext uri="{D42A27DB-BD31-4B8C-83A1-F6EECF244321}">
                <p14:modId xmlns:p14="http://schemas.microsoft.com/office/powerpoint/2010/main" val="1317407748"/>
              </p:ext>
            </p:extLst>
          </p:nvPr>
        </p:nvGraphicFramePr>
        <p:xfrm>
          <a:off x="7315200" y="4511040"/>
          <a:ext cx="3225800" cy="701040"/>
        </p:xfrm>
        <a:graphic>
          <a:graphicData uri="http://schemas.openxmlformats.org/drawingml/2006/table">
            <a:tbl>
              <a:tblPr firstRow="1" bandRow="1">
                <a:tableStyleId>{073A0DAA-6AF3-43AB-8588-CEC1D06C72B9}</a:tableStyleId>
              </a:tblPr>
              <a:tblGrid>
                <a:gridCol w="806450">
                  <a:extLst>
                    <a:ext uri="{9D8B030D-6E8A-4147-A177-3AD203B41FA5}">
                      <a16:colId xmlns:a16="http://schemas.microsoft.com/office/drawing/2014/main" val="3353393256"/>
                    </a:ext>
                  </a:extLst>
                </a:gridCol>
                <a:gridCol w="806450">
                  <a:extLst>
                    <a:ext uri="{9D8B030D-6E8A-4147-A177-3AD203B41FA5}">
                      <a16:colId xmlns:a16="http://schemas.microsoft.com/office/drawing/2014/main" val="1133240773"/>
                    </a:ext>
                  </a:extLst>
                </a:gridCol>
                <a:gridCol w="806450">
                  <a:extLst>
                    <a:ext uri="{9D8B030D-6E8A-4147-A177-3AD203B41FA5}">
                      <a16:colId xmlns:a16="http://schemas.microsoft.com/office/drawing/2014/main" val="1272016904"/>
                    </a:ext>
                  </a:extLst>
                </a:gridCol>
                <a:gridCol w="806450">
                  <a:extLst>
                    <a:ext uri="{9D8B030D-6E8A-4147-A177-3AD203B41FA5}">
                      <a16:colId xmlns:a16="http://schemas.microsoft.com/office/drawing/2014/main" val="3756826864"/>
                    </a:ext>
                  </a:extLst>
                </a:gridCol>
              </a:tblGrid>
              <a:tr h="347134">
                <a:tc>
                  <a:txBody>
                    <a:bodyPr/>
                    <a:lstStyle/>
                    <a:p>
                      <a:pPr algn="ctr"/>
                      <a:r>
                        <a:rPr lang="en-US" sz="4000" dirty="0"/>
                        <a:t>1</a:t>
                      </a:r>
                    </a:p>
                  </a:txBody>
                  <a:tcPr/>
                </a:tc>
                <a:tc>
                  <a:txBody>
                    <a:bodyPr/>
                    <a:lstStyle/>
                    <a:p>
                      <a:pPr algn="ctr"/>
                      <a:r>
                        <a:rPr lang="en-US" sz="4000" dirty="0"/>
                        <a:t>2</a:t>
                      </a:r>
                    </a:p>
                  </a:txBody>
                  <a:tcPr/>
                </a:tc>
                <a:tc>
                  <a:txBody>
                    <a:bodyPr/>
                    <a:lstStyle/>
                    <a:p>
                      <a:pPr algn="ctr"/>
                      <a:r>
                        <a:rPr lang="en-US" sz="4000" dirty="0"/>
                        <a:t>3</a:t>
                      </a:r>
                    </a:p>
                  </a:txBody>
                  <a:tcPr/>
                </a:tc>
                <a:tc>
                  <a:txBody>
                    <a:bodyPr/>
                    <a:lstStyle/>
                    <a:p>
                      <a:pPr algn="ctr"/>
                      <a:r>
                        <a:rPr lang="en-US" sz="4000" dirty="0"/>
                        <a:t>4</a:t>
                      </a:r>
                    </a:p>
                  </a:txBody>
                  <a:tcPr/>
                </a:tc>
                <a:extLst>
                  <a:ext uri="{0D108BD9-81ED-4DB2-BD59-A6C34878D82A}">
                    <a16:rowId xmlns:a16="http://schemas.microsoft.com/office/drawing/2014/main" val="372049592"/>
                  </a:ext>
                </a:extLst>
              </a:tr>
            </a:tbl>
          </a:graphicData>
        </a:graphic>
      </p:graphicFrame>
      <p:sp>
        <p:nvSpPr>
          <p:cNvPr id="17" name="TextBox 16">
            <a:extLst>
              <a:ext uri="{FF2B5EF4-FFF2-40B4-BE49-F238E27FC236}">
                <a16:creationId xmlns:a16="http://schemas.microsoft.com/office/drawing/2014/main" id="{AAC53536-B50D-6AD9-7532-2544E84BAB7E}"/>
              </a:ext>
            </a:extLst>
          </p:cNvPr>
          <p:cNvSpPr txBox="1"/>
          <p:nvPr/>
        </p:nvSpPr>
        <p:spPr>
          <a:xfrm>
            <a:off x="5943600" y="3550085"/>
            <a:ext cx="1043876" cy="369332"/>
          </a:xfrm>
          <a:prstGeom prst="rect">
            <a:avLst/>
          </a:prstGeom>
          <a:noFill/>
        </p:spPr>
        <p:txBody>
          <a:bodyPr wrap="none" rtlCol="0">
            <a:spAutoFit/>
          </a:bodyPr>
          <a:lstStyle/>
          <a:p>
            <a:r>
              <a:rPr lang="en-US" dirty="0" err="1"/>
              <a:t>myArray</a:t>
            </a:r>
            <a:endParaRPr lang="en-US" dirty="0"/>
          </a:p>
        </p:txBody>
      </p:sp>
      <p:sp>
        <p:nvSpPr>
          <p:cNvPr id="18" name="TextBox 17">
            <a:extLst>
              <a:ext uri="{FF2B5EF4-FFF2-40B4-BE49-F238E27FC236}">
                <a16:creationId xmlns:a16="http://schemas.microsoft.com/office/drawing/2014/main" id="{308B1481-1D81-A16F-D434-F70373C75045}"/>
              </a:ext>
            </a:extLst>
          </p:cNvPr>
          <p:cNvSpPr txBox="1"/>
          <p:nvPr/>
        </p:nvSpPr>
        <p:spPr>
          <a:xfrm>
            <a:off x="5306246" y="4145371"/>
            <a:ext cx="1159292" cy="369332"/>
          </a:xfrm>
          <a:prstGeom prst="rect">
            <a:avLst/>
          </a:prstGeom>
          <a:noFill/>
        </p:spPr>
        <p:txBody>
          <a:bodyPr wrap="none" rtlCol="0">
            <a:spAutoFit/>
          </a:bodyPr>
          <a:lstStyle/>
          <a:p>
            <a:r>
              <a:rPr lang="en-US" dirty="0" err="1"/>
              <a:t>newArray</a:t>
            </a:r>
            <a:endParaRPr lang="en-US" dirty="0"/>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05F25D5-D7BE-6101-32DC-091EBE0C945A}"/>
                  </a:ext>
                </a:extLst>
              </p14:cNvPr>
              <p14:cNvContentPartPr/>
              <p14:nvPr/>
            </p14:nvContentPartPr>
            <p14:xfrm>
              <a:off x="6911771" y="3890193"/>
              <a:ext cx="515880" cy="458640"/>
            </p14:xfrm>
          </p:contentPart>
        </mc:Choice>
        <mc:Fallback xmlns="">
          <p:pic>
            <p:nvPicPr>
              <p:cNvPr id="19" name="Ink 18">
                <a:extLst>
                  <a:ext uri="{FF2B5EF4-FFF2-40B4-BE49-F238E27FC236}">
                    <a16:creationId xmlns:a16="http://schemas.microsoft.com/office/drawing/2014/main" id="{305F25D5-D7BE-6101-32DC-091EBE0C945A}"/>
                  </a:ext>
                </a:extLst>
              </p:cNvPr>
              <p:cNvPicPr/>
              <p:nvPr/>
            </p:nvPicPr>
            <p:blipFill>
              <a:blip r:embed="rId4"/>
              <a:stretch>
                <a:fillRect/>
              </a:stretch>
            </p:blipFill>
            <p:spPr>
              <a:xfrm>
                <a:off x="6894131" y="3872193"/>
                <a:ext cx="55152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48E678A5-48FF-24D3-B067-CFADF33401EB}"/>
                  </a:ext>
                </a:extLst>
              </p14:cNvPr>
              <p14:cNvContentPartPr/>
              <p14:nvPr/>
            </p14:nvContentPartPr>
            <p14:xfrm>
              <a:off x="6446291" y="4480233"/>
              <a:ext cx="704160" cy="360360"/>
            </p14:xfrm>
          </p:contentPart>
        </mc:Choice>
        <mc:Fallback xmlns="">
          <p:pic>
            <p:nvPicPr>
              <p:cNvPr id="20" name="Ink 19">
                <a:extLst>
                  <a:ext uri="{FF2B5EF4-FFF2-40B4-BE49-F238E27FC236}">
                    <a16:creationId xmlns:a16="http://schemas.microsoft.com/office/drawing/2014/main" id="{48E678A5-48FF-24D3-B067-CFADF33401EB}"/>
                  </a:ext>
                </a:extLst>
              </p:cNvPr>
              <p:cNvPicPr/>
              <p:nvPr/>
            </p:nvPicPr>
            <p:blipFill>
              <a:blip r:embed="rId6"/>
              <a:stretch>
                <a:fillRect/>
              </a:stretch>
            </p:blipFill>
            <p:spPr>
              <a:xfrm>
                <a:off x="6428291" y="4462593"/>
                <a:ext cx="739800" cy="396000"/>
              </a:xfrm>
              <a:prstGeom prst="rect">
                <a:avLst/>
              </a:prstGeom>
            </p:spPr>
          </p:pic>
        </mc:Fallback>
      </mc:AlternateContent>
      <p:sp>
        <p:nvSpPr>
          <p:cNvPr id="21" name="TextBox 20">
            <a:extLst>
              <a:ext uri="{FF2B5EF4-FFF2-40B4-BE49-F238E27FC236}">
                <a16:creationId xmlns:a16="http://schemas.microsoft.com/office/drawing/2014/main" id="{DE555F12-5C4A-08CF-C205-74262708A3C0}"/>
              </a:ext>
            </a:extLst>
          </p:cNvPr>
          <p:cNvSpPr txBox="1"/>
          <p:nvPr/>
        </p:nvSpPr>
        <p:spPr>
          <a:xfrm>
            <a:off x="5270224" y="382952"/>
            <a:ext cx="6332979" cy="1200329"/>
          </a:xfrm>
          <a:prstGeom prst="rect">
            <a:avLst/>
          </a:prstGeom>
          <a:noFill/>
        </p:spPr>
        <p:txBody>
          <a:bodyPr wrap="square" rtlCol="0">
            <a:spAutoFit/>
          </a:bodyPr>
          <a:lstStyle/>
          <a:p>
            <a:r>
              <a:rPr lang="en-US" sz="2400" dirty="0"/>
              <a:t>We updated our reference variable (</a:t>
            </a:r>
            <a:r>
              <a:rPr lang="en-US" sz="2400" dirty="0" err="1">
                <a:latin typeface="Courier New" panose="02070309020205020404" pitchFamily="49" charset="0"/>
                <a:cs typeface="Courier New" panose="02070309020205020404" pitchFamily="49" charset="0"/>
              </a:rPr>
              <a:t>myArray</a:t>
            </a:r>
            <a:r>
              <a:rPr lang="en-US" sz="2400" dirty="0"/>
              <a:t>) to point to our new array with the new element</a:t>
            </a:r>
          </a:p>
        </p:txBody>
      </p:sp>
    </p:spTree>
    <p:extLst>
      <p:ext uri="{BB962C8B-B14F-4D97-AF65-F5344CB8AC3E}">
        <p14:creationId xmlns:p14="http://schemas.microsoft.com/office/powerpoint/2010/main" val="334440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sp>
        <p:nvSpPr>
          <p:cNvPr id="6" name="TextBox 5">
            <a:extLst>
              <a:ext uri="{FF2B5EF4-FFF2-40B4-BE49-F238E27FC236}">
                <a16:creationId xmlns:a16="http://schemas.microsoft.com/office/drawing/2014/main" id="{9977C9C3-EFE8-CA2F-7BFF-293A682B4BE8}"/>
              </a:ext>
            </a:extLst>
          </p:cNvPr>
          <p:cNvSpPr txBox="1"/>
          <p:nvPr/>
        </p:nvSpPr>
        <p:spPr>
          <a:xfrm>
            <a:off x="-9484" y="11363"/>
            <a:ext cx="2478564" cy="461665"/>
          </a:xfrm>
          <a:prstGeom prst="rect">
            <a:avLst/>
          </a:prstGeom>
          <a:noFill/>
        </p:spPr>
        <p:txBody>
          <a:bodyPr wrap="none" rtlCol="0">
            <a:spAutoFit/>
          </a:bodyPr>
          <a:lstStyle/>
          <a:p>
            <a:r>
              <a:rPr lang="en-US" sz="2400" dirty="0"/>
              <a:t>Array Limitations</a:t>
            </a:r>
          </a:p>
        </p:txBody>
      </p:sp>
      <p:sp>
        <p:nvSpPr>
          <p:cNvPr id="8" name="TextBox 7">
            <a:extLst>
              <a:ext uri="{FF2B5EF4-FFF2-40B4-BE49-F238E27FC236}">
                <a16:creationId xmlns:a16="http://schemas.microsoft.com/office/drawing/2014/main" id="{010E60B3-8C47-4440-60AF-6D96B026098F}"/>
              </a:ext>
            </a:extLst>
          </p:cNvPr>
          <p:cNvSpPr txBox="1"/>
          <p:nvPr/>
        </p:nvSpPr>
        <p:spPr>
          <a:xfrm>
            <a:off x="-7328" y="763798"/>
            <a:ext cx="4007828" cy="646331"/>
          </a:xfrm>
          <a:prstGeom prst="rect">
            <a:avLst/>
          </a:prstGeom>
          <a:noFill/>
        </p:spPr>
        <p:txBody>
          <a:bodyPr wrap="none" rtlCol="0">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 = {1, 2, 3};</a:t>
            </a:r>
          </a:p>
          <a:p>
            <a:r>
              <a:rPr lang="en-US" sz="1200" dirty="0" err="1">
                <a:solidFill>
                  <a:srgbClr val="000000"/>
                </a:solidFill>
                <a:effectLst/>
                <a:latin typeface="Consolas" panose="020B0609020204030204" pitchFamily="49" charset="0"/>
              </a:rPr>
              <a:t>System.</a:t>
            </a:r>
            <a:r>
              <a:rPr lang="en-US" sz="1200" b="1" i="1" dirty="0" err="1">
                <a:solidFill>
                  <a:srgbClr val="0000C0"/>
                </a:solidFill>
                <a:effectLst/>
                <a:latin typeface="Consolas" panose="020B0609020204030204" pitchFamily="49" charset="0"/>
              </a:rPr>
              <a:t>out</a:t>
            </a:r>
            <a:r>
              <a:rPr lang="en-US" sz="1200" dirty="0" err="1">
                <a:solidFill>
                  <a:srgbClr val="000000"/>
                </a:solidFill>
                <a:effectLst/>
                <a:latin typeface="Consolas" panose="020B0609020204030204" pitchFamily="49" charset="0"/>
              </a:rPr>
              <a:t>.println</a:t>
            </a:r>
            <a:r>
              <a:rPr lang="en-US" sz="1200" dirty="0">
                <a:solidFill>
                  <a:srgbClr val="000000"/>
                </a:solidFill>
                <a:effectLst/>
                <a:latin typeface="Consolas" panose="020B0609020204030204" pitchFamily="49" charset="0"/>
              </a:rPr>
              <a:t>(</a:t>
            </a:r>
            <a:r>
              <a:rPr lang="en-US" sz="1200" dirty="0" err="1">
                <a:solidFill>
                  <a:srgbClr val="000000"/>
                </a:solidFill>
                <a:effectLst/>
                <a:latin typeface="Consolas" panose="020B0609020204030204" pitchFamily="49" charset="0"/>
              </a:rPr>
              <a:t>Arrays.</a:t>
            </a:r>
            <a:r>
              <a:rPr lang="en-US" sz="1200" i="1" dirty="0" err="1">
                <a:solidFill>
                  <a:srgbClr val="000000"/>
                </a:solidFill>
                <a:effectLst/>
                <a:latin typeface="Consolas" panose="020B0609020204030204" pitchFamily="49" charset="0"/>
              </a:rPr>
              <a:t>toString</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a:t>
            </a:r>
          </a:p>
          <a:p>
            <a:endParaRPr lang="en-US" sz="1200" dirty="0"/>
          </a:p>
        </p:txBody>
      </p:sp>
      <p:sp>
        <p:nvSpPr>
          <p:cNvPr id="11" name="TextBox 10">
            <a:extLst>
              <a:ext uri="{FF2B5EF4-FFF2-40B4-BE49-F238E27FC236}">
                <a16:creationId xmlns:a16="http://schemas.microsoft.com/office/drawing/2014/main" id="{51FB73F2-213A-9095-9D3E-C08E072E0B94}"/>
              </a:ext>
            </a:extLst>
          </p:cNvPr>
          <p:cNvSpPr txBox="1"/>
          <p:nvPr/>
        </p:nvSpPr>
        <p:spPr>
          <a:xfrm>
            <a:off x="-8099" y="1356650"/>
            <a:ext cx="7543800" cy="830997"/>
          </a:xfrm>
          <a:prstGeom prst="rect">
            <a:avLst/>
          </a:prstGeom>
          <a:noFill/>
        </p:spPr>
        <p:txBody>
          <a:bodyPr wrap="square">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 = </a:t>
            </a:r>
            <a:r>
              <a:rPr lang="en-US" sz="1200" b="1" dirty="0">
                <a:solidFill>
                  <a:srgbClr val="7F0055"/>
                </a:solidFill>
                <a:effectLst/>
                <a:latin typeface="Consolas" panose="020B0609020204030204" pitchFamily="49" charset="0"/>
              </a:rPr>
              <a:t>new</a:t>
            </a:r>
            <a:r>
              <a:rPr lang="en-US" sz="1200" dirty="0">
                <a:solidFill>
                  <a:srgbClr val="000000"/>
                </a:solidFill>
                <a:effectLst/>
                <a:latin typeface="Consolas" panose="020B0609020204030204" pitchFamily="49" charset="0"/>
              </a:rPr>
              <a:t> </a:t>
            </a:r>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+ 1];</a:t>
            </a:r>
          </a:p>
          <a:p>
            <a:r>
              <a:rPr lang="en-US" sz="1200" b="1" dirty="0">
                <a:solidFill>
                  <a:srgbClr val="7F0055"/>
                </a:solidFill>
                <a:effectLst/>
                <a:latin typeface="Consolas" panose="020B0609020204030204" pitchFamily="49" charset="0"/>
              </a:rPr>
              <a:t>for</a:t>
            </a:r>
            <a:r>
              <a:rPr lang="en-US" sz="1200" dirty="0">
                <a:solidFill>
                  <a:srgbClr val="000000"/>
                </a:solidFill>
                <a:effectLst/>
                <a:latin typeface="Consolas" panose="020B0609020204030204" pitchFamily="49" charset="0"/>
              </a:rPr>
              <a:t>(</a:t>
            </a:r>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 0;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&lt; </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a:t>
            </a:r>
          </a:p>
          <a:p>
            <a:r>
              <a:rPr lang="en-US" sz="1200" dirty="0">
                <a:solidFill>
                  <a:srgbClr val="6A3E3E"/>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a:t>
            </a:r>
          </a:p>
          <a:p>
            <a:r>
              <a:rPr lang="en-US" sz="120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C024890-4B01-8EFF-E901-15C002B6E26A}"/>
              </a:ext>
            </a:extLst>
          </p:cNvPr>
          <p:cNvSpPr txBox="1"/>
          <p:nvPr/>
        </p:nvSpPr>
        <p:spPr>
          <a:xfrm>
            <a:off x="0" y="2292253"/>
            <a:ext cx="6172200" cy="646331"/>
          </a:xfrm>
          <a:prstGeom prst="rect">
            <a:avLst/>
          </a:prstGeom>
          <a:noFill/>
        </p:spPr>
        <p:txBody>
          <a:bodyPr wrap="square">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new_value</a:t>
            </a:r>
            <a:r>
              <a:rPr lang="en-US" sz="1200" dirty="0">
                <a:solidFill>
                  <a:srgbClr val="000000"/>
                </a:solidFill>
                <a:effectLst/>
                <a:latin typeface="Consolas" panose="020B0609020204030204" pitchFamily="49" charset="0"/>
              </a:rPr>
              <a:t> = 4;</a:t>
            </a:r>
          </a:p>
          <a:p>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new_value</a:t>
            </a:r>
            <a:r>
              <a:rPr lang="en-US" sz="1200" dirty="0">
                <a:solidFill>
                  <a:srgbClr val="000000"/>
                </a:solidFill>
                <a:effectLst/>
                <a:latin typeface="Consolas" panose="020B0609020204030204" pitchFamily="49" charset="0"/>
              </a:rPr>
              <a:t>;</a:t>
            </a:r>
          </a:p>
          <a:p>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p>
        </p:txBody>
      </p:sp>
      <p:graphicFrame>
        <p:nvGraphicFramePr>
          <p:cNvPr id="9" name="Table 16">
            <a:extLst>
              <a:ext uri="{FF2B5EF4-FFF2-40B4-BE49-F238E27FC236}">
                <a16:creationId xmlns:a16="http://schemas.microsoft.com/office/drawing/2014/main" id="{F5C1B4B4-42B6-53E5-FE67-CA4D63F3FDD5}"/>
              </a:ext>
            </a:extLst>
          </p:cNvPr>
          <p:cNvGraphicFramePr>
            <a:graphicFrameLocks noGrp="1"/>
          </p:cNvGraphicFramePr>
          <p:nvPr/>
        </p:nvGraphicFramePr>
        <p:xfrm>
          <a:off x="1524000" y="4572000"/>
          <a:ext cx="3225798" cy="579120"/>
        </p:xfrm>
        <a:graphic>
          <a:graphicData uri="http://schemas.openxmlformats.org/drawingml/2006/table">
            <a:tbl>
              <a:tblPr firstRow="1" bandRow="1">
                <a:tableStyleId>{073A0DAA-6AF3-43AB-8588-CEC1D06C72B9}</a:tableStyleId>
              </a:tblPr>
              <a:tblGrid>
                <a:gridCol w="1075266">
                  <a:extLst>
                    <a:ext uri="{9D8B030D-6E8A-4147-A177-3AD203B41FA5}">
                      <a16:colId xmlns:a16="http://schemas.microsoft.com/office/drawing/2014/main" val="3353393256"/>
                    </a:ext>
                  </a:extLst>
                </a:gridCol>
                <a:gridCol w="1075266">
                  <a:extLst>
                    <a:ext uri="{9D8B030D-6E8A-4147-A177-3AD203B41FA5}">
                      <a16:colId xmlns:a16="http://schemas.microsoft.com/office/drawing/2014/main" val="1133240773"/>
                    </a:ext>
                  </a:extLst>
                </a:gridCol>
                <a:gridCol w="1075266">
                  <a:extLst>
                    <a:ext uri="{9D8B030D-6E8A-4147-A177-3AD203B41FA5}">
                      <a16:colId xmlns:a16="http://schemas.microsoft.com/office/drawing/2014/main" val="3756826864"/>
                    </a:ext>
                  </a:extLst>
                </a:gridCol>
              </a:tblGrid>
              <a:tr h="130093">
                <a:tc>
                  <a:txBody>
                    <a:bodyPr/>
                    <a:lstStyle/>
                    <a:p>
                      <a:pPr algn="ctr"/>
                      <a:r>
                        <a:rPr lang="en-US" sz="3200" dirty="0"/>
                        <a:t>1</a:t>
                      </a:r>
                    </a:p>
                  </a:txBody>
                  <a:tcPr/>
                </a:tc>
                <a:tc>
                  <a:txBody>
                    <a:bodyPr/>
                    <a:lstStyle/>
                    <a:p>
                      <a:pPr algn="ctr"/>
                      <a:r>
                        <a:rPr lang="en-US" sz="3200" dirty="0"/>
                        <a:t>2</a:t>
                      </a:r>
                    </a:p>
                  </a:txBody>
                  <a:tcPr/>
                </a:tc>
                <a:tc>
                  <a:txBody>
                    <a:bodyPr/>
                    <a:lstStyle/>
                    <a:p>
                      <a:pPr algn="ctr"/>
                      <a:r>
                        <a:rPr lang="en-US" sz="3200" dirty="0"/>
                        <a:t>3</a:t>
                      </a:r>
                    </a:p>
                  </a:txBody>
                  <a:tcPr/>
                </a:tc>
                <a:extLst>
                  <a:ext uri="{0D108BD9-81ED-4DB2-BD59-A6C34878D82A}">
                    <a16:rowId xmlns:a16="http://schemas.microsoft.com/office/drawing/2014/main" val="372049592"/>
                  </a:ext>
                </a:extLst>
              </a:tr>
            </a:tbl>
          </a:graphicData>
        </a:graphic>
      </p:graphicFrame>
      <p:graphicFrame>
        <p:nvGraphicFramePr>
          <p:cNvPr id="16" name="Table 16">
            <a:extLst>
              <a:ext uri="{FF2B5EF4-FFF2-40B4-BE49-F238E27FC236}">
                <a16:creationId xmlns:a16="http://schemas.microsoft.com/office/drawing/2014/main" id="{A43D0960-DD5B-97FB-8A45-2FE86581B73D}"/>
              </a:ext>
            </a:extLst>
          </p:cNvPr>
          <p:cNvGraphicFramePr>
            <a:graphicFrameLocks noGrp="1"/>
          </p:cNvGraphicFramePr>
          <p:nvPr/>
        </p:nvGraphicFramePr>
        <p:xfrm>
          <a:off x="7315200" y="4511040"/>
          <a:ext cx="3225800" cy="701040"/>
        </p:xfrm>
        <a:graphic>
          <a:graphicData uri="http://schemas.openxmlformats.org/drawingml/2006/table">
            <a:tbl>
              <a:tblPr firstRow="1" bandRow="1">
                <a:tableStyleId>{073A0DAA-6AF3-43AB-8588-CEC1D06C72B9}</a:tableStyleId>
              </a:tblPr>
              <a:tblGrid>
                <a:gridCol w="806450">
                  <a:extLst>
                    <a:ext uri="{9D8B030D-6E8A-4147-A177-3AD203B41FA5}">
                      <a16:colId xmlns:a16="http://schemas.microsoft.com/office/drawing/2014/main" val="3353393256"/>
                    </a:ext>
                  </a:extLst>
                </a:gridCol>
                <a:gridCol w="806450">
                  <a:extLst>
                    <a:ext uri="{9D8B030D-6E8A-4147-A177-3AD203B41FA5}">
                      <a16:colId xmlns:a16="http://schemas.microsoft.com/office/drawing/2014/main" val="1133240773"/>
                    </a:ext>
                  </a:extLst>
                </a:gridCol>
                <a:gridCol w="806450">
                  <a:extLst>
                    <a:ext uri="{9D8B030D-6E8A-4147-A177-3AD203B41FA5}">
                      <a16:colId xmlns:a16="http://schemas.microsoft.com/office/drawing/2014/main" val="1272016904"/>
                    </a:ext>
                  </a:extLst>
                </a:gridCol>
                <a:gridCol w="806450">
                  <a:extLst>
                    <a:ext uri="{9D8B030D-6E8A-4147-A177-3AD203B41FA5}">
                      <a16:colId xmlns:a16="http://schemas.microsoft.com/office/drawing/2014/main" val="3756826864"/>
                    </a:ext>
                  </a:extLst>
                </a:gridCol>
              </a:tblGrid>
              <a:tr h="347134">
                <a:tc>
                  <a:txBody>
                    <a:bodyPr/>
                    <a:lstStyle/>
                    <a:p>
                      <a:pPr algn="ctr"/>
                      <a:r>
                        <a:rPr lang="en-US" sz="4000" dirty="0"/>
                        <a:t>1</a:t>
                      </a:r>
                    </a:p>
                  </a:txBody>
                  <a:tcPr/>
                </a:tc>
                <a:tc>
                  <a:txBody>
                    <a:bodyPr/>
                    <a:lstStyle/>
                    <a:p>
                      <a:pPr algn="ctr"/>
                      <a:r>
                        <a:rPr lang="en-US" sz="4000" dirty="0"/>
                        <a:t>2</a:t>
                      </a:r>
                    </a:p>
                  </a:txBody>
                  <a:tcPr/>
                </a:tc>
                <a:tc>
                  <a:txBody>
                    <a:bodyPr/>
                    <a:lstStyle/>
                    <a:p>
                      <a:pPr algn="ctr"/>
                      <a:r>
                        <a:rPr lang="en-US" sz="4000" dirty="0"/>
                        <a:t>3</a:t>
                      </a:r>
                    </a:p>
                  </a:txBody>
                  <a:tcPr/>
                </a:tc>
                <a:tc>
                  <a:txBody>
                    <a:bodyPr/>
                    <a:lstStyle/>
                    <a:p>
                      <a:pPr algn="ctr"/>
                      <a:r>
                        <a:rPr lang="en-US" sz="4000" dirty="0"/>
                        <a:t>4</a:t>
                      </a:r>
                    </a:p>
                  </a:txBody>
                  <a:tcPr/>
                </a:tc>
                <a:extLst>
                  <a:ext uri="{0D108BD9-81ED-4DB2-BD59-A6C34878D82A}">
                    <a16:rowId xmlns:a16="http://schemas.microsoft.com/office/drawing/2014/main" val="372049592"/>
                  </a:ext>
                </a:extLst>
              </a:tr>
            </a:tbl>
          </a:graphicData>
        </a:graphic>
      </p:graphicFrame>
      <p:sp>
        <p:nvSpPr>
          <p:cNvPr id="17" name="TextBox 16">
            <a:extLst>
              <a:ext uri="{FF2B5EF4-FFF2-40B4-BE49-F238E27FC236}">
                <a16:creationId xmlns:a16="http://schemas.microsoft.com/office/drawing/2014/main" id="{AAC53536-B50D-6AD9-7532-2544E84BAB7E}"/>
              </a:ext>
            </a:extLst>
          </p:cNvPr>
          <p:cNvSpPr txBox="1"/>
          <p:nvPr/>
        </p:nvSpPr>
        <p:spPr>
          <a:xfrm>
            <a:off x="5943600" y="3550085"/>
            <a:ext cx="1043876" cy="369332"/>
          </a:xfrm>
          <a:prstGeom prst="rect">
            <a:avLst/>
          </a:prstGeom>
          <a:noFill/>
        </p:spPr>
        <p:txBody>
          <a:bodyPr wrap="none" rtlCol="0">
            <a:spAutoFit/>
          </a:bodyPr>
          <a:lstStyle/>
          <a:p>
            <a:r>
              <a:rPr lang="en-US" dirty="0" err="1"/>
              <a:t>myArray</a:t>
            </a:r>
            <a:endParaRPr lang="en-US" dirty="0"/>
          </a:p>
        </p:txBody>
      </p:sp>
      <p:sp>
        <p:nvSpPr>
          <p:cNvPr id="18" name="TextBox 17">
            <a:extLst>
              <a:ext uri="{FF2B5EF4-FFF2-40B4-BE49-F238E27FC236}">
                <a16:creationId xmlns:a16="http://schemas.microsoft.com/office/drawing/2014/main" id="{308B1481-1D81-A16F-D434-F70373C75045}"/>
              </a:ext>
            </a:extLst>
          </p:cNvPr>
          <p:cNvSpPr txBox="1"/>
          <p:nvPr/>
        </p:nvSpPr>
        <p:spPr>
          <a:xfrm>
            <a:off x="5306246" y="4145371"/>
            <a:ext cx="1159292" cy="369332"/>
          </a:xfrm>
          <a:prstGeom prst="rect">
            <a:avLst/>
          </a:prstGeom>
          <a:noFill/>
        </p:spPr>
        <p:txBody>
          <a:bodyPr wrap="none" rtlCol="0">
            <a:spAutoFit/>
          </a:bodyPr>
          <a:lstStyle/>
          <a:p>
            <a:r>
              <a:rPr lang="en-US" dirty="0" err="1"/>
              <a:t>newArray</a:t>
            </a:r>
            <a:endParaRPr lang="en-US" dirty="0"/>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05F25D5-D7BE-6101-32DC-091EBE0C945A}"/>
                  </a:ext>
                </a:extLst>
              </p14:cNvPr>
              <p14:cNvContentPartPr/>
              <p14:nvPr/>
            </p14:nvContentPartPr>
            <p14:xfrm>
              <a:off x="6911771" y="3890193"/>
              <a:ext cx="515880" cy="458640"/>
            </p14:xfrm>
          </p:contentPart>
        </mc:Choice>
        <mc:Fallback xmlns="">
          <p:pic>
            <p:nvPicPr>
              <p:cNvPr id="19" name="Ink 18">
                <a:extLst>
                  <a:ext uri="{FF2B5EF4-FFF2-40B4-BE49-F238E27FC236}">
                    <a16:creationId xmlns:a16="http://schemas.microsoft.com/office/drawing/2014/main" id="{305F25D5-D7BE-6101-32DC-091EBE0C945A}"/>
                  </a:ext>
                </a:extLst>
              </p:cNvPr>
              <p:cNvPicPr/>
              <p:nvPr/>
            </p:nvPicPr>
            <p:blipFill>
              <a:blip r:embed="rId4"/>
              <a:stretch>
                <a:fillRect/>
              </a:stretch>
            </p:blipFill>
            <p:spPr>
              <a:xfrm>
                <a:off x="6893771" y="3872207"/>
                <a:ext cx="551520" cy="49425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48E678A5-48FF-24D3-B067-CFADF33401EB}"/>
                  </a:ext>
                </a:extLst>
              </p14:cNvPr>
              <p14:cNvContentPartPr/>
              <p14:nvPr/>
            </p14:nvContentPartPr>
            <p14:xfrm>
              <a:off x="6446291" y="4480233"/>
              <a:ext cx="704160" cy="360360"/>
            </p14:xfrm>
          </p:contentPart>
        </mc:Choice>
        <mc:Fallback xmlns="">
          <p:pic>
            <p:nvPicPr>
              <p:cNvPr id="20" name="Ink 19">
                <a:extLst>
                  <a:ext uri="{FF2B5EF4-FFF2-40B4-BE49-F238E27FC236}">
                    <a16:creationId xmlns:a16="http://schemas.microsoft.com/office/drawing/2014/main" id="{48E678A5-48FF-24D3-B067-CFADF33401EB}"/>
                  </a:ext>
                </a:extLst>
              </p:cNvPr>
              <p:cNvPicPr/>
              <p:nvPr/>
            </p:nvPicPr>
            <p:blipFill>
              <a:blip r:embed="rId6"/>
              <a:stretch>
                <a:fillRect/>
              </a:stretch>
            </p:blipFill>
            <p:spPr>
              <a:xfrm>
                <a:off x="6428291" y="4462233"/>
                <a:ext cx="739800" cy="396000"/>
              </a:xfrm>
              <a:prstGeom prst="rect">
                <a:avLst/>
              </a:prstGeom>
            </p:spPr>
          </p:pic>
        </mc:Fallback>
      </mc:AlternateContent>
      <p:sp>
        <p:nvSpPr>
          <p:cNvPr id="21" name="TextBox 20">
            <a:extLst>
              <a:ext uri="{FF2B5EF4-FFF2-40B4-BE49-F238E27FC236}">
                <a16:creationId xmlns:a16="http://schemas.microsoft.com/office/drawing/2014/main" id="{DE555F12-5C4A-08CF-C205-74262708A3C0}"/>
              </a:ext>
            </a:extLst>
          </p:cNvPr>
          <p:cNvSpPr txBox="1"/>
          <p:nvPr/>
        </p:nvSpPr>
        <p:spPr>
          <a:xfrm>
            <a:off x="5270224" y="382952"/>
            <a:ext cx="6332979" cy="1200329"/>
          </a:xfrm>
          <a:prstGeom prst="rect">
            <a:avLst/>
          </a:prstGeom>
          <a:noFill/>
        </p:spPr>
        <p:txBody>
          <a:bodyPr wrap="square" rtlCol="0">
            <a:spAutoFit/>
          </a:bodyPr>
          <a:lstStyle/>
          <a:p>
            <a:r>
              <a:rPr lang="en-US" sz="2400" dirty="0"/>
              <a:t>We updated our reference variable (</a:t>
            </a:r>
            <a:r>
              <a:rPr lang="en-US" sz="2400" dirty="0" err="1">
                <a:latin typeface="Courier New" panose="02070309020205020404" pitchFamily="49" charset="0"/>
                <a:cs typeface="Courier New" panose="02070309020205020404" pitchFamily="49" charset="0"/>
              </a:rPr>
              <a:t>myArray</a:t>
            </a:r>
            <a:r>
              <a:rPr lang="en-US" sz="2400" dirty="0"/>
              <a:t>) to point to our new array with the new element</a:t>
            </a:r>
          </a:p>
        </p:txBody>
      </p:sp>
      <p:sp>
        <p:nvSpPr>
          <p:cNvPr id="2" name="TextBox 1">
            <a:extLst>
              <a:ext uri="{FF2B5EF4-FFF2-40B4-BE49-F238E27FC236}">
                <a16:creationId xmlns:a16="http://schemas.microsoft.com/office/drawing/2014/main" id="{740BE942-11EE-D5EC-3A13-09CF71BF498F}"/>
              </a:ext>
            </a:extLst>
          </p:cNvPr>
          <p:cNvSpPr txBox="1"/>
          <p:nvPr/>
        </p:nvSpPr>
        <p:spPr>
          <a:xfrm>
            <a:off x="381000" y="5350108"/>
            <a:ext cx="4172937" cy="830997"/>
          </a:xfrm>
          <a:prstGeom prst="rect">
            <a:avLst/>
          </a:prstGeom>
          <a:noFill/>
        </p:spPr>
        <p:txBody>
          <a:bodyPr wrap="none" rtlCol="0">
            <a:spAutoFit/>
          </a:bodyPr>
          <a:lstStyle/>
          <a:p>
            <a:r>
              <a:rPr lang="en-US" sz="2400" dirty="0"/>
              <a:t>What happens to this array?</a:t>
            </a:r>
          </a:p>
          <a:p>
            <a:r>
              <a:rPr lang="en-US" sz="2400" dirty="0"/>
              <a:t>This is an unused object</a:t>
            </a:r>
          </a:p>
        </p:txBody>
      </p:sp>
    </p:spTree>
    <p:extLst>
      <p:ext uri="{BB962C8B-B14F-4D97-AF65-F5344CB8AC3E}">
        <p14:creationId xmlns:p14="http://schemas.microsoft.com/office/powerpoint/2010/main" val="2673903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sp>
        <p:nvSpPr>
          <p:cNvPr id="6" name="TextBox 5">
            <a:extLst>
              <a:ext uri="{FF2B5EF4-FFF2-40B4-BE49-F238E27FC236}">
                <a16:creationId xmlns:a16="http://schemas.microsoft.com/office/drawing/2014/main" id="{9977C9C3-EFE8-CA2F-7BFF-293A682B4BE8}"/>
              </a:ext>
            </a:extLst>
          </p:cNvPr>
          <p:cNvSpPr txBox="1"/>
          <p:nvPr/>
        </p:nvSpPr>
        <p:spPr>
          <a:xfrm>
            <a:off x="-9484" y="11363"/>
            <a:ext cx="2478564" cy="461665"/>
          </a:xfrm>
          <a:prstGeom prst="rect">
            <a:avLst/>
          </a:prstGeom>
          <a:noFill/>
        </p:spPr>
        <p:txBody>
          <a:bodyPr wrap="none" rtlCol="0">
            <a:spAutoFit/>
          </a:bodyPr>
          <a:lstStyle/>
          <a:p>
            <a:r>
              <a:rPr lang="en-US" sz="2400" dirty="0"/>
              <a:t>Array Limitations</a:t>
            </a:r>
          </a:p>
        </p:txBody>
      </p:sp>
      <p:sp>
        <p:nvSpPr>
          <p:cNvPr id="8" name="TextBox 7">
            <a:extLst>
              <a:ext uri="{FF2B5EF4-FFF2-40B4-BE49-F238E27FC236}">
                <a16:creationId xmlns:a16="http://schemas.microsoft.com/office/drawing/2014/main" id="{010E60B3-8C47-4440-60AF-6D96B026098F}"/>
              </a:ext>
            </a:extLst>
          </p:cNvPr>
          <p:cNvSpPr txBox="1"/>
          <p:nvPr/>
        </p:nvSpPr>
        <p:spPr>
          <a:xfrm>
            <a:off x="-7328" y="763798"/>
            <a:ext cx="4007828" cy="646331"/>
          </a:xfrm>
          <a:prstGeom prst="rect">
            <a:avLst/>
          </a:prstGeom>
          <a:noFill/>
        </p:spPr>
        <p:txBody>
          <a:bodyPr wrap="none" rtlCol="0">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 = {1, 2, 3};</a:t>
            </a:r>
          </a:p>
          <a:p>
            <a:r>
              <a:rPr lang="en-US" sz="1200" dirty="0" err="1">
                <a:solidFill>
                  <a:srgbClr val="000000"/>
                </a:solidFill>
                <a:effectLst/>
                <a:latin typeface="Consolas" panose="020B0609020204030204" pitchFamily="49" charset="0"/>
              </a:rPr>
              <a:t>System.</a:t>
            </a:r>
            <a:r>
              <a:rPr lang="en-US" sz="1200" b="1" i="1" dirty="0" err="1">
                <a:solidFill>
                  <a:srgbClr val="0000C0"/>
                </a:solidFill>
                <a:effectLst/>
                <a:latin typeface="Consolas" panose="020B0609020204030204" pitchFamily="49" charset="0"/>
              </a:rPr>
              <a:t>out</a:t>
            </a:r>
            <a:r>
              <a:rPr lang="en-US" sz="1200" dirty="0" err="1">
                <a:solidFill>
                  <a:srgbClr val="000000"/>
                </a:solidFill>
                <a:effectLst/>
                <a:latin typeface="Consolas" panose="020B0609020204030204" pitchFamily="49" charset="0"/>
              </a:rPr>
              <a:t>.println</a:t>
            </a:r>
            <a:r>
              <a:rPr lang="en-US" sz="1200" dirty="0">
                <a:solidFill>
                  <a:srgbClr val="000000"/>
                </a:solidFill>
                <a:effectLst/>
                <a:latin typeface="Consolas" panose="020B0609020204030204" pitchFamily="49" charset="0"/>
              </a:rPr>
              <a:t>(</a:t>
            </a:r>
            <a:r>
              <a:rPr lang="en-US" sz="1200" dirty="0" err="1">
                <a:solidFill>
                  <a:srgbClr val="000000"/>
                </a:solidFill>
                <a:effectLst/>
                <a:latin typeface="Consolas" panose="020B0609020204030204" pitchFamily="49" charset="0"/>
              </a:rPr>
              <a:t>Arrays.</a:t>
            </a:r>
            <a:r>
              <a:rPr lang="en-US" sz="1200" i="1" dirty="0" err="1">
                <a:solidFill>
                  <a:srgbClr val="000000"/>
                </a:solidFill>
                <a:effectLst/>
                <a:latin typeface="Consolas" panose="020B0609020204030204" pitchFamily="49" charset="0"/>
              </a:rPr>
              <a:t>toString</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a:t>
            </a:r>
          </a:p>
          <a:p>
            <a:endParaRPr lang="en-US" sz="1200" dirty="0"/>
          </a:p>
        </p:txBody>
      </p:sp>
      <p:sp>
        <p:nvSpPr>
          <p:cNvPr id="11" name="TextBox 10">
            <a:extLst>
              <a:ext uri="{FF2B5EF4-FFF2-40B4-BE49-F238E27FC236}">
                <a16:creationId xmlns:a16="http://schemas.microsoft.com/office/drawing/2014/main" id="{51FB73F2-213A-9095-9D3E-C08E072E0B94}"/>
              </a:ext>
            </a:extLst>
          </p:cNvPr>
          <p:cNvSpPr txBox="1"/>
          <p:nvPr/>
        </p:nvSpPr>
        <p:spPr>
          <a:xfrm>
            <a:off x="-8099" y="1356650"/>
            <a:ext cx="7543800" cy="830997"/>
          </a:xfrm>
          <a:prstGeom prst="rect">
            <a:avLst/>
          </a:prstGeom>
          <a:noFill/>
        </p:spPr>
        <p:txBody>
          <a:bodyPr wrap="square">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 = </a:t>
            </a:r>
            <a:r>
              <a:rPr lang="en-US" sz="1200" b="1" dirty="0">
                <a:solidFill>
                  <a:srgbClr val="7F0055"/>
                </a:solidFill>
                <a:effectLst/>
                <a:latin typeface="Consolas" panose="020B0609020204030204" pitchFamily="49" charset="0"/>
              </a:rPr>
              <a:t>new</a:t>
            </a:r>
            <a:r>
              <a:rPr lang="en-US" sz="1200" dirty="0">
                <a:solidFill>
                  <a:srgbClr val="000000"/>
                </a:solidFill>
                <a:effectLst/>
                <a:latin typeface="Consolas" panose="020B0609020204030204" pitchFamily="49" charset="0"/>
              </a:rPr>
              <a:t> </a:t>
            </a:r>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+ 1];</a:t>
            </a:r>
          </a:p>
          <a:p>
            <a:r>
              <a:rPr lang="en-US" sz="1200" b="1" dirty="0">
                <a:solidFill>
                  <a:srgbClr val="7F0055"/>
                </a:solidFill>
                <a:effectLst/>
                <a:latin typeface="Consolas" panose="020B0609020204030204" pitchFamily="49" charset="0"/>
              </a:rPr>
              <a:t>for</a:t>
            </a:r>
            <a:r>
              <a:rPr lang="en-US" sz="1200" dirty="0">
                <a:solidFill>
                  <a:srgbClr val="000000"/>
                </a:solidFill>
                <a:effectLst/>
                <a:latin typeface="Consolas" panose="020B0609020204030204" pitchFamily="49" charset="0"/>
              </a:rPr>
              <a:t>(</a:t>
            </a:r>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 0;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&lt; </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a:t>
            </a:r>
          </a:p>
          <a:p>
            <a:r>
              <a:rPr lang="en-US" sz="1200" dirty="0">
                <a:solidFill>
                  <a:srgbClr val="6A3E3E"/>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a:t>
            </a:r>
          </a:p>
          <a:p>
            <a:r>
              <a:rPr lang="en-US" sz="120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C024890-4B01-8EFF-E901-15C002B6E26A}"/>
              </a:ext>
            </a:extLst>
          </p:cNvPr>
          <p:cNvSpPr txBox="1"/>
          <p:nvPr/>
        </p:nvSpPr>
        <p:spPr>
          <a:xfrm>
            <a:off x="0" y="2292253"/>
            <a:ext cx="6172200" cy="646331"/>
          </a:xfrm>
          <a:prstGeom prst="rect">
            <a:avLst/>
          </a:prstGeom>
          <a:noFill/>
        </p:spPr>
        <p:txBody>
          <a:bodyPr wrap="square">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new_value</a:t>
            </a:r>
            <a:r>
              <a:rPr lang="en-US" sz="1200" dirty="0">
                <a:solidFill>
                  <a:srgbClr val="000000"/>
                </a:solidFill>
                <a:effectLst/>
                <a:latin typeface="Consolas" panose="020B0609020204030204" pitchFamily="49" charset="0"/>
              </a:rPr>
              <a:t> = 4;</a:t>
            </a:r>
          </a:p>
          <a:p>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new_value</a:t>
            </a:r>
            <a:r>
              <a:rPr lang="en-US" sz="1200" dirty="0">
                <a:solidFill>
                  <a:srgbClr val="000000"/>
                </a:solidFill>
                <a:effectLst/>
                <a:latin typeface="Consolas" panose="020B0609020204030204" pitchFamily="49" charset="0"/>
              </a:rPr>
              <a:t>;</a:t>
            </a:r>
          </a:p>
          <a:p>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p>
        </p:txBody>
      </p:sp>
      <p:graphicFrame>
        <p:nvGraphicFramePr>
          <p:cNvPr id="9" name="Table 16">
            <a:extLst>
              <a:ext uri="{FF2B5EF4-FFF2-40B4-BE49-F238E27FC236}">
                <a16:creationId xmlns:a16="http://schemas.microsoft.com/office/drawing/2014/main" id="{F5C1B4B4-42B6-53E5-FE67-CA4D63F3FDD5}"/>
              </a:ext>
            </a:extLst>
          </p:cNvPr>
          <p:cNvGraphicFramePr>
            <a:graphicFrameLocks noGrp="1"/>
          </p:cNvGraphicFramePr>
          <p:nvPr/>
        </p:nvGraphicFramePr>
        <p:xfrm>
          <a:off x="1524000" y="4572000"/>
          <a:ext cx="3225798" cy="579120"/>
        </p:xfrm>
        <a:graphic>
          <a:graphicData uri="http://schemas.openxmlformats.org/drawingml/2006/table">
            <a:tbl>
              <a:tblPr firstRow="1" bandRow="1">
                <a:tableStyleId>{073A0DAA-6AF3-43AB-8588-CEC1D06C72B9}</a:tableStyleId>
              </a:tblPr>
              <a:tblGrid>
                <a:gridCol w="1075266">
                  <a:extLst>
                    <a:ext uri="{9D8B030D-6E8A-4147-A177-3AD203B41FA5}">
                      <a16:colId xmlns:a16="http://schemas.microsoft.com/office/drawing/2014/main" val="3353393256"/>
                    </a:ext>
                  </a:extLst>
                </a:gridCol>
                <a:gridCol w="1075266">
                  <a:extLst>
                    <a:ext uri="{9D8B030D-6E8A-4147-A177-3AD203B41FA5}">
                      <a16:colId xmlns:a16="http://schemas.microsoft.com/office/drawing/2014/main" val="1133240773"/>
                    </a:ext>
                  </a:extLst>
                </a:gridCol>
                <a:gridCol w="1075266">
                  <a:extLst>
                    <a:ext uri="{9D8B030D-6E8A-4147-A177-3AD203B41FA5}">
                      <a16:colId xmlns:a16="http://schemas.microsoft.com/office/drawing/2014/main" val="3756826864"/>
                    </a:ext>
                  </a:extLst>
                </a:gridCol>
              </a:tblGrid>
              <a:tr h="130093">
                <a:tc>
                  <a:txBody>
                    <a:bodyPr/>
                    <a:lstStyle/>
                    <a:p>
                      <a:pPr algn="ctr"/>
                      <a:r>
                        <a:rPr lang="en-US" sz="3200" dirty="0"/>
                        <a:t>1</a:t>
                      </a:r>
                    </a:p>
                  </a:txBody>
                  <a:tcPr/>
                </a:tc>
                <a:tc>
                  <a:txBody>
                    <a:bodyPr/>
                    <a:lstStyle/>
                    <a:p>
                      <a:pPr algn="ctr"/>
                      <a:r>
                        <a:rPr lang="en-US" sz="3200" dirty="0"/>
                        <a:t>2</a:t>
                      </a:r>
                    </a:p>
                  </a:txBody>
                  <a:tcPr/>
                </a:tc>
                <a:tc>
                  <a:txBody>
                    <a:bodyPr/>
                    <a:lstStyle/>
                    <a:p>
                      <a:pPr algn="ctr"/>
                      <a:r>
                        <a:rPr lang="en-US" sz="3200" dirty="0"/>
                        <a:t>3</a:t>
                      </a:r>
                    </a:p>
                  </a:txBody>
                  <a:tcPr/>
                </a:tc>
                <a:extLst>
                  <a:ext uri="{0D108BD9-81ED-4DB2-BD59-A6C34878D82A}">
                    <a16:rowId xmlns:a16="http://schemas.microsoft.com/office/drawing/2014/main" val="372049592"/>
                  </a:ext>
                </a:extLst>
              </a:tr>
            </a:tbl>
          </a:graphicData>
        </a:graphic>
      </p:graphicFrame>
      <p:graphicFrame>
        <p:nvGraphicFramePr>
          <p:cNvPr id="16" name="Table 16">
            <a:extLst>
              <a:ext uri="{FF2B5EF4-FFF2-40B4-BE49-F238E27FC236}">
                <a16:creationId xmlns:a16="http://schemas.microsoft.com/office/drawing/2014/main" id="{A43D0960-DD5B-97FB-8A45-2FE86581B73D}"/>
              </a:ext>
            </a:extLst>
          </p:cNvPr>
          <p:cNvGraphicFramePr>
            <a:graphicFrameLocks noGrp="1"/>
          </p:cNvGraphicFramePr>
          <p:nvPr/>
        </p:nvGraphicFramePr>
        <p:xfrm>
          <a:off x="7315200" y="4511040"/>
          <a:ext cx="3225800" cy="701040"/>
        </p:xfrm>
        <a:graphic>
          <a:graphicData uri="http://schemas.openxmlformats.org/drawingml/2006/table">
            <a:tbl>
              <a:tblPr firstRow="1" bandRow="1">
                <a:tableStyleId>{073A0DAA-6AF3-43AB-8588-CEC1D06C72B9}</a:tableStyleId>
              </a:tblPr>
              <a:tblGrid>
                <a:gridCol w="806450">
                  <a:extLst>
                    <a:ext uri="{9D8B030D-6E8A-4147-A177-3AD203B41FA5}">
                      <a16:colId xmlns:a16="http://schemas.microsoft.com/office/drawing/2014/main" val="3353393256"/>
                    </a:ext>
                  </a:extLst>
                </a:gridCol>
                <a:gridCol w="806450">
                  <a:extLst>
                    <a:ext uri="{9D8B030D-6E8A-4147-A177-3AD203B41FA5}">
                      <a16:colId xmlns:a16="http://schemas.microsoft.com/office/drawing/2014/main" val="1133240773"/>
                    </a:ext>
                  </a:extLst>
                </a:gridCol>
                <a:gridCol w="806450">
                  <a:extLst>
                    <a:ext uri="{9D8B030D-6E8A-4147-A177-3AD203B41FA5}">
                      <a16:colId xmlns:a16="http://schemas.microsoft.com/office/drawing/2014/main" val="1272016904"/>
                    </a:ext>
                  </a:extLst>
                </a:gridCol>
                <a:gridCol w="806450">
                  <a:extLst>
                    <a:ext uri="{9D8B030D-6E8A-4147-A177-3AD203B41FA5}">
                      <a16:colId xmlns:a16="http://schemas.microsoft.com/office/drawing/2014/main" val="3756826864"/>
                    </a:ext>
                  </a:extLst>
                </a:gridCol>
              </a:tblGrid>
              <a:tr h="347134">
                <a:tc>
                  <a:txBody>
                    <a:bodyPr/>
                    <a:lstStyle/>
                    <a:p>
                      <a:pPr algn="ctr"/>
                      <a:r>
                        <a:rPr lang="en-US" sz="4000" dirty="0"/>
                        <a:t>1</a:t>
                      </a:r>
                    </a:p>
                  </a:txBody>
                  <a:tcPr/>
                </a:tc>
                <a:tc>
                  <a:txBody>
                    <a:bodyPr/>
                    <a:lstStyle/>
                    <a:p>
                      <a:pPr algn="ctr"/>
                      <a:r>
                        <a:rPr lang="en-US" sz="4000" dirty="0"/>
                        <a:t>2</a:t>
                      </a:r>
                    </a:p>
                  </a:txBody>
                  <a:tcPr/>
                </a:tc>
                <a:tc>
                  <a:txBody>
                    <a:bodyPr/>
                    <a:lstStyle/>
                    <a:p>
                      <a:pPr algn="ctr"/>
                      <a:r>
                        <a:rPr lang="en-US" sz="4000" dirty="0"/>
                        <a:t>3</a:t>
                      </a:r>
                    </a:p>
                  </a:txBody>
                  <a:tcPr/>
                </a:tc>
                <a:tc>
                  <a:txBody>
                    <a:bodyPr/>
                    <a:lstStyle/>
                    <a:p>
                      <a:pPr algn="ctr"/>
                      <a:r>
                        <a:rPr lang="en-US" sz="4000" dirty="0"/>
                        <a:t>4</a:t>
                      </a:r>
                    </a:p>
                  </a:txBody>
                  <a:tcPr/>
                </a:tc>
                <a:extLst>
                  <a:ext uri="{0D108BD9-81ED-4DB2-BD59-A6C34878D82A}">
                    <a16:rowId xmlns:a16="http://schemas.microsoft.com/office/drawing/2014/main" val="372049592"/>
                  </a:ext>
                </a:extLst>
              </a:tr>
            </a:tbl>
          </a:graphicData>
        </a:graphic>
      </p:graphicFrame>
      <p:sp>
        <p:nvSpPr>
          <p:cNvPr id="17" name="TextBox 16">
            <a:extLst>
              <a:ext uri="{FF2B5EF4-FFF2-40B4-BE49-F238E27FC236}">
                <a16:creationId xmlns:a16="http://schemas.microsoft.com/office/drawing/2014/main" id="{AAC53536-B50D-6AD9-7532-2544E84BAB7E}"/>
              </a:ext>
            </a:extLst>
          </p:cNvPr>
          <p:cNvSpPr txBox="1"/>
          <p:nvPr/>
        </p:nvSpPr>
        <p:spPr>
          <a:xfrm>
            <a:off x="5943600" y="3550085"/>
            <a:ext cx="1043876" cy="369332"/>
          </a:xfrm>
          <a:prstGeom prst="rect">
            <a:avLst/>
          </a:prstGeom>
          <a:noFill/>
        </p:spPr>
        <p:txBody>
          <a:bodyPr wrap="none" rtlCol="0">
            <a:spAutoFit/>
          </a:bodyPr>
          <a:lstStyle/>
          <a:p>
            <a:r>
              <a:rPr lang="en-US" dirty="0" err="1"/>
              <a:t>myArray</a:t>
            </a:r>
            <a:endParaRPr lang="en-US" dirty="0"/>
          </a:p>
        </p:txBody>
      </p:sp>
      <p:sp>
        <p:nvSpPr>
          <p:cNvPr id="18" name="TextBox 17">
            <a:extLst>
              <a:ext uri="{FF2B5EF4-FFF2-40B4-BE49-F238E27FC236}">
                <a16:creationId xmlns:a16="http://schemas.microsoft.com/office/drawing/2014/main" id="{308B1481-1D81-A16F-D434-F70373C75045}"/>
              </a:ext>
            </a:extLst>
          </p:cNvPr>
          <p:cNvSpPr txBox="1"/>
          <p:nvPr/>
        </p:nvSpPr>
        <p:spPr>
          <a:xfrm>
            <a:off x="5306246" y="4145371"/>
            <a:ext cx="1159292" cy="369332"/>
          </a:xfrm>
          <a:prstGeom prst="rect">
            <a:avLst/>
          </a:prstGeom>
          <a:noFill/>
        </p:spPr>
        <p:txBody>
          <a:bodyPr wrap="none" rtlCol="0">
            <a:spAutoFit/>
          </a:bodyPr>
          <a:lstStyle/>
          <a:p>
            <a:r>
              <a:rPr lang="en-US" dirty="0" err="1"/>
              <a:t>newArray</a:t>
            </a:r>
            <a:endParaRPr lang="en-US" dirty="0"/>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05F25D5-D7BE-6101-32DC-091EBE0C945A}"/>
                  </a:ext>
                </a:extLst>
              </p14:cNvPr>
              <p14:cNvContentPartPr/>
              <p14:nvPr/>
            </p14:nvContentPartPr>
            <p14:xfrm>
              <a:off x="6911771" y="3890193"/>
              <a:ext cx="515880" cy="458640"/>
            </p14:xfrm>
          </p:contentPart>
        </mc:Choice>
        <mc:Fallback xmlns="">
          <p:pic>
            <p:nvPicPr>
              <p:cNvPr id="19" name="Ink 18">
                <a:extLst>
                  <a:ext uri="{FF2B5EF4-FFF2-40B4-BE49-F238E27FC236}">
                    <a16:creationId xmlns:a16="http://schemas.microsoft.com/office/drawing/2014/main" id="{305F25D5-D7BE-6101-32DC-091EBE0C945A}"/>
                  </a:ext>
                </a:extLst>
              </p:cNvPr>
              <p:cNvPicPr/>
              <p:nvPr/>
            </p:nvPicPr>
            <p:blipFill>
              <a:blip r:embed="rId4"/>
              <a:stretch>
                <a:fillRect/>
              </a:stretch>
            </p:blipFill>
            <p:spPr>
              <a:xfrm>
                <a:off x="6893771" y="3872207"/>
                <a:ext cx="551520" cy="49425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48E678A5-48FF-24D3-B067-CFADF33401EB}"/>
                  </a:ext>
                </a:extLst>
              </p14:cNvPr>
              <p14:cNvContentPartPr/>
              <p14:nvPr/>
            </p14:nvContentPartPr>
            <p14:xfrm>
              <a:off x="6446291" y="4480233"/>
              <a:ext cx="704160" cy="360360"/>
            </p14:xfrm>
          </p:contentPart>
        </mc:Choice>
        <mc:Fallback xmlns="">
          <p:pic>
            <p:nvPicPr>
              <p:cNvPr id="20" name="Ink 19">
                <a:extLst>
                  <a:ext uri="{FF2B5EF4-FFF2-40B4-BE49-F238E27FC236}">
                    <a16:creationId xmlns:a16="http://schemas.microsoft.com/office/drawing/2014/main" id="{48E678A5-48FF-24D3-B067-CFADF33401EB}"/>
                  </a:ext>
                </a:extLst>
              </p:cNvPr>
              <p:cNvPicPr/>
              <p:nvPr/>
            </p:nvPicPr>
            <p:blipFill>
              <a:blip r:embed="rId6"/>
              <a:stretch>
                <a:fillRect/>
              </a:stretch>
            </p:blipFill>
            <p:spPr>
              <a:xfrm>
                <a:off x="6428291" y="4462233"/>
                <a:ext cx="739800" cy="396000"/>
              </a:xfrm>
              <a:prstGeom prst="rect">
                <a:avLst/>
              </a:prstGeom>
            </p:spPr>
          </p:pic>
        </mc:Fallback>
      </mc:AlternateContent>
      <p:sp>
        <p:nvSpPr>
          <p:cNvPr id="21" name="TextBox 20">
            <a:extLst>
              <a:ext uri="{FF2B5EF4-FFF2-40B4-BE49-F238E27FC236}">
                <a16:creationId xmlns:a16="http://schemas.microsoft.com/office/drawing/2014/main" id="{DE555F12-5C4A-08CF-C205-74262708A3C0}"/>
              </a:ext>
            </a:extLst>
          </p:cNvPr>
          <p:cNvSpPr txBox="1"/>
          <p:nvPr/>
        </p:nvSpPr>
        <p:spPr>
          <a:xfrm>
            <a:off x="5270224" y="382952"/>
            <a:ext cx="6332979" cy="1200329"/>
          </a:xfrm>
          <a:prstGeom prst="rect">
            <a:avLst/>
          </a:prstGeom>
          <a:noFill/>
        </p:spPr>
        <p:txBody>
          <a:bodyPr wrap="square" rtlCol="0">
            <a:spAutoFit/>
          </a:bodyPr>
          <a:lstStyle/>
          <a:p>
            <a:r>
              <a:rPr lang="en-US" sz="2400" dirty="0"/>
              <a:t>We updated our reference variable (</a:t>
            </a:r>
            <a:r>
              <a:rPr lang="en-US" sz="2400" dirty="0" err="1">
                <a:latin typeface="Courier New" panose="02070309020205020404" pitchFamily="49" charset="0"/>
                <a:cs typeface="Courier New" panose="02070309020205020404" pitchFamily="49" charset="0"/>
              </a:rPr>
              <a:t>myArray</a:t>
            </a:r>
            <a:r>
              <a:rPr lang="en-US" sz="2400" dirty="0"/>
              <a:t>) to point to our new array with the new element</a:t>
            </a:r>
          </a:p>
        </p:txBody>
      </p:sp>
      <p:sp>
        <p:nvSpPr>
          <p:cNvPr id="2" name="TextBox 1">
            <a:extLst>
              <a:ext uri="{FF2B5EF4-FFF2-40B4-BE49-F238E27FC236}">
                <a16:creationId xmlns:a16="http://schemas.microsoft.com/office/drawing/2014/main" id="{740BE942-11EE-D5EC-3A13-09CF71BF498F}"/>
              </a:ext>
            </a:extLst>
          </p:cNvPr>
          <p:cNvSpPr txBox="1"/>
          <p:nvPr/>
        </p:nvSpPr>
        <p:spPr>
          <a:xfrm>
            <a:off x="381000" y="5350108"/>
            <a:ext cx="4172937" cy="830997"/>
          </a:xfrm>
          <a:prstGeom prst="rect">
            <a:avLst/>
          </a:prstGeom>
          <a:noFill/>
        </p:spPr>
        <p:txBody>
          <a:bodyPr wrap="none" rtlCol="0">
            <a:spAutoFit/>
          </a:bodyPr>
          <a:lstStyle/>
          <a:p>
            <a:r>
              <a:rPr lang="en-US" sz="2400" dirty="0"/>
              <a:t>What happens to this array?</a:t>
            </a:r>
          </a:p>
          <a:p>
            <a:r>
              <a:rPr lang="en-US" sz="2400" dirty="0"/>
              <a:t>This is an unused object</a:t>
            </a:r>
          </a:p>
        </p:txBody>
      </p:sp>
      <p:sp>
        <p:nvSpPr>
          <p:cNvPr id="7" name="TextBox 6">
            <a:extLst>
              <a:ext uri="{FF2B5EF4-FFF2-40B4-BE49-F238E27FC236}">
                <a16:creationId xmlns:a16="http://schemas.microsoft.com/office/drawing/2014/main" id="{728AF421-63FF-A657-2656-9D4B341DFDAB}"/>
              </a:ext>
            </a:extLst>
          </p:cNvPr>
          <p:cNvSpPr txBox="1"/>
          <p:nvPr/>
        </p:nvSpPr>
        <p:spPr>
          <a:xfrm>
            <a:off x="5288235" y="1859411"/>
            <a:ext cx="6172200" cy="1200329"/>
          </a:xfrm>
          <a:prstGeom prst="rect">
            <a:avLst/>
          </a:prstGeom>
          <a:noFill/>
        </p:spPr>
        <p:txBody>
          <a:bodyPr wrap="square" rtlCol="0">
            <a:spAutoFit/>
          </a:bodyPr>
          <a:lstStyle/>
          <a:p>
            <a:r>
              <a:rPr lang="en-US" sz="2400" dirty="0"/>
              <a:t>Java has a mechanism called </a:t>
            </a:r>
            <a:r>
              <a:rPr lang="en-US" sz="2400" b="1" dirty="0"/>
              <a:t>Garbage Collection</a:t>
            </a:r>
            <a:r>
              <a:rPr lang="en-US" sz="2400" dirty="0"/>
              <a:t>, with deletes unused object to free up memory</a:t>
            </a:r>
          </a:p>
        </p:txBody>
      </p:sp>
      <p:sp>
        <p:nvSpPr>
          <p:cNvPr id="12" name="TextBox 11">
            <a:extLst>
              <a:ext uri="{FF2B5EF4-FFF2-40B4-BE49-F238E27FC236}">
                <a16:creationId xmlns:a16="http://schemas.microsoft.com/office/drawing/2014/main" id="{F0778E73-8C26-F057-3575-FD7E8AE50768}"/>
              </a:ext>
            </a:extLst>
          </p:cNvPr>
          <p:cNvSpPr txBox="1"/>
          <p:nvPr/>
        </p:nvSpPr>
        <p:spPr>
          <a:xfrm>
            <a:off x="6296019" y="3003560"/>
            <a:ext cx="2124299" cy="307777"/>
          </a:xfrm>
          <a:prstGeom prst="rect">
            <a:avLst/>
          </a:prstGeom>
          <a:noFill/>
        </p:spPr>
        <p:txBody>
          <a:bodyPr wrap="none" rtlCol="0">
            <a:spAutoFit/>
          </a:bodyPr>
          <a:lstStyle/>
          <a:p>
            <a:r>
              <a:rPr lang="en-US" sz="1400" i="1" dirty="0"/>
              <a:t>(this runs automatically!)</a:t>
            </a:r>
          </a:p>
        </p:txBody>
      </p:sp>
    </p:spTree>
    <p:extLst>
      <p:ext uri="{BB962C8B-B14F-4D97-AF65-F5344CB8AC3E}">
        <p14:creationId xmlns:p14="http://schemas.microsoft.com/office/powerpoint/2010/main" val="3312151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sp>
        <p:nvSpPr>
          <p:cNvPr id="6" name="TextBox 5">
            <a:extLst>
              <a:ext uri="{FF2B5EF4-FFF2-40B4-BE49-F238E27FC236}">
                <a16:creationId xmlns:a16="http://schemas.microsoft.com/office/drawing/2014/main" id="{9977C9C3-EFE8-CA2F-7BFF-293A682B4BE8}"/>
              </a:ext>
            </a:extLst>
          </p:cNvPr>
          <p:cNvSpPr txBox="1"/>
          <p:nvPr/>
        </p:nvSpPr>
        <p:spPr>
          <a:xfrm>
            <a:off x="-9484" y="11363"/>
            <a:ext cx="2478564" cy="461665"/>
          </a:xfrm>
          <a:prstGeom prst="rect">
            <a:avLst/>
          </a:prstGeom>
          <a:noFill/>
        </p:spPr>
        <p:txBody>
          <a:bodyPr wrap="none" rtlCol="0">
            <a:spAutoFit/>
          </a:bodyPr>
          <a:lstStyle/>
          <a:p>
            <a:r>
              <a:rPr lang="en-US" sz="2400" dirty="0"/>
              <a:t>Array Limitations</a:t>
            </a:r>
          </a:p>
        </p:txBody>
      </p:sp>
      <p:sp>
        <p:nvSpPr>
          <p:cNvPr id="8" name="TextBox 7">
            <a:extLst>
              <a:ext uri="{FF2B5EF4-FFF2-40B4-BE49-F238E27FC236}">
                <a16:creationId xmlns:a16="http://schemas.microsoft.com/office/drawing/2014/main" id="{010E60B3-8C47-4440-60AF-6D96B026098F}"/>
              </a:ext>
            </a:extLst>
          </p:cNvPr>
          <p:cNvSpPr txBox="1"/>
          <p:nvPr/>
        </p:nvSpPr>
        <p:spPr>
          <a:xfrm>
            <a:off x="-7328" y="763798"/>
            <a:ext cx="4007828" cy="646331"/>
          </a:xfrm>
          <a:prstGeom prst="rect">
            <a:avLst/>
          </a:prstGeom>
          <a:noFill/>
        </p:spPr>
        <p:txBody>
          <a:bodyPr wrap="none" rtlCol="0">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 = {1, 2, 3};</a:t>
            </a:r>
          </a:p>
          <a:p>
            <a:r>
              <a:rPr lang="en-US" sz="1200" dirty="0" err="1">
                <a:solidFill>
                  <a:srgbClr val="000000"/>
                </a:solidFill>
                <a:effectLst/>
                <a:latin typeface="Consolas" panose="020B0609020204030204" pitchFamily="49" charset="0"/>
              </a:rPr>
              <a:t>System.</a:t>
            </a:r>
            <a:r>
              <a:rPr lang="en-US" sz="1200" b="1" i="1" dirty="0" err="1">
                <a:solidFill>
                  <a:srgbClr val="0000C0"/>
                </a:solidFill>
                <a:effectLst/>
                <a:latin typeface="Consolas" panose="020B0609020204030204" pitchFamily="49" charset="0"/>
              </a:rPr>
              <a:t>out</a:t>
            </a:r>
            <a:r>
              <a:rPr lang="en-US" sz="1200" dirty="0" err="1">
                <a:solidFill>
                  <a:srgbClr val="000000"/>
                </a:solidFill>
                <a:effectLst/>
                <a:latin typeface="Consolas" panose="020B0609020204030204" pitchFamily="49" charset="0"/>
              </a:rPr>
              <a:t>.println</a:t>
            </a:r>
            <a:r>
              <a:rPr lang="en-US" sz="1200" dirty="0">
                <a:solidFill>
                  <a:srgbClr val="000000"/>
                </a:solidFill>
                <a:effectLst/>
                <a:latin typeface="Consolas" panose="020B0609020204030204" pitchFamily="49" charset="0"/>
              </a:rPr>
              <a:t>(</a:t>
            </a:r>
            <a:r>
              <a:rPr lang="en-US" sz="1200" dirty="0" err="1">
                <a:solidFill>
                  <a:srgbClr val="000000"/>
                </a:solidFill>
                <a:effectLst/>
                <a:latin typeface="Consolas" panose="020B0609020204030204" pitchFamily="49" charset="0"/>
              </a:rPr>
              <a:t>Arrays.</a:t>
            </a:r>
            <a:r>
              <a:rPr lang="en-US" sz="1200" i="1" dirty="0" err="1">
                <a:solidFill>
                  <a:srgbClr val="000000"/>
                </a:solidFill>
                <a:effectLst/>
                <a:latin typeface="Consolas" panose="020B0609020204030204" pitchFamily="49" charset="0"/>
              </a:rPr>
              <a:t>toString</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a:t>
            </a:r>
          </a:p>
          <a:p>
            <a:endParaRPr lang="en-US" sz="1200" dirty="0"/>
          </a:p>
        </p:txBody>
      </p:sp>
      <p:sp>
        <p:nvSpPr>
          <p:cNvPr id="11" name="TextBox 10">
            <a:extLst>
              <a:ext uri="{FF2B5EF4-FFF2-40B4-BE49-F238E27FC236}">
                <a16:creationId xmlns:a16="http://schemas.microsoft.com/office/drawing/2014/main" id="{51FB73F2-213A-9095-9D3E-C08E072E0B94}"/>
              </a:ext>
            </a:extLst>
          </p:cNvPr>
          <p:cNvSpPr txBox="1"/>
          <p:nvPr/>
        </p:nvSpPr>
        <p:spPr>
          <a:xfrm>
            <a:off x="-8099" y="1356650"/>
            <a:ext cx="7543800" cy="830997"/>
          </a:xfrm>
          <a:prstGeom prst="rect">
            <a:avLst/>
          </a:prstGeom>
          <a:noFill/>
        </p:spPr>
        <p:txBody>
          <a:bodyPr wrap="square">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 = </a:t>
            </a:r>
            <a:r>
              <a:rPr lang="en-US" sz="1200" b="1" dirty="0">
                <a:solidFill>
                  <a:srgbClr val="7F0055"/>
                </a:solidFill>
                <a:effectLst/>
                <a:latin typeface="Consolas" panose="020B0609020204030204" pitchFamily="49" charset="0"/>
              </a:rPr>
              <a:t>new</a:t>
            </a:r>
            <a:r>
              <a:rPr lang="en-US" sz="1200" dirty="0">
                <a:solidFill>
                  <a:srgbClr val="000000"/>
                </a:solidFill>
                <a:effectLst/>
                <a:latin typeface="Consolas" panose="020B0609020204030204" pitchFamily="49" charset="0"/>
              </a:rPr>
              <a:t> </a:t>
            </a:r>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+ 1];</a:t>
            </a:r>
          </a:p>
          <a:p>
            <a:r>
              <a:rPr lang="en-US" sz="1200" b="1" dirty="0">
                <a:solidFill>
                  <a:srgbClr val="7F0055"/>
                </a:solidFill>
                <a:effectLst/>
                <a:latin typeface="Consolas" panose="020B0609020204030204" pitchFamily="49" charset="0"/>
              </a:rPr>
              <a:t>for</a:t>
            </a:r>
            <a:r>
              <a:rPr lang="en-US" sz="1200" dirty="0">
                <a:solidFill>
                  <a:srgbClr val="000000"/>
                </a:solidFill>
                <a:effectLst/>
                <a:latin typeface="Consolas" panose="020B0609020204030204" pitchFamily="49" charset="0"/>
              </a:rPr>
              <a:t>(</a:t>
            </a:r>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 0;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&lt; </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a:t>
            </a:r>
          </a:p>
          <a:p>
            <a:r>
              <a:rPr lang="en-US" sz="1200" dirty="0">
                <a:solidFill>
                  <a:srgbClr val="6A3E3E"/>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a:t>
            </a:r>
          </a:p>
          <a:p>
            <a:r>
              <a:rPr lang="en-US" sz="120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C024890-4B01-8EFF-E901-15C002B6E26A}"/>
              </a:ext>
            </a:extLst>
          </p:cNvPr>
          <p:cNvSpPr txBox="1"/>
          <p:nvPr/>
        </p:nvSpPr>
        <p:spPr>
          <a:xfrm>
            <a:off x="0" y="2292253"/>
            <a:ext cx="6172200" cy="646331"/>
          </a:xfrm>
          <a:prstGeom prst="rect">
            <a:avLst/>
          </a:prstGeom>
          <a:noFill/>
        </p:spPr>
        <p:txBody>
          <a:bodyPr wrap="square">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new_value</a:t>
            </a:r>
            <a:r>
              <a:rPr lang="en-US" sz="1200" dirty="0">
                <a:solidFill>
                  <a:srgbClr val="000000"/>
                </a:solidFill>
                <a:effectLst/>
                <a:latin typeface="Consolas" panose="020B0609020204030204" pitchFamily="49" charset="0"/>
              </a:rPr>
              <a:t> = 4;</a:t>
            </a:r>
          </a:p>
          <a:p>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new_value</a:t>
            </a:r>
            <a:r>
              <a:rPr lang="en-US" sz="1200" dirty="0">
                <a:solidFill>
                  <a:srgbClr val="000000"/>
                </a:solidFill>
                <a:effectLst/>
                <a:latin typeface="Consolas" panose="020B0609020204030204" pitchFamily="49" charset="0"/>
              </a:rPr>
              <a:t>;</a:t>
            </a:r>
          </a:p>
          <a:p>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p>
        </p:txBody>
      </p:sp>
      <p:graphicFrame>
        <p:nvGraphicFramePr>
          <p:cNvPr id="9" name="Table 16">
            <a:extLst>
              <a:ext uri="{FF2B5EF4-FFF2-40B4-BE49-F238E27FC236}">
                <a16:creationId xmlns:a16="http://schemas.microsoft.com/office/drawing/2014/main" id="{F5C1B4B4-42B6-53E5-FE67-CA4D63F3FDD5}"/>
              </a:ext>
            </a:extLst>
          </p:cNvPr>
          <p:cNvGraphicFramePr>
            <a:graphicFrameLocks noGrp="1"/>
          </p:cNvGraphicFramePr>
          <p:nvPr>
            <p:extLst>
              <p:ext uri="{D42A27DB-BD31-4B8C-83A1-F6EECF244321}">
                <p14:modId xmlns:p14="http://schemas.microsoft.com/office/powerpoint/2010/main" val="4227460415"/>
              </p:ext>
            </p:extLst>
          </p:nvPr>
        </p:nvGraphicFramePr>
        <p:xfrm>
          <a:off x="630821" y="4090610"/>
          <a:ext cx="3225798" cy="579120"/>
        </p:xfrm>
        <a:graphic>
          <a:graphicData uri="http://schemas.openxmlformats.org/drawingml/2006/table">
            <a:tbl>
              <a:tblPr firstRow="1" bandRow="1">
                <a:tableStyleId>{073A0DAA-6AF3-43AB-8588-CEC1D06C72B9}</a:tableStyleId>
              </a:tblPr>
              <a:tblGrid>
                <a:gridCol w="1075266">
                  <a:extLst>
                    <a:ext uri="{9D8B030D-6E8A-4147-A177-3AD203B41FA5}">
                      <a16:colId xmlns:a16="http://schemas.microsoft.com/office/drawing/2014/main" val="3353393256"/>
                    </a:ext>
                  </a:extLst>
                </a:gridCol>
                <a:gridCol w="1075266">
                  <a:extLst>
                    <a:ext uri="{9D8B030D-6E8A-4147-A177-3AD203B41FA5}">
                      <a16:colId xmlns:a16="http://schemas.microsoft.com/office/drawing/2014/main" val="1133240773"/>
                    </a:ext>
                  </a:extLst>
                </a:gridCol>
                <a:gridCol w="1075266">
                  <a:extLst>
                    <a:ext uri="{9D8B030D-6E8A-4147-A177-3AD203B41FA5}">
                      <a16:colId xmlns:a16="http://schemas.microsoft.com/office/drawing/2014/main" val="3756826864"/>
                    </a:ext>
                  </a:extLst>
                </a:gridCol>
              </a:tblGrid>
              <a:tr h="130093">
                <a:tc>
                  <a:txBody>
                    <a:bodyPr/>
                    <a:lstStyle/>
                    <a:p>
                      <a:pPr algn="ctr"/>
                      <a:r>
                        <a:rPr lang="en-US" sz="3200" dirty="0"/>
                        <a:t>1</a:t>
                      </a:r>
                    </a:p>
                  </a:txBody>
                  <a:tcPr/>
                </a:tc>
                <a:tc>
                  <a:txBody>
                    <a:bodyPr/>
                    <a:lstStyle/>
                    <a:p>
                      <a:pPr algn="ctr"/>
                      <a:r>
                        <a:rPr lang="en-US" sz="3200" dirty="0"/>
                        <a:t>2</a:t>
                      </a:r>
                    </a:p>
                  </a:txBody>
                  <a:tcPr/>
                </a:tc>
                <a:tc>
                  <a:txBody>
                    <a:bodyPr/>
                    <a:lstStyle/>
                    <a:p>
                      <a:pPr algn="ctr"/>
                      <a:r>
                        <a:rPr lang="en-US" sz="3200" dirty="0"/>
                        <a:t>3</a:t>
                      </a:r>
                    </a:p>
                  </a:txBody>
                  <a:tcPr/>
                </a:tc>
                <a:extLst>
                  <a:ext uri="{0D108BD9-81ED-4DB2-BD59-A6C34878D82A}">
                    <a16:rowId xmlns:a16="http://schemas.microsoft.com/office/drawing/2014/main" val="372049592"/>
                  </a:ext>
                </a:extLst>
              </a:tr>
            </a:tbl>
          </a:graphicData>
        </a:graphic>
      </p:graphicFrame>
      <p:graphicFrame>
        <p:nvGraphicFramePr>
          <p:cNvPr id="16" name="Table 16">
            <a:extLst>
              <a:ext uri="{FF2B5EF4-FFF2-40B4-BE49-F238E27FC236}">
                <a16:creationId xmlns:a16="http://schemas.microsoft.com/office/drawing/2014/main" id="{A43D0960-DD5B-97FB-8A45-2FE86581B73D}"/>
              </a:ext>
            </a:extLst>
          </p:cNvPr>
          <p:cNvGraphicFramePr>
            <a:graphicFrameLocks noGrp="1"/>
          </p:cNvGraphicFramePr>
          <p:nvPr/>
        </p:nvGraphicFramePr>
        <p:xfrm>
          <a:off x="7315200" y="4511040"/>
          <a:ext cx="3225800" cy="701040"/>
        </p:xfrm>
        <a:graphic>
          <a:graphicData uri="http://schemas.openxmlformats.org/drawingml/2006/table">
            <a:tbl>
              <a:tblPr firstRow="1" bandRow="1">
                <a:tableStyleId>{073A0DAA-6AF3-43AB-8588-CEC1D06C72B9}</a:tableStyleId>
              </a:tblPr>
              <a:tblGrid>
                <a:gridCol w="806450">
                  <a:extLst>
                    <a:ext uri="{9D8B030D-6E8A-4147-A177-3AD203B41FA5}">
                      <a16:colId xmlns:a16="http://schemas.microsoft.com/office/drawing/2014/main" val="3353393256"/>
                    </a:ext>
                  </a:extLst>
                </a:gridCol>
                <a:gridCol w="806450">
                  <a:extLst>
                    <a:ext uri="{9D8B030D-6E8A-4147-A177-3AD203B41FA5}">
                      <a16:colId xmlns:a16="http://schemas.microsoft.com/office/drawing/2014/main" val="1133240773"/>
                    </a:ext>
                  </a:extLst>
                </a:gridCol>
                <a:gridCol w="806450">
                  <a:extLst>
                    <a:ext uri="{9D8B030D-6E8A-4147-A177-3AD203B41FA5}">
                      <a16:colId xmlns:a16="http://schemas.microsoft.com/office/drawing/2014/main" val="1272016904"/>
                    </a:ext>
                  </a:extLst>
                </a:gridCol>
                <a:gridCol w="806450">
                  <a:extLst>
                    <a:ext uri="{9D8B030D-6E8A-4147-A177-3AD203B41FA5}">
                      <a16:colId xmlns:a16="http://schemas.microsoft.com/office/drawing/2014/main" val="3756826864"/>
                    </a:ext>
                  </a:extLst>
                </a:gridCol>
              </a:tblGrid>
              <a:tr h="347134">
                <a:tc>
                  <a:txBody>
                    <a:bodyPr/>
                    <a:lstStyle/>
                    <a:p>
                      <a:pPr algn="ctr"/>
                      <a:r>
                        <a:rPr lang="en-US" sz="4000" dirty="0"/>
                        <a:t>1</a:t>
                      </a:r>
                    </a:p>
                  </a:txBody>
                  <a:tcPr/>
                </a:tc>
                <a:tc>
                  <a:txBody>
                    <a:bodyPr/>
                    <a:lstStyle/>
                    <a:p>
                      <a:pPr algn="ctr"/>
                      <a:r>
                        <a:rPr lang="en-US" sz="4000" dirty="0"/>
                        <a:t>2</a:t>
                      </a:r>
                    </a:p>
                  </a:txBody>
                  <a:tcPr/>
                </a:tc>
                <a:tc>
                  <a:txBody>
                    <a:bodyPr/>
                    <a:lstStyle/>
                    <a:p>
                      <a:pPr algn="ctr"/>
                      <a:r>
                        <a:rPr lang="en-US" sz="4000" dirty="0"/>
                        <a:t>3</a:t>
                      </a:r>
                    </a:p>
                  </a:txBody>
                  <a:tcPr/>
                </a:tc>
                <a:tc>
                  <a:txBody>
                    <a:bodyPr/>
                    <a:lstStyle/>
                    <a:p>
                      <a:pPr algn="ctr"/>
                      <a:r>
                        <a:rPr lang="en-US" sz="4000" dirty="0"/>
                        <a:t>4</a:t>
                      </a:r>
                    </a:p>
                  </a:txBody>
                  <a:tcPr/>
                </a:tc>
                <a:extLst>
                  <a:ext uri="{0D108BD9-81ED-4DB2-BD59-A6C34878D82A}">
                    <a16:rowId xmlns:a16="http://schemas.microsoft.com/office/drawing/2014/main" val="372049592"/>
                  </a:ext>
                </a:extLst>
              </a:tr>
            </a:tbl>
          </a:graphicData>
        </a:graphic>
      </p:graphicFrame>
      <p:sp>
        <p:nvSpPr>
          <p:cNvPr id="17" name="TextBox 16">
            <a:extLst>
              <a:ext uri="{FF2B5EF4-FFF2-40B4-BE49-F238E27FC236}">
                <a16:creationId xmlns:a16="http://schemas.microsoft.com/office/drawing/2014/main" id="{AAC53536-B50D-6AD9-7532-2544E84BAB7E}"/>
              </a:ext>
            </a:extLst>
          </p:cNvPr>
          <p:cNvSpPr txBox="1"/>
          <p:nvPr/>
        </p:nvSpPr>
        <p:spPr>
          <a:xfrm>
            <a:off x="5943600" y="3550085"/>
            <a:ext cx="1043876" cy="369332"/>
          </a:xfrm>
          <a:prstGeom prst="rect">
            <a:avLst/>
          </a:prstGeom>
          <a:noFill/>
        </p:spPr>
        <p:txBody>
          <a:bodyPr wrap="none" rtlCol="0">
            <a:spAutoFit/>
          </a:bodyPr>
          <a:lstStyle/>
          <a:p>
            <a:r>
              <a:rPr lang="en-US" dirty="0" err="1"/>
              <a:t>myArray</a:t>
            </a:r>
            <a:endParaRPr lang="en-US" dirty="0"/>
          </a:p>
        </p:txBody>
      </p:sp>
      <p:sp>
        <p:nvSpPr>
          <p:cNvPr id="18" name="TextBox 17">
            <a:extLst>
              <a:ext uri="{FF2B5EF4-FFF2-40B4-BE49-F238E27FC236}">
                <a16:creationId xmlns:a16="http://schemas.microsoft.com/office/drawing/2014/main" id="{308B1481-1D81-A16F-D434-F70373C75045}"/>
              </a:ext>
            </a:extLst>
          </p:cNvPr>
          <p:cNvSpPr txBox="1"/>
          <p:nvPr/>
        </p:nvSpPr>
        <p:spPr>
          <a:xfrm>
            <a:off x="5306246" y="4145371"/>
            <a:ext cx="1159292" cy="369332"/>
          </a:xfrm>
          <a:prstGeom prst="rect">
            <a:avLst/>
          </a:prstGeom>
          <a:noFill/>
        </p:spPr>
        <p:txBody>
          <a:bodyPr wrap="none" rtlCol="0">
            <a:spAutoFit/>
          </a:bodyPr>
          <a:lstStyle/>
          <a:p>
            <a:r>
              <a:rPr lang="en-US" dirty="0" err="1"/>
              <a:t>newArray</a:t>
            </a:r>
            <a:endParaRPr lang="en-US" dirty="0"/>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05F25D5-D7BE-6101-32DC-091EBE0C945A}"/>
                  </a:ext>
                </a:extLst>
              </p14:cNvPr>
              <p14:cNvContentPartPr/>
              <p14:nvPr/>
            </p14:nvContentPartPr>
            <p14:xfrm>
              <a:off x="6911771" y="3890193"/>
              <a:ext cx="515880" cy="458640"/>
            </p14:xfrm>
          </p:contentPart>
        </mc:Choice>
        <mc:Fallback xmlns="">
          <p:pic>
            <p:nvPicPr>
              <p:cNvPr id="19" name="Ink 18">
                <a:extLst>
                  <a:ext uri="{FF2B5EF4-FFF2-40B4-BE49-F238E27FC236}">
                    <a16:creationId xmlns:a16="http://schemas.microsoft.com/office/drawing/2014/main" id="{305F25D5-D7BE-6101-32DC-091EBE0C945A}"/>
                  </a:ext>
                </a:extLst>
              </p:cNvPr>
              <p:cNvPicPr/>
              <p:nvPr/>
            </p:nvPicPr>
            <p:blipFill>
              <a:blip r:embed="rId4"/>
              <a:stretch>
                <a:fillRect/>
              </a:stretch>
            </p:blipFill>
            <p:spPr>
              <a:xfrm>
                <a:off x="6893771" y="3872207"/>
                <a:ext cx="551520" cy="494252"/>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48E678A5-48FF-24D3-B067-CFADF33401EB}"/>
                  </a:ext>
                </a:extLst>
              </p14:cNvPr>
              <p14:cNvContentPartPr/>
              <p14:nvPr/>
            </p14:nvContentPartPr>
            <p14:xfrm>
              <a:off x="6446291" y="4480233"/>
              <a:ext cx="704160" cy="360360"/>
            </p14:xfrm>
          </p:contentPart>
        </mc:Choice>
        <mc:Fallback xmlns="">
          <p:pic>
            <p:nvPicPr>
              <p:cNvPr id="20" name="Ink 19">
                <a:extLst>
                  <a:ext uri="{FF2B5EF4-FFF2-40B4-BE49-F238E27FC236}">
                    <a16:creationId xmlns:a16="http://schemas.microsoft.com/office/drawing/2014/main" id="{48E678A5-48FF-24D3-B067-CFADF33401EB}"/>
                  </a:ext>
                </a:extLst>
              </p:cNvPr>
              <p:cNvPicPr/>
              <p:nvPr/>
            </p:nvPicPr>
            <p:blipFill>
              <a:blip r:embed="rId6"/>
              <a:stretch>
                <a:fillRect/>
              </a:stretch>
            </p:blipFill>
            <p:spPr>
              <a:xfrm>
                <a:off x="6428291" y="4462233"/>
                <a:ext cx="739800" cy="396000"/>
              </a:xfrm>
              <a:prstGeom prst="rect">
                <a:avLst/>
              </a:prstGeom>
            </p:spPr>
          </p:pic>
        </mc:Fallback>
      </mc:AlternateContent>
      <p:sp>
        <p:nvSpPr>
          <p:cNvPr id="21" name="TextBox 20">
            <a:extLst>
              <a:ext uri="{FF2B5EF4-FFF2-40B4-BE49-F238E27FC236}">
                <a16:creationId xmlns:a16="http://schemas.microsoft.com/office/drawing/2014/main" id="{DE555F12-5C4A-08CF-C205-74262708A3C0}"/>
              </a:ext>
            </a:extLst>
          </p:cNvPr>
          <p:cNvSpPr txBox="1"/>
          <p:nvPr/>
        </p:nvSpPr>
        <p:spPr>
          <a:xfrm>
            <a:off x="5270224" y="382952"/>
            <a:ext cx="6332979" cy="1200329"/>
          </a:xfrm>
          <a:prstGeom prst="rect">
            <a:avLst/>
          </a:prstGeom>
          <a:noFill/>
        </p:spPr>
        <p:txBody>
          <a:bodyPr wrap="square" rtlCol="0">
            <a:spAutoFit/>
          </a:bodyPr>
          <a:lstStyle/>
          <a:p>
            <a:r>
              <a:rPr lang="en-US" sz="2400" dirty="0"/>
              <a:t>We updated our reference variable (</a:t>
            </a:r>
            <a:r>
              <a:rPr lang="en-US" sz="2400" dirty="0" err="1">
                <a:latin typeface="Courier New" panose="02070309020205020404" pitchFamily="49" charset="0"/>
                <a:cs typeface="Courier New" panose="02070309020205020404" pitchFamily="49" charset="0"/>
              </a:rPr>
              <a:t>myArray</a:t>
            </a:r>
            <a:r>
              <a:rPr lang="en-US" sz="2400" dirty="0"/>
              <a:t>) to point to our new array with the new element</a:t>
            </a:r>
          </a:p>
        </p:txBody>
      </p:sp>
      <p:sp>
        <p:nvSpPr>
          <p:cNvPr id="7" name="TextBox 6">
            <a:extLst>
              <a:ext uri="{FF2B5EF4-FFF2-40B4-BE49-F238E27FC236}">
                <a16:creationId xmlns:a16="http://schemas.microsoft.com/office/drawing/2014/main" id="{728AF421-63FF-A657-2656-9D4B341DFDAB}"/>
              </a:ext>
            </a:extLst>
          </p:cNvPr>
          <p:cNvSpPr txBox="1"/>
          <p:nvPr/>
        </p:nvSpPr>
        <p:spPr>
          <a:xfrm>
            <a:off x="5288235" y="1859411"/>
            <a:ext cx="6172200" cy="1200329"/>
          </a:xfrm>
          <a:prstGeom prst="rect">
            <a:avLst/>
          </a:prstGeom>
          <a:noFill/>
        </p:spPr>
        <p:txBody>
          <a:bodyPr wrap="square" rtlCol="0">
            <a:spAutoFit/>
          </a:bodyPr>
          <a:lstStyle/>
          <a:p>
            <a:r>
              <a:rPr lang="en-US" sz="2400" dirty="0"/>
              <a:t>Java has a mechanism called </a:t>
            </a:r>
            <a:r>
              <a:rPr lang="en-US" sz="2400" b="1" dirty="0"/>
              <a:t>Garbage Collection</a:t>
            </a:r>
            <a:r>
              <a:rPr lang="en-US" sz="2400" dirty="0"/>
              <a:t>, with deletes unused object to free up memory</a:t>
            </a:r>
          </a:p>
        </p:txBody>
      </p:sp>
      <p:sp>
        <p:nvSpPr>
          <p:cNvPr id="12" name="TextBox 11">
            <a:extLst>
              <a:ext uri="{FF2B5EF4-FFF2-40B4-BE49-F238E27FC236}">
                <a16:creationId xmlns:a16="http://schemas.microsoft.com/office/drawing/2014/main" id="{F0778E73-8C26-F057-3575-FD7E8AE50768}"/>
              </a:ext>
            </a:extLst>
          </p:cNvPr>
          <p:cNvSpPr txBox="1"/>
          <p:nvPr/>
        </p:nvSpPr>
        <p:spPr>
          <a:xfrm>
            <a:off x="6296019" y="3003560"/>
            <a:ext cx="2124299" cy="307777"/>
          </a:xfrm>
          <a:prstGeom prst="rect">
            <a:avLst/>
          </a:prstGeom>
          <a:noFill/>
        </p:spPr>
        <p:txBody>
          <a:bodyPr wrap="none" rtlCol="0">
            <a:spAutoFit/>
          </a:bodyPr>
          <a:lstStyle/>
          <a:p>
            <a:r>
              <a:rPr lang="en-US" sz="1400" i="1" dirty="0"/>
              <a:t>(this runs automatically!)</a:t>
            </a:r>
          </a:p>
        </p:txBody>
      </p:sp>
      <p:pic>
        <p:nvPicPr>
          <p:cNvPr id="13314" name="Picture 2" descr="Free Garbage truck clipart design illustration 9384704 PNG with Transparent  Background">
            <a:extLst>
              <a:ext uri="{FF2B5EF4-FFF2-40B4-BE49-F238E27FC236}">
                <a16:creationId xmlns:a16="http://schemas.microsoft.com/office/drawing/2014/main" id="{603E7B43-CFC3-354A-936F-F7427567C8D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61507" y="4330037"/>
            <a:ext cx="3685414" cy="15144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CD49466-4AFE-3966-3818-24ECF2F73C47}"/>
              </a:ext>
            </a:extLst>
          </p:cNvPr>
          <p:cNvSpPr txBox="1"/>
          <p:nvPr/>
        </p:nvSpPr>
        <p:spPr>
          <a:xfrm>
            <a:off x="203412" y="5890197"/>
            <a:ext cx="9871613" cy="461665"/>
          </a:xfrm>
          <a:prstGeom prst="rect">
            <a:avLst/>
          </a:prstGeom>
          <a:noFill/>
        </p:spPr>
        <p:txBody>
          <a:bodyPr wrap="none" rtlCol="0">
            <a:spAutoFit/>
          </a:bodyPr>
          <a:lstStyle/>
          <a:p>
            <a:r>
              <a:rPr lang="en-US" sz="2400" dirty="0"/>
              <a:t>Java sees that we have an used/unreferenced object, so it will delete it!</a:t>
            </a:r>
          </a:p>
        </p:txBody>
      </p:sp>
    </p:spTree>
    <p:extLst>
      <p:ext uri="{BB962C8B-B14F-4D97-AF65-F5344CB8AC3E}">
        <p14:creationId xmlns:p14="http://schemas.microsoft.com/office/powerpoint/2010/main" val="1323020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sp>
        <p:nvSpPr>
          <p:cNvPr id="6" name="TextBox 5">
            <a:extLst>
              <a:ext uri="{FF2B5EF4-FFF2-40B4-BE49-F238E27FC236}">
                <a16:creationId xmlns:a16="http://schemas.microsoft.com/office/drawing/2014/main" id="{9977C9C3-EFE8-CA2F-7BFF-293A682B4BE8}"/>
              </a:ext>
            </a:extLst>
          </p:cNvPr>
          <p:cNvSpPr txBox="1"/>
          <p:nvPr/>
        </p:nvSpPr>
        <p:spPr>
          <a:xfrm>
            <a:off x="-9484" y="11363"/>
            <a:ext cx="2478564" cy="461665"/>
          </a:xfrm>
          <a:prstGeom prst="rect">
            <a:avLst/>
          </a:prstGeom>
          <a:noFill/>
        </p:spPr>
        <p:txBody>
          <a:bodyPr wrap="none" rtlCol="0">
            <a:spAutoFit/>
          </a:bodyPr>
          <a:lstStyle/>
          <a:p>
            <a:r>
              <a:rPr lang="en-US" sz="2400" dirty="0"/>
              <a:t>Array Limitations</a:t>
            </a:r>
          </a:p>
        </p:txBody>
      </p:sp>
      <p:sp>
        <p:nvSpPr>
          <p:cNvPr id="8" name="TextBox 7">
            <a:extLst>
              <a:ext uri="{FF2B5EF4-FFF2-40B4-BE49-F238E27FC236}">
                <a16:creationId xmlns:a16="http://schemas.microsoft.com/office/drawing/2014/main" id="{010E60B3-8C47-4440-60AF-6D96B026098F}"/>
              </a:ext>
            </a:extLst>
          </p:cNvPr>
          <p:cNvSpPr txBox="1"/>
          <p:nvPr/>
        </p:nvSpPr>
        <p:spPr>
          <a:xfrm>
            <a:off x="6248400" y="1752600"/>
            <a:ext cx="4007828" cy="646331"/>
          </a:xfrm>
          <a:prstGeom prst="rect">
            <a:avLst/>
          </a:prstGeom>
          <a:noFill/>
        </p:spPr>
        <p:txBody>
          <a:bodyPr wrap="none" rtlCol="0">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 = {1, 2, 3};</a:t>
            </a:r>
          </a:p>
          <a:p>
            <a:r>
              <a:rPr lang="en-US" sz="1200" dirty="0" err="1">
                <a:solidFill>
                  <a:srgbClr val="000000"/>
                </a:solidFill>
                <a:effectLst/>
                <a:latin typeface="Consolas" panose="020B0609020204030204" pitchFamily="49" charset="0"/>
              </a:rPr>
              <a:t>System.</a:t>
            </a:r>
            <a:r>
              <a:rPr lang="en-US" sz="1200" b="1" i="1" dirty="0" err="1">
                <a:solidFill>
                  <a:srgbClr val="0000C0"/>
                </a:solidFill>
                <a:effectLst/>
                <a:latin typeface="Consolas" panose="020B0609020204030204" pitchFamily="49" charset="0"/>
              </a:rPr>
              <a:t>out</a:t>
            </a:r>
            <a:r>
              <a:rPr lang="en-US" sz="1200" dirty="0" err="1">
                <a:solidFill>
                  <a:srgbClr val="000000"/>
                </a:solidFill>
                <a:effectLst/>
                <a:latin typeface="Consolas" panose="020B0609020204030204" pitchFamily="49" charset="0"/>
              </a:rPr>
              <a:t>.println</a:t>
            </a:r>
            <a:r>
              <a:rPr lang="en-US" sz="1200" dirty="0">
                <a:solidFill>
                  <a:srgbClr val="000000"/>
                </a:solidFill>
                <a:effectLst/>
                <a:latin typeface="Consolas" panose="020B0609020204030204" pitchFamily="49" charset="0"/>
              </a:rPr>
              <a:t>(</a:t>
            </a:r>
            <a:r>
              <a:rPr lang="en-US" sz="1200" dirty="0" err="1">
                <a:solidFill>
                  <a:srgbClr val="000000"/>
                </a:solidFill>
                <a:effectLst/>
                <a:latin typeface="Consolas" panose="020B0609020204030204" pitchFamily="49" charset="0"/>
              </a:rPr>
              <a:t>Arrays.</a:t>
            </a:r>
            <a:r>
              <a:rPr lang="en-US" sz="1200" i="1" dirty="0" err="1">
                <a:solidFill>
                  <a:srgbClr val="000000"/>
                </a:solidFill>
                <a:effectLst/>
                <a:latin typeface="Consolas" panose="020B0609020204030204" pitchFamily="49" charset="0"/>
              </a:rPr>
              <a:t>toString</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a:t>
            </a:r>
          </a:p>
          <a:p>
            <a:endParaRPr lang="en-US" sz="1200" dirty="0"/>
          </a:p>
        </p:txBody>
      </p:sp>
      <p:sp>
        <p:nvSpPr>
          <p:cNvPr id="11" name="TextBox 10">
            <a:extLst>
              <a:ext uri="{FF2B5EF4-FFF2-40B4-BE49-F238E27FC236}">
                <a16:creationId xmlns:a16="http://schemas.microsoft.com/office/drawing/2014/main" id="{51FB73F2-213A-9095-9D3E-C08E072E0B94}"/>
              </a:ext>
            </a:extLst>
          </p:cNvPr>
          <p:cNvSpPr txBox="1"/>
          <p:nvPr/>
        </p:nvSpPr>
        <p:spPr>
          <a:xfrm>
            <a:off x="6248400" y="2431027"/>
            <a:ext cx="7543800" cy="830997"/>
          </a:xfrm>
          <a:prstGeom prst="rect">
            <a:avLst/>
          </a:prstGeom>
          <a:noFill/>
        </p:spPr>
        <p:txBody>
          <a:bodyPr wrap="square">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 = </a:t>
            </a:r>
            <a:r>
              <a:rPr lang="en-US" sz="1200" b="1" dirty="0">
                <a:solidFill>
                  <a:srgbClr val="7F0055"/>
                </a:solidFill>
                <a:effectLst/>
                <a:latin typeface="Consolas" panose="020B0609020204030204" pitchFamily="49" charset="0"/>
              </a:rPr>
              <a:t>new</a:t>
            </a:r>
            <a:r>
              <a:rPr lang="en-US" sz="1200" dirty="0">
                <a:solidFill>
                  <a:srgbClr val="000000"/>
                </a:solidFill>
                <a:effectLst/>
                <a:latin typeface="Consolas" panose="020B0609020204030204" pitchFamily="49" charset="0"/>
              </a:rPr>
              <a:t> </a:t>
            </a:r>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+ 1];</a:t>
            </a:r>
          </a:p>
          <a:p>
            <a:r>
              <a:rPr lang="en-US" sz="1200" b="1" dirty="0">
                <a:solidFill>
                  <a:srgbClr val="7F0055"/>
                </a:solidFill>
                <a:effectLst/>
                <a:latin typeface="Consolas" panose="020B0609020204030204" pitchFamily="49" charset="0"/>
              </a:rPr>
              <a:t>for</a:t>
            </a:r>
            <a:r>
              <a:rPr lang="en-US" sz="1200" dirty="0">
                <a:solidFill>
                  <a:srgbClr val="000000"/>
                </a:solidFill>
                <a:effectLst/>
                <a:latin typeface="Consolas" panose="020B0609020204030204" pitchFamily="49" charset="0"/>
              </a:rPr>
              <a:t>(</a:t>
            </a:r>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 0;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&lt; </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a:t>
            </a:r>
          </a:p>
          <a:p>
            <a:r>
              <a:rPr lang="en-US" sz="1200" dirty="0">
                <a:solidFill>
                  <a:srgbClr val="6A3E3E"/>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i</a:t>
            </a:r>
            <a:r>
              <a:rPr lang="en-US" sz="1200" dirty="0">
                <a:solidFill>
                  <a:srgbClr val="000000"/>
                </a:solidFill>
                <a:effectLst/>
                <a:latin typeface="Consolas" panose="020B0609020204030204" pitchFamily="49" charset="0"/>
              </a:rPr>
              <a:t>];</a:t>
            </a:r>
          </a:p>
          <a:p>
            <a:r>
              <a:rPr lang="en-US" sz="120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FC024890-4B01-8EFF-E901-15C002B6E26A}"/>
              </a:ext>
            </a:extLst>
          </p:cNvPr>
          <p:cNvSpPr txBox="1"/>
          <p:nvPr/>
        </p:nvSpPr>
        <p:spPr>
          <a:xfrm>
            <a:off x="6253942" y="3464919"/>
            <a:ext cx="6172200" cy="646331"/>
          </a:xfrm>
          <a:prstGeom prst="rect">
            <a:avLst/>
          </a:prstGeom>
          <a:noFill/>
        </p:spPr>
        <p:txBody>
          <a:bodyPr wrap="square">
            <a:spAutoFit/>
          </a:bodyPr>
          <a:lstStyle/>
          <a:p>
            <a:r>
              <a:rPr lang="en-US" sz="1200" b="1" dirty="0">
                <a:solidFill>
                  <a:srgbClr val="7F0055"/>
                </a:solidFill>
                <a:effectLst/>
                <a:latin typeface="Consolas" panose="020B0609020204030204" pitchFamily="49" charset="0"/>
              </a:rPr>
              <a:t>int</a:t>
            </a:r>
            <a:r>
              <a:rPr lang="en-US" sz="1200" dirty="0">
                <a:solidFill>
                  <a:srgbClr val="000000"/>
                </a:solidFill>
                <a:effectLst/>
                <a:latin typeface="Consolas" panose="020B0609020204030204" pitchFamily="49" charset="0"/>
              </a:rPr>
              <a:t> </a:t>
            </a:r>
            <a:r>
              <a:rPr lang="en-US" sz="1200" dirty="0" err="1">
                <a:solidFill>
                  <a:srgbClr val="6A3E3E"/>
                </a:solidFill>
                <a:effectLst/>
                <a:latin typeface="Consolas" panose="020B0609020204030204" pitchFamily="49" charset="0"/>
              </a:rPr>
              <a:t>new_value</a:t>
            </a:r>
            <a:r>
              <a:rPr lang="en-US" sz="1200" dirty="0">
                <a:solidFill>
                  <a:srgbClr val="000000"/>
                </a:solidFill>
                <a:effectLst/>
                <a:latin typeface="Consolas" panose="020B0609020204030204" pitchFamily="49" charset="0"/>
              </a:rPr>
              <a:t> = 4;</a:t>
            </a:r>
          </a:p>
          <a:p>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r>
              <a:rPr lang="en-US" sz="1200" dirty="0" err="1">
                <a:solidFill>
                  <a:srgbClr val="6A3E3E"/>
                </a:solidFill>
                <a:effectLst/>
                <a:latin typeface="Consolas" panose="020B0609020204030204" pitchFamily="49" charset="0"/>
              </a:rPr>
              <a:t>myArray</a:t>
            </a:r>
            <a:r>
              <a:rPr lang="en-US" sz="1200" dirty="0" err="1">
                <a:solidFill>
                  <a:srgbClr val="000000"/>
                </a:solidFill>
                <a:effectLst/>
                <a:latin typeface="Consolas" panose="020B0609020204030204" pitchFamily="49" charset="0"/>
              </a:rPr>
              <a:t>.</a:t>
            </a:r>
            <a:r>
              <a:rPr lang="en-US" sz="1200" dirty="0" err="1">
                <a:solidFill>
                  <a:srgbClr val="0000C0"/>
                </a:solidFill>
                <a:effectLst/>
                <a:latin typeface="Consolas" panose="020B0609020204030204" pitchFamily="49" charset="0"/>
              </a:rPr>
              <a:t>length</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new_value</a:t>
            </a:r>
            <a:r>
              <a:rPr lang="en-US" sz="1200" dirty="0">
                <a:solidFill>
                  <a:srgbClr val="000000"/>
                </a:solidFill>
                <a:effectLst/>
                <a:latin typeface="Consolas" panose="020B0609020204030204" pitchFamily="49" charset="0"/>
              </a:rPr>
              <a:t>;</a:t>
            </a:r>
          </a:p>
          <a:p>
            <a:r>
              <a:rPr lang="en-US" sz="1200" dirty="0" err="1">
                <a:solidFill>
                  <a:srgbClr val="6A3E3E"/>
                </a:solidFill>
                <a:effectLst/>
                <a:latin typeface="Consolas" panose="020B0609020204030204" pitchFamily="49" charset="0"/>
              </a:rPr>
              <a:t>myArray</a:t>
            </a:r>
            <a:r>
              <a:rPr lang="en-US" sz="1200" dirty="0">
                <a:solidFill>
                  <a:srgbClr val="000000"/>
                </a:solidFill>
                <a:effectLst/>
                <a:latin typeface="Consolas" panose="020B0609020204030204" pitchFamily="49" charset="0"/>
              </a:rPr>
              <a:t> = </a:t>
            </a:r>
            <a:r>
              <a:rPr lang="en-US" sz="1200" dirty="0" err="1">
                <a:solidFill>
                  <a:srgbClr val="6A3E3E"/>
                </a:solidFill>
                <a:effectLst/>
                <a:latin typeface="Consolas" panose="020B0609020204030204" pitchFamily="49" charset="0"/>
              </a:rPr>
              <a:t>newArray</a:t>
            </a:r>
            <a:r>
              <a:rPr lang="en-US" sz="1200" dirty="0">
                <a:solidFill>
                  <a:srgbClr val="000000"/>
                </a:solidFill>
                <a:effectLst/>
                <a:latin typeface="Consolas" panose="020B0609020204030204" pitchFamily="49" charset="0"/>
              </a:rPr>
              <a:t>;</a:t>
            </a:r>
          </a:p>
        </p:txBody>
      </p:sp>
      <p:sp>
        <p:nvSpPr>
          <p:cNvPr id="2" name="TextBox 1">
            <a:extLst>
              <a:ext uri="{FF2B5EF4-FFF2-40B4-BE49-F238E27FC236}">
                <a16:creationId xmlns:a16="http://schemas.microsoft.com/office/drawing/2014/main" id="{A01B3169-70DE-1C31-D653-C2F53D0E0708}"/>
              </a:ext>
            </a:extLst>
          </p:cNvPr>
          <p:cNvSpPr txBox="1"/>
          <p:nvPr/>
        </p:nvSpPr>
        <p:spPr>
          <a:xfrm>
            <a:off x="609600" y="1003646"/>
            <a:ext cx="6149213" cy="3785652"/>
          </a:xfrm>
          <a:prstGeom prst="rect">
            <a:avLst/>
          </a:prstGeom>
          <a:noFill/>
        </p:spPr>
        <p:txBody>
          <a:bodyPr wrap="square" rtlCol="0">
            <a:spAutoFit/>
          </a:bodyPr>
          <a:lstStyle/>
          <a:p>
            <a:r>
              <a:rPr lang="en-US" sz="2000" u="sng" dirty="0"/>
              <a:t>Cons</a:t>
            </a:r>
          </a:p>
          <a:p>
            <a:endParaRPr lang="en-US" sz="2000" u="sng" dirty="0"/>
          </a:p>
          <a:p>
            <a:pPr marL="285750" indent="-285750">
              <a:buFont typeface="Arial" panose="020B0604020202020204" pitchFamily="34" charset="0"/>
              <a:buChar char="•"/>
            </a:pPr>
            <a:r>
              <a:rPr lang="en-US" sz="2000" b="1" dirty="0">
                <a:solidFill>
                  <a:srgbClr val="FF0000"/>
                </a:solidFill>
              </a:rPr>
              <a:t>Can’t change the length</a:t>
            </a:r>
          </a:p>
          <a:p>
            <a:pPr marL="285750" indent="-285750">
              <a:buFont typeface="Arial" panose="020B0604020202020204" pitchFamily="34" charset="0"/>
              <a:buChar char="•"/>
            </a:pPr>
            <a:endParaRPr lang="en-US" sz="2000" b="1" dirty="0">
              <a:solidFill>
                <a:srgbClr val="FF0000"/>
              </a:solidFill>
            </a:endParaRPr>
          </a:p>
          <a:p>
            <a:pPr marL="285750" indent="-285750">
              <a:buFont typeface="Arial" panose="020B0604020202020204" pitchFamily="34" charset="0"/>
              <a:buChar char="•"/>
            </a:pPr>
            <a:endParaRPr lang="en-US" sz="2000" b="1" dirty="0">
              <a:solidFill>
                <a:srgbClr val="FF0000"/>
              </a:solidFill>
            </a:endParaRPr>
          </a:p>
          <a:p>
            <a:pPr marL="285750" indent="-285750">
              <a:buFont typeface="Arial" panose="020B0604020202020204" pitchFamily="34" charset="0"/>
              <a:buChar char="•"/>
            </a:pPr>
            <a:endParaRPr lang="en-US" sz="2000" b="1" dirty="0">
              <a:solidFill>
                <a:srgbClr val="FF0000"/>
              </a:solidFill>
            </a:endParaRPr>
          </a:p>
          <a:p>
            <a:pPr marL="285750" indent="-285750">
              <a:buFont typeface="Arial" panose="020B0604020202020204" pitchFamily="34" charset="0"/>
              <a:buChar char="•"/>
            </a:pPr>
            <a:endParaRPr lang="en-US" sz="2000" b="1" dirty="0">
              <a:solidFill>
                <a:srgbClr val="FF0000"/>
              </a:solidFill>
            </a:endParaRPr>
          </a:p>
          <a:p>
            <a:pPr marL="285750" indent="-285750">
              <a:buFont typeface="Arial" panose="020B0604020202020204" pitchFamily="34" charset="0"/>
              <a:buChar char="•"/>
            </a:pPr>
            <a:endParaRPr lang="en-US" sz="2000" b="1" dirty="0">
              <a:solidFill>
                <a:srgbClr val="FF0000"/>
              </a:solidFill>
            </a:endParaRPr>
          </a:p>
          <a:p>
            <a:pPr marL="285750" indent="-285750">
              <a:buFont typeface="Arial" panose="020B0604020202020204" pitchFamily="34" charset="0"/>
              <a:buChar char="•"/>
            </a:pPr>
            <a:endParaRPr lang="en-US" sz="2000" b="1" dirty="0">
              <a:solidFill>
                <a:srgbClr val="FF0000"/>
              </a:solidFill>
            </a:endParaRPr>
          </a:p>
          <a:p>
            <a:endParaRPr lang="en-US" sz="2000" b="1" dirty="0">
              <a:solidFill>
                <a:srgbClr val="FF0000"/>
              </a:solidFill>
            </a:endParaRPr>
          </a:p>
          <a:p>
            <a:endParaRPr lang="en-US" sz="2000" b="1" dirty="0">
              <a:solidFill>
                <a:srgbClr val="FF0000"/>
              </a:solidFill>
            </a:endParaRPr>
          </a:p>
          <a:p>
            <a:pPr marL="285750" indent="-285750">
              <a:buFont typeface="Arial" panose="020B0604020202020204" pitchFamily="34" charset="0"/>
              <a:buChar char="•"/>
            </a:pPr>
            <a:r>
              <a:rPr lang="en-US" sz="2000" b="1" dirty="0">
                <a:solidFill>
                  <a:srgbClr val="FF0000"/>
                </a:solidFill>
              </a:rPr>
              <a:t>Can only store one data type</a:t>
            </a:r>
          </a:p>
        </p:txBody>
      </p:sp>
      <p:sp>
        <p:nvSpPr>
          <p:cNvPr id="14" name="TextBox 13">
            <a:extLst>
              <a:ext uri="{FF2B5EF4-FFF2-40B4-BE49-F238E27FC236}">
                <a16:creationId xmlns:a16="http://schemas.microsoft.com/office/drawing/2014/main" id="{91B93BE8-40E1-FD03-46F8-752F388C908E}"/>
              </a:ext>
            </a:extLst>
          </p:cNvPr>
          <p:cNvSpPr txBox="1"/>
          <p:nvPr/>
        </p:nvSpPr>
        <p:spPr>
          <a:xfrm>
            <a:off x="1447800" y="2438400"/>
            <a:ext cx="4211409" cy="923330"/>
          </a:xfrm>
          <a:prstGeom prst="rect">
            <a:avLst/>
          </a:prstGeom>
          <a:noFill/>
        </p:spPr>
        <p:txBody>
          <a:bodyPr wrap="none" rtlCol="0">
            <a:spAutoFit/>
          </a:bodyPr>
          <a:lstStyle/>
          <a:p>
            <a:r>
              <a:rPr lang="en-US" b="1" u="sng" dirty="0">
                <a:solidFill>
                  <a:srgbClr val="00B050"/>
                </a:solidFill>
              </a:rPr>
              <a:t>Solution</a:t>
            </a:r>
          </a:p>
          <a:p>
            <a:endParaRPr lang="en-US" dirty="0">
              <a:solidFill>
                <a:srgbClr val="00B050"/>
              </a:solidFill>
            </a:endParaRPr>
          </a:p>
          <a:p>
            <a:r>
              <a:rPr lang="en-US" dirty="0">
                <a:solidFill>
                  <a:srgbClr val="00B050"/>
                </a:solidFill>
              </a:rPr>
              <a:t>Create new array, copy everything over</a:t>
            </a:r>
          </a:p>
        </p:txBody>
      </p:sp>
      <p:sp>
        <p:nvSpPr>
          <p:cNvPr id="15" name="TextBox 14">
            <a:extLst>
              <a:ext uri="{FF2B5EF4-FFF2-40B4-BE49-F238E27FC236}">
                <a16:creationId xmlns:a16="http://schemas.microsoft.com/office/drawing/2014/main" id="{043D1B39-4E1F-C418-DEE5-C92113FE568E}"/>
              </a:ext>
            </a:extLst>
          </p:cNvPr>
          <p:cNvSpPr txBox="1"/>
          <p:nvPr/>
        </p:nvSpPr>
        <p:spPr>
          <a:xfrm>
            <a:off x="1449185" y="5041417"/>
            <a:ext cx="7391767" cy="923330"/>
          </a:xfrm>
          <a:prstGeom prst="rect">
            <a:avLst/>
          </a:prstGeom>
          <a:noFill/>
        </p:spPr>
        <p:txBody>
          <a:bodyPr wrap="none" rtlCol="0">
            <a:spAutoFit/>
          </a:bodyPr>
          <a:lstStyle/>
          <a:p>
            <a:r>
              <a:rPr lang="en-US" b="1" u="sng" dirty="0">
                <a:solidFill>
                  <a:srgbClr val="00B050"/>
                </a:solidFill>
              </a:rPr>
              <a:t>Solution</a:t>
            </a:r>
          </a:p>
          <a:p>
            <a:endParaRPr lang="en-US" dirty="0">
              <a:solidFill>
                <a:srgbClr val="00B050"/>
              </a:solidFill>
            </a:endParaRPr>
          </a:p>
          <a:p>
            <a:r>
              <a:rPr lang="en-US" dirty="0">
                <a:solidFill>
                  <a:srgbClr val="00B050"/>
                </a:solidFill>
              </a:rPr>
              <a:t>Store an object, use two separate arrays, use a different data structure</a:t>
            </a:r>
          </a:p>
        </p:txBody>
      </p:sp>
      <p:sp>
        <p:nvSpPr>
          <p:cNvPr id="23" name="TextBox 22">
            <a:extLst>
              <a:ext uri="{FF2B5EF4-FFF2-40B4-BE49-F238E27FC236}">
                <a16:creationId xmlns:a16="http://schemas.microsoft.com/office/drawing/2014/main" id="{05336203-15C8-F76D-361D-7A222D4F37FE}"/>
              </a:ext>
            </a:extLst>
          </p:cNvPr>
          <p:cNvSpPr txBox="1"/>
          <p:nvPr/>
        </p:nvSpPr>
        <p:spPr>
          <a:xfrm>
            <a:off x="1447800" y="3278513"/>
            <a:ext cx="2582758" cy="338554"/>
          </a:xfrm>
          <a:prstGeom prst="rect">
            <a:avLst/>
          </a:prstGeom>
          <a:noFill/>
        </p:spPr>
        <p:txBody>
          <a:bodyPr wrap="none" rtlCol="0">
            <a:spAutoFit/>
          </a:bodyPr>
          <a:lstStyle/>
          <a:p>
            <a:r>
              <a:rPr lang="en-US" sz="1600" dirty="0">
                <a:solidFill>
                  <a:srgbClr val="00B050"/>
                </a:solidFill>
              </a:rPr>
              <a:t>(this can be expensive </a:t>
            </a:r>
            <a:r>
              <a:rPr lang="en-US" sz="1600" dirty="0">
                <a:solidFill>
                  <a:srgbClr val="00B050"/>
                </a:solidFill>
                <a:sym typeface="Wingdings" panose="05000000000000000000" pitchFamily="2" charset="2"/>
              </a:rPr>
              <a:t> )</a:t>
            </a:r>
            <a:endParaRPr lang="en-US" sz="1600" dirty="0">
              <a:solidFill>
                <a:srgbClr val="00B050"/>
              </a:solidFill>
            </a:endParaRPr>
          </a:p>
        </p:txBody>
      </p:sp>
    </p:spTree>
    <p:extLst>
      <p:ext uri="{BB962C8B-B14F-4D97-AF65-F5344CB8AC3E}">
        <p14:creationId xmlns:p14="http://schemas.microsoft.com/office/powerpoint/2010/main" val="104975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788" y="990600"/>
            <a:ext cx="1628775"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82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sp>
        <p:nvSpPr>
          <p:cNvPr id="7" name="TextBox 6">
            <a:extLst>
              <a:ext uri="{FF2B5EF4-FFF2-40B4-BE49-F238E27FC236}">
                <a16:creationId xmlns:a16="http://schemas.microsoft.com/office/drawing/2014/main" id="{97656F37-F76A-89BD-13FC-BD3DC15BBB4D}"/>
              </a:ext>
            </a:extLst>
          </p:cNvPr>
          <p:cNvSpPr txBox="1"/>
          <p:nvPr/>
        </p:nvSpPr>
        <p:spPr>
          <a:xfrm>
            <a:off x="1034202" y="851446"/>
            <a:ext cx="8262198" cy="4154984"/>
          </a:xfrm>
          <a:prstGeom prst="rect">
            <a:avLst/>
          </a:prstGeom>
          <a:noFill/>
        </p:spPr>
        <p:txBody>
          <a:bodyPr wrap="none" rtlCol="0">
            <a:spAutoFit/>
          </a:bodyPr>
          <a:lstStyle/>
          <a:p>
            <a:r>
              <a:rPr lang="en-US" sz="2400" dirty="0"/>
              <a:t>We are going to write our own dynamic array data structure</a:t>
            </a:r>
          </a:p>
          <a:p>
            <a:endParaRPr lang="en-US" sz="2400" dirty="0"/>
          </a:p>
          <a:p>
            <a:endParaRPr lang="en-US" sz="2400" dirty="0"/>
          </a:p>
          <a:p>
            <a:endParaRPr lang="en-US" sz="2400" dirty="0"/>
          </a:p>
          <a:p>
            <a:r>
              <a:rPr lang="en-US" sz="2400" dirty="0"/>
              <a:t>Users should be able to:</a:t>
            </a:r>
          </a:p>
          <a:p>
            <a:endParaRPr lang="en-US" sz="2400" dirty="0"/>
          </a:p>
          <a:p>
            <a:pPr marL="457200" indent="-457200">
              <a:buFont typeface="+mj-lt"/>
              <a:buAutoNum type="arabicPeriod"/>
            </a:pPr>
            <a:r>
              <a:rPr lang="en-US" sz="2400" dirty="0"/>
              <a:t>Print the array</a:t>
            </a:r>
          </a:p>
          <a:p>
            <a:pPr marL="457200" indent="-457200">
              <a:buFont typeface="+mj-lt"/>
              <a:buAutoNum type="arabicPeriod"/>
            </a:pPr>
            <a:r>
              <a:rPr lang="en-US" sz="2400" dirty="0"/>
              <a:t>Add a new element to the array</a:t>
            </a:r>
          </a:p>
          <a:p>
            <a:pPr marL="457200" indent="-457200">
              <a:buFont typeface="+mj-lt"/>
              <a:buAutoNum type="arabicPeriod"/>
            </a:pPr>
            <a:r>
              <a:rPr lang="en-US" sz="2400" dirty="0"/>
              <a:t>Get an element at a particular index</a:t>
            </a:r>
          </a:p>
          <a:p>
            <a:pPr marL="457200" indent="-457200">
              <a:buFont typeface="+mj-lt"/>
              <a:buAutoNum type="arabicPeriod"/>
            </a:pPr>
            <a:r>
              <a:rPr lang="en-US" sz="2400" dirty="0"/>
              <a:t>Find the index of a particular element</a:t>
            </a:r>
          </a:p>
          <a:p>
            <a:pPr marL="457200" indent="-457200">
              <a:buFont typeface="+mj-lt"/>
              <a:buAutoNum type="arabicPeriod"/>
            </a:pPr>
            <a:r>
              <a:rPr lang="en-US" sz="2400" dirty="0"/>
              <a:t>Remove an element</a:t>
            </a:r>
          </a:p>
        </p:txBody>
      </p:sp>
    </p:spTree>
    <p:extLst>
      <p:ext uri="{BB962C8B-B14F-4D97-AF65-F5344CB8AC3E}">
        <p14:creationId xmlns:p14="http://schemas.microsoft.com/office/powerpoint/2010/main" val="1807371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sp>
        <p:nvSpPr>
          <p:cNvPr id="12" name="TextBox 11">
            <a:extLst>
              <a:ext uri="{FF2B5EF4-FFF2-40B4-BE49-F238E27FC236}">
                <a16:creationId xmlns:a16="http://schemas.microsoft.com/office/drawing/2014/main" id="{11FF8A23-7B73-B63B-F05F-4CB67FD6F3D9}"/>
              </a:ext>
            </a:extLst>
          </p:cNvPr>
          <p:cNvSpPr txBox="1"/>
          <p:nvPr/>
        </p:nvSpPr>
        <p:spPr>
          <a:xfrm>
            <a:off x="76200" y="76200"/>
            <a:ext cx="3461204" cy="584775"/>
          </a:xfrm>
          <a:prstGeom prst="rect">
            <a:avLst/>
          </a:prstGeom>
          <a:noFill/>
        </p:spPr>
        <p:txBody>
          <a:bodyPr wrap="none" rtlCol="0">
            <a:spAutoFit/>
          </a:bodyPr>
          <a:lstStyle/>
          <a:p>
            <a:r>
              <a:rPr lang="en-US" sz="3200" b="1" dirty="0"/>
              <a:t>Debugging Code</a:t>
            </a:r>
          </a:p>
        </p:txBody>
      </p:sp>
      <p:pic>
        <p:nvPicPr>
          <p:cNvPr id="6" name="Picture 5">
            <a:extLst>
              <a:ext uri="{FF2B5EF4-FFF2-40B4-BE49-F238E27FC236}">
                <a16:creationId xmlns:a16="http://schemas.microsoft.com/office/drawing/2014/main" id="{900F9F07-E6D9-446F-EF42-39D6D340F357}"/>
              </a:ext>
            </a:extLst>
          </p:cNvPr>
          <p:cNvPicPr>
            <a:picLocks noChangeAspect="1"/>
          </p:cNvPicPr>
          <p:nvPr/>
        </p:nvPicPr>
        <p:blipFill>
          <a:blip r:embed="rId3"/>
          <a:stretch>
            <a:fillRect/>
          </a:stretch>
        </p:blipFill>
        <p:spPr>
          <a:xfrm>
            <a:off x="152400" y="1219200"/>
            <a:ext cx="5587115" cy="4167988"/>
          </a:xfrm>
          <a:prstGeom prst="rect">
            <a:avLst/>
          </a:prstGeom>
        </p:spPr>
      </p:pic>
      <p:sp>
        <p:nvSpPr>
          <p:cNvPr id="7" name="TextBox 6">
            <a:extLst>
              <a:ext uri="{FF2B5EF4-FFF2-40B4-BE49-F238E27FC236}">
                <a16:creationId xmlns:a16="http://schemas.microsoft.com/office/drawing/2014/main" id="{C0A7999D-43F9-0E4A-9E58-682B2DA6FA8E}"/>
              </a:ext>
            </a:extLst>
          </p:cNvPr>
          <p:cNvSpPr txBox="1"/>
          <p:nvPr/>
        </p:nvSpPr>
        <p:spPr>
          <a:xfrm>
            <a:off x="6553200" y="533400"/>
            <a:ext cx="4114800" cy="1200329"/>
          </a:xfrm>
          <a:prstGeom prst="rect">
            <a:avLst/>
          </a:prstGeom>
          <a:noFill/>
        </p:spPr>
        <p:txBody>
          <a:bodyPr wrap="square" rtlCol="0">
            <a:spAutoFit/>
          </a:bodyPr>
          <a:lstStyle/>
          <a:p>
            <a:r>
              <a:rPr lang="en-US" dirty="0"/>
              <a:t>Our IDE has a super nifty </a:t>
            </a:r>
            <a:r>
              <a:rPr lang="en-US" b="1" dirty="0"/>
              <a:t>debugger</a:t>
            </a:r>
            <a:r>
              <a:rPr lang="en-US" dirty="0"/>
              <a:t>, which allows us to pause our code, and then step through each line in the control flow.</a:t>
            </a:r>
          </a:p>
        </p:txBody>
      </p:sp>
      <p:sp>
        <p:nvSpPr>
          <p:cNvPr id="8" name="TextBox 7">
            <a:extLst>
              <a:ext uri="{FF2B5EF4-FFF2-40B4-BE49-F238E27FC236}">
                <a16:creationId xmlns:a16="http://schemas.microsoft.com/office/drawing/2014/main" id="{B79F5477-3ED8-8FFE-9E37-2103520DACFF}"/>
              </a:ext>
            </a:extLst>
          </p:cNvPr>
          <p:cNvSpPr txBox="1"/>
          <p:nvPr/>
        </p:nvSpPr>
        <p:spPr>
          <a:xfrm>
            <a:off x="6324600" y="2057400"/>
            <a:ext cx="4744864" cy="1477328"/>
          </a:xfrm>
          <a:prstGeom prst="rect">
            <a:avLst/>
          </a:prstGeom>
          <a:noFill/>
        </p:spPr>
        <p:txBody>
          <a:bodyPr wrap="square" rtlCol="0">
            <a:spAutoFit/>
          </a:bodyPr>
          <a:lstStyle/>
          <a:p>
            <a:r>
              <a:rPr lang="en-US" dirty="0"/>
              <a:t>The first thing to do is to place a </a:t>
            </a:r>
            <a:r>
              <a:rPr lang="en-US" b="1" dirty="0"/>
              <a:t>breakpoint, </a:t>
            </a:r>
            <a:r>
              <a:rPr lang="en-US" dirty="0"/>
              <a:t> which is where execution will pause at, and debugging will begin</a:t>
            </a:r>
          </a:p>
          <a:p>
            <a:pPr marL="285750" indent="-285750">
              <a:buFont typeface="Arial" panose="020B0604020202020204" pitchFamily="34" charset="0"/>
              <a:buChar char="•"/>
            </a:pPr>
            <a:r>
              <a:rPr lang="en-US" dirty="0"/>
              <a:t>Usually you try to place the breakpoint where you think things are going wrong</a:t>
            </a:r>
          </a:p>
        </p:txBody>
      </p:sp>
      <p:pic>
        <p:nvPicPr>
          <p:cNvPr id="10" name="Picture 9">
            <a:extLst>
              <a:ext uri="{FF2B5EF4-FFF2-40B4-BE49-F238E27FC236}">
                <a16:creationId xmlns:a16="http://schemas.microsoft.com/office/drawing/2014/main" id="{DC3D5403-6773-2BF8-394A-CCDAD5D404C0}"/>
              </a:ext>
            </a:extLst>
          </p:cNvPr>
          <p:cNvPicPr>
            <a:picLocks noChangeAspect="1"/>
          </p:cNvPicPr>
          <p:nvPr/>
        </p:nvPicPr>
        <p:blipFill>
          <a:blip r:embed="rId4"/>
          <a:stretch>
            <a:fillRect/>
          </a:stretch>
        </p:blipFill>
        <p:spPr>
          <a:xfrm>
            <a:off x="6121400" y="3998694"/>
            <a:ext cx="4214283" cy="674285"/>
          </a:xfrm>
          <a:prstGeom prst="rect">
            <a:avLst/>
          </a:prstGeom>
        </p:spPr>
      </p:pic>
      <p:sp>
        <p:nvSpPr>
          <p:cNvPr id="11" name="TextBox 10">
            <a:extLst>
              <a:ext uri="{FF2B5EF4-FFF2-40B4-BE49-F238E27FC236}">
                <a16:creationId xmlns:a16="http://schemas.microsoft.com/office/drawing/2014/main" id="{3CDD0062-B2A5-E775-BE9A-23465A5B2505}"/>
              </a:ext>
            </a:extLst>
          </p:cNvPr>
          <p:cNvSpPr txBox="1"/>
          <p:nvPr/>
        </p:nvSpPr>
        <p:spPr>
          <a:xfrm>
            <a:off x="5638800" y="4695841"/>
            <a:ext cx="5340543" cy="923330"/>
          </a:xfrm>
          <a:prstGeom prst="rect">
            <a:avLst/>
          </a:prstGeom>
          <a:noFill/>
        </p:spPr>
        <p:txBody>
          <a:bodyPr wrap="square" rtlCol="0">
            <a:spAutoFit/>
          </a:bodyPr>
          <a:lstStyle/>
          <a:p>
            <a:r>
              <a:rPr lang="en-US" dirty="0"/>
              <a:t>Then, press the little green bug icon next to the play button, which will run the debugger and stop at your breakpoint</a:t>
            </a:r>
          </a:p>
        </p:txBody>
      </p:sp>
      <p:pic>
        <p:nvPicPr>
          <p:cNvPr id="18" name="Picture 17">
            <a:extLst>
              <a:ext uri="{FF2B5EF4-FFF2-40B4-BE49-F238E27FC236}">
                <a16:creationId xmlns:a16="http://schemas.microsoft.com/office/drawing/2014/main" id="{368FB565-3CB7-4D2D-E942-3F85E5125D9D}"/>
              </a:ext>
            </a:extLst>
          </p:cNvPr>
          <p:cNvPicPr>
            <a:picLocks noChangeAspect="1"/>
          </p:cNvPicPr>
          <p:nvPr/>
        </p:nvPicPr>
        <p:blipFill>
          <a:blip r:embed="rId5"/>
          <a:stretch>
            <a:fillRect/>
          </a:stretch>
        </p:blipFill>
        <p:spPr>
          <a:xfrm>
            <a:off x="152400" y="5749462"/>
            <a:ext cx="3317875" cy="592676"/>
          </a:xfrm>
          <a:prstGeom prst="rect">
            <a:avLst/>
          </a:prstGeom>
        </p:spPr>
      </p:pic>
      <p:sp>
        <p:nvSpPr>
          <p:cNvPr id="19" name="TextBox 18">
            <a:extLst>
              <a:ext uri="{FF2B5EF4-FFF2-40B4-BE49-F238E27FC236}">
                <a16:creationId xmlns:a16="http://schemas.microsoft.com/office/drawing/2014/main" id="{6FD67E41-86A8-1A53-9142-A6480FDC2DC5}"/>
              </a:ext>
            </a:extLst>
          </p:cNvPr>
          <p:cNvSpPr txBox="1"/>
          <p:nvPr/>
        </p:nvSpPr>
        <p:spPr>
          <a:xfrm>
            <a:off x="3470275" y="5995251"/>
            <a:ext cx="8032968" cy="369332"/>
          </a:xfrm>
          <a:prstGeom prst="rect">
            <a:avLst/>
          </a:prstGeom>
          <a:noFill/>
        </p:spPr>
        <p:txBody>
          <a:bodyPr wrap="none" rtlCol="0">
            <a:spAutoFit/>
          </a:bodyPr>
          <a:lstStyle/>
          <a:p>
            <a:r>
              <a:rPr lang="en-US" dirty="0"/>
              <a:t>Use the “step into” and “step over” buttons to start walking through your code</a:t>
            </a:r>
          </a:p>
        </p:txBody>
      </p:sp>
    </p:spTree>
    <p:extLst>
      <p:ext uri="{BB962C8B-B14F-4D97-AF65-F5344CB8AC3E}">
        <p14:creationId xmlns:p14="http://schemas.microsoft.com/office/powerpoint/2010/main" val="1633692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sp>
        <p:nvSpPr>
          <p:cNvPr id="12" name="TextBox 11">
            <a:extLst>
              <a:ext uri="{FF2B5EF4-FFF2-40B4-BE49-F238E27FC236}">
                <a16:creationId xmlns:a16="http://schemas.microsoft.com/office/drawing/2014/main" id="{11FF8A23-7B73-B63B-F05F-4CB67FD6F3D9}"/>
              </a:ext>
            </a:extLst>
          </p:cNvPr>
          <p:cNvSpPr txBox="1"/>
          <p:nvPr/>
        </p:nvSpPr>
        <p:spPr>
          <a:xfrm>
            <a:off x="76200" y="76200"/>
            <a:ext cx="3461204" cy="584775"/>
          </a:xfrm>
          <a:prstGeom prst="rect">
            <a:avLst/>
          </a:prstGeom>
          <a:noFill/>
        </p:spPr>
        <p:txBody>
          <a:bodyPr wrap="none" rtlCol="0">
            <a:spAutoFit/>
          </a:bodyPr>
          <a:lstStyle/>
          <a:p>
            <a:r>
              <a:rPr lang="en-US" sz="3200" b="1" dirty="0"/>
              <a:t>Debugging Code</a:t>
            </a:r>
          </a:p>
        </p:txBody>
      </p:sp>
      <p:sp>
        <p:nvSpPr>
          <p:cNvPr id="13" name="TextBox 12">
            <a:extLst>
              <a:ext uri="{FF2B5EF4-FFF2-40B4-BE49-F238E27FC236}">
                <a16:creationId xmlns:a16="http://schemas.microsoft.com/office/drawing/2014/main" id="{EB640BE5-F902-00B8-FAA0-A61C5AEDC970}"/>
              </a:ext>
            </a:extLst>
          </p:cNvPr>
          <p:cNvSpPr txBox="1"/>
          <p:nvPr/>
        </p:nvSpPr>
        <p:spPr>
          <a:xfrm>
            <a:off x="1905000" y="982944"/>
            <a:ext cx="6858000" cy="646331"/>
          </a:xfrm>
          <a:prstGeom prst="rect">
            <a:avLst/>
          </a:prstGeom>
          <a:noFill/>
        </p:spPr>
        <p:txBody>
          <a:bodyPr wrap="square" rtlCol="0">
            <a:spAutoFit/>
          </a:bodyPr>
          <a:lstStyle/>
          <a:p>
            <a:r>
              <a:rPr lang="en-US" dirty="0"/>
              <a:t>Our IDE has a super slick debugger built in to it. I highly recommend learning how to use the debugger tool (see lecture)</a:t>
            </a:r>
          </a:p>
        </p:txBody>
      </p:sp>
      <p:sp>
        <p:nvSpPr>
          <p:cNvPr id="14" name="TextBox 13">
            <a:extLst>
              <a:ext uri="{FF2B5EF4-FFF2-40B4-BE49-F238E27FC236}">
                <a16:creationId xmlns:a16="http://schemas.microsoft.com/office/drawing/2014/main" id="{3854699E-75E0-8F20-1558-6E92E46231EC}"/>
              </a:ext>
            </a:extLst>
          </p:cNvPr>
          <p:cNvSpPr txBox="1"/>
          <p:nvPr/>
        </p:nvSpPr>
        <p:spPr>
          <a:xfrm>
            <a:off x="152400" y="2133600"/>
            <a:ext cx="3789820" cy="461665"/>
          </a:xfrm>
          <a:prstGeom prst="rect">
            <a:avLst/>
          </a:prstGeom>
          <a:noFill/>
        </p:spPr>
        <p:txBody>
          <a:bodyPr wrap="none" rtlCol="0">
            <a:spAutoFit/>
          </a:bodyPr>
          <a:lstStyle/>
          <a:p>
            <a:r>
              <a:rPr lang="en-US" sz="2400" b="1" dirty="0"/>
              <a:t>Rubber Duck Debugging</a:t>
            </a:r>
          </a:p>
        </p:txBody>
      </p:sp>
      <p:sp>
        <p:nvSpPr>
          <p:cNvPr id="16" name="TextBox 15">
            <a:extLst>
              <a:ext uri="{FF2B5EF4-FFF2-40B4-BE49-F238E27FC236}">
                <a16:creationId xmlns:a16="http://schemas.microsoft.com/office/drawing/2014/main" id="{C156BC1C-39B1-70A4-15C1-0CD79D518DAC}"/>
              </a:ext>
            </a:extLst>
          </p:cNvPr>
          <p:cNvSpPr txBox="1"/>
          <p:nvPr/>
        </p:nvSpPr>
        <p:spPr>
          <a:xfrm>
            <a:off x="533400" y="2913728"/>
            <a:ext cx="9372600" cy="2308324"/>
          </a:xfrm>
          <a:prstGeom prst="rect">
            <a:avLst/>
          </a:prstGeom>
          <a:noFill/>
        </p:spPr>
        <p:txBody>
          <a:bodyPr wrap="square">
            <a:spAutoFit/>
          </a:bodyPr>
          <a:lstStyle/>
          <a:p>
            <a:r>
              <a:rPr lang="en-US" b="0" i="0" dirty="0">
                <a:solidFill>
                  <a:srgbClr val="202122"/>
                </a:solidFill>
                <a:effectLst/>
                <a:latin typeface="Arial" panose="020B0604020202020204" pitchFamily="34" charset="0"/>
              </a:rPr>
              <a:t>Many programmers have had the experience of explaining a problem to someone else, possibly even to someone who knows nothing about programming, and then hitting upon the solution in the process of explaining the problem. In describing what the code is supposed to do and observing what it actually does, any incongruity between these two becomes apparent.</a:t>
            </a:r>
            <a:r>
              <a:rPr lang="en-US" b="0" i="0" u="none" strike="noStrike" baseline="30000" dirty="0">
                <a:solidFill>
                  <a:srgbClr val="3366CC"/>
                </a:solidFill>
                <a:effectLst/>
                <a:latin typeface="Arial" panose="020B0604020202020204" pitchFamily="34" charset="0"/>
                <a:hlinkClick r:id="rId3"/>
              </a:rPr>
              <a:t>[2]</a:t>
            </a:r>
            <a:r>
              <a:rPr lang="en-US" b="0" i="0" dirty="0">
                <a:solidFill>
                  <a:srgbClr val="202122"/>
                </a:solidFill>
                <a:effectLst/>
                <a:latin typeface="Arial" panose="020B0604020202020204" pitchFamily="34" charset="0"/>
              </a:rPr>
              <a:t> More generally, teaching a subject forces its evaluation from different perspectives and </a:t>
            </a:r>
            <a:r>
              <a:rPr lang="en-US" b="0" i="0" u="none" strike="noStrike" dirty="0">
                <a:solidFill>
                  <a:srgbClr val="3366CC"/>
                </a:solidFill>
                <a:effectLst/>
                <a:latin typeface="Arial" panose="020B0604020202020204" pitchFamily="34" charset="0"/>
                <a:hlinkClick r:id="rId4" tooltip="Learning by teaching"/>
              </a:rPr>
              <a:t>can provide a deeper understanding</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5"/>
              </a:rPr>
              <a:t>[3]</a:t>
            </a:r>
            <a:r>
              <a:rPr lang="en-US" b="0" i="0" dirty="0">
                <a:solidFill>
                  <a:srgbClr val="202122"/>
                </a:solidFill>
                <a:effectLst/>
                <a:latin typeface="Arial" panose="020B0604020202020204" pitchFamily="34" charset="0"/>
              </a:rPr>
              <a:t> By using an inanimate object, the programmer can try to accomplish this without having to interrupt anyone else, and with better results than have been observed from merely thinking aloud without an audience.</a:t>
            </a:r>
            <a:endParaRPr lang="en-US" dirty="0"/>
          </a:p>
        </p:txBody>
      </p:sp>
      <p:sp>
        <p:nvSpPr>
          <p:cNvPr id="17" name="TextBox 16">
            <a:extLst>
              <a:ext uri="{FF2B5EF4-FFF2-40B4-BE49-F238E27FC236}">
                <a16:creationId xmlns:a16="http://schemas.microsoft.com/office/drawing/2014/main" id="{BD0175CA-55D0-8F5D-0605-A263D6F94082}"/>
              </a:ext>
            </a:extLst>
          </p:cNvPr>
          <p:cNvSpPr txBox="1"/>
          <p:nvPr/>
        </p:nvSpPr>
        <p:spPr>
          <a:xfrm>
            <a:off x="533400" y="5355849"/>
            <a:ext cx="1941557" cy="369332"/>
          </a:xfrm>
          <a:prstGeom prst="rect">
            <a:avLst/>
          </a:prstGeom>
          <a:noFill/>
        </p:spPr>
        <p:txBody>
          <a:bodyPr wrap="none" rtlCol="0">
            <a:spAutoFit/>
          </a:bodyPr>
          <a:lstStyle/>
          <a:p>
            <a:r>
              <a:rPr lang="en-US" i="1" dirty="0"/>
              <a:t>(From Wikipedia)</a:t>
            </a:r>
          </a:p>
        </p:txBody>
      </p:sp>
      <p:pic>
        <p:nvPicPr>
          <p:cNvPr id="3074" name="Picture 2">
            <a:extLst>
              <a:ext uri="{FF2B5EF4-FFF2-40B4-BE49-F238E27FC236}">
                <a16:creationId xmlns:a16="http://schemas.microsoft.com/office/drawing/2014/main" id="{AE7E4047-CD80-4CB1-EE38-C2426F21E9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0" y="358140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88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788" y="990600"/>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889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9154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9154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915400"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7631094" y="788087"/>
            <a:ext cx="954107" cy="461665"/>
          </a:xfrm>
          <a:prstGeom prst="rect">
            <a:avLst/>
          </a:prstGeom>
          <a:noFill/>
        </p:spPr>
        <p:txBody>
          <a:bodyPr wrap="none" rtlCol="0">
            <a:spAutoFit/>
          </a:bodyPr>
          <a:lstStyle/>
          <a:p>
            <a:r>
              <a:rPr lang="en-US" sz="2400" b="1" dirty="0"/>
              <a:t>Cons</a:t>
            </a:r>
          </a:p>
        </p:txBody>
      </p:sp>
    </p:spTree>
    <p:extLst>
      <p:ext uri="{BB962C8B-B14F-4D97-AF65-F5344CB8AC3E}">
        <p14:creationId xmlns:p14="http://schemas.microsoft.com/office/powerpoint/2010/main" val="139767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9154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9154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915400"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7631094" y="788087"/>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97931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Tree>
    <p:extLst>
      <p:ext uri="{BB962C8B-B14F-4D97-AF65-F5344CB8AC3E}">
        <p14:creationId xmlns:p14="http://schemas.microsoft.com/office/powerpoint/2010/main" val="110608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9154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9154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915400"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7631094" y="788087"/>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97931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979312" y="2891183"/>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Tree>
    <p:extLst>
      <p:ext uri="{BB962C8B-B14F-4D97-AF65-F5344CB8AC3E}">
        <p14:creationId xmlns:p14="http://schemas.microsoft.com/office/powerpoint/2010/main" val="404652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132039"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6810579" y="766915"/>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53274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462260" y="2883539"/>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
        <p:nvSpPr>
          <p:cNvPr id="15" name="TextBox 14">
            <a:extLst>
              <a:ext uri="{FF2B5EF4-FFF2-40B4-BE49-F238E27FC236}">
                <a16:creationId xmlns:a16="http://schemas.microsoft.com/office/drawing/2014/main" id="{EBB65C8B-6B92-D17B-D581-A89B56E50588}"/>
              </a:ext>
            </a:extLst>
          </p:cNvPr>
          <p:cNvSpPr txBox="1"/>
          <p:nvPr/>
        </p:nvSpPr>
        <p:spPr>
          <a:xfrm>
            <a:off x="3733802" y="4962533"/>
            <a:ext cx="21335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Really good at digging</a:t>
            </a:r>
          </a:p>
        </p:txBody>
      </p:sp>
      <p:sp>
        <p:nvSpPr>
          <p:cNvPr id="19" name="TextBox 18">
            <a:extLst>
              <a:ext uri="{FF2B5EF4-FFF2-40B4-BE49-F238E27FC236}">
                <a16:creationId xmlns:a16="http://schemas.microsoft.com/office/drawing/2014/main" id="{9E54EC87-0FD8-2941-AE64-00BA7A510A8F}"/>
              </a:ext>
            </a:extLst>
          </p:cNvPr>
          <p:cNvSpPr txBox="1"/>
          <p:nvPr/>
        </p:nvSpPr>
        <p:spPr>
          <a:xfrm>
            <a:off x="6440675" y="4948846"/>
            <a:ext cx="2800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Takes up a lot of garage space</a:t>
            </a:r>
          </a:p>
        </p:txBody>
      </p:sp>
    </p:spTree>
    <p:extLst>
      <p:ext uri="{BB962C8B-B14F-4D97-AF65-F5344CB8AC3E}">
        <p14:creationId xmlns:p14="http://schemas.microsoft.com/office/powerpoint/2010/main" val="272264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sp>
        <p:nvSpPr>
          <p:cNvPr id="2" name="TextBox 1">
            <a:extLst>
              <a:ext uri="{FF2B5EF4-FFF2-40B4-BE49-F238E27FC236}">
                <a16:creationId xmlns:a16="http://schemas.microsoft.com/office/drawing/2014/main" id="{B1B45F3D-E505-6F04-FC6A-62B4B7DE4210}"/>
              </a:ext>
            </a:extLst>
          </p:cNvPr>
          <p:cNvSpPr txBox="1"/>
          <p:nvPr/>
        </p:nvSpPr>
        <p:spPr>
          <a:xfrm>
            <a:off x="30415" y="76200"/>
            <a:ext cx="6827510" cy="646331"/>
          </a:xfrm>
          <a:prstGeom prst="rect">
            <a:avLst/>
          </a:prstGeom>
          <a:noFill/>
        </p:spPr>
        <p:txBody>
          <a:bodyPr wrap="none" rtlCol="0">
            <a:spAutoFit/>
          </a:bodyPr>
          <a:lstStyle/>
          <a:p>
            <a:r>
              <a:rPr lang="en-US" sz="3600" dirty="0"/>
              <a:t>What do you need to dig a hole?</a:t>
            </a:r>
          </a:p>
        </p:txBody>
      </p:sp>
      <p:sp>
        <p:nvSpPr>
          <p:cNvPr id="6" name="TextBox 5">
            <a:extLst>
              <a:ext uri="{FF2B5EF4-FFF2-40B4-BE49-F238E27FC236}">
                <a16:creationId xmlns:a16="http://schemas.microsoft.com/office/drawing/2014/main" id="{90F951BA-11D1-4212-1A41-9086EBCCABDD}"/>
              </a:ext>
            </a:extLst>
          </p:cNvPr>
          <p:cNvSpPr txBox="1"/>
          <p:nvPr/>
        </p:nvSpPr>
        <p:spPr>
          <a:xfrm>
            <a:off x="-33358" y="6627157"/>
            <a:ext cx="3616696" cy="276999"/>
          </a:xfrm>
          <a:prstGeom prst="rect">
            <a:avLst/>
          </a:prstGeom>
          <a:noFill/>
        </p:spPr>
        <p:txBody>
          <a:bodyPr wrap="none" rtlCol="0">
            <a:spAutoFit/>
          </a:bodyPr>
          <a:lstStyle/>
          <a:p>
            <a:r>
              <a:rPr lang="en-US" sz="1200" dirty="0"/>
              <a:t>Thank you to Sean Yaw  (the goat) for the analogy</a:t>
            </a:r>
          </a:p>
        </p:txBody>
      </p:sp>
      <p:pic>
        <p:nvPicPr>
          <p:cNvPr id="1026" name="Picture 2" descr="Blue Hawk 20-in Wood D-Handle Digging Shovel in the Shovels &amp; Spades  department at Lowes.com">
            <a:extLst>
              <a:ext uri="{FF2B5EF4-FFF2-40B4-BE49-F238E27FC236}">
                <a16:creationId xmlns:a16="http://schemas.microsoft.com/office/drawing/2014/main" id="{0C128911-2EB3-453C-8F6A-B22B5FFC74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3875187">
            <a:off x="423089" y="1135636"/>
            <a:ext cx="162877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xcavators | John Deere US">
            <a:extLst>
              <a:ext uri="{FF2B5EF4-FFF2-40B4-BE49-F238E27FC236}">
                <a16:creationId xmlns:a16="http://schemas.microsoft.com/office/drawing/2014/main" id="{348C030C-A9BF-8E52-EB85-8E48317CB9E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82" y="2717826"/>
            <a:ext cx="3032468" cy="17049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orld's largest hard rock water tunnel boring machine debuts in Dallas -  Dallas City News">
            <a:extLst>
              <a:ext uri="{FF2B5EF4-FFF2-40B4-BE49-F238E27FC236}">
                <a16:creationId xmlns:a16="http://schemas.microsoft.com/office/drawing/2014/main" id="{38BE5751-864E-8205-ED33-093A38F217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4631676"/>
            <a:ext cx="2802825" cy="157658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A011C4F3-F6CA-3CDE-C0D7-1B9B211AD9DF}"/>
              </a:ext>
            </a:extLst>
          </p:cNvPr>
          <p:cNvCxnSpPr>
            <a:cxnSpLocks/>
          </p:cNvCxnSpPr>
          <p:nvPr/>
        </p:nvCxnSpPr>
        <p:spPr>
          <a:xfrm>
            <a:off x="304800" y="2619375"/>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6AC16F1-5386-98F6-095E-252CC0CF4184}"/>
              </a:ext>
            </a:extLst>
          </p:cNvPr>
          <p:cNvCxnSpPr>
            <a:cxnSpLocks/>
          </p:cNvCxnSpPr>
          <p:nvPr/>
        </p:nvCxnSpPr>
        <p:spPr>
          <a:xfrm>
            <a:off x="304800" y="4495800"/>
            <a:ext cx="8052531"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D84B5AB-FE65-72CA-343C-D5782F923BB1}"/>
              </a:ext>
            </a:extLst>
          </p:cNvPr>
          <p:cNvCxnSpPr>
            <a:cxnSpLocks/>
          </p:cNvCxnSpPr>
          <p:nvPr/>
        </p:nvCxnSpPr>
        <p:spPr>
          <a:xfrm>
            <a:off x="3352800" y="914400"/>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71BC0DC-B233-F32D-E849-4BBBC45D313C}"/>
              </a:ext>
            </a:extLst>
          </p:cNvPr>
          <p:cNvCxnSpPr>
            <a:cxnSpLocks/>
          </p:cNvCxnSpPr>
          <p:nvPr/>
        </p:nvCxnSpPr>
        <p:spPr>
          <a:xfrm>
            <a:off x="6324600" y="839111"/>
            <a:ext cx="0" cy="5486400"/>
          </a:xfrm>
          <a:prstGeom prst="line">
            <a:avLst/>
          </a:prstGeom>
          <a:ln w="571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398AB02-736E-6BF9-264E-72F74A361E60}"/>
              </a:ext>
            </a:extLst>
          </p:cNvPr>
          <p:cNvCxnSpPr>
            <a:cxnSpLocks/>
          </p:cNvCxnSpPr>
          <p:nvPr/>
        </p:nvCxnSpPr>
        <p:spPr>
          <a:xfrm>
            <a:off x="326161" y="1295400"/>
            <a:ext cx="8132039" cy="0"/>
          </a:xfrm>
          <a:prstGeom prst="line">
            <a:avLst/>
          </a:prstGeom>
          <a:ln w="571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B56A13B-16D5-DE34-26C5-8DE117810F0D}"/>
              </a:ext>
            </a:extLst>
          </p:cNvPr>
          <p:cNvSpPr txBox="1"/>
          <p:nvPr/>
        </p:nvSpPr>
        <p:spPr>
          <a:xfrm>
            <a:off x="4425203" y="778133"/>
            <a:ext cx="869149" cy="461665"/>
          </a:xfrm>
          <a:prstGeom prst="rect">
            <a:avLst/>
          </a:prstGeom>
          <a:noFill/>
        </p:spPr>
        <p:txBody>
          <a:bodyPr wrap="none" rtlCol="0">
            <a:spAutoFit/>
          </a:bodyPr>
          <a:lstStyle/>
          <a:p>
            <a:r>
              <a:rPr lang="en-US" sz="2400" b="1" dirty="0"/>
              <a:t>Pros</a:t>
            </a:r>
          </a:p>
        </p:txBody>
      </p:sp>
      <p:sp>
        <p:nvSpPr>
          <p:cNvPr id="18" name="TextBox 17">
            <a:extLst>
              <a:ext uri="{FF2B5EF4-FFF2-40B4-BE49-F238E27FC236}">
                <a16:creationId xmlns:a16="http://schemas.microsoft.com/office/drawing/2014/main" id="{43B34F34-F6DB-D75E-D50D-7887A28945E3}"/>
              </a:ext>
            </a:extLst>
          </p:cNvPr>
          <p:cNvSpPr txBox="1"/>
          <p:nvPr/>
        </p:nvSpPr>
        <p:spPr>
          <a:xfrm>
            <a:off x="6810579" y="766915"/>
            <a:ext cx="954107" cy="461665"/>
          </a:xfrm>
          <a:prstGeom prst="rect">
            <a:avLst/>
          </a:prstGeom>
          <a:noFill/>
        </p:spPr>
        <p:txBody>
          <a:bodyPr wrap="none" rtlCol="0">
            <a:spAutoFit/>
          </a:bodyPr>
          <a:lstStyle/>
          <a:p>
            <a:r>
              <a:rPr lang="en-US" sz="2400" b="1" dirty="0"/>
              <a:t>Cons</a:t>
            </a:r>
          </a:p>
        </p:txBody>
      </p:sp>
      <p:sp>
        <p:nvSpPr>
          <p:cNvPr id="7" name="TextBox 6">
            <a:extLst>
              <a:ext uri="{FF2B5EF4-FFF2-40B4-BE49-F238E27FC236}">
                <a16:creationId xmlns:a16="http://schemas.microsoft.com/office/drawing/2014/main" id="{CBA44395-A98A-D1E0-89BC-571B22F3D51E}"/>
              </a:ext>
            </a:extLst>
          </p:cNvPr>
          <p:cNvSpPr txBox="1"/>
          <p:nvPr/>
        </p:nvSpPr>
        <p:spPr>
          <a:xfrm>
            <a:off x="3886200" y="1373398"/>
            <a:ext cx="1665841" cy="1200329"/>
          </a:xfrm>
          <a:prstGeom prst="rect">
            <a:avLst/>
          </a:prstGeom>
          <a:noFill/>
        </p:spPr>
        <p:txBody>
          <a:bodyPr wrap="none" rtlCol="0">
            <a:spAutoFit/>
          </a:bodyPr>
          <a:lstStyle/>
          <a:p>
            <a:pPr marL="285750" indent="-285750">
              <a:buFont typeface="Arial" panose="020B0604020202020204" pitchFamily="34" charset="0"/>
              <a:buChar char="•"/>
            </a:pPr>
            <a:r>
              <a:rPr lang="en-US" dirty="0"/>
              <a:t>Cheap</a:t>
            </a:r>
          </a:p>
          <a:p>
            <a:pPr marL="285750" indent="-285750">
              <a:buFont typeface="Arial" panose="020B0604020202020204" pitchFamily="34" charset="0"/>
              <a:buChar char="•"/>
            </a:pPr>
            <a:r>
              <a:rPr lang="en-US" dirty="0"/>
              <a:t>Precise</a:t>
            </a:r>
          </a:p>
          <a:p>
            <a:pPr marL="285750" indent="-285750">
              <a:buFont typeface="Arial" panose="020B0604020202020204" pitchFamily="34" charset="0"/>
              <a:buChar char="•"/>
            </a:pPr>
            <a:r>
              <a:rPr lang="en-US" dirty="0"/>
              <a:t>No Training</a:t>
            </a:r>
          </a:p>
          <a:p>
            <a:pPr marL="285750" indent="-285750">
              <a:buFont typeface="Arial" panose="020B0604020202020204" pitchFamily="34" charset="0"/>
              <a:buChar char="•"/>
            </a:pPr>
            <a:r>
              <a:rPr lang="en-US" dirty="0"/>
              <a:t>Availability</a:t>
            </a:r>
          </a:p>
        </p:txBody>
      </p:sp>
      <p:sp>
        <p:nvSpPr>
          <p:cNvPr id="11" name="TextBox 10">
            <a:extLst>
              <a:ext uri="{FF2B5EF4-FFF2-40B4-BE49-F238E27FC236}">
                <a16:creationId xmlns:a16="http://schemas.microsoft.com/office/drawing/2014/main" id="{40CF0EA0-074A-5141-468F-8B48C6724147}"/>
              </a:ext>
            </a:extLst>
          </p:cNvPr>
          <p:cNvSpPr txBox="1"/>
          <p:nvPr/>
        </p:nvSpPr>
        <p:spPr>
          <a:xfrm>
            <a:off x="6532742" y="1553344"/>
            <a:ext cx="1128835" cy="707886"/>
          </a:xfrm>
          <a:prstGeom prst="rect">
            <a:avLst/>
          </a:prstGeom>
          <a:noFill/>
        </p:spPr>
        <p:txBody>
          <a:bodyPr wrap="none" rtlCol="0">
            <a:spAutoFit/>
          </a:bodyPr>
          <a:lstStyle/>
          <a:p>
            <a:pPr marL="285750" indent="-285750">
              <a:buFont typeface="Arial" panose="020B0604020202020204" pitchFamily="34" charset="0"/>
              <a:buChar char="•"/>
            </a:pPr>
            <a:r>
              <a:rPr lang="en-US" sz="2000" dirty="0"/>
              <a:t>Slow</a:t>
            </a:r>
          </a:p>
          <a:p>
            <a:pPr marL="285750" indent="-285750">
              <a:buFont typeface="Arial" panose="020B0604020202020204" pitchFamily="34" charset="0"/>
              <a:buChar char="•"/>
            </a:pPr>
            <a:r>
              <a:rPr lang="en-US" sz="2000" dirty="0"/>
              <a:t>Labor</a:t>
            </a:r>
          </a:p>
        </p:txBody>
      </p:sp>
      <p:sp>
        <p:nvSpPr>
          <p:cNvPr id="12" name="TextBox 11">
            <a:extLst>
              <a:ext uri="{FF2B5EF4-FFF2-40B4-BE49-F238E27FC236}">
                <a16:creationId xmlns:a16="http://schemas.microsoft.com/office/drawing/2014/main" id="{E167F7B6-9684-D32F-D24F-434EC8269238}"/>
              </a:ext>
            </a:extLst>
          </p:cNvPr>
          <p:cNvSpPr txBox="1"/>
          <p:nvPr/>
        </p:nvSpPr>
        <p:spPr>
          <a:xfrm>
            <a:off x="3781405" y="2931872"/>
            <a:ext cx="1261884"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Fast</a:t>
            </a:r>
          </a:p>
          <a:p>
            <a:pPr marL="285750" indent="-285750">
              <a:buFont typeface="Arial" panose="020B0604020202020204" pitchFamily="34" charset="0"/>
              <a:buChar char="•"/>
            </a:pPr>
            <a:r>
              <a:rPr lang="en-US" sz="2400" dirty="0"/>
              <a:t>Labor</a:t>
            </a:r>
          </a:p>
        </p:txBody>
      </p:sp>
      <p:sp>
        <p:nvSpPr>
          <p:cNvPr id="14" name="TextBox 13">
            <a:extLst>
              <a:ext uri="{FF2B5EF4-FFF2-40B4-BE49-F238E27FC236}">
                <a16:creationId xmlns:a16="http://schemas.microsoft.com/office/drawing/2014/main" id="{0C63239E-E7DF-8FE8-1D75-2ED74AC0C114}"/>
              </a:ext>
            </a:extLst>
          </p:cNvPr>
          <p:cNvSpPr txBox="1"/>
          <p:nvPr/>
        </p:nvSpPr>
        <p:spPr>
          <a:xfrm>
            <a:off x="6462260" y="2883539"/>
            <a:ext cx="1895071"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Expensive</a:t>
            </a:r>
          </a:p>
          <a:p>
            <a:pPr marL="285750" indent="-285750">
              <a:buFont typeface="Arial" panose="020B0604020202020204" pitchFamily="34" charset="0"/>
              <a:buChar char="•"/>
            </a:pPr>
            <a:r>
              <a:rPr lang="en-US" sz="2400" dirty="0"/>
              <a:t>Training</a:t>
            </a:r>
          </a:p>
        </p:txBody>
      </p:sp>
      <p:sp>
        <p:nvSpPr>
          <p:cNvPr id="15" name="TextBox 14">
            <a:extLst>
              <a:ext uri="{FF2B5EF4-FFF2-40B4-BE49-F238E27FC236}">
                <a16:creationId xmlns:a16="http://schemas.microsoft.com/office/drawing/2014/main" id="{EBB65C8B-6B92-D17B-D581-A89B56E50588}"/>
              </a:ext>
            </a:extLst>
          </p:cNvPr>
          <p:cNvSpPr txBox="1"/>
          <p:nvPr/>
        </p:nvSpPr>
        <p:spPr>
          <a:xfrm>
            <a:off x="3733802" y="4962533"/>
            <a:ext cx="21335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Really good at digging</a:t>
            </a:r>
          </a:p>
        </p:txBody>
      </p:sp>
      <p:sp>
        <p:nvSpPr>
          <p:cNvPr id="19" name="TextBox 18">
            <a:extLst>
              <a:ext uri="{FF2B5EF4-FFF2-40B4-BE49-F238E27FC236}">
                <a16:creationId xmlns:a16="http://schemas.microsoft.com/office/drawing/2014/main" id="{9E54EC87-0FD8-2941-AE64-00BA7A510A8F}"/>
              </a:ext>
            </a:extLst>
          </p:cNvPr>
          <p:cNvSpPr txBox="1"/>
          <p:nvPr/>
        </p:nvSpPr>
        <p:spPr>
          <a:xfrm>
            <a:off x="6440675" y="4948846"/>
            <a:ext cx="2800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Takes up a lot of garage space</a:t>
            </a:r>
          </a:p>
        </p:txBody>
      </p:sp>
      <p:sp>
        <p:nvSpPr>
          <p:cNvPr id="20" name="TextBox 19">
            <a:extLst>
              <a:ext uri="{FF2B5EF4-FFF2-40B4-BE49-F238E27FC236}">
                <a16:creationId xmlns:a16="http://schemas.microsoft.com/office/drawing/2014/main" id="{B4A2861E-5562-B8AF-27CC-E21C17E62D0F}"/>
              </a:ext>
            </a:extLst>
          </p:cNvPr>
          <p:cNvSpPr txBox="1"/>
          <p:nvPr/>
        </p:nvSpPr>
        <p:spPr>
          <a:xfrm>
            <a:off x="9296400" y="1306519"/>
            <a:ext cx="2300630" cy="369332"/>
          </a:xfrm>
          <a:prstGeom prst="rect">
            <a:avLst/>
          </a:prstGeom>
          <a:solidFill>
            <a:schemeClr val="accent6"/>
          </a:solidFill>
          <a:ln>
            <a:solidFill>
              <a:schemeClr val="tx1"/>
            </a:solidFill>
          </a:ln>
        </p:spPr>
        <p:txBody>
          <a:bodyPr wrap="none" rtlCol="0">
            <a:spAutoFit/>
          </a:bodyPr>
          <a:lstStyle/>
          <a:p>
            <a:r>
              <a:rPr lang="en-US" dirty="0"/>
              <a:t>Best tool for the job?</a:t>
            </a:r>
          </a:p>
        </p:txBody>
      </p:sp>
      <p:pic>
        <p:nvPicPr>
          <p:cNvPr id="3074" name="Picture 2" descr="90 Burying Dead Fish Images, Stock Photos &amp; Vectors | Shutterstock">
            <a:extLst>
              <a:ext uri="{FF2B5EF4-FFF2-40B4-BE49-F238E27FC236}">
                <a16:creationId xmlns:a16="http://schemas.microsoft.com/office/drawing/2014/main" id="{DB9DBAC1-9070-F32F-10C6-C203305561F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5509"/>
          <a:stretch/>
        </p:blipFill>
        <p:spPr bwMode="auto">
          <a:xfrm>
            <a:off x="9080888" y="2557375"/>
            <a:ext cx="2751884" cy="166930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06CC0BF-16CC-53CD-F515-B4B1D4381144}"/>
              </a:ext>
            </a:extLst>
          </p:cNvPr>
          <p:cNvSpPr txBox="1"/>
          <p:nvPr/>
        </p:nvSpPr>
        <p:spPr>
          <a:xfrm>
            <a:off x="9080888" y="2076564"/>
            <a:ext cx="2723823" cy="369332"/>
          </a:xfrm>
          <a:prstGeom prst="rect">
            <a:avLst/>
          </a:prstGeom>
          <a:noFill/>
        </p:spPr>
        <p:txBody>
          <a:bodyPr wrap="none" rtlCol="0">
            <a:spAutoFit/>
          </a:bodyPr>
          <a:lstStyle/>
          <a:p>
            <a:r>
              <a:rPr lang="en-US" i="1" dirty="0"/>
              <a:t>Burying your pet goldfish</a:t>
            </a:r>
          </a:p>
        </p:txBody>
      </p:sp>
    </p:spTree>
    <p:extLst>
      <p:ext uri="{BB962C8B-B14F-4D97-AF65-F5344CB8AC3E}">
        <p14:creationId xmlns:p14="http://schemas.microsoft.com/office/powerpoint/2010/main" val="323886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5420</TotalTime>
  <Words>2270</Words>
  <Application>Microsoft Office PowerPoint</Application>
  <PresentationFormat>Widescreen</PresentationFormat>
  <Paragraphs>475</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Courier New</vt:lpstr>
      <vt:lpstr>Wingdings</vt:lpstr>
      <vt:lpstr>Office Theme</vt:lpstr>
      <vt:lpstr>CSCI 132:  Basic Data Structures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132</dc:title>
  <dc:creator>Reese Pearsall</dc:creator>
  <cp:lastModifiedBy>Pearsall, Reese</cp:lastModifiedBy>
  <cp:revision>47</cp:revision>
  <dcterms:created xsi:type="dcterms:W3CDTF">2022-08-21T16:55:59Z</dcterms:created>
  <dcterms:modified xsi:type="dcterms:W3CDTF">2025-02-10T21:41:00Z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