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>
      <p:cViewPr varScale="1">
        <p:scale>
          <a:sx n="159" d="100"/>
          <a:sy n="159" d="100"/>
        </p:scale>
        <p:origin x="1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24575,'8'0'0,"6"0"0,10 0 0,4 0 0,1 0 0,-4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24575,'0'4'0,"4"2"0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24575,'0'4'0,"4"1"0,5 4 0,5 0 0,1 3 0,-3-1-8191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24575,'4'0'0,"1"4"0,0 5 0,3 9 0,1 5 0,1-1 0,1 0 0,1 0 0,3-4 0,-1-1 0,0 1 0,3 1 0,-1 1 0,-5 2 0,-3-4-8191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24575,'0'5'0,"4"0"0,1 4 0,0 4 0,3 5 0,4 2 0,1-2-8191</inkml:trace>
  <inkml:trace contextRef="#ctx0" brushRef="#br0" timeOffset="1">139 211 24575,'0'4'0,"0"5"0,0 5 0,0 4 0,0 4 0,0 1 0,4-3 0,2-5-8191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24575,'0'8'0,"0"6"0,0 6 0,4 2 0,1 2 0,-1 1 0,0 0 0,-1-5-8191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24575,'0'8'0,"4"11"0,1 10 0,4 3 0,1 1 0,1 3 0,5 3 0,-2-1 0,5 1 0,-1 1 0,1-6 0,-3-8-8191</inkml:trace>
  <inkml:trace contextRef="#ctx0" brushRef="#br0" timeOffset="1">165 397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640 674 24575,'16'-18'0,"0"-1"0,-2 0 0,0-1 0,14-28 0,-3 5 0,-20 33 0,0 0 0,0 0 0,-1 0 0,-1 0 0,0-1 0,0 1 0,-1-1 0,0 0 0,-1-12 0,1-18 0,-6-46 0,0 12 0,3 54 0,1 1 0,1-1 0,1 1 0,1-1 0,0 1 0,12-35 0,-8 45 0,-1 17 0,0 18 0,1 53 0,-4-1 0,-9 106 0,-5-111 0,-1 13 0,12-60 0,1-17 0,-1 0 0,0 0 0,-1-1 0,1 1 0,-2 0 0,1 0 0,-3 7 0,2-12 0,1-1 0,0 0 0,-1 0 0,1 0 0,-1 0 0,0 0 0,0 0 0,0 0 0,0 0 0,0-1 0,0 1 0,0-1 0,0 1 0,-1-1 0,1 0 0,0 0 0,-1 0 0,1 0 0,-1-1 0,1 1 0,-1-1 0,0 1 0,1-1 0,-1 0 0,-4 0 0,-7 0 0,-1-1 0,0 0 0,1-1 0,-1 0 0,1-1 0,-23-8 0,-85-41 0,17 7 0,-253-79 0,332 112 0,26 12 0,0 0 0,0 0 0,0 0 0,0 0 0,0 0 0,0 0 0,1 1 0,-1-1 0,0 0 0,0 0 0,0 0 0,0 0 0,0 0 0,0 0 0,1 0 0,-1 0 0,0 0 0,0 0 0,0 0 0,0 0 0,0 0 0,0 0 0,1 0 0,-1 0 0,0 0 0,0 0 0,0 0 0,0-1 0,0 1 0,0 0 0,0 0 0,1 0 0,-1 0 0,0 0 0,0 0 0,0 0 0,0 0 0,0 0 0,0 0 0,0-1 0,0 1 0,0 0 0,0 0 0,0 0 0,0 0 0,1 0 0,-1 0 0,0 0 0,0-1 0,0 1 0,0 0 0,0 0 0,0 0 0,0 0 0,0 0 0,0 0 0,0-1 0,0 1 0,0 0 0,0 0 0,-1 0 0,1 0 0,0 0 0,0-1 0,48 9 0,-46-8 0,31 6 0,0 2 0,-1 1 0,-1 1 0,1 2 0,48 25 0,-7 11 0,-44-29 0,0 0 0,55 24 0,-55-30 0,-15-6 0,0-1 0,1 0 0,0 0 0,0-2 0,0 0 0,0-1 0,30 3 0,-42-7 0,-1 1 0,0-1 0,1 1 0,-1-1 0,0 0 0,0 0 0,0 0 0,1 0 0,-1 0 0,0 0 0,0-1 0,0 1 0,-1-1 0,1 1 0,0-1 0,0 0 0,-1 0 0,1 0 0,-1 0 0,0 0 0,0 0 0,0 0 0,1 0 0,-2 0 0,1 0 0,0-1 0,0 1 0,-1 0 0,0-1 0,1 1 0,-1-3 0,2-11 0,-1-1 0,-1 1 0,-2-25 0,1 24 0,0-24 0,1 1 0,2-1 0,2 1 0,14-62 0,-2 21-1365,-13 58-5461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24575,'0'-4'0,"4"-5"0,5-9 0,6-5 0,3-3 0,-1-1 0,-3 4-8191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24575,'3'-4'0,"11"-9"0,5-3 0,8-2 0,4-2 0,-1 2 0,0-3 0,-2 1 0,-1 1 0,-2-2 0,-1 1 0,0 2 0,-5 5-8191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24575,'4'0'0,"5"-4"0,10-5 0,5-2 0,2 2 0,1 3 0,0-3 0,-1 1 0,-5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24575,'4'0'0,"13"0"0,16 4 0,6 1 0,1 0 0,-7-1-8191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24575,'8'-4'0,"15"-6"0,11 0 0,7-3 0,6-4 0,-2 2 0,-5 4 0,-8-2 0,-7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4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846 285 24575,'-1'-1'0,"-1"-1"0,0 1 0,1-1 0,-1 1 0,0 0 0,0-1 0,1 1 0,-1 0 0,0 0 0,0 1 0,0-1 0,0 0 0,0 0 0,-1 1 0,-1-1 0,-1 0 0,-212-60 0,-29-8 0,186 48 0,-205-75 0,244 83 0,22 12 0,-1 1 0,0 0 0,0-1 0,0 1 0,0 0 0,0-1 0,1 1 0,-1 0 0,0 0 0,0-1 0,0 1 0,1 0 0,-1 0 0,0-1 0,0 1 0,1 0 0,-1 0 0,0 0 0,0 0 0,1-1 0,-1 1 0,0 0 0,1 0 0,-1 0 0,0 0 0,1 0 0,-1 0 0,0 0 0,1 0 0,-1 0 0,0 0 0,1 0 0,-1 0 0,0 0 0,1 0 0,47 1 0,44 14 0,-1 4 0,104 36 0,-50-13 0,-108-33 0,60 19 0,-91-26 0,0 1 0,0-1 0,-1 1 0,1 0 0,-1 1 0,0-1 0,0 1 0,0 0 0,0 0 0,-1 0 0,1 1 0,4 7 0,-7-10 0,-1 0 0,0 0 0,-1 1 0,1-1 0,0 0 0,-1 0 0,1 1 0,-1-1 0,1 0 0,-1 1 0,0-1 0,0 1 0,0-1 0,-1 0 0,1 1 0,0-1 0,-1 0 0,0 1 0,1-1 0,-1 0 0,0 0 0,0 0 0,0 0 0,0 0 0,-1 0 0,-2 4 0,-4 4 0,-1 0 0,-1-1 0,-18 16 0,2-3 0,11-7-102,-6 4-109,1 1 1,0 1-1,2 0 1,1 2-1,-24 40 1,29-38-6616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24575,'4'0'0,"5"0"0,9 0 0,5 0 0,4 0 0,4 0 0,5 0 0,0 0 0,3 0 0,-7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24575,'4'0'0,"9"0"0,11 0 0,4 0 0,-2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24575,'4'0'0,"5"0"0,5 0 0,4 0 0,3 0 0,2 0 0,1 0 0,1 0 0,-1 0 0,0 0 0,0 0 0,0 0 0,3 0 0,2 0 0,-5 0-8191</inkml:trace>
  <inkml:trace contextRef="#ctx0" brushRef="#br0" timeOffset="1">537 0 24575,'4'0'0,"5"0"0,5 0 0,4 0 0,4 0 0,-3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24575,'4'0'0,"5"0"0,5 0 0,4 0 0,4 0 0,-3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0,8 0 0,5 0 0,1 0 0,-4 0-8191</inkml:trace>
  <inkml:trace contextRef="#ctx0" brushRef="#br0" timeOffset="1">327 1 24575,'4'0'0,"17"0"0,9 0 0,-1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23.xml"/><Relationship Id="rId10" Type="http://schemas.openxmlformats.org/officeDocument/2006/relationships/customXml" Target="../ink/ink27.xml"/><Relationship Id="rId4" Type="http://schemas.openxmlformats.org/officeDocument/2006/relationships/image" Target="../media/image50.png"/><Relationship Id="rId9" Type="http://schemas.openxmlformats.org/officeDocument/2006/relationships/customXml" Target="../ink/ink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29.xml"/><Relationship Id="rId10" Type="http://schemas.openxmlformats.org/officeDocument/2006/relationships/customXml" Target="../ink/ink33.xml"/><Relationship Id="rId4" Type="http://schemas.openxmlformats.org/officeDocument/2006/relationships/image" Target="../media/image50.png"/><Relationship Id="rId9" Type="http://schemas.openxmlformats.org/officeDocument/2006/relationships/customXml" Target="../ink/ink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35.xml"/><Relationship Id="rId10" Type="http://schemas.openxmlformats.org/officeDocument/2006/relationships/customXml" Target="../ink/ink39.xml"/><Relationship Id="rId4" Type="http://schemas.openxmlformats.org/officeDocument/2006/relationships/image" Target="../media/image50.png"/><Relationship Id="rId9" Type="http://schemas.openxmlformats.org/officeDocument/2006/relationships/customXml" Target="../ink/ink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1.xml"/><Relationship Id="rId10" Type="http://schemas.openxmlformats.org/officeDocument/2006/relationships/customXml" Target="../ink/ink45.xml"/><Relationship Id="rId4" Type="http://schemas.openxmlformats.org/officeDocument/2006/relationships/image" Target="../media/image50.png"/><Relationship Id="rId9" Type="http://schemas.openxmlformats.org/officeDocument/2006/relationships/customXml" Target="../ink/ink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0.png"/><Relationship Id="rId18" Type="http://schemas.openxmlformats.org/officeDocument/2006/relationships/image" Target="../media/image19.png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200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60.png"/><Relationship Id="rId24" Type="http://schemas.openxmlformats.org/officeDocument/2006/relationships/customXml" Target="../ink/ink13.xml"/><Relationship Id="rId5" Type="http://schemas.openxmlformats.org/officeDocument/2006/relationships/customXml" Target="../ink/ink2.xml"/><Relationship Id="rId15" Type="http://schemas.openxmlformats.org/officeDocument/2006/relationships/image" Target="../media/image180.png"/><Relationship Id="rId23" Type="http://schemas.openxmlformats.org/officeDocument/2006/relationships/image" Target="../media/image210.png"/><Relationship Id="rId28" Type="http://schemas.openxmlformats.org/officeDocument/2006/relationships/customXml" Target="../ink/ink15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31" Type="http://schemas.openxmlformats.org/officeDocument/2006/relationships/image" Target="../media/image25.png"/><Relationship Id="rId4" Type="http://schemas.openxmlformats.org/officeDocument/2006/relationships/image" Target="../media/image14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image" Target="../media/image23.png"/><Relationship Id="rId30" Type="http://schemas.openxmlformats.org/officeDocument/2006/relationships/customXml" Target="../ink/ink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(Array Representation)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97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603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41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36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</p:spTree>
    <p:extLst>
      <p:ext uri="{BB962C8B-B14F-4D97-AF65-F5344CB8AC3E}">
        <p14:creationId xmlns:p14="http://schemas.microsoft.com/office/powerpoint/2010/main" val="120233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739" y="4680516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should you pick?</a:t>
            </a:r>
          </a:p>
        </p:txBody>
      </p:sp>
    </p:spTree>
    <p:extLst>
      <p:ext uri="{BB962C8B-B14F-4D97-AF65-F5344CB8AC3E}">
        <p14:creationId xmlns:p14="http://schemas.microsoft.com/office/powerpoint/2010/main" val="424792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739" y="4680516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should you pick?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Depends on how you are using the stack</a:t>
            </a:r>
          </a:p>
        </p:txBody>
      </p:sp>
    </p:spTree>
    <p:extLst>
      <p:ext uri="{BB962C8B-B14F-4D97-AF65-F5344CB8AC3E}">
        <p14:creationId xmlns:p14="http://schemas.microsoft.com/office/powerpoint/2010/main" val="141952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012" y="4522867"/>
            <a:ext cx="3728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should you pick?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If you know how big the stack needs to be</a:t>
            </a:r>
          </a:p>
          <a:p>
            <a:r>
              <a:rPr lang="en-US" sz="1600" dirty="0">
                <a:sym typeface="Wingdings" panose="05000000000000000000" pitchFamily="2" charset="2"/>
              </a:rPr>
              <a:t>	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If you don’t know how big the stack needs to be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	 Linked List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475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pPr marL="457200" indent="-457200">
              <a:buAutoNum type="arabicPeriod"/>
            </a:pPr>
            <a:r>
              <a:rPr lang="en-US" sz="2400" dirty="0"/>
              <a:t>Something to hold our stack elements  (Array/LinkedList)</a:t>
            </a:r>
          </a:p>
          <a:p>
            <a:pPr marL="457200" indent="-457200">
              <a:buAutoNum type="arabicPeriod"/>
            </a:pPr>
            <a:r>
              <a:rPr lang="en-US" sz="2400" dirty="0"/>
              <a:t>Something that points the current top element of the stack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size of the stack</a:t>
            </a:r>
          </a:p>
        </p:txBody>
      </p:sp>
    </p:spTree>
    <p:extLst>
      <p:ext uri="{BB962C8B-B14F-4D97-AF65-F5344CB8AC3E}">
        <p14:creationId xmlns:p14="http://schemas.microsoft.com/office/powerpoint/2010/main" val="212628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749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B832F-022B-8C84-8F8E-E29773AC920F}"/>
              </a:ext>
            </a:extLst>
          </p:cNvPr>
          <p:cNvSpPr txBox="1"/>
          <p:nvPr/>
        </p:nvSpPr>
        <p:spPr>
          <a:xfrm>
            <a:off x="4154659" y="1472259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bottom of the stack will always be at index 0, and grows towards the higher indices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47CE2-BD66-3C84-66A7-2FF218E45AD8}"/>
              </a:ext>
            </a:extLst>
          </p:cNvPr>
          <p:cNvSpPr txBox="1"/>
          <p:nvPr/>
        </p:nvSpPr>
        <p:spPr>
          <a:xfrm>
            <a:off x="4131685" y="2882114"/>
            <a:ext cx="5774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stack is empty, the index of the bottom of the stack, and the index of the top of the stack will be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47807" y="304770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</a:t>
            </a:r>
            <a:r>
              <a:rPr lang="en-US">
                <a:latin typeface="Consolas" panose="020B0609020204030204" pitchFamily="49" charset="0"/>
              </a:rPr>
              <a:t>new String[8]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8EB07-AD44-25C7-8D68-71C561ADA360}"/>
              </a:ext>
            </a:extLst>
          </p:cNvPr>
          <p:cNvSpPr txBox="1"/>
          <p:nvPr/>
        </p:nvSpPr>
        <p:spPr>
          <a:xfrm>
            <a:off x="4126759" y="4326422"/>
            <a:ext cx="577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size of the stack will start at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25189" y="43418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192391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632617" y="1380179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21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580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3548546"/>
            <a:ext cx="609593" cy="178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800600" y="35335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86400" y="3225380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353847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E23B1-8B94-4CA9-3B02-727531EC07EF}"/>
              </a:ext>
            </a:extLst>
          </p:cNvPr>
          <p:cNvSpPr/>
          <p:nvPr/>
        </p:nvSpPr>
        <p:spPr>
          <a:xfrm>
            <a:off x="1626861" y="1207880"/>
            <a:ext cx="1010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324431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E23B1-8B94-4CA9-3B02-727531EC07EF}"/>
              </a:ext>
            </a:extLst>
          </p:cNvPr>
          <p:cNvSpPr/>
          <p:nvPr/>
        </p:nvSpPr>
        <p:spPr>
          <a:xfrm>
            <a:off x="1626861" y="1207880"/>
            <a:ext cx="1010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171397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place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newElement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endParaRPr 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301923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86774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573C0-461B-5106-EA29-6C173BEF8245}"/>
              </a:ext>
            </a:extLst>
          </p:cNvPr>
          <p:cNvSpPr/>
          <p:nvPr/>
        </p:nvSpPr>
        <p:spPr>
          <a:xfrm>
            <a:off x="1600200" y="1166958"/>
            <a:ext cx="1241956" cy="3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AA223-0051-A21E-E7F6-E3DE3566919C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1631808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573C0-461B-5106-EA29-6C173BEF8245}"/>
              </a:ext>
            </a:extLst>
          </p:cNvPr>
          <p:cNvSpPr/>
          <p:nvPr/>
        </p:nvSpPr>
        <p:spPr>
          <a:xfrm>
            <a:off x="1600200" y="1166958"/>
            <a:ext cx="1241956" cy="3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391F-2E86-5B95-1CA8-A8AB94B6AA4A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35798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316797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272382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49487-5723-A725-AC40-CC41A477E528}"/>
              </a:ext>
            </a:extLst>
          </p:cNvPr>
          <p:cNvSpPr txBox="1"/>
          <p:nvPr/>
        </p:nvSpPr>
        <p:spPr>
          <a:xfrm>
            <a:off x="4183878" y="3910528"/>
            <a:ext cx="4274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pop method will always remove the element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30133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Set index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543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3548546"/>
            <a:ext cx="609593" cy="178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800600" y="35335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86400" y="3225380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533400" y="163254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392318-1058-135C-0C7F-4F7A9BD5F0CC}"/>
              </a:ext>
            </a:extLst>
          </p:cNvPr>
          <p:cNvGrpSpPr/>
          <p:nvPr/>
        </p:nvGrpSpPr>
        <p:grpSpPr>
          <a:xfrm>
            <a:off x="1920342" y="2088274"/>
            <a:ext cx="262080" cy="9000"/>
            <a:chOff x="1920342" y="2088274"/>
            <a:chExt cx="262080" cy="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A267DF-7477-9D79-1A18-91E388EA737C}"/>
                    </a:ext>
                  </a:extLst>
                </p14:cNvPr>
                <p14:cNvContentPartPr/>
                <p14:nvPr/>
              </p14:nvContentPartPr>
              <p14:xfrm>
                <a:off x="1920342" y="2088274"/>
                <a:ext cx="4644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A267DF-7477-9D79-1A18-91E388EA73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1702" y="2079634"/>
                  <a:ext cx="6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0E7303-D577-0D15-95CE-661F1A75CB57}"/>
                    </a:ext>
                  </a:extLst>
                </p14:cNvPr>
                <p14:cNvContentPartPr/>
                <p14:nvPr/>
              </p14:nvContentPartPr>
              <p14:xfrm>
                <a:off x="2038062" y="2088274"/>
                <a:ext cx="60120" cy="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0E7303-D577-0D15-95CE-661F1A75CB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9062" y="2079634"/>
                  <a:ext cx="77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26E625-3883-6FC1-0CC2-4A3300CF2BAB}"/>
                    </a:ext>
                  </a:extLst>
                </p14:cNvPr>
                <p14:cNvContentPartPr/>
                <p14:nvPr/>
              </p14:nvContentPartPr>
              <p14:xfrm>
                <a:off x="2180622" y="2096914"/>
                <a:ext cx="18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26E625-3883-6FC1-0CC2-4A3300CF2B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622" y="208791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0EE614-9B51-F99C-37A2-F6AEFE284BD4}"/>
                  </a:ext>
                </a:extLst>
              </p14:cNvPr>
              <p14:cNvContentPartPr/>
              <p14:nvPr/>
            </p14:nvContentPartPr>
            <p14:xfrm>
              <a:off x="2306622" y="2096914"/>
              <a:ext cx="18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0EE614-9B51-F99C-37A2-F6AEFE284B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7622" y="2087914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C852BAA-1A05-15A8-A755-C2B06F410B82}"/>
              </a:ext>
            </a:extLst>
          </p:cNvPr>
          <p:cNvGrpSpPr/>
          <p:nvPr/>
        </p:nvGrpSpPr>
        <p:grpSpPr>
          <a:xfrm>
            <a:off x="2423982" y="2096914"/>
            <a:ext cx="618480" cy="360"/>
            <a:chOff x="2423982" y="2096914"/>
            <a:chExt cx="6184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B065E7-DF00-CFE5-1CD5-CFB591395F14}"/>
                    </a:ext>
                  </a:extLst>
                </p14:cNvPr>
                <p14:cNvContentPartPr/>
                <p14:nvPr/>
              </p14:nvContentPartPr>
              <p14:xfrm>
                <a:off x="2423982" y="2096914"/>
                <a:ext cx="921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B065E7-DF00-CFE5-1CD5-CFB591395F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5342" y="2087914"/>
                  <a:ext cx="10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A0ECB8-6399-DBB7-4A53-BAA09CC5D22A}"/>
                    </a:ext>
                  </a:extLst>
                </p14:cNvPr>
                <p14:cNvContentPartPr/>
                <p14:nvPr/>
              </p14:nvContentPartPr>
              <p14:xfrm>
                <a:off x="2592102" y="2096914"/>
                <a:ext cx="345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A0ECB8-6399-DBB7-4A53-BAA09CC5D2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102" y="2087914"/>
                  <a:ext cx="5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29CA1D-ADE4-BF19-70BB-EAD3525A8967}"/>
                    </a:ext>
                  </a:extLst>
                </p14:cNvPr>
                <p14:cNvContentPartPr/>
                <p14:nvPr/>
              </p14:nvContentPartPr>
              <p14:xfrm>
                <a:off x="2700822" y="2096914"/>
                <a:ext cx="2242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29CA1D-ADE4-BF19-70BB-EAD3525A89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2182" y="2087914"/>
                  <a:ext cx="24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0557CF-296F-B214-EEA3-DB123D9BE3E8}"/>
                    </a:ext>
                  </a:extLst>
                </p14:cNvPr>
                <p14:cNvContentPartPr/>
                <p14:nvPr/>
              </p14:nvContentPartPr>
              <p14:xfrm>
                <a:off x="3011502" y="2096914"/>
                <a:ext cx="309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0557CF-296F-B214-EEA3-DB123D9BE3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2502" y="2087914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CFC9C-8A32-7106-E863-FB147011AE0F}"/>
              </a:ext>
            </a:extLst>
          </p:cNvPr>
          <p:cNvGrpSpPr/>
          <p:nvPr/>
        </p:nvGrpSpPr>
        <p:grpSpPr>
          <a:xfrm>
            <a:off x="3170622" y="2113474"/>
            <a:ext cx="228240" cy="12240"/>
            <a:chOff x="3170622" y="2113474"/>
            <a:chExt cx="22824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456E24-E753-09B1-377A-5861AF355AE1}"/>
                    </a:ext>
                  </a:extLst>
                </p14:cNvPr>
                <p14:cNvContentPartPr/>
                <p14:nvPr/>
              </p14:nvContentPartPr>
              <p14:xfrm>
                <a:off x="3170622" y="2113474"/>
                <a:ext cx="147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456E24-E753-09B1-377A-5861AF355A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61982" y="2104834"/>
                  <a:ext cx="16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557589-4D0A-1E34-7991-41A9A3B5644A}"/>
                    </a:ext>
                  </a:extLst>
                </p14:cNvPr>
                <p14:cNvContentPartPr/>
                <p14:nvPr/>
              </p14:nvContentPartPr>
              <p14:xfrm>
                <a:off x="3397062" y="2122114"/>
                <a:ext cx="1800" cy="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557589-4D0A-1E34-7991-41A9A3B564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88422" y="2113114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BB2321-77BA-F903-43D1-2F1F200E50F1}"/>
              </a:ext>
            </a:extLst>
          </p:cNvPr>
          <p:cNvGrpSpPr/>
          <p:nvPr/>
        </p:nvGrpSpPr>
        <p:grpSpPr>
          <a:xfrm>
            <a:off x="3547902" y="2214274"/>
            <a:ext cx="108000" cy="141480"/>
            <a:chOff x="3547902" y="2214274"/>
            <a:chExt cx="10800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21DA95-DDD3-AA82-02AB-78363FD1D664}"/>
                    </a:ext>
                  </a:extLst>
                </p14:cNvPr>
                <p14:cNvContentPartPr/>
                <p14:nvPr/>
              </p14:nvContentPartPr>
              <p14:xfrm>
                <a:off x="3547902" y="2214274"/>
                <a:ext cx="19800" cy="1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21DA95-DDD3-AA82-02AB-78363FD1D6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9262" y="2205634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242CF4-68C9-6BEA-BA5B-A974CE684BED}"/>
                    </a:ext>
                  </a:extLst>
                </p14:cNvPr>
                <p14:cNvContentPartPr/>
                <p14:nvPr/>
              </p14:nvContentPartPr>
              <p14:xfrm>
                <a:off x="3598302" y="2264674"/>
                <a:ext cx="57600" cy="9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242CF4-68C9-6BEA-BA5B-A974CE684B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9662" y="2256034"/>
                  <a:ext cx="752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7E5258-D816-D5BC-BF49-235FD0399191}"/>
              </a:ext>
            </a:extLst>
          </p:cNvPr>
          <p:cNvGrpSpPr/>
          <p:nvPr/>
        </p:nvGrpSpPr>
        <p:grpSpPr>
          <a:xfrm>
            <a:off x="3682542" y="2415514"/>
            <a:ext cx="74520" cy="200160"/>
            <a:chOff x="3682542" y="2415514"/>
            <a:chExt cx="745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841533-90BE-DE65-DB1F-E0938735D4E8}"/>
                    </a:ext>
                  </a:extLst>
                </p14:cNvPr>
                <p14:cNvContentPartPr/>
                <p14:nvPr/>
              </p14:nvContentPartPr>
              <p14:xfrm>
                <a:off x="3682542" y="2415514"/>
                <a:ext cx="53640" cy="120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841533-90BE-DE65-DB1F-E0938735D4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3542" y="2406514"/>
                  <a:ext cx="71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E1F12A-DC7E-272A-D708-6D8AD2161A4E}"/>
                    </a:ext>
                  </a:extLst>
                </p14:cNvPr>
                <p14:cNvContentPartPr/>
                <p14:nvPr/>
              </p14:nvContentPartPr>
              <p14:xfrm>
                <a:off x="3749502" y="2558074"/>
                <a:ext cx="7560" cy="5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E1F12A-DC7E-272A-D708-6D8AD2161A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0862" y="2549434"/>
                  <a:ext cx="252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084E1B-7CC6-747F-6068-8ADF474156AC}"/>
                  </a:ext>
                </a:extLst>
              </p14:cNvPr>
              <p14:cNvContentPartPr/>
              <p14:nvPr/>
            </p14:nvContentPartPr>
            <p14:xfrm>
              <a:off x="3766062" y="2717554"/>
              <a:ext cx="59400" cy="142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084E1B-7CC6-747F-6068-8ADF474156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57422" y="2708554"/>
                <a:ext cx="77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5B72525-A2D4-C8F0-0E1D-B2596A8439C2}"/>
                  </a:ext>
                </a:extLst>
              </p14:cNvPr>
              <p14:cNvContentPartPr/>
              <p14:nvPr/>
            </p14:nvContentPartPr>
            <p14:xfrm>
              <a:off x="3602982" y="2659594"/>
              <a:ext cx="299520" cy="242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5B72525-A2D4-C8F0-0E1D-B2596A8439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94342" y="2650594"/>
                <a:ext cx="3171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A2C8CF-1A19-72E2-2D54-3CC828B99EB1}"/>
              </a:ext>
            </a:extLst>
          </p:cNvPr>
          <p:cNvSpPr txBox="1"/>
          <p:nvPr/>
        </p:nvSpPr>
        <p:spPr>
          <a:xfrm>
            <a:off x="6705600" y="220852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only interact with the top of the stack. </a:t>
            </a:r>
          </a:p>
          <a:p>
            <a:endParaRPr lang="en-US" sz="2400" dirty="0"/>
          </a:p>
          <a:p>
            <a:r>
              <a:rPr lang="en-US" sz="2400" dirty="0"/>
              <a:t>If we want to add a new element, we must put it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21725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191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866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49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363686" y="4950075"/>
            <a:ext cx="9064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  <a:cs typeface="Courier New" panose="02070309020205020404" pitchFamily="49" charset="0"/>
              </a:rPr>
              <a:t>Note: This method does not return the element that was removed, however there may be times where the pop() method returns the element that got removed</a:t>
            </a:r>
          </a:p>
        </p:txBody>
      </p:sp>
    </p:spTree>
    <p:extLst>
      <p:ext uri="{BB962C8B-B14F-4D97-AF65-F5344CB8AC3E}">
        <p14:creationId xmlns:p14="http://schemas.microsoft.com/office/powerpoint/2010/main" val="492146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String peek(){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sz="2400" dirty="0"/>
              <a:t>method returns the element that is currently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40878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String peek(){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sz="2400" dirty="0"/>
              <a:t>method returns the element that is currently on the top of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288D-F4A3-263E-F0BA-B10B876A7E6E}"/>
              </a:ext>
            </a:extLst>
          </p:cNvPr>
          <p:cNvSpPr txBox="1"/>
          <p:nvPr/>
        </p:nvSpPr>
        <p:spPr>
          <a:xfrm>
            <a:off x="3550532" y="2814812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not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data[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57175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711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returns a </a:t>
            </a:r>
            <a:r>
              <a:rPr lang="en-US" sz="2400" dirty="0" err="1"/>
              <a:t>boolean</a:t>
            </a:r>
            <a:r>
              <a:rPr lang="en-US" sz="2400" dirty="0"/>
              <a:t>: true if the stack is empty, false if the stack is not empty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288D-F4A3-263E-F0BA-B10B876A7E6E}"/>
              </a:ext>
            </a:extLst>
          </p:cNvPr>
          <p:cNvSpPr txBox="1"/>
          <p:nvPr/>
        </p:nvSpPr>
        <p:spPr>
          <a:xfrm>
            <a:off x="3550532" y="2814812"/>
            <a:ext cx="2464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108651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62501" y="28510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48301" y="254282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38500" y="28510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93559-ABE9-C566-A6B0-A14A3AF5B53B}"/>
              </a:ext>
            </a:extLst>
          </p:cNvPr>
          <p:cNvSpPr txBox="1"/>
          <p:nvPr/>
        </p:nvSpPr>
        <p:spPr>
          <a:xfrm>
            <a:off x="7582669" y="3414026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something to a stack is known as the </a:t>
            </a:r>
            <a:r>
              <a:rPr lang="en-US" sz="2400" b="1" dirty="0"/>
              <a:t>push</a:t>
            </a:r>
            <a:r>
              <a:rPr lang="en-US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78437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62501" y="28510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48301" y="254282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38500" y="28510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6643F-BBEA-2D6C-01E9-37496954A5BC}"/>
              </a:ext>
            </a:extLst>
          </p:cNvPr>
          <p:cNvSpPr txBox="1"/>
          <p:nvPr/>
        </p:nvSpPr>
        <p:spPr>
          <a:xfrm>
            <a:off x="7239000" y="2206823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remove something, we must always remove the element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46218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32967" y="3581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18767" y="3273189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47066" y="2062624"/>
            <a:ext cx="12954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24543-F7A1-8914-F669-94FFD22AF892}"/>
              </a:ext>
            </a:extLst>
          </p:cNvPr>
          <p:cNvSpPr txBox="1"/>
          <p:nvPr/>
        </p:nvSpPr>
        <p:spPr>
          <a:xfrm>
            <a:off x="7778693" y="2265827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Removing an element is known as the </a:t>
            </a:r>
            <a:r>
              <a:rPr lang="en-US" sz="2400" b="1" dirty="0"/>
              <a:t>pop</a:t>
            </a:r>
            <a:r>
              <a:rPr lang="en-US" sz="2400" dirty="0"/>
              <a:t> operation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05C033-F290-6A11-E29C-6CDD40A70B8E}"/>
                  </a:ext>
                </a:extLst>
              </p14:cNvPr>
              <p14:cNvContentPartPr/>
              <p14:nvPr/>
            </p14:nvContentPartPr>
            <p14:xfrm>
              <a:off x="3984582" y="1932110"/>
              <a:ext cx="27720" cy="4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05C033-F290-6A11-E29C-6CDD40A70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6582" y="1914470"/>
                <a:ext cx="63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43F20F-9BD4-BE5F-D206-D02BDD6F5F2C}"/>
                  </a:ext>
                </a:extLst>
              </p14:cNvPr>
              <p14:cNvContentPartPr/>
              <p14:nvPr/>
            </p14:nvContentPartPr>
            <p14:xfrm>
              <a:off x="4101942" y="1765430"/>
              <a:ext cx="108720" cy="7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43F20F-9BD4-BE5F-D206-D02BDD6F5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4302" y="1747790"/>
                <a:ext cx="1443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DA125-C58D-2B54-58AF-F4A58FBDE303}"/>
              </a:ext>
            </a:extLst>
          </p:cNvPr>
          <p:cNvGrpSpPr/>
          <p:nvPr/>
        </p:nvGrpSpPr>
        <p:grpSpPr>
          <a:xfrm>
            <a:off x="4336302" y="1457630"/>
            <a:ext cx="453600" cy="211680"/>
            <a:chOff x="4336302" y="1457630"/>
            <a:chExt cx="45360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30A35B-426A-C282-D39F-8A5CA0FA9433}"/>
                    </a:ext>
                  </a:extLst>
                </p14:cNvPr>
                <p14:cNvContentPartPr/>
                <p14:nvPr/>
              </p14:nvContentPartPr>
              <p14:xfrm>
                <a:off x="4336302" y="1646630"/>
                <a:ext cx="66240" cy="2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30A35B-426A-C282-D39F-8A5CA0FA94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8662" y="1628630"/>
                  <a:ext cx="101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B6BA53-6392-764C-EB2D-2546277BB8FC}"/>
                    </a:ext>
                  </a:extLst>
                </p14:cNvPr>
                <p14:cNvContentPartPr/>
                <p14:nvPr/>
              </p14:nvContentPartPr>
              <p14:xfrm>
                <a:off x="4504422" y="1565270"/>
                <a:ext cx="106560" cy="3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B6BA53-6392-764C-EB2D-2546277BB8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86422" y="1547270"/>
                  <a:ext cx="142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DD2964-3389-AF13-F5A6-6C4613A9692C}"/>
                    </a:ext>
                  </a:extLst>
                </p14:cNvPr>
                <p14:cNvContentPartPr/>
                <p14:nvPr/>
              </p14:nvContentPartPr>
              <p14:xfrm>
                <a:off x="4485342" y="1457630"/>
                <a:ext cx="304560" cy="20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DD2964-3389-AF13-F5A6-6C4613A969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7342" y="1439990"/>
                  <a:ext cx="340200" cy="24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4F6E2C-2F8A-DE53-7824-E50A2B3012E8}"/>
              </a:ext>
            </a:extLst>
          </p:cNvPr>
          <p:cNvSpPr txBox="1"/>
          <p:nvPr/>
        </p:nvSpPr>
        <p:spPr>
          <a:xfrm>
            <a:off x="5951487" y="5057949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dirty="0">
                <a:sym typeface="Wingdings" panose="05000000000000000000" pitchFamily="2" charset="2"/>
              </a:rPr>
              <a:t> Top node (spencer) is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4098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A0F42EC-0EE5-5E37-956B-16383773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6276E-F20B-C052-F03F-EDC80E68677B}"/>
              </a:ext>
            </a:extLst>
          </p:cNvPr>
          <p:cNvSpPr txBox="1"/>
          <p:nvPr/>
        </p:nvSpPr>
        <p:spPr>
          <a:xfrm>
            <a:off x="381000" y="1291747"/>
            <a:ext cx="507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(pop)</a:t>
            </a:r>
          </a:p>
        </p:txBody>
      </p:sp>
      <p:pic>
        <p:nvPicPr>
          <p:cNvPr id="4100" name="Picture 4" descr="Marine Plate Dispenser. Mobile, heated Loipart">
            <a:extLst>
              <a:ext uri="{FF2B5EF4-FFF2-40B4-BE49-F238E27FC236}">
                <a16:creationId xmlns:a16="http://schemas.microsoft.com/office/drawing/2014/main" id="{ACD70E56-DCC5-C776-4CA2-4FBBB980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75517C-FCE7-EB11-B170-40E548F9C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985" y="3718789"/>
            <a:ext cx="1929906" cy="2344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846D5-1EBA-5812-D308-FE3CEDCEB2EB}"/>
              </a:ext>
            </a:extLst>
          </p:cNvPr>
          <p:cNvSpPr txBox="1"/>
          <p:nvPr/>
        </p:nvSpPr>
        <p:spPr>
          <a:xfrm>
            <a:off x="7772400" y="4431400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Stack Operations</a:t>
            </a:r>
          </a:p>
          <a:p>
            <a:r>
              <a:rPr lang="en-US" dirty="0">
                <a:latin typeface="Consolas" panose="020B0609020204030204" pitchFamily="49" charset="0"/>
              </a:rPr>
              <a:t>push()</a:t>
            </a:r>
          </a:p>
          <a:p>
            <a:r>
              <a:rPr lang="en-US" dirty="0">
                <a:latin typeface="Consolas" panose="020B0609020204030204" pitchFamily="49" charset="0"/>
              </a:rPr>
              <a:t>pop()</a:t>
            </a:r>
          </a:p>
          <a:p>
            <a:r>
              <a:rPr lang="en-US" dirty="0">
                <a:latin typeface="Consolas" panose="020B0609020204030204" pitchFamily="49" charset="0"/>
              </a:rPr>
              <a:t>peek()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922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</p:spTree>
    <p:extLst>
      <p:ext uri="{BB962C8B-B14F-4D97-AF65-F5344CB8AC3E}">
        <p14:creationId xmlns:p14="http://schemas.microsoft.com/office/powerpoint/2010/main" val="135370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Array</a:t>
            </a:r>
          </a:p>
        </p:txBody>
      </p:sp>
    </p:spTree>
    <p:extLst>
      <p:ext uri="{BB962C8B-B14F-4D97-AF65-F5344CB8AC3E}">
        <p14:creationId xmlns:p14="http://schemas.microsoft.com/office/powerpoint/2010/main" val="127597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</TotalTime>
  <Words>3223</Words>
  <Application>Microsoft Office PowerPoint</Application>
  <PresentationFormat>Widescreen</PresentationFormat>
  <Paragraphs>1106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53</cp:revision>
  <dcterms:created xsi:type="dcterms:W3CDTF">2022-08-21T16:55:59Z</dcterms:created>
  <dcterms:modified xsi:type="dcterms:W3CDTF">2025-02-27T19:42:05Z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