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61" r:id="rId3"/>
    <p:sldId id="366" r:id="rId4"/>
    <p:sldId id="362" r:id="rId5"/>
    <p:sldId id="352" r:id="rId6"/>
    <p:sldId id="363" r:id="rId7"/>
    <p:sldId id="364" r:id="rId8"/>
    <p:sldId id="365" r:id="rId9"/>
    <p:sldId id="360" r:id="rId10"/>
    <p:sldId id="350" r:id="rId11"/>
    <p:sldId id="351" r:id="rId12"/>
    <p:sldId id="353" r:id="rId13"/>
    <p:sldId id="354" r:id="rId14"/>
    <p:sldId id="355" r:id="rId15"/>
    <p:sldId id="356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2" d="100"/>
          <a:sy n="112" d="100"/>
        </p:scale>
        <p:origin x="4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5:59:3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24575,'802'0'0,"-779"-1"0,-1-2 0,1 0 0,-1-1 0,0-1 0,24-8 0,-30 8 0,17-1 0,0 1 0,0 1 0,0 2 0,0 1 0,43 5 0,12-1 0,436-3 0,-457 9-1365,-48-5-5461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5:59:3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24575,'54'-1'0,"0"2"0,0 3 0,95 18 0,-97-9 0,0-3 0,1-2 0,-1-2 0,73-1 0,-68-7 0,436 3 0,-307 22 0,-44-3 0,72-17 54,-115-5-1473,-75 2-5407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06:04:37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06:04:41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09:1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24575,'4'1'0,"1"1"0,-1-1 0,1 1 0,-1 0 0,1 0 0,-1 0 0,0 0 0,0 1 0,0 0 0,-1 0 0,7 6 0,2 0 0,82 65 0,-26-19 0,114 71 0,112 32 0,-264-144-341,0 1 0,-1 2-1,36 27 1,-42-25-6485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09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0 24575,'-4'2'0,"1"0"0,0-1 0,0 1 0,0 0 0,0 1 0,0-1 0,0 0 0,0 1 0,1 0 0,-1-1 0,1 1 0,-2 4 0,-6 4 0,-254 244 0,17-12 0,201-194 0,15-6-1365,22-31-5461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3T20:20:58.1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0,'12'1,"0"1,-1 0,1 1,0 0,13 6,-11-5,0 1,0-2,18 4,22-6,108-9,-13-1,1926 10,-2046-1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3T20:21:00.8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0,'322'27,"-229"-16,5 1,-20-2,107 1,757-13,-513 3,-143-25,1 0,711 26,-964-2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8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0736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References, Static Methods, Exceptions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6D7E3-A008-24B7-4ED9-D636DE04B715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2CBA9-5B25-891A-FA6A-FEAF205CE069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7209D5-D59D-7C5F-69C9-223E2C38F193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C6961-19E7-061E-9793-AC8009B21B80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5B6EDD-03EC-FD18-FA0B-415DAB941129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5B6EDD-03EC-FD18-FA0B-415DAB941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136" y="1989540"/>
                <a:ext cx="1598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8C7250-D81F-F248-6B33-78404BB7B57B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8C7250-D81F-F248-6B33-78404BB7B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536" y="138546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463607A-37F8-0AE3-4E50-D624E60334DA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70922-F5F8-84B7-D931-3E407197B47E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</p:spTree>
    <p:extLst>
      <p:ext uri="{BB962C8B-B14F-4D97-AF65-F5344CB8AC3E}">
        <p14:creationId xmlns:p14="http://schemas.microsoft.com/office/powerpoint/2010/main" val="34853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FDD1A-3A37-47B4-70E9-40D3AED88C32}"/>
              </a:ext>
            </a:extLst>
          </p:cNvPr>
          <p:cNvSpPr txBox="1"/>
          <p:nvPr/>
        </p:nvSpPr>
        <p:spPr>
          <a:xfrm>
            <a:off x="1143000" y="281804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755E0-FFE7-F06C-2F48-FB15248B9295}"/>
              </a:ext>
            </a:extLst>
          </p:cNvPr>
          <p:cNvSpPr/>
          <p:nvPr/>
        </p:nvSpPr>
        <p:spPr>
          <a:xfrm>
            <a:off x="304800" y="2334306"/>
            <a:ext cx="9677400" cy="304800"/>
          </a:xfrm>
          <a:prstGeom prst="rect">
            <a:avLst/>
          </a:prstGeom>
          <a:solidFill>
            <a:srgbClr val="E9DF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static method cannot be referenced from a non static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96F77-3847-9552-351F-DBC03FB112C2}"/>
              </a:ext>
            </a:extLst>
          </p:cNvPr>
          <p:cNvSpPr txBox="1"/>
          <p:nvPr/>
        </p:nvSpPr>
        <p:spPr>
          <a:xfrm>
            <a:off x="533400" y="3927902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very common error to see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turn the method static by adding the static keyword in the method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you use OOP and call the method on an instance of the class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B51E0F-383F-545B-7F52-3B7CD44C60A1}"/>
              </a:ext>
            </a:extLst>
          </p:cNvPr>
          <p:cNvGrpSpPr/>
          <p:nvPr/>
        </p:nvGrpSpPr>
        <p:grpSpPr>
          <a:xfrm>
            <a:off x="726069" y="2889900"/>
            <a:ext cx="318240" cy="232920"/>
            <a:chOff x="726069" y="2889900"/>
            <a:chExt cx="3182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BC7A79-389C-D8FD-BA5F-4B3E53DE7D9F}"/>
                    </a:ext>
                  </a:extLst>
                </p14:cNvPr>
                <p14:cNvContentPartPr/>
                <p14:nvPr/>
              </p14:nvContentPartPr>
              <p14:xfrm>
                <a:off x="726069" y="2889900"/>
                <a:ext cx="318240" cy="20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BC7A79-389C-D8FD-BA5F-4B3E53DE7D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429" y="2880900"/>
                  <a:ext cx="335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D1D445-DD3D-7B2C-57A2-6F048B605F60}"/>
                    </a:ext>
                  </a:extLst>
                </p14:cNvPr>
                <p14:cNvContentPartPr/>
                <p14:nvPr/>
              </p14:nvContentPartPr>
              <p14:xfrm>
                <a:off x="747309" y="2889900"/>
                <a:ext cx="232560" cy="23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D1D445-DD3D-7B2C-57A2-6F048B605F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8309" y="2880900"/>
                  <a:ext cx="250200" cy="25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B65BAB-B521-E0BA-D64D-F7FC9855DB96}"/>
              </a:ext>
            </a:extLst>
          </p:cNvPr>
          <p:cNvSpPr txBox="1"/>
          <p:nvPr/>
        </p:nvSpPr>
        <p:spPr>
          <a:xfrm>
            <a:off x="2057400" y="5655572"/>
            <a:ext cx="5285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3F749-CB35-40FF-D618-AB5DBBBE8726}"/>
              </a:ext>
            </a:extLst>
          </p:cNvPr>
          <p:cNvSpPr txBox="1"/>
          <p:nvPr/>
        </p:nvSpPr>
        <p:spPr>
          <a:xfrm>
            <a:off x="7868736" y="5641647"/>
            <a:ext cx="36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(Usually this is the better solution 80% of the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FFA02-9827-98DE-A5C7-70BE159E41CA}"/>
              </a:ext>
            </a:extLst>
          </p:cNvPr>
          <p:cNvSpPr txBox="1"/>
          <p:nvPr/>
        </p:nvSpPr>
        <p:spPr>
          <a:xfrm>
            <a:off x="8089167" y="437110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(Easy and quick fix)</a:t>
            </a:r>
          </a:p>
        </p:txBody>
      </p:sp>
    </p:spTree>
    <p:extLst>
      <p:ext uri="{BB962C8B-B14F-4D97-AF65-F5344CB8AC3E}">
        <p14:creationId xmlns:p14="http://schemas.microsoft.com/office/powerpoint/2010/main" val="191674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try/catch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latin typeface="Consolas" panose="020B0609020204030204" pitchFamily="49" charset="0"/>
              </a:rPr>
              <a:t>exceptions</a:t>
            </a:r>
            <a:r>
              <a:rPr lang="en-US" sz="2800" b="1" dirty="0"/>
              <a:t> </a:t>
            </a:r>
            <a:r>
              <a:rPr lang="en-US" sz="2800" dirty="0"/>
              <a:t>are a way to run a piece of code (“try”), and then deal (“catch”) with errors</a:t>
            </a:r>
          </a:p>
          <a:p>
            <a:endParaRPr lang="en-US" sz="2800" dirty="0"/>
          </a:p>
          <a:p>
            <a:r>
              <a:rPr lang="en-US" sz="2800" dirty="0"/>
              <a:t>It will execute the body of </a:t>
            </a:r>
            <a:r>
              <a:rPr lang="en-US" sz="2800" b="1" dirty="0">
                <a:latin typeface="Consolas" panose="020B0609020204030204" pitchFamily="49" charset="0"/>
              </a:rPr>
              <a:t>try</a:t>
            </a:r>
            <a:r>
              <a:rPr lang="en-US" sz="2800" dirty="0"/>
              <a:t>, and if a certain error/exceptions arises, then it will run the body of the </a:t>
            </a:r>
            <a:r>
              <a:rPr lang="en-US" sz="2800" b="1" dirty="0">
                <a:latin typeface="Consolas" panose="020B0609020204030204" pitchFamily="49" charset="0"/>
              </a:rPr>
              <a:t>catch</a:t>
            </a:r>
            <a:r>
              <a:rPr lang="en-US" sz="2800" dirty="0"/>
              <a:t>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DBD13-14FA-1ACB-0F83-DE709F43624C}"/>
              </a:ext>
            </a:extLst>
          </p:cNvPr>
          <p:cNvSpPr txBox="1"/>
          <p:nvPr/>
        </p:nvSpPr>
        <p:spPr>
          <a:xfrm>
            <a:off x="1219200" y="3442982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catch any error, or a specific error (</a:t>
            </a:r>
            <a:r>
              <a:rPr lang="en-US" sz="2400" dirty="0" err="1"/>
              <a:t>FileNotFound</a:t>
            </a:r>
            <a:r>
              <a:rPr lang="en-US" sz="2400" dirty="0"/>
              <a:t>, </a:t>
            </a:r>
            <a:r>
              <a:rPr lang="en-US" sz="2400" dirty="0" err="1"/>
              <a:t>ArrayIndexOutOfBounds</a:t>
            </a:r>
            <a:r>
              <a:rPr lang="en-US" sz="2400" dirty="0"/>
              <a:t>, </a:t>
            </a:r>
            <a:r>
              <a:rPr lang="en-US" sz="2400" dirty="0" err="1"/>
              <a:t>NullPointerException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93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904CF-DDA8-186C-A7DA-214D01BE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10439400" cy="45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24DA-71B9-4BF1-2128-84792E2F7C9F}"/>
              </a:ext>
            </a:extLst>
          </p:cNvPr>
          <p:cNvSpPr txBox="1"/>
          <p:nvPr/>
        </p:nvSpPr>
        <p:spPr>
          <a:xfrm>
            <a:off x="128491" y="198299"/>
            <a:ext cx="1000947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3)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3)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a valid integer"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catch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"Invalid input detected. Please try again"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printOptions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C33D3-1725-E82F-8CDB-832705161E25}"/>
              </a:ext>
            </a:extLst>
          </p:cNvPr>
          <p:cNvSpPr/>
          <p:nvPr/>
        </p:nvSpPr>
        <p:spPr>
          <a:xfrm>
            <a:off x="1066800" y="533400"/>
            <a:ext cx="7696200" cy="441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6EC38-C624-E15F-471F-85DF90A3A168}"/>
              </a:ext>
            </a:extLst>
          </p:cNvPr>
          <p:cNvSpPr txBox="1"/>
          <p:nvPr/>
        </p:nvSpPr>
        <p:spPr>
          <a:xfrm>
            <a:off x="9358881" y="762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will </a:t>
            </a:r>
            <a:r>
              <a:rPr lang="en-US" b="1" dirty="0"/>
              <a:t>try</a:t>
            </a:r>
            <a:r>
              <a:rPr lang="en-US" dirty="0"/>
              <a:t> to execute this block of code</a:t>
            </a:r>
          </a:p>
        </p:txBody>
      </p:sp>
    </p:spTree>
    <p:extLst>
      <p:ext uri="{BB962C8B-B14F-4D97-AF65-F5344CB8AC3E}">
        <p14:creationId xmlns:p14="http://schemas.microsoft.com/office/powerpoint/2010/main" val="35127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24DA-71B9-4BF1-2128-84792E2F7C9F}"/>
              </a:ext>
            </a:extLst>
          </p:cNvPr>
          <p:cNvSpPr txBox="1"/>
          <p:nvPr/>
        </p:nvSpPr>
        <p:spPr>
          <a:xfrm>
            <a:off x="128491" y="198299"/>
            <a:ext cx="1000947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3)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3)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a valid integer"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catch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"Invalid input detected. Please try again"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printOptions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C33D3-1725-E82F-8CDB-832705161E25}"/>
              </a:ext>
            </a:extLst>
          </p:cNvPr>
          <p:cNvSpPr/>
          <p:nvPr/>
        </p:nvSpPr>
        <p:spPr>
          <a:xfrm>
            <a:off x="993962" y="4953000"/>
            <a:ext cx="9144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6EC38-C624-E15F-471F-85DF90A3A168}"/>
              </a:ext>
            </a:extLst>
          </p:cNvPr>
          <p:cNvSpPr txBox="1"/>
          <p:nvPr/>
        </p:nvSpPr>
        <p:spPr>
          <a:xfrm>
            <a:off x="9358881" y="762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will </a:t>
            </a:r>
            <a:r>
              <a:rPr lang="en-US" b="1" dirty="0"/>
              <a:t>try</a:t>
            </a:r>
            <a:r>
              <a:rPr lang="en-US" dirty="0"/>
              <a:t> to execute this block of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979EC-5D12-B22D-E337-6271C7B87B2A}"/>
              </a:ext>
            </a:extLst>
          </p:cNvPr>
          <p:cNvSpPr txBox="1"/>
          <p:nvPr/>
        </p:nvSpPr>
        <p:spPr>
          <a:xfrm>
            <a:off x="8991600" y="2256634"/>
            <a:ext cx="270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any error happens, instead of crashing, it will execute the body of the </a:t>
            </a:r>
            <a:r>
              <a:rPr lang="en-US" b="1" dirty="0"/>
              <a:t>catch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8C5E02-3C90-BFC6-7B59-8DE92DA762E9}"/>
                  </a:ext>
                </a:extLst>
              </p14:cNvPr>
              <p14:cNvContentPartPr/>
              <p14:nvPr/>
            </p14:nvContentPartPr>
            <p14:xfrm>
              <a:off x="9269221" y="2457710"/>
              <a:ext cx="946440" cy="1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8C5E02-3C90-BFC6-7B59-8DE92DA76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5581" y="2349710"/>
                <a:ext cx="1054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3196C6-C991-3F6A-524C-53E0A132E60B}"/>
                  </a:ext>
                </a:extLst>
              </p14:cNvPr>
              <p14:cNvContentPartPr/>
              <p14:nvPr/>
            </p14:nvContentPartPr>
            <p14:xfrm>
              <a:off x="1887061" y="5074910"/>
              <a:ext cx="1351080" cy="2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3196C6-C991-3F6A-524C-53E0A132E6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3421" y="4966910"/>
                <a:ext cx="145872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F167D-6B31-0C2E-0FBD-B2CD1B3EF260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6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1CA47C9F-55B7-6A13-CCFD-150F4DCC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87696-FD0D-227B-6B38-2F9D71111BAD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5" name="Picture 4" descr="Marine Plate Dispenser. Mobile, heated Loipart">
            <a:extLst>
              <a:ext uri="{FF2B5EF4-FFF2-40B4-BE49-F238E27FC236}">
                <a16:creationId xmlns:a16="http://schemas.microsoft.com/office/drawing/2014/main" id="{25AF0530-C939-D4DF-4B74-EE38842A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4A6CCA-616B-1571-C278-CBCAF4BA0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7EEBF9-3437-BC43-F546-E8C1CBD3C44E}"/>
              </a:ext>
            </a:extLst>
          </p:cNvPr>
          <p:cNvSpPr txBox="1"/>
          <p:nvPr/>
        </p:nvSpPr>
        <p:spPr>
          <a:xfrm>
            <a:off x="152400" y="595909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</a:t>
            </a:r>
            <a:r>
              <a:rPr lang="en-US" b="1" dirty="0"/>
              <a:t>Array</a:t>
            </a:r>
            <a:r>
              <a:rPr lang="en-US" dirty="0"/>
              <a:t>, or a </a:t>
            </a:r>
            <a:r>
              <a:rPr lang="en-US" b="1" dirty="0"/>
              <a:t>linked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EFE3D-C4F1-3970-74C1-196E635F2780}"/>
              </a:ext>
            </a:extLst>
          </p:cNvPr>
          <p:cNvSpPr txBox="1"/>
          <p:nvPr/>
        </p:nvSpPr>
        <p:spPr>
          <a:xfrm>
            <a:off x="7642672" y="4297098"/>
            <a:ext cx="2093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Stack (Stack ADT) must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90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D720-7A54-AAA4-4617-C727DAAE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57573C4-4861-C2D7-59BA-4BA00E0EA3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031C50-D931-3DD8-8774-A947288C81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62D29E-117E-12F2-82CE-19021EC828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442F051-B186-2A26-A8A0-F72023C7A9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7B2FE9C-6D70-37A6-9323-71EC543B2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DDDCB-EB46-4CD8-7436-096FEAA9C4D2}"/>
              </a:ext>
            </a:extLst>
          </p:cNvPr>
          <p:cNvSpPr txBox="1"/>
          <p:nvPr/>
        </p:nvSpPr>
        <p:spPr>
          <a:xfrm>
            <a:off x="685800" y="685800"/>
            <a:ext cx="952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E5E13-1D92-5D12-A3B3-CD94D2FE843C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AEED9B-B063-BD54-C1D4-C97FD0FFB930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94BF7B5-0768-1BF1-33B9-582514121581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227EA28-A60F-B1FC-7E88-B6AABC02E017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BFEEE3C6-EA26-2E55-C00C-0FCFAC8E6D19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15AE90-0EBD-655E-55B3-DCE46FED7CEC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F736E-E064-F708-86A0-2395DDCE5225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BF7D34-1563-604B-D236-B266AA785DE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E973A3D-2403-94A8-4BD8-B821E7081ED9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6594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410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72467-8855-F506-2A5F-FC24884BC8D2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55FD99-DCA3-ECC0-1D9E-1E4DA50FFB43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41CE1-281D-F36D-8318-CCA6CF7446D6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71168-D41C-424C-A2CF-E359C2EA5BD8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8249D8-A727-9213-8C7E-B52AD7CD7247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E2A09-4B98-59B3-8F26-9E8D44C2A91E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0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769447-7FAC-32A8-317C-3D0F11BF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9CA432-765A-9360-AAD2-BA9BD0106B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6D8344-7BC6-AF5B-506A-41DE74D8AB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DE23A2-EFC9-BD7A-BC7D-C38552A267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B02CD3-C57E-3FE4-FC8F-DB584929C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E5E0C5-A0C0-295F-3AA7-CFB2883B69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A88A9-D1F9-9FBD-E89F-E1C1FFA90F86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A2612-AA3C-3B19-2F21-9EAE04EE5167}"/>
              </a:ext>
            </a:extLst>
          </p:cNvPr>
          <p:cNvSpPr txBox="1"/>
          <p:nvPr/>
        </p:nvSpPr>
        <p:spPr>
          <a:xfrm>
            <a:off x="890337" y="1600200"/>
            <a:ext cx="6124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fun1(String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fun1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3C6EF8-0DFC-DC40-E2DF-623EA22F3C6C}"/>
                  </a:ext>
                </a:extLst>
              </p14:cNvPr>
              <p14:cNvContentPartPr/>
              <p14:nvPr/>
            </p14:nvContentPartPr>
            <p14:xfrm>
              <a:off x="2783053" y="2154985"/>
              <a:ext cx="68940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3C6EF8-0DFC-DC40-E2DF-623EA22F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058" y="2146155"/>
                <a:ext cx="707031" cy="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AC419D-8499-4AED-4AB8-4579FE6E15FF}"/>
                  </a:ext>
                </a:extLst>
              </p14:cNvPr>
              <p14:cNvContentPartPr/>
              <p14:nvPr/>
            </p14:nvContentPartPr>
            <p14:xfrm>
              <a:off x="2798893" y="2975065"/>
              <a:ext cx="670320" cy="4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AC419D-8499-4AED-4AB8-4579FE6E15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9888" y="2966065"/>
                <a:ext cx="687969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DAF3C99-D222-5B8C-67AA-CECD26330A4C}"/>
              </a:ext>
            </a:extLst>
          </p:cNvPr>
          <p:cNvSpPr txBox="1"/>
          <p:nvPr/>
        </p:nvSpPr>
        <p:spPr>
          <a:xfrm>
            <a:off x="863123" y="4709884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do </a:t>
            </a:r>
            <a:r>
              <a:rPr lang="en-US" sz="2400" b="1" dirty="0"/>
              <a:t>not</a:t>
            </a:r>
            <a:r>
              <a:rPr lang="en-US" sz="2400" dirty="0"/>
              <a:t> need to create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StaticDemo</a:t>
            </a:r>
            <a:r>
              <a:rPr lang="en-US" sz="2400" dirty="0"/>
              <a:t> object in order to call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fun1() </a:t>
            </a:r>
            <a:r>
              <a:rPr lang="en-US" sz="2400" dirty="0"/>
              <a:t>method</a:t>
            </a:r>
          </a:p>
        </p:txBody>
      </p:sp>
      <p:pic>
        <p:nvPicPr>
          <p:cNvPr id="1026" name="Picture 2" descr="Thumbs Up Emoji (U+1F44D)">
            <a:extLst>
              <a:ext uri="{FF2B5EF4-FFF2-40B4-BE49-F238E27FC236}">
                <a16:creationId xmlns:a16="http://schemas.microsoft.com/office/drawing/2014/main" id="{C804C936-9CB5-7521-1D2D-ADD2BEC6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20" y="5270663"/>
            <a:ext cx="732305" cy="7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1447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2025-02-28T21:20:03Z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