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1"/>
  </p:notesMasterIdLst>
  <p:sldIdLst>
    <p:sldId id="256" r:id="rId2"/>
    <p:sldId id="350" r:id="rId3"/>
    <p:sldId id="351" r:id="rId4"/>
    <p:sldId id="352" r:id="rId5"/>
    <p:sldId id="353" r:id="rId6"/>
    <p:sldId id="354" r:id="rId7"/>
    <p:sldId id="355" r:id="rId8"/>
    <p:sldId id="356" r:id="rId9"/>
    <p:sldId id="357" r:id="rId10"/>
    <p:sldId id="358" r:id="rId11"/>
    <p:sldId id="359" r:id="rId12"/>
    <p:sldId id="360" r:id="rId13"/>
    <p:sldId id="361" r:id="rId14"/>
    <p:sldId id="362" r:id="rId15"/>
    <p:sldId id="363" r:id="rId16"/>
    <p:sldId id="364" r:id="rId17"/>
    <p:sldId id="365" r:id="rId18"/>
    <p:sldId id="366" r:id="rId19"/>
    <p:sldId id="367" r:id="rId20"/>
    <p:sldId id="368" r:id="rId21"/>
    <p:sldId id="369" r:id="rId22"/>
    <p:sldId id="370" r:id="rId23"/>
    <p:sldId id="371" r:id="rId24"/>
    <p:sldId id="372" r:id="rId25"/>
    <p:sldId id="373" r:id="rId26"/>
    <p:sldId id="374" r:id="rId27"/>
    <p:sldId id="375" r:id="rId28"/>
    <p:sldId id="376" r:id="rId29"/>
    <p:sldId id="377" r:id="rId30"/>
    <p:sldId id="378" r:id="rId31"/>
    <p:sldId id="379" r:id="rId32"/>
    <p:sldId id="380" r:id="rId33"/>
    <p:sldId id="381" r:id="rId34"/>
    <p:sldId id="382" r:id="rId35"/>
    <p:sldId id="383" r:id="rId36"/>
    <p:sldId id="384" r:id="rId37"/>
    <p:sldId id="385" r:id="rId38"/>
    <p:sldId id="386" r:id="rId39"/>
    <p:sldId id="387" r:id="rId40"/>
    <p:sldId id="388" r:id="rId41"/>
    <p:sldId id="389" r:id="rId42"/>
    <p:sldId id="390" r:id="rId43"/>
    <p:sldId id="391" r:id="rId44"/>
    <p:sldId id="392" r:id="rId45"/>
    <p:sldId id="393" r:id="rId46"/>
    <p:sldId id="394" r:id="rId47"/>
    <p:sldId id="395" r:id="rId48"/>
    <p:sldId id="396" r:id="rId49"/>
    <p:sldId id="397" r:id="rId50"/>
    <p:sldId id="398" r:id="rId51"/>
    <p:sldId id="399" r:id="rId52"/>
    <p:sldId id="401" r:id="rId53"/>
    <p:sldId id="402" r:id="rId54"/>
    <p:sldId id="403" r:id="rId55"/>
    <p:sldId id="404" r:id="rId56"/>
    <p:sldId id="405" r:id="rId57"/>
    <p:sldId id="407" r:id="rId58"/>
    <p:sldId id="463" r:id="rId59"/>
    <p:sldId id="408" r:id="rId60"/>
    <p:sldId id="409" r:id="rId61"/>
    <p:sldId id="410" r:id="rId62"/>
    <p:sldId id="411" r:id="rId63"/>
    <p:sldId id="412" r:id="rId64"/>
    <p:sldId id="413" r:id="rId65"/>
    <p:sldId id="414" r:id="rId66"/>
    <p:sldId id="415" r:id="rId67"/>
    <p:sldId id="416" r:id="rId68"/>
    <p:sldId id="417" r:id="rId69"/>
    <p:sldId id="418" r:id="rId70"/>
    <p:sldId id="419" r:id="rId71"/>
    <p:sldId id="420" r:id="rId72"/>
    <p:sldId id="421" r:id="rId73"/>
    <p:sldId id="422" r:id="rId74"/>
    <p:sldId id="423" r:id="rId75"/>
    <p:sldId id="424" r:id="rId76"/>
    <p:sldId id="425" r:id="rId77"/>
    <p:sldId id="426" r:id="rId78"/>
    <p:sldId id="427" r:id="rId79"/>
    <p:sldId id="428" r:id="rId80"/>
    <p:sldId id="429" r:id="rId81"/>
    <p:sldId id="430" r:id="rId82"/>
    <p:sldId id="431" r:id="rId83"/>
    <p:sldId id="432" r:id="rId84"/>
    <p:sldId id="433" r:id="rId85"/>
    <p:sldId id="434" r:id="rId86"/>
    <p:sldId id="435" r:id="rId87"/>
    <p:sldId id="436" r:id="rId88"/>
    <p:sldId id="437" r:id="rId89"/>
    <p:sldId id="438" r:id="rId90"/>
    <p:sldId id="439" r:id="rId91"/>
    <p:sldId id="440" r:id="rId92"/>
    <p:sldId id="441" r:id="rId93"/>
    <p:sldId id="442" r:id="rId94"/>
    <p:sldId id="443" r:id="rId95"/>
    <p:sldId id="444" r:id="rId96"/>
    <p:sldId id="445" r:id="rId97"/>
    <p:sldId id="446" r:id="rId98"/>
    <p:sldId id="447" r:id="rId99"/>
    <p:sldId id="448" r:id="rId100"/>
    <p:sldId id="449" r:id="rId101"/>
    <p:sldId id="450" r:id="rId102"/>
    <p:sldId id="451" r:id="rId103"/>
    <p:sldId id="481" r:id="rId104"/>
    <p:sldId id="482" r:id="rId105"/>
    <p:sldId id="483" r:id="rId106"/>
    <p:sldId id="484" r:id="rId107"/>
    <p:sldId id="485" r:id="rId108"/>
    <p:sldId id="486" r:id="rId109"/>
    <p:sldId id="487" r:id="rId110"/>
    <p:sldId id="488" r:id="rId111"/>
    <p:sldId id="489" r:id="rId112"/>
    <p:sldId id="465" r:id="rId113"/>
    <p:sldId id="466" r:id="rId114"/>
    <p:sldId id="467" r:id="rId115"/>
    <p:sldId id="468" r:id="rId116"/>
    <p:sldId id="469" r:id="rId117"/>
    <p:sldId id="470" r:id="rId118"/>
    <p:sldId id="471" r:id="rId119"/>
    <p:sldId id="472" r:id="rId120"/>
    <p:sldId id="473" r:id="rId121"/>
    <p:sldId id="474" r:id="rId122"/>
    <p:sldId id="475" r:id="rId123"/>
    <p:sldId id="476" r:id="rId124"/>
    <p:sldId id="477" r:id="rId125"/>
    <p:sldId id="478" r:id="rId126"/>
    <p:sldId id="479" r:id="rId127"/>
    <p:sldId id="480" r:id="rId128"/>
    <p:sldId id="461" r:id="rId129"/>
    <p:sldId id="462" r:id="rId130"/>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75FB"/>
    <a:srgbClr val="FFFFFF"/>
    <a:srgbClr val="E9DF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09" autoAdjust="0"/>
    <p:restoredTop sz="94660"/>
  </p:normalViewPr>
  <p:slideViewPr>
    <p:cSldViewPr>
      <p:cViewPr varScale="1">
        <p:scale>
          <a:sx n="112" d="100"/>
          <a:sy n="112" d="100"/>
        </p:scale>
        <p:origin x="33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3T08:56:04.641"/>
    </inkml:context>
    <inkml:brush xml:id="br0">
      <inkml:brushProperty name="width" value="0.5" units="cm"/>
      <inkml:brushProperty name="height" value="1" units="cm"/>
      <inkml:brushProperty name="color" value="#A9D8FF"/>
      <inkml:brushProperty name="tip" value="rectangle"/>
      <inkml:brushProperty name="rasterOp" value="maskPen"/>
      <inkml:brushProperty name="ignorePressure" value="1"/>
    </inkml:brush>
  </inkml:definitions>
  <inkml:trace contextRef="#ctx0" brushRef="#br0">0 46,'4'3,"-1"0,1-1,0 0,0 0,0 0,0 0,0-1,0 1,1-1,-1 0,0-1,7 2,59-1,-46-1,515 34,19 1,1365-37,-1721-10,-14 1,207 10,378-11,325 0,-664 15,-406-3,28 1,1-2,-1-2,0-3,60-15,-73 12,1 2,65-1,-24 1,-33 2,359-21,1172 27,-1563-1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0:05:53.716"/>
    </inkml:context>
    <inkml:brush xml:id="br0">
      <inkml:brushProperty name="width" value="0.05" units="cm"/>
      <inkml:brushProperty name="height" value="0.05" units="cm"/>
      <inkml:brushProperty name="color" value="#008C3A"/>
    </inkml:brush>
  </inkml:definitions>
  <inkml:trace contextRef="#ctx0" brushRef="#br0">0 693 24575,'8'2'0,"-1"1"0,1 0 0,-1 0 0,0 1 0,0 0 0,-1 0 0,1 0 0,-1 1 0,0 0 0,9 10 0,-5-7 0,4 6 0,0 1 0,-1 0 0,19 29 0,-1-2 0,-13-18 0,-5-6 0,0-1 0,2 0 0,17 15 0,-31-31 0,0 0 0,1 0 0,-1 0 0,0-1 0,0 1 0,1 0 0,-1-1 0,0 1 0,1-1 0,-1 1 0,1-1 0,-1 0 0,0 0 0,1 1 0,-1-1 0,1 0 0,-1 0 0,1 0 0,-1-1 0,0 1 0,1 0 0,-1-1 0,1 1 0,-1 0 0,0-1 0,1 0 0,-1 1 0,0-1 0,0 0 0,1 1 0,-1-1 0,0 0 0,0 0 0,0 0 0,0 0 0,0 0 0,0 0 0,0-1 0,1-1 0,5-7 0,1-1 0,-2-1 0,10-20 0,-2 4 0,19-25 0,3 1 0,44-48 0,-57 75 0,0 1 0,2 1 0,1 2 0,0 0 0,46-26 0,11-3 0,126-98 0,-36-10 124,-6 5-1613,-149 139-5337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0:07:31.807"/>
    </inkml:context>
    <inkml:brush xml:id="br0">
      <inkml:brushProperty name="width" value="0.1" units="cm"/>
      <inkml:brushProperty name="height" value="0.1" units="cm"/>
      <inkml:brushProperty name="color" value="#008C3A"/>
    </inkml:brush>
  </inkml:definitions>
  <inkml:trace contextRef="#ctx0" brushRef="#br0">1 2738 24575,'19'33'0,"1"-1"0,2-1 0,49 54 0,20 28 0,-89-110 0,4 7 0,1 0 0,0 0 0,0-1 0,2 0 0,-1 0 0,1-1 0,0 0 0,13 8 0,-21-15 0,1-1 0,0 1 0,0-1 0,0 0 0,0 0 0,0 0 0,-1 0 0,1 0 0,0-1 0,0 1 0,0 0 0,0-1 0,-1 1 0,1-1 0,0 0 0,0 0 0,-1 1 0,1-1 0,-1 0 0,1-1 0,-1 1 0,1 0 0,-1 0 0,2-3 0,36-40 0,-31 34 0,314-372 0,198-280 0,-48 56 0,355-237 0,-674 694 0,-21 26-682,163-118-1,-226 192-6143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0:29:02.711"/>
    </inkml:context>
    <inkml:brush xml:id="br0">
      <inkml:brushProperty name="width" value="0.05" units="cm"/>
      <inkml:brushProperty name="height" value="0.05" units="cm"/>
    </inkml:brush>
  </inkml:definitions>
  <inkml:trace contextRef="#ctx0" brushRef="#br0">0 0 24575,'95'6'0,"-1"3"0,160 38 0,-94-15 0,251 33 0,-126-21 0,1609 177 0,-1124-158 0,464 18 0,-77-64 0,778-10 0,-1099-9 0,-393 0 0,487 4 0,-176 55 0,104 0 0,-710-51 0,202 34 0,-120-9 0,-36-5 0,73 8 0,23-2 0,-110-10 0,-64-8 0,-40-3 0,94 1 0,-119-10 0,0 3 0,91 22 0,-90-16 0,1-1 0,77 3 0,-97-11-139,0 2 0,0 1-1,36 11 1,-46-11-669,3 1-6018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0:29:04.238"/>
    </inkml:context>
    <inkml:brush xml:id="br0">
      <inkml:brushProperty name="width" value="0.05" units="cm"/>
      <inkml:brushProperty name="height" value="0.05" units="cm"/>
    </inkml:brush>
  </inkml:definitions>
  <inkml:trace contextRef="#ctx0" brushRef="#br0">13279 0 24575,'-61'2'0,"0"3"0,-109 23 0,-116 47 0,111-27 0,-923 204-682,-22-98 571,660-125 113,-325 29-122,-281 97 249,-80 7 653,201-119-782,384-26 0,-1430 109 0,-667 168 0,2470-274 0,106-14 0,-104 23 0,-22 13 0,190-38-1365,4 1-5461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0:29:09.799"/>
    </inkml:context>
    <inkml:brush xml:id="br0">
      <inkml:brushProperty name="width" value="0.1" units="cm"/>
      <inkml:brushProperty name="height" value="0.1" units="cm"/>
      <inkml:brushProperty name="color" value="#008C3A"/>
    </inkml:brush>
  </inkml:definitions>
  <inkml:trace contextRef="#ctx0" brushRef="#br0">1 2377 24575,'8'34'0,"2"-1"0,1-1 0,1 0 0,2-1 0,2 0 0,0-1 0,31 42 0,81 69 0,-64-58 0,71 102 0,-134-181 0,1-1 0,0-1 0,0 1 0,0 0 0,0 0 0,0-1 0,0 1 0,1-1 0,0 0 0,-1 0 0,1 1 0,0-2 0,0 1 0,0 0 0,0-1 0,6 3 0,-6-4 0,0 0 0,1-1 0,-1 1 0,0-1 0,0 0 0,0 0 0,0 0 0,0 0 0,0 0 0,0 0 0,0-1 0,0 0 0,-1 1 0,1-1 0,0 0 0,-1-1 0,0 1 0,1 0 0,-1-1 0,3-4 0,37-44 0,-2-2 0,39-69 0,-19 28 0,116-164 0,318-360 0,216-129 0,-381 408 0,-153 157 0,7 9 0,262-191 0,-350 290-1365,-78 61-5461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5T20:24:05.63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0 0,'0'383'0,"1719"-383"0,-1719-383 0,-1719 383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05T20:24:10.01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177 27,'188'9,"314"54,-428-51,4-3,1-4,0-3,150-17,-123-3,-83 11,0 2,1 1,-1 1,1 1,-1 1,1 1,43 6,-64-5,0 0,0 0,0 1,0-1,0 1,0 0,0 0,-1 0,1 0,0 1,-1-1,0 1,0-1,0 1,0 0,0-1,0 1,-1 0,1 1,-1-1,0 0,0 0,0 0,-1 1,1-1,0 5,1 13,-2-1,0 1,-3 28,0-10,4 10,0-30,-1 0,-1-1,0 1,-1-1,-5 19,6-33,-1 1,1-1,-1 0,0 0,0 0,0 0,0 0,-1-1,0 1,0-1,0 1,0-1,0 0,-1 0,1 0,-1-1,0 0,0 1,0-1,0 0,0-1,0 1,0-1,-1 0,-7 2,-26 0,0-1,0-2,-51-5,-28-2,-369-26,393 24,-326 2,238 9,151 0,16-1,0 0,0-1,-17-2,29 1,-1 1,1 0,-1-1,1 0,-1 1,1-1,-1 0,1 0,0 0,0-1,-1 1,1-1,0 1,0-1,0 0,1 1,-1-1,0 0,1 0,-1 0,1-1,-1 1,0-2,-4-17,2-1,0 1,1 0,1-1,2-39,-4-29,-6 29,-1-19,11 77,0 0,0 1,1-1,-1 0,1 1,0-1,-1 0,1 1,0-1,1 1,-1-1,0 1,1 0,-1 0,1 0,0-1,0 1,0 1,0-1,0 0,0 0,0 1,1-1,-1 1,0 0,1 0,-1 0,1 0,0 0,-1 0,6 0,9-2,1 1,-1 0,34 2,-26 0,102 4,130 20,-7 1,-157-15,113 27,-133-21,1-2,147 5,-203-18,-33 1,-15 2,-3 6,9-3,1-1,-2 0,1-2,-34 1,-105-5,128-1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06:37:14.041"/>
    </inkml:context>
    <inkml:brush xml:id="br0">
      <inkml:brushProperty name="width" value="0.05" units="cm"/>
      <inkml:brushProperty name="height" value="0.05" units="cm"/>
      <inkml:brushProperty name="color" value="#E71224"/>
    </inkml:brush>
  </inkml:definitions>
  <inkml:trace contextRef="#ctx0" brushRef="#br0">0 0 24575,'19'1'0,"-1"1"0,0 1 0,0 1 0,0 0 0,0 1 0,0 1 0,17 9 0,6 4 0,66 42 0,-99-55 0,0 0 0,-1 0 0,0 0 0,0 1 0,0 0 0,-1 0 0,0 1 0,0-1 0,-1 1 0,0 1 0,-1-1 0,0 1 0,0 0 0,-1 0 0,0 0 0,0 0 0,1 13 0,1 12 0,-3 1 0,0-1 0,-6 54 0,1-1 0,1 167 0,5 261 0,0-474 0,1-1 0,3 0 0,1 0 0,2 0 0,2-1 0,1-1 0,2 0 0,2-1 0,2 0 0,0-2 0,3 0 0,27 33 0,-8-13 0,101 120 0,-124-156 0,2-1 0,0 0 0,0-2 0,2 0 0,0-1 0,35 17 0,-13-11 0,0-1 0,2-2 0,0-3 0,0-1 0,2-2 0,-1-3 0,2-1 0,79 1 0,-86-11 0,-22 1 0,0 0 0,34 5 0,-54-5 0,0 1 0,1 0 0,-1 0 0,0 0 0,0 0 0,1 0 0,-1 0 0,0 0 0,0 0 0,0 0 0,1 0 0,-1 0 0,0 0 0,0 0 0,1 0 0,-1 0 0,0 0 0,0 0 0,1 0 0,-1 0 0,0 0 0,0 1 0,0-1 0,1 0 0,-1 0 0,0 0 0,0 0 0,0 0 0,0 1 0,1-1 0,-1 0 0,0 0 0,0 0 0,0 1 0,0-1 0,0 0 0,0 0 0,1 0 0,-1 1 0,0-1 0,0 0 0,0 0 0,0 1 0,0-1 0,0 0 0,0 1 0,-12 5 0,-23 3 0,-776 131 0,771-132 0,0 3 0,1 2 0,0 1 0,1 2 0,1 1 0,-61 39 0,89-48 0,0 0 0,1 1 0,-1 0 0,2 0 0,-1 1 0,1 0 0,1 0 0,0 1 0,0 0 0,1 0 0,1 0 0,0 0 0,0 1 0,1 0 0,1 0 0,-3 24 0,2-2 0,2 0 0,1 0 0,2 0 0,10 61 0,4-29 0,3-1 0,31 74 0,-7-22 0,20 36 0,3 8 0,-10-17 0,4 13 0,20 128 0,-68-230 0,-3-1 0,-2 2 0,-1 73 0,-6-127 0,0 17 0,0 1 0,-2 0 0,-7 35 0,8-50 0,-1 1 0,0-1 0,0 0 0,0 1 0,-1-1 0,1 0 0,-1 0 0,-1 0 0,1-1 0,-1 1 0,0-1 0,0 0 0,0 0 0,0 0 0,-1-1 0,1 1 0,-10 4 0,-54 30 0,50-26 0,0-1 0,-1-1 0,0-1 0,-1 0 0,0-2 0,0 0 0,-1-1 0,-30 4 0,-279 35 0,293-34-1365,23-6-5461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06:42:58.739"/>
    </inkml:context>
    <inkml:brush xml:id="br0">
      <inkml:brushProperty name="width" value="0.05" units="cm"/>
      <inkml:brushProperty name="height" value="0.05" units="cm"/>
      <inkml:brushProperty name="color" value="#E71224"/>
    </inkml:brush>
  </inkml:definitions>
  <inkml:trace contextRef="#ctx0" brushRef="#br0">358 746 24575,'-10'-43'0,"0"10"0,-24-156 0,25 126 0,2 16 0,-3-82 0,10 98 0,3-73 0,-2 96 0,0 0 0,1 0 0,0 0 0,0 0 0,0 0 0,1 1 0,0-1 0,1 1 0,0 0 0,5-8 0,-8 14 0,-1 0 0,1 0 0,0 1 0,-1-1 0,1 0 0,0 1 0,0-1 0,0 1 0,0-1 0,-1 1 0,1-1 0,0 1 0,0-1 0,0 1 0,0 0 0,0 0 0,0-1 0,0 1 0,0 0 0,0 0 0,0 0 0,0 0 0,0 0 0,0 0 0,0 1 0,0-1 0,0 0 0,0 0 0,0 1 0,0-1 0,0 0 0,0 1 0,0-1 0,-1 1 0,1-1 0,0 1 0,0 0 0,0-1 0,-1 1 0,1 0 0,0 0 0,-1-1 0,1 1 0,-1 0 0,1 0 0,-1 0 0,1 1 0,28 47 0,-27-45 0,83 149 0,-56-106 0,-7-18 0,-20-33 0,-13-18 0,-69-93 0,52 77 0,-39-67 0,67 104 0,0 0 0,0 1 0,0-1 0,-1 0 0,1 0 0,0 0 0,-1 0 0,1 1 0,0-1 0,-1 0 0,1 1 0,-1-1 0,1 0 0,-1 1 0,0-1 0,1 0 0,-1 1 0,0-1 0,1 1 0,-1-1 0,0 1 0,0 0 0,1-1 0,-1 1 0,0 0 0,0-1 0,0 1 0,0 0 0,1 0 0,-1 0 0,0 0 0,0 0 0,0 0 0,0 0 0,0 0 0,1 0 0,-1 0 0,0 0 0,0 1 0,0-1 0,1 0 0,-1 0 0,0 1 0,0-1 0,0 1 0,1-1 0,-1 1 0,0-1 0,1 1 0,-2 0 0,-4 6 0,1 0 0,0 0 0,0 0 0,-6 13 0,-3 3 0,-42 64 0,37-54 0,-2-1 0,-28 32 0,-21-5 0,41-37-1365,17-11-5461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06:43:02.427"/>
    </inkml:context>
    <inkml:brush xml:id="br0">
      <inkml:brushProperty name="width" value="0.05" units="cm"/>
      <inkml:brushProperty name="height" value="0.05" units="cm"/>
      <inkml:brushProperty name="color" value="#E71224"/>
    </inkml:brush>
  </inkml:definitions>
  <inkml:trace contextRef="#ctx0" brushRef="#br0">97 0 24575,'-1'25'0,"-2"1"0,-9 36 0,3-16 0,-8 72 0,7-42 0,-23 87 0,30-155 0,1 1 0,-1-1 0,2 0 0,0 1 0,0 0 0,0 14 0,2-20 0,-1 0 0,1 0 0,0 0 0,0-1 0,0 1 0,0 0 0,1 0 0,-1-1 0,1 1 0,0-1 0,-1 1 0,1-1 0,0 0 0,0 0 0,1 0 0,-1 0 0,0 0 0,1 0 0,-1-1 0,1 1 0,0-1 0,4 3 0,23 7 0,1-1 0,0-2 0,0-1 0,0-1 0,1-1 0,57 0 0,-28-1 0,472 34-498,726 13-8190,-873-46 9257,-2-4 3836,703-5-249,540 5-4211,-433 0 166,-962-14-111,3-1 0,-129 16 0,110-4 0,-214 3 0,0-1 0,0 0 0,0-1 0,0 1 0,0 0 0,0-1 0,0 1 0,-1-1 0,1 1 0,0-1 0,0 0 0,0 0 0,-1 0 0,1 0 0,-1 0 0,1 0 0,-1 0 0,1 0 0,-1-1 0,1 1 0,0-3 0,-1 3 0,-1-1 0,1 1 0,-1-1 0,0 1 0,0-1 0,0 0 0,0 1 0,0-1 0,0 0 0,0 1 0,-1-1 0,1 1 0,-1-1 0,1 1 0,-1-1 0,1 1 0,-1-1 0,0 1 0,-1-3 0,-5-6 0,0 0 0,-1 1 0,0 0 0,-1 0 0,-10-8 0,-183-133 0,137 105 0,48 38 0,18 18 0,18 21 0,15 6 0,2-2 0,2-1 0,1-2 0,46 31 0,2 2 0,-84-65 0,0 1 0,-1 0 0,1 1 0,-1-1 0,0 0 0,0 1 0,0-1 0,0 1 0,0-1 0,0 1 0,-1 0 0,1 0 0,-1 0 0,0 0 0,0 0 0,0 0 0,0 0 0,0 1 0,-1-1 0,1 0 0,-1 0 0,0 6 0,-2-4 0,1 1 0,-1 0 0,0 0 0,0 0 0,-1-1 0,0 0 0,0 1 0,0-1 0,-1 0 0,1 0 0,-8 7 0,-98 96 79,69-71-801,-60 71 0,90-93-6104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09:35:20.082"/>
    </inkml:context>
    <inkml:brush xml:id="br0">
      <inkml:brushProperty name="width" value="0.025" units="cm"/>
      <inkml:brushProperty name="height" value="0.025" units="cm"/>
    </inkml:brush>
  </inkml:definitions>
  <inkml:trace contextRef="#ctx0" brushRef="#br0">2441 0 24575,'1'57'0,"0"-24"0,-1 0 0,-5 40 0,3-63 0,0 0 0,0 0 0,-1 0 0,0 0 0,-1-1 0,0 1 0,0-1 0,-1 0 0,-1 0 0,1-1 0,-11 12 0,-6 5 0,-2-2 0,0-1 0,-2-1 0,0 0 0,-43 23 0,53-37 0,0 0 0,-33 8 0,32-11 0,0 2 0,-27 11 0,20-6 0,0-1 0,-1-1 0,0-1 0,0-2 0,-1 0 0,-49 3 0,-162-8 0,118-3 0,51 1 0,-1 2 0,1 4 0,0 3 0,1 3 0,-129 38 0,87-18 0,75-23 0,1 1 0,-54 23 0,-123 52 0,12-4 0,187-75 0,0 0 0,1 2 0,0-1 0,0 1 0,1 1 0,0 0 0,0 0 0,0 0 0,1 1 0,1 1 0,0-1 0,0 1 0,0 1 0,2-1 0,-1 1 0,-5 14 0,-15 34-682,-39 59-1,57-104-6143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06:42:58.739"/>
    </inkml:context>
    <inkml:brush xml:id="br0">
      <inkml:brushProperty name="width" value="0.05" units="cm"/>
      <inkml:brushProperty name="height" value="0.05" units="cm"/>
      <inkml:brushProperty name="color" value="#E71224"/>
    </inkml:brush>
  </inkml:definitions>
  <inkml:trace contextRef="#ctx0" brushRef="#br0">358 746 24575,'-10'-43'0,"0"10"0,-24-156 0,25 126 0,2 16 0,-3-82 0,10 98 0,3-73 0,-2 96 0,0 0 0,1 0 0,0 0 0,0 0 0,0 0 0,1 1 0,0-1 0,1 1 0,0 0 0,5-8 0,-8 14 0,-1 0 0,1 0 0,0 1 0,-1-1 0,1 0 0,0 1 0,0-1 0,0 1 0,0-1 0,-1 1 0,1-1 0,0 1 0,0-1 0,0 1 0,0 0 0,0 0 0,0-1 0,0 1 0,0 0 0,0 0 0,0 0 0,0 0 0,0 0 0,0 0 0,0 1 0,0-1 0,0 0 0,0 0 0,0 1 0,0-1 0,0 0 0,0 1 0,0-1 0,-1 1 0,1-1 0,0 1 0,0 0 0,0-1 0,-1 1 0,1 0 0,0 0 0,-1-1 0,1 1 0,-1 0 0,1 0 0,-1 0 0,1 1 0,28 47 0,-27-45 0,83 149 0,-56-106 0,-7-18 0,-20-33 0,-13-18 0,-69-93 0,52 77 0,-39-67 0,67 104 0,0 0 0,0 1 0,0-1 0,-1 0 0,1 0 0,0 0 0,-1 0 0,1 1 0,0-1 0,-1 0 0,1 1 0,-1-1 0,1 0 0,-1 1 0,0-1 0,1 0 0,-1 1 0,0-1 0,1 1 0,-1-1 0,0 1 0,0 0 0,1-1 0,-1 1 0,0 0 0,0-1 0,0 1 0,0 0 0,1 0 0,-1 0 0,0 0 0,0 0 0,0 0 0,0 0 0,0 0 0,1 0 0,-1 0 0,0 0 0,0 1 0,0-1 0,1 0 0,-1 0 0,0 1 0,0-1 0,0 1 0,1-1 0,-1 1 0,0-1 0,1 1 0,-2 0 0,-4 6 0,1 0 0,0 0 0,0 0 0,-6 13 0,-3 3 0,-42 64 0,37-54 0,-2-1 0,-28 32 0,-21-5 0,41-37-1365,17-11-5461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06:43:02.427"/>
    </inkml:context>
    <inkml:brush xml:id="br0">
      <inkml:brushProperty name="width" value="0.05" units="cm"/>
      <inkml:brushProperty name="height" value="0.05" units="cm"/>
      <inkml:brushProperty name="color" value="#E71224"/>
    </inkml:brush>
  </inkml:definitions>
  <inkml:trace contextRef="#ctx0" brushRef="#br0">97 0 24575,'-1'25'0,"-2"1"0,-9 36 0,3-16 0,-8 72 0,7-42 0,-23 87 0,30-155 0,1 1 0,-1-1 0,2 0 0,0 1 0,0 0 0,0 14 0,2-20 0,-1 0 0,1 0 0,0 0 0,0-1 0,0 1 0,0 0 0,1 0 0,-1-1 0,1 1 0,0-1 0,-1 1 0,1-1 0,0 0 0,0 0 0,1 0 0,-1 0 0,0 0 0,1 0 0,-1-1 0,1 1 0,0-1 0,4 3 0,23 7 0,1-1 0,0-2 0,0-1 0,0-1 0,1-1 0,57 0 0,-28-1 0,472 34-498,726 13-8190,-873-46 9257,-2-4 3836,703-5-249,540 5-4211,-433 0 166,-962-14-111,3-1 0,-129 16 0,110-4 0,-214 3 0,0-1 0,0 0 0,0-1 0,0 1 0,0 0 0,0-1 0,0 1 0,-1-1 0,1 1 0,0-1 0,0 0 0,0 0 0,-1 0 0,1 0 0,-1 0 0,1 0 0,-1 0 0,1 0 0,-1-1 0,1 1 0,0-3 0,-1 3 0,-1-1 0,1 1 0,-1-1 0,0 1 0,0-1 0,0 0 0,0 1 0,0-1 0,0 0 0,0 1 0,-1-1 0,1 1 0,-1-1 0,1 1 0,-1-1 0,1 1 0,-1-1 0,0 1 0,-1-3 0,-5-6 0,0 0 0,-1 1 0,0 0 0,-1 0 0,-10-8 0,-183-133 0,137 105 0,48 38 0,18 18 0,18 21 0,15 6 0,2-2 0,2-1 0,1-2 0,46 31 0,2 2 0,-84-65 0,0 1 0,-1 0 0,1 1 0,-1-1 0,0 0 0,0 1 0,0-1 0,0 1 0,0-1 0,0 1 0,-1 0 0,1 0 0,-1 0 0,0 0 0,0 0 0,0 0 0,0 0 0,0 1 0,-1-1 0,1 0 0,-1 0 0,0 6 0,-2-4 0,1 1 0,-1 0 0,0 0 0,0 0 0,-1-1 0,0 0 0,0 1 0,0-1 0,-1 0 0,1 0 0,-8 7 0,-98 96 79,69-71-801,-60 71 0,90-93-6104</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06:42:58.739"/>
    </inkml:context>
    <inkml:brush xml:id="br0">
      <inkml:brushProperty name="width" value="0.05" units="cm"/>
      <inkml:brushProperty name="height" value="0.05" units="cm"/>
      <inkml:brushProperty name="color" value="#E71224"/>
    </inkml:brush>
  </inkml:definitions>
  <inkml:trace contextRef="#ctx0" brushRef="#br0">358 746 24575,'-10'-43'0,"0"10"0,-24-156 0,25 126 0,2 16 0,-3-82 0,10 98 0,3-73 0,-2 96 0,0 0 0,1 0 0,0 0 0,0 0 0,0 0 0,1 1 0,0-1 0,1 1 0,0 0 0,5-8 0,-8 14 0,-1 0 0,1 0 0,0 1 0,-1-1 0,1 0 0,0 1 0,0-1 0,0 1 0,0-1 0,-1 1 0,1-1 0,0 1 0,0-1 0,0 1 0,0 0 0,0 0 0,0-1 0,0 1 0,0 0 0,0 0 0,0 0 0,0 0 0,0 0 0,0 0 0,0 1 0,0-1 0,0 0 0,0 0 0,0 1 0,0-1 0,0 0 0,0 1 0,0-1 0,-1 1 0,1-1 0,0 1 0,0 0 0,0-1 0,-1 1 0,1 0 0,0 0 0,-1-1 0,1 1 0,-1 0 0,1 0 0,-1 0 0,1 1 0,28 47 0,-27-45 0,83 149 0,-56-106 0,-7-18 0,-20-33 0,-13-18 0,-69-93 0,52 77 0,-39-67 0,67 104 0,0 0 0,0 1 0,0-1 0,-1 0 0,1 0 0,0 0 0,-1 0 0,1 1 0,0-1 0,-1 0 0,1 1 0,-1-1 0,1 0 0,-1 1 0,0-1 0,1 0 0,-1 1 0,0-1 0,1 1 0,-1-1 0,0 1 0,0 0 0,1-1 0,-1 1 0,0 0 0,0-1 0,0 1 0,0 0 0,1 0 0,-1 0 0,0 0 0,0 0 0,0 0 0,0 0 0,0 0 0,1 0 0,-1 0 0,0 0 0,0 1 0,0-1 0,1 0 0,-1 0 0,0 1 0,0-1 0,0 1 0,1-1 0,-1 1 0,0-1 0,1 1 0,-2 0 0,-4 6 0,1 0 0,0 0 0,0 0 0,-6 13 0,-3 3 0,-42 64 0,37-54 0,-2-1 0,-28 32 0,-21-5 0,41-37-1365,17-11-5461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06:43:02.427"/>
    </inkml:context>
    <inkml:brush xml:id="br0">
      <inkml:brushProperty name="width" value="0.05" units="cm"/>
      <inkml:brushProperty name="height" value="0.05" units="cm"/>
      <inkml:brushProperty name="color" value="#E71224"/>
    </inkml:brush>
  </inkml:definitions>
  <inkml:trace contextRef="#ctx0" brushRef="#br0">97 0 24575,'-1'25'0,"-2"1"0,-9 36 0,3-16 0,-8 72 0,7-42 0,-23 87 0,30-155 0,1 1 0,-1-1 0,2 0 0,0 1 0,0 0 0,0 14 0,2-20 0,-1 0 0,1 0 0,0 0 0,0-1 0,0 1 0,0 0 0,1 0 0,-1-1 0,1 1 0,0-1 0,-1 1 0,1-1 0,0 0 0,0 0 0,1 0 0,-1 0 0,0 0 0,1 0 0,-1-1 0,1 1 0,0-1 0,4 3 0,23 7 0,1-1 0,0-2 0,0-1 0,0-1 0,1-1 0,57 0 0,-28-1 0,472 34-498,726 13-8190,-873-46 9257,-2-4 3836,703-5-249,540 5-4211,-433 0 166,-962-14-111,3-1 0,-129 16 0,110-4 0,-214 3 0,0-1 0,0 0 0,0-1 0,0 1 0,0 0 0,0-1 0,0 1 0,-1-1 0,1 1 0,0-1 0,0 0 0,0 0 0,-1 0 0,1 0 0,-1 0 0,1 0 0,-1 0 0,1 0 0,-1-1 0,1 1 0,0-3 0,-1 3 0,-1-1 0,1 1 0,-1-1 0,0 1 0,0-1 0,0 0 0,0 1 0,0-1 0,0 0 0,0 1 0,-1-1 0,1 1 0,-1-1 0,1 1 0,-1-1 0,1 1 0,-1-1 0,0 1 0,-1-3 0,-5-6 0,0 0 0,-1 1 0,0 0 0,-1 0 0,-10-8 0,-183-133 0,137 105 0,48 38 0,18 18 0,18 21 0,15 6 0,2-2 0,2-1 0,1-2 0,46 31 0,2 2 0,-84-65 0,0 1 0,-1 0 0,1 1 0,-1-1 0,0 0 0,0 1 0,0-1 0,0 1 0,0-1 0,0 1 0,-1 0 0,1 0 0,-1 0 0,0 0 0,0 0 0,0 0 0,0 0 0,0 1 0,-1-1 0,1 0 0,-1 0 0,0 6 0,-2-4 0,1 1 0,-1 0 0,0 0 0,0 0 0,-1-1 0,0 0 0,0 1 0,0-1 0,-1 0 0,1 0 0,-8 7 0,-98 96 79,69-71-801,-60 71 0,90-93-6104</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06:42:58.739"/>
    </inkml:context>
    <inkml:brush xml:id="br0">
      <inkml:brushProperty name="width" value="0.05" units="cm"/>
      <inkml:brushProperty name="height" value="0.05" units="cm"/>
      <inkml:brushProperty name="color" value="#E71224"/>
    </inkml:brush>
  </inkml:definitions>
  <inkml:trace contextRef="#ctx0" brushRef="#br0">358 746 24575,'-10'-43'0,"0"10"0,-24-156 0,25 126 0,2 16 0,-3-82 0,10 98 0,3-73 0,-2 96 0,0 0 0,1 0 0,0 0 0,0 0 0,0 0 0,1 1 0,0-1 0,1 1 0,0 0 0,5-8 0,-8 14 0,-1 0 0,1 0 0,0 1 0,-1-1 0,1 0 0,0 1 0,0-1 0,0 1 0,0-1 0,-1 1 0,1-1 0,0 1 0,0-1 0,0 1 0,0 0 0,0 0 0,0-1 0,0 1 0,0 0 0,0 0 0,0 0 0,0 0 0,0 0 0,0 0 0,0 1 0,0-1 0,0 0 0,0 0 0,0 1 0,0-1 0,0 0 0,0 1 0,0-1 0,-1 1 0,1-1 0,0 1 0,0 0 0,0-1 0,-1 1 0,1 0 0,0 0 0,-1-1 0,1 1 0,-1 0 0,1 0 0,-1 0 0,1 1 0,28 47 0,-27-45 0,83 149 0,-56-106 0,-7-18 0,-20-33 0,-13-18 0,-69-93 0,52 77 0,-39-67 0,67 104 0,0 0 0,0 1 0,0-1 0,-1 0 0,1 0 0,0 0 0,-1 0 0,1 1 0,0-1 0,-1 0 0,1 1 0,-1-1 0,1 0 0,-1 1 0,0-1 0,1 0 0,-1 1 0,0-1 0,1 1 0,-1-1 0,0 1 0,0 0 0,1-1 0,-1 1 0,0 0 0,0-1 0,0 1 0,0 0 0,1 0 0,-1 0 0,0 0 0,0 0 0,0 0 0,0 0 0,0 0 0,1 0 0,-1 0 0,0 0 0,0 1 0,0-1 0,1 0 0,-1 0 0,0 1 0,0-1 0,0 1 0,1-1 0,-1 1 0,0-1 0,1 1 0,-2 0 0,-4 6 0,1 0 0,0 0 0,0 0 0,-6 13 0,-3 3 0,-42 64 0,37-54 0,-2-1 0,-28 32 0,-21-5 0,41-37-1365,17-11-5461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06:43:02.427"/>
    </inkml:context>
    <inkml:brush xml:id="br0">
      <inkml:brushProperty name="width" value="0.05" units="cm"/>
      <inkml:brushProperty name="height" value="0.05" units="cm"/>
      <inkml:brushProperty name="color" value="#E71224"/>
    </inkml:brush>
  </inkml:definitions>
  <inkml:trace contextRef="#ctx0" brushRef="#br0">97 0 24575,'-1'25'0,"-2"1"0,-9 36 0,3-16 0,-8 72 0,7-42 0,-23 87 0,30-155 0,1 1 0,-1-1 0,2 0 0,0 1 0,0 0 0,0 14 0,2-20 0,-1 0 0,1 0 0,0 0 0,0-1 0,0 1 0,0 0 0,1 0 0,-1-1 0,1 1 0,0-1 0,-1 1 0,1-1 0,0 0 0,0 0 0,1 0 0,-1 0 0,0 0 0,1 0 0,-1-1 0,1 1 0,0-1 0,4 3 0,23 7 0,1-1 0,0-2 0,0-1 0,0-1 0,1-1 0,57 0 0,-28-1 0,472 34-498,726 13-8190,-873-46 9257,-2-4 3836,703-5-249,540 5-4211,-433 0 166,-962-14-111,3-1 0,-129 16 0,110-4 0,-214 3 0,0-1 0,0 0 0,0-1 0,0 1 0,0 0 0,0-1 0,0 1 0,-1-1 0,1 1 0,0-1 0,0 0 0,0 0 0,-1 0 0,1 0 0,-1 0 0,1 0 0,-1 0 0,1 0 0,-1-1 0,1 1 0,0-3 0,-1 3 0,-1-1 0,1 1 0,-1-1 0,0 1 0,0-1 0,0 0 0,0 1 0,0-1 0,0 0 0,0 1 0,-1-1 0,1 1 0,-1-1 0,1 1 0,-1-1 0,1 1 0,-1-1 0,0 1 0,-1-3 0,-5-6 0,0 0 0,-1 1 0,0 0 0,-1 0 0,-10-8 0,-183-133 0,137 105 0,48 38 0,18 18 0,18 21 0,15 6 0,2-2 0,2-1 0,1-2 0,46 31 0,2 2 0,-84-65 0,0 1 0,-1 0 0,1 1 0,-1-1 0,0 0 0,0 1 0,0-1 0,0 1 0,0-1 0,0 1 0,-1 0 0,1 0 0,-1 0 0,0 0 0,0 0 0,0 0 0,0 0 0,0 1 0,-1-1 0,1 0 0,-1 0 0,0 6 0,-2-4 0,1 1 0,-1 0 0,0 0 0,0 0 0,-1-1 0,0 0 0,0 1 0,0-1 0,-1 0 0,1 0 0,-8 7 0,-98 96 79,69-71-801,-60 71 0,90-93-6104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20:39:50.887"/>
    </inkml:context>
    <inkml:brush xml:id="br0">
      <inkml:brushProperty name="width" value="0.1" units="cm"/>
      <inkml:brushProperty name="height" value="0.1" units="cm"/>
      <inkml:brushProperty name="color" value="#33CCFF"/>
    </inkml:brush>
  </inkml:definitions>
  <inkml:trace contextRef="#ctx0" brushRef="#br0">257 14197 24575,'3'-2'0,"1"-1"0,0 1 0,0 0 0,0 0 0,0 0 0,0 0 0,0 0 0,1 1 0,-1 0 0,0 0 0,1 0 0,7 0 0,-5 0 0,0 0 0,1 0 0,11-5 0,73-41 0,-3 1 0,124-42 0,-205 84 0,0 0 0,0-1 0,-1 0 0,1 0 0,-1-1 0,0 0 0,-1 0 0,1-1 0,-1 0 0,8-12 0,3-7 0,22-49 0,-35 68 0,4-8 0,1-1 0,1 2 0,0-1 0,1 2 0,0-1 0,1 1 0,1 1 0,0 0 0,1 1 0,0 1 0,19-12 0,-4 3 0,43-36 0,-48 35 0,0 2 0,43-26 0,-29 24 0,0 1 0,2 2 0,49-15 0,-81 30 0,-1-1 0,0 0 0,0 0 0,0-1 0,0 0 0,0 0 0,-1-1 0,0 1 0,0-2 0,0 1 0,-1 0 0,6-8 0,-2 1 0,0 0 0,-1-1 0,-1 1 0,0-2 0,7-18 0,-6 15 0,0 1 0,1 0 0,16-21 0,15-27 0,7-42 0,-29 62 0,24-43 0,-35 77 0,0 1 0,0 0 0,1 1 0,0 0 0,0 0 0,13-9 0,-11 10 0,-2-1 0,1 1 0,-1-1 0,0-1 0,-1 0 0,9-12 0,-7 5 0,0 0 0,2 1 0,0 0 0,0 0 0,19-16 0,-24 25 0,-1-1 0,1 1 0,-1-1 0,4-7 0,19-24 0,21-9 0,28-32 0,-46 35 0,-26 35 0,1 0 0,0 1 0,0-1 0,1 1 0,13-13 0,-3 9 0,-13 9 0,0 1 0,0-1 0,-1 0 0,1 0 0,-1 0 0,1 0 0,-1-1 0,0 1 0,0-1 0,-1 0 0,1 0 0,-1 0 0,0 0 0,0-1 0,3-7 0,-1-2 0,1 1 0,1 0 0,0 0 0,0 1 0,2-1 0,-1 1 0,1 1 0,16-17 0,-9 9 0,-1 0 0,13-24 0,-15 20 0,1 0 0,1 1 0,1 1 0,1 0 0,1 1 0,31-29 0,-20 24 0,38-24 0,-54 40 0,0-1 0,-1 0 0,-1 0 0,12-15 0,-13 13 0,2 1 0,-1 0 0,25-19 0,-32 28 0,0 0 0,0-1 0,-1 0 0,1 1 0,0-1 0,-1 0 0,0 0 0,1 0 0,-1-1 0,0 1 0,-1-1 0,1 1 0,-1-1 0,2-4 0,0-4 0,-1-1 0,0 1 0,0-14 0,0-4 0,0 13 0,-1 0 0,1-1 0,1 1 0,1-1 0,0 1 0,1 0 0,11-25 0,-5 17 0,-2 0 0,0-1 0,6-37 0,2-3 0,-5 25 0,1-1 0,3 2 0,1 0 0,3 1 0,0 1 0,51-69 0,-48 79 0,7-10 0,-1 0 0,-2-2 0,26-48 0,9-31 0,-31 65 0,-3-1 0,24-69 0,-33 71 0,-7 21 0,-1-1 0,6-37 0,-7 26 0,1 1 0,33-81 0,54-76 0,143-197 0,-223 373 0,39-41 0,-3 4 0,-44 46 0,0 1 0,-2-2 0,10-22 0,7-13 0,0 3 0,22-63 0,3-6 0,16-34 0,6-11 0,7 9 0,76-164 0,-81 106 0,9-18 0,-6 51 0,80-156 0,-144 309 0,-1 0 0,-1-1 0,-1 0 0,7-32 0,14-112 0,37-248 0,-35 128 0,-20 137 0,19-30 0,2-18 0,26-235 0,-49 391 0,2 0 0,31-69 0,0 1 0,-19 36 0,51-136 0,-42 117 0,33-154 0,-26 84 0,-25 97 0,-11 42 0,15-47 0,23-30 0,67-115 0,40-85 0,-116 233 0,84-206 0,-60 131 0,12-40 0,-61 148 0,-3 0 0,-1 0 0,0-69 0,-3 66 0,1-42 0,15-84 0,-5 86 0,20-99 0,-16 97 0,-4-1 0,3-95 0,-9 107 0,5 0 0,19-71 0,18-183 0,-43 268 0,14-304 0,-20 360 0,0 1 0,0-1 0,1 1 0,-1-1 0,1 1 0,-1-1 0,1 1 0,0 0 0,0-1 0,-1 1 0,1 0 0,0 0 0,0-1 0,0 1 0,0 0 0,0 0 0,1 0 0,-1 0 0,0 0 0,0 0 0,1 1 0,-1-1 0,1 0 0,-1 1 0,0-1 0,1 1 0,-1-1 0,1 1 0,-1 0 0,4 0 0,7-2 0,0 0 0,24 1 0,-24 1 0,267 1 0,-193 1 0,303 22 0,-249 1 0,276 11 0,23 14 0,-72-6 0,125-21 0,3-24 0,-179-1 0,714 38 0,-999-34 0,1132 0 0,-525-57 0,430-21 0,-765 70 0,383-11 0,16-26 0,-497 24 0,68 0-546,101 2-2184,113 5-39,117 4 1523,79 3-1187,644 5-1111,489-4 1107,-1453-1 2437,-86-3 0,-233 6 93,345-18 1785,-383 19-1731,46-5 1105,-18-4 4345,-27 8-4885,1 1 0,-1 0 0,0 0 0,1 1 0,-1 0 0,1 0 0,8 2 0,11 0 330,769-2-1042,-749 1 0,0 1 0,1 3 0,-1 1 0,48 14 0,-92-19 0,0 0 0,0 0 0,-1 0 0,1 1 0,0-1 0,-1 1 0,1-1 0,-1 1 0,1 0 0,-1 0 0,0 0 0,0 0 0,0 0 0,0 1 0,0-1 0,0 0 0,-1 1 0,1 0 0,-1-1 0,0 1 0,0 0 0,2 4 0,-1 4 0,0 0 0,0 0 0,-1 0 0,-1 19 0,0-14 0,0 2 0,18 463 0,-14-138 0,-5-189 0,1 1578 0,-23-1338 0,-26-2 0,30-257 0,4-30 0,-21 219 0,12 1222 0,25-1208 0,19 14 0,24-9 0,-10-91 0,3 382 0,14 61 0,-15-291 0,-20 3 0,-17-348 0,-21 551 0,-23 75 0,44-670 0,-5 546 0,8-344 0,10 266 0,-12 1613 0,-2-2045 0,-1-1 0,-17 80 0,19-124 0,-1-1 0,1 0 0,-1 0 0,0 0 0,0-1 0,0 1 0,-1 0 0,1-1 0,-1 1 0,0-1 0,0 0 0,-1 0 0,0 0 0,1-1 0,-1 1 0,0-1 0,-5 3 0,-1-1 0,1 0 0,-1-1 0,0 0 0,0-1 0,0 0 0,0 0 0,-16 1 0,-185 22 0,156-22 0,-104-8 0,77-4 0,-329-15 0,-330 23 0,474-11 0,1-1 0,23 0 0,-11 0 0,187 12 0,-21 0 0,-120-16 0,35-10 0,-563-61 0,593 86 0,-180 21 0,-65 0 0,-5-21 0,138-1 0,-175 1 0,-439 2 0,498 23 0,3 22 0,79-8 0,-341 28 0,560-58 0,-162 10 0,-1188-18 0,871-40 0,243 10 0,242 27 0,28 2 0,-45-8 0,2-3 0,-104-1 0,-82 13 0,131 2 0,-297 18 0,144 9 0,-308-7 0,-180-24 0,389 3 0,-124 18 0,-28-1 0,405-19 0,-854-28 0,497 21 0,310 9 0,-2748-1 0,2074 42 0,42 0 0,352-44 0,341 10 0,34-1 0,-562 2 0,597-11 0,0-3 0,0-2 0,-72-19 0,99 18 0,1-1 0,0-1 0,-34-22 0,2 3 0,-41-15 0,49 24 0,-61-36 0,75 31-1365,15 4-5461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09:35:22.776"/>
    </inkml:context>
    <inkml:brush xml:id="br0">
      <inkml:brushProperty name="width" value="0.025" units="cm"/>
      <inkml:brushProperty name="height" value="0.025" units="cm"/>
    </inkml:brush>
  </inkml:definitions>
  <inkml:trace contextRef="#ctx0" brushRef="#br0">1 1 24575,'0'4'0,"1"1"0,0-1 0,0 0 0,0 1 0,1-1 0,-1 0 0,5 7 0,4 11 0,24 88 0,43 123 0,-67-207 0,2 0 0,1-1 0,2-1 0,0 0 0,1 0 0,20 20 0,-21-25 0,1-2 0,0 0 0,2-1 0,0 0 0,0-2 0,2 0 0,-1-1 0,2-1 0,0-1 0,0-1 0,1 0 0,0-2 0,1-1 0,23 5 0,150 35 0,-51 1 0,148 31 0,-262-70 0,50 23 0,-31-11 0,-4-2 0,-1 2 0,64 39 0,-88-46 0,-1 0 0,0 1 0,-2 1 0,1 1 0,-2 0 0,-1 2 0,17 21 0,-29-31 21,1 0 0,-1-1 0,0 2 1,-1-1-1,4 17 0,9 22-1513,-9-34-5334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09:35:20.082"/>
    </inkml:context>
    <inkml:brush xml:id="br0">
      <inkml:brushProperty name="width" value="0.025" units="cm"/>
      <inkml:brushProperty name="height" value="0.025" units="cm"/>
    </inkml:brush>
  </inkml:definitions>
  <inkml:trace contextRef="#ctx0" brushRef="#br0">2441 0 24575,'1'57'0,"0"-24"0,-1 0 0,-5 40 0,3-63 0,0 0 0,0 0 0,-1 0 0,0 0 0,-1-1 0,0 1 0,0-1 0,-1 0 0,-1 0 0,1-1 0,-11 12 0,-6 5 0,-2-2 0,0-1 0,-2-1 0,0 0 0,-43 23 0,53-37 0,0 0 0,-33 8 0,32-11 0,0 2 0,-27 11 0,20-6 0,0-1 0,-1-1 0,0-1 0,0-2 0,-1 0 0,-49 3 0,-162-8 0,118-3 0,51 1 0,-1 2 0,1 4 0,0 3 0,1 3 0,-129 38 0,87-18 0,75-23 0,1 1 0,-54 23 0,-123 52 0,12-4 0,187-75 0,0 0 0,1 2 0,0-1 0,0 1 0,1 1 0,0 0 0,0 0 0,0 0 0,1 1 0,1 1 0,0-1 0,0 1 0,0 1 0,2-1 0,-1 1 0,-5 14 0,-15 34-682,-39 59-1,57-104-6143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09:35:22.776"/>
    </inkml:context>
    <inkml:brush xml:id="br0">
      <inkml:brushProperty name="width" value="0.025" units="cm"/>
      <inkml:brushProperty name="height" value="0.025" units="cm"/>
    </inkml:brush>
  </inkml:definitions>
  <inkml:trace contextRef="#ctx0" brushRef="#br0">1 1 24575,'0'4'0,"1"1"0,0-1 0,0 0 0,0 1 0,1-1 0,-1 0 0,5 7 0,4 11 0,24 88 0,43 123 0,-67-207 0,2 0 0,1-1 0,2-1 0,0 0 0,1 0 0,20 20 0,-21-25 0,1-2 0,0 0 0,2-1 0,0 0 0,0-2 0,2 0 0,-1-1 0,2-1 0,0-1 0,0-1 0,1 0 0,0-2 0,1-1 0,23 5 0,150 35 0,-51 1 0,148 31 0,-262-70 0,50 23 0,-31-11 0,-4-2 0,-1 2 0,64 39 0,-88-46 0,-1 0 0,0 1 0,-2 1 0,1 1 0,-2 0 0,-1 2 0,17 21 0,-29-31 21,1 0 0,-1-1 0,0 2 1,-1-1-1,4 17 0,9 22-1513,-9-34-5334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0:05:40.396"/>
    </inkml:context>
    <inkml:brush xml:id="br0">
      <inkml:brushProperty name="width" value="0.05" units="cm"/>
      <inkml:brushProperty name="height" value="0.05" units="cm"/>
      <inkml:brushProperty name="color" value="#E71224"/>
    </inkml:brush>
  </inkml:definitions>
  <inkml:trace contextRef="#ctx0" brushRef="#br0">120 506 24575,'-28'630'0,"-51"-128"0,78-486 0,7-36 0,9-42 0,56-354 0,-6 32 0,-42 276 0,-5 0 0,-4-1 0,-2-111 0,-12 184 0,2 0 0,11-68 0,-12 102 0,0-1 0,0 0 0,0 1 0,0-1 0,0 1 0,1 0 0,-1-1 0,1 1 0,0 0 0,-1 0 0,1 0 0,0 0 0,0 0 0,1 1 0,-1-1 0,0 1 0,0-1 0,1 1 0,-1 0 0,1 0 0,-1 0 0,1 0 0,0 0 0,-1 0 0,1 1 0,3-1 0,11-1 0,0 0 0,0 1 0,21 2 0,-13-1 0,1772 6-61,-1585-5-7,1277 21-644,400 2 776,2155-25 713,-3677-11-777,-17 0 0,1560 12 0,-1654 12 0,22 0 0,-275-12 0,1 0 0,0 0 0,0 0 0,0 0 0,-1 1 0,1 0 0,0 0 0,0 0 0,-1 0 0,1 0 0,-1 1 0,1 0 0,-1-1 0,0 1 0,0 1 0,1-1 0,-1 0 0,3 5 0,-2-2 0,0 1 0,0 0 0,-1 0 0,1 0 0,-2 1 0,1-1 0,-1 1 0,0 0 0,2 9 0,19 116 0,12 266 0,-22-188 0,4 242 0,-14-294 0,32 162 0,-3-78 0,-31-225 0,2 1 0,-1-1 0,-1 1 0,-1 0 0,-1-1 0,0 1 0,-1 0 0,-1-1 0,-5 18 0,7-32 0,-1 0 0,0 0 0,0 0 0,0 0 0,0-1 0,0 1 0,-1-1 0,1 1 0,-1-1 0,1 0 0,-1 0 0,0 0 0,0 0 0,0-1 0,0 1 0,0-1 0,0 0 0,-1 0 0,1 0 0,-6 1 0,-5 0 0,-1 0 0,0-1 0,-22-2 0,14 1 0,-787 22 0,458-9 0,-72 4 0,1 33 0,206-11 0,-403 20 0,-477-59 0,428-4 0,-3296 4 0,3054-24 0,405 5 0,-1007-5 0,538 24 0,809-12 0,6 0 0,137 12 0,0-1 0,0 0 0,1-2 0,-1-1 0,1 0 0,-24-9 0,40 11 0,0 0 0,0-1 0,0 0 0,0-1 0,0 1 0,0-1 0,1 0 0,0 0 0,0-1 0,0 1 0,0-1 0,1-1 0,0 1 0,0 0 0,0-1 0,1 0 0,0 0 0,0 0 0,0 0 0,1 0 0,-1-1 0,2 1 0,-1-1 0,-1-12 0,-2-62 0,7-106 0,2 52 0,-4 16-1365,0 100-5461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0:05:43.109"/>
    </inkml:context>
    <inkml:brush xml:id="br0">
      <inkml:brushProperty name="width" value="0.05" units="cm"/>
      <inkml:brushProperty name="height" value="0.05" units="cm"/>
      <inkml:brushProperty name="color" value="#E71224"/>
    </inkml:brush>
  </inkml:definitions>
  <inkml:trace contextRef="#ctx0" brushRef="#br0">12881 24 24575,'0'-1'0,"-1"0"0,1 0 0,0 0 0,-1 0 0,1 0 0,-1 1 0,0-1 0,1 0 0,-1 0 0,0 1 0,1-1 0,-1 0 0,0 1 0,0-1 0,0 1 0,0-1 0,1 1 0,-1-1 0,0 1 0,0-1 0,0 1 0,0 0 0,0 0 0,0-1 0,0 1 0,-2 0 0,-32-4 0,30 4 0,-42-3 0,1 3 0,0 2 0,-84 13 0,-129 51 0,-188 47 0,287-77 0,-3-4 0,-2-7 0,-304 7 0,-525 59 0,422-26 0,-580 27 0,1040-84 0,37-1 0,1 4 0,-112 29 0,-111 31 0,-11 3 0,-683 116 0,772-156 0,-75 15 0,-319 43 0,47-11 0,345-50 0,-128 15 0,-243 32 0,309-36 0,-204 19 0,-65 25 0,270-40 0,223-36 0,-77 5 0,-21 2 0,-182 17 0,66-10 0,156-13 0,68-8 0,-1 2 0,-51 13 0,-53 8 0,15-5 0,66-4-1365,53-10-5461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0:05:47.362"/>
    </inkml:context>
    <inkml:brush xml:id="br0">
      <inkml:brushProperty name="width" value="0.05" units="cm"/>
      <inkml:brushProperty name="height" value="0.05" units="cm"/>
      <inkml:brushProperty name="color" value="#E71224"/>
    </inkml:brush>
  </inkml:definitions>
  <inkml:trace contextRef="#ctx0" brushRef="#br0">0 1 24575,'14'2'0,"0"1"0,0 0 0,0 1 0,0 1 0,-1 0 0,0 1 0,0 0 0,0 1 0,19 14 0,7 3 0,644 345 0,-532-284 0,-132-74-1365,-2-3-5461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0:05:48.328"/>
    </inkml:context>
    <inkml:brush xml:id="br0">
      <inkml:brushProperty name="width" value="0.05" units="cm"/>
      <inkml:brushProperty name="height" value="0.05" units="cm"/>
      <inkml:brushProperty name="color" value="#E71224"/>
    </inkml:brush>
  </inkml:definitions>
  <inkml:trace contextRef="#ctx0" brushRef="#br0">454 0 24575,'-5'1'0,"1"0"0,-1 0 0,1 0 0,-1 0 0,1 1 0,-1 0 0,1 0 0,0 0 0,0 0 0,0 1 0,0 0 0,-4 4 0,-42 42 0,-124 204 0,163-236 0,-22 50 0,29-55 0,-1 0 0,-1 0 0,0-1 0,0 0 0,-1 0 0,-11 13 0,12-15 9,0-1 1,1 2-1,0-1 0,1 1 0,0-1 0,0 1 0,1 0 0,0 1 0,-2 18 1,-11 34-1467,3-32-5369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A276F144-9A5A-4C19-9841-AA86F457125C}" type="datetimeFigureOut">
              <a:rPr lang="en-US" smtClean="0"/>
              <a:t>3/5/2025</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9A7C9EB-9578-4429-9158-7934B296FDDC}" type="slidenum">
              <a:rPr lang="en-US" smtClean="0"/>
              <a:t>‹#›</a:t>
            </a:fld>
            <a:endParaRPr lang="en-US"/>
          </a:p>
        </p:txBody>
      </p:sp>
    </p:spTree>
    <p:extLst>
      <p:ext uri="{BB962C8B-B14F-4D97-AF65-F5344CB8AC3E}">
        <p14:creationId xmlns:p14="http://schemas.microsoft.com/office/powerpoint/2010/main" val="1162083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05052" y="219278"/>
            <a:ext cx="4123690" cy="391795"/>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A264684-B5DE-4471-999D-A89FE7167EDE}" type="datetime1">
              <a:rPr lang="en-US" smtClean="0"/>
              <a:t>3/5/2025</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800" b="1"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AB496B8D-F1C7-4698-A670-934D1C094377}" type="datetime1">
              <a:rPr lang="en-US" smtClean="0"/>
              <a:t>3/5/2025</a:t>
            </a:fld>
            <a:endParaRPr lang="en-US"/>
          </a:p>
        </p:txBody>
      </p:sp>
      <p:sp>
        <p:nvSpPr>
          <p:cNvPr id="6" name="Holder 6"/>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B9B741FD-8C9F-4A96-83C6-F6C37F5110EC}" type="datetime1">
              <a:rPr lang="en-US" smtClean="0"/>
              <a:t>3/5/2025</a:t>
            </a:fld>
            <a:endParaRPr lang="en-US"/>
          </a:p>
        </p:txBody>
      </p:sp>
      <p:sp>
        <p:nvSpPr>
          <p:cNvPr id="7" name="Holder 7"/>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8EAA4857-787A-4808-B2E4-B31FE3774D3A}" type="datetime1">
              <a:rPr lang="en-US" smtClean="0"/>
              <a:t>3/5/2025</a:t>
            </a:fld>
            <a:endParaRPr lang="en-US"/>
          </a:p>
        </p:txBody>
      </p:sp>
      <p:sp>
        <p:nvSpPr>
          <p:cNvPr id="5" name="Holder 5"/>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78B8F724-08DC-4554-8E21-4E36C1B4DF66}" type="datetime1">
              <a:rPr lang="en-US" smtClean="0"/>
              <a:t>3/5/2025</a:t>
            </a:fld>
            <a:endParaRPr lang="en-US"/>
          </a:p>
        </p:txBody>
      </p:sp>
      <p:sp>
        <p:nvSpPr>
          <p:cNvPr id="4" name="Holder 4"/>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92240"/>
            <a:ext cx="12192000" cy="365760"/>
          </a:xfrm>
          <a:custGeom>
            <a:avLst/>
            <a:gdLst/>
            <a:ahLst/>
            <a:cxnLst/>
            <a:rect l="l" t="t" r="r" b="b"/>
            <a:pathLst>
              <a:path w="12192000" h="365759">
                <a:moveTo>
                  <a:pt x="12192000" y="0"/>
                </a:moveTo>
                <a:lnTo>
                  <a:pt x="0" y="0"/>
                </a:lnTo>
                <a:lnTo>
                  <a:pt x="0" y="365760"/>
                </a:lnTo>
                <a:lnTo>
                  <a:pt x="12192000" y="365760"/>
                </a:lnTo>
                <a:lnTo>
                  <a:pt x="12192000" y="0"/>
                </a:lnTo>
                <a:close/>
              </a:path>
            </a:pathLst>
          </a:custGeom>
          <a:solidFill>
            <a:srgbClr val="4471C4"/>
          </a:solidFill>
        </p:spPr>
        <p:txBody>
          <a:bodyPr wrap="square" lIns="0" tIns="0" rIns="0" bIns="0" rtlCol="0"/>
          <a:lstStyle/>
          <a:p>
            <a:endParaRPr/>
          </a:p>
        </p:txBody>
      </p:sp>
      <p:sp>
        <p:nvSpPr>
          <p:cNvPr id="17" name="bg object 17"/>
          <p:cNvSpPr/>
          <p:nvPr/>
        </p:nvSpPr>
        <p:spPr>
          <a:xfrm>
            <a:off x="0" y="6492240"/>
            <a:ext cx="12192000" cy="365760"/>
          </a:xfrm>
          <a:custGeom>
            <a:avLst/>
            <a:gdLst/>
            <a:ahLst/>
            <a:cxnLst/>
            <a:rect l="l" t="t" r="r" b="b"/>
            <a:pathLst>
              <a:path w="12192000" h="365759">
                <a:moveTo>
                  <a:pt x="0" y="365760"/>
                </a:moveTo>
                <a:lnTo>
                  <a:pt x="12192000" y="365760"/>
                </a:lnTo>
                <a:lnTo>
                  <a:pt x="12192000" y="0"/>
                </a:lnTo>
                <a:lnTo>
                  <a:pt x="0" y="0"/>
                </a:lnTo>
                <a:lnTo>
                  <a:pt x="0" y="365760"/>
                </a:lnTo>
                <a:close/>
              </a:path>
            </a:pathLst>
          </a:custGeom>
          <a:ln w="12700">
            <a:solidFill>
              <a:srgbClr val="2E528F"/>
            </a:solidFill>
          </a:ln>
        </p:spPr>
        <p:txBody>
          <a:bodyPr wrap="square" lIns="0" tIns="0" rIns="0" bIns="0" rtlCol="0"/>
          <a:lstStyle/>
          <a:p>
            <a:endParaRPr/>
          </a:p>
        </p:txBody>
      </p:sp>
      <p:sp>
        <p:nvSpPr>
          <p:cNvPr id="18" name="bg object 18"/>
          <p:cNvSpPr/>
          <p:nvPr/>
        </p:nvSpPr>
        <p:spPr>
          <a:xfrm>
            <a:off x="0" y="0"/>
            <a:ext cx="826135" cy="875030"/>
          </a:xfrm>
          <a:custGeom>
            <a:avLst/>
            <a:gdLst/>
            <a:ahLst/>
            <a:cxnLst/>
            <a:rect l="l" t="t" r="r" b="b"/>
            <a:pathLst>
              <a:path w="826135" h="875030">
                <a:moveTo>
                  <a:pt x="826008" y="0"/>
                </a:moveTo>
                <a:lnTo>
                  <a:pt x="0" y="0"/>
                </a:lnTo>
                <a:lnTo>
                  <a:pt x="0" y="874776"/>
                </a:lnTo>
                <a:lnTo>
                  <a:pt x="826008" y="0"/>
                </a:lnTo>
                <a:close/>
              </a:path>
            </a:pathLst>
          </a:custGeom>
          <a:solidFill>
            <a:srgbClr val="4471C4"/>
          </a:solidFill>
        </p:spPr>
        <p:txBody>
          <a:bodyPr wrap="square" lIns="0" tIns="0" rIns="0" bIns="0" rtlCol="0"/>
          <a:lstStyle/>
          <a:p>
            <a:endParaRPr/>
          </a:p>
        </p:txBody>
      </p:sp>
      <p:sp>
        <p:nvSpPr>
          <p:cNvPr id="19" name="bg object 19"/>
          <p:cNvSpPr/>
          <p:nvPr/>
        </p:nvSpPr>
        <p:spPr>
          <a:xfrm>
            <a:off x="0" y="0"/>
            <a:ext cx="826135" cy="875030"/>
          </a:xfrm>
          <a:custGeom>
            <a:avLst/>
            <a:gdLst/>
            <a:ahLst/>
            <a:cxnLst/>
            <a:rect l="l" t="t" r="r" b="b"/>
            <a:pathLst>
              <a:path w="826135" h="875030">
                <a:moveTo>
                  <a:pt x="0" y="0"/>
                </a:moveTo>
                <a:lnTo>
                  <a:pt x="826008" y="0"/>
                </a:lnTo>
                <a:lnTo>
                  <a:pt x="0" y="874776"/>
                </a:lnTo>
                <a:lnTo>
                  <a:pt x="0" y="0"/>
                </a:lnTo>
                <a:close/>
              </a:path>
            </a:pathLst>
          </a:custGeom>
          <a:ln w="12700">
            <a:solidFill>
              <a:srgbClr val="2E528F"/>
            </a:solidFill>
          </a:ln>
        </p:spPr>
        <p:txBody>
          <a:bodyPr wrap="square" lIns="0" tIns="0" rIns="0" bIns="0" rtlCol="0"/>
          <a:lstStyle/>
          <a:p>
            <a:endParaRPr/>
          </a:p>
        </p:txBody>
      </p:sp>
      <p:sp>
        <p:nvSpPr>
          <p:cNvPr id="2" name="Holder 2"/>
          <p:cNvSpPr>
            <a:spLocks noGrp="1"/>
          </p:cNvSpPr>
          <p:nvPr>
            <p:ph type="title"/>
          </p:nvPr>
        </p:nvSpPr>
        <p:spPr>
          <a:xfrm>
            <a:off x="905052" y="219278"/>
            <a:ext cx="4349115" cy="391795"/>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3" name="Holder 3"/>
          <p:cNvSpPr>
            <a:spLocks noGrp="1"/>
          </p:cNvSpPr>
          <p:nvPr>
            <p:ph type="body" idx="1"/>
          </p:nvPr>
        </p:nvSpPr>
        <p:spPr>
          <a:xfrm>
            <a:off x="789228" y="1373504"/>
            <a:ext cx="9636760" cy="1946275"/>
          </a:xfrm>
          <a:prstGeom prst="rect">
            <a:avLst/>
          </a:prstGeom>
        </p:spPr>
        <p:txBody>
          <a:bodyPr wrap="square" lIns="0" tIns="0" rIns="0" bIns="0">
            <a:spAutoFit/>
          </a:bodyPr>
          <a:lstStyle>
            <a:lvl1pPr>
              <a:defRPr sz="1800" b="1"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E8B4CACC-E5C9-450A-9E1E-54F34D7E32FD}" type="datetime1">
              <a:rPr lang="en-US" smtClean="0"/>
              <a:t>3/5/2025</a:t>
            </a:fld>
            <a:endParaRPr lang="en-US"/>
          </a:p>
        </p:txBody>
      </p:sp>
      <p:sp>
        <p:nvSpPr>
          <p:cNvPr id="6" name="Holder 6"/>
          <p:cNvSpPr>
            <a:spLocks noGrp="1"/>
          </p:cNvSpPr>
          <p:nvPr>
            <p:ph type="sldNum" sz="quarter" idx="7"/>
          </p:nvPr>
        </p:nvSpPr>
        <p:spPr>
          <a:xfrm>
            <a:off x="9296400" y="6536620"/>
            <a:ext cx="2804160" cy="276999"/>
          </a:xfrm>
          <a:prstGeom prst="rect">
            <a:avLst/>
          </a:prstGeom>
        </p:spPr>
        <p:txBody>
          <a:bodyPr wrap="square" lIns="0" tIns="0" rIns="0" bIns="0">
            <a:spAutoFit/>
          </a:bodyPr>
          <a:lstStyle>
            <a:lvl1pPr algn="r">
              <a:defRPr>
                <a:solidFill>
                  <a:schemeClr val="tx1"/>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cs.montana.edu/pearsall/classes/spring2025/132/main.html"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customXml" Target="../ink/ink16.xml"/><Relationship Id="rId4" Type="http://schemas.openxmlformats.org/officeDocument/2006/relationships/image" Target="../media/image16.png"/></Relationships>
</file>

<file path=ppt/slides/_rels/slide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customXml" Target="../ink/ink19.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customXml" Target="../ink/ink21.xml"/><Relationship Id="rId4" Type="http://schemas.openxmlformats.org/officeDocument/2006/relationships/image" Target="../media/image25.png"/></Relationships>
</file>

<file path=ppt/slides/_rels/slide121.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customXml" Target="../ink/ink23.xml"/><Relationship Id="rId4" Type="http://schemas.openxmlformats.org/officeDocument/2006/relationships/image" Target="../media/image25.png"/></Relationships>
</file>

<file path=ppt/slides/_rels/slide122.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customXml" Target="../ink/ink25.xml"/><Relationship Id="rId4" Type="http://schemas.openxmlformats.org/officeDocument/2006/relationships/image" Target="../media/image25.png"/></Relationships>
</file>

<file path=ppt/slides/_rels/slide1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png"/></Relationships>
</file>

<file path=ppt/slides/_rels/slide1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png"/></Relationships>
</file>

<file path=ppt/slides/_rels/slide1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30.png"/><Relationship Id="rId4" Type="http://schemas.openxmlformats.org/officeDocument/2006/relationships/customXml" Target="../ink/ink2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3.xml"/><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customXml" Target="../ink/ink5.xml"/><Relationship Id="rId4" Type="http://schemas.openxmlformats.org/officeDocument/2006/relationships/image" Target="../media/image6.png"/></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ustomXml" Target="../ink/ink6.xml"/><Relationship Id="rId7" Type="http://schemas.openxmlformats.org/officeDocument/2006/relationships/customXml" Target="../ink/ink8.xml"/><Relationship Id="rId12"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customXml" Target="../ink/ink10.xml"/><Relationship Id="rId5" Type="http://schemas.openxmlformats.org/officeDocument/2006/relationships/customXml" Target="../ink/ink7.xml"/><Relationship Id="rId10"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customXml" Target="../ink/ink9.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customXml" Target="../ink/ink12.xml"/><Relationship Id="rId7" Type="http://schemas.openxmlformats.org/officeDocument/2006/relationships/customXml" Target="../ink/ink1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customXml" Target="../ink/ink13.xml"/><Relationship Id="rId4" Type="http://schemas.openxmlformats.org/officeDocument/2006/relationships/image" Target="../media/image18.png"/></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990600"/>
            <a:ext cx="10896600" cy="1674817"/>
          </a:xfrm>
          <a:prstGeom prst="rect">
            <a:avLst/>
          </a:prstGeom>
        </p:spPr>
        <p:txBody>
          <a:bodyPr vert="horz" wrap="square" lIns="0" tIns="12700" rIns="0" bIns="0" rtlCol="0">
            <a:spAutoFit/>
          </a:bodyPr>
          <a:lstStyle/>
          <a:p>
            <a:pPr marL="12700" algn="ctr">
              <a:lnSpc>
                <a:spcPct val="100000"/>
              </a:lnSpc>
              <a:spcBef>
                <a:spcPts val="100"/>
              </a:spcBef>
            </a:pPr>
            <a:r>
              <a:rPr sz="6000" b="1" dirty="0">
                <a:latin typeface="Arial" panose="020B0604020202020204" pitchFamily="34" charset="0"/>
                <a:cs typeface="Arial" panose="020B0604020202020204" pitchFamily="34" charset="0"/>
              </a:rPr>
              <a:t>CSCI</a:t>
            </a:r>
            <a:r>
              <a:rPr sz="6000" b="1" spc="-225" dirty="0">
                <a:latin typeface="Arial" panose="020B0604020202020204" pitchFamily="34" charset="0"/>
                <a:cs typeface="Arial" panose="020B0604020202020204" pitchFamily="34" charset="0"/>
              </a:rPr>
              <a:t> </a:t>
            </a:r>
            <a:r>
              <a:rPr lang="en-US" sz="6000" b="1" dirty="0">
                <a:latin typeface="Arial" panose="020B0604020202020204" pitchFamily="34" charset="0"/>
                <a:cs typeface="Arial" panose="020B0604020202020204" pitchFamily="34" charset="0"/>
              </a:rPr>
              <a:t>132</a:t>
            </a:r>
            <a:r>
              <a:rPr sz="6000" b="1" dirty="0">
                <a:latin typeface="Arial" panose="020B0604020202020204" pitchFamily="34" charset="0"/>
                <a:cs typeface="Arial" panose="020B0604020202020204" pitchFamily="34" charset="0"/>
              </a:rPr>
              <a:t>:</a:t>
            </a:r>
            <a:r>
              <a:rPr sz="6000" b="1" spc="-204" dirty="0">
                <a:latin typeface="Arial" panose="020B0604020202020204" pitchFamily="34" charset="0"/>
                <a:cs typeface="Arial" panose="020B0604020202020204" pitchFamily="34" charset="0"/>
              </a:rPr>
              <a:t> </a:t>
            </a:r>
            <a:br>
              <a:rPr lang="en-US" sz="6000" b="1" spc="-204" dirty="0">
                <a:latin typeface="Arial" panose="020B0604020202020204" pitchFamily="34" charset="0"/>
                <a:cs typeface="Arial" panose="020B0604020202020204" pitchFamily="34" charset="0"/>
              </a:rPr>
            </a:br>
            <a:r>
              <a:rPr lang="en-US" sz="4800" b="1" spc="-204" dirty="0">
                <a:latin typeface="Arial" panose="020B0604020202020204" pitchFamily="34" charset="0"/>
                <a:cs typeface="Arial" panose="020B0604020202020204" pitchFamily="34" charset="0"/>
              </a:rPr>
              <a:t>Basic Data Structures and Algorithms</a:t>
            </a:r>
            <a:endParaRPr sz="6000" b="1" dirty="0">
              <a:latin typeface="Arial" panose="020B0604020202020204" pitchFamily="34" charset="0"/>
              <a:cs typeface="Arial" panose="020B0604020202020204" pitchFamily="34" charset="0"/>
            </a:endParaRPr>
          </a:p>
        </p:txBody>
      </p:sp>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solidFill>
                  <a:schemeClr val="accent6"/>
                </a:solidFill>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solidFill>
                  <a:schemeClr val="accent6"/>
                </a:solidFill>
              </a:endParaRPr>
            </a:p>
          </p:txBody>
        </p:sp>
      </p:grpSp>
      <p:grpSp>
        <p:nvGrpSpPr>
          <p:cNvPr id="6" name="object 6"/>
          <p:cNvGrpSpPr/>
          <p:nvPr/>
        </p:nvGrpSpPr>
        <p:grpSpPr>
          <a:xfrm>
            <a:off x="-6350" y="-6350"/>
            <a:ext cx="838835" cy="887730"/>
            <a:chOff x="-6350" y="-6350"/>
            <a:chExt cx="838835" cy="887730"/>
          </a:xfrm>
          <a:solidFill>
            <a:schemeClr val="accent5">
              <a:lumMod val="60000"/>
              <a:lumOff val="40000"/>
            </a:schemeClr>
          </a:solidFill>
        </p:grpSpPr>
        <p:sp>
          <p:nvSpPr>
            <p:cNvPr id="7" name="object 7"/>
            <p:cNvSpPr/>
            <p:nvPr/>
          </p:nvSpPr>
          <p:spPr>
            <a:xfrm>
              <a:off x="0" y="0"/>
              <a:ext cx="826135" cy="875030"/>
            </a:xfrm>
            <a:custGeom>
              <a:avLst/>
              <a:gdLst/>
              <a:ahLst/>
              <a:cxnLst/>
              <a:rect l="l" t="t" r="r" b="b"/>
              <a:pathLst>
                <a:path w="826135" h="875030">
                  <a:moveTo>
                    <a:pt x="826008" y="0"/>
                  </a:moveTo>
                  <a:lnTo>
                    <a:pt x="0" y="0"/>
                  </a:lnTo>
                  <a:lnTo>
                    <a:pt x="0" y="874776"/>
                  </a:lnTo>
                  <a:lnTo>
                    <a:pt x="826008" y="0"/>
                  </a:lnTo>
                  <a:close/>
                </a:path>
              </a:pathLst>
            </a:custGeom>
            <a:grpFill/>
            <a:ln>
              <a:solidFill>
                <a:schemeClr val="accent5">
                  <a:lumMod val="75000"/>
                </a:schemeClr>
              </a:solidFill>
            </a:ln>
          </p:spPr>
          <p:txBody>
            <a:bodyPr wrap="square" lIns="0" tIns="0" rIns="0" bIns="0" rtlCol="0"/>
            <a:lstStyle/>
            <a:p>
              <a:endParaRPr>
                <a:solidFill>
                  <a:schemeClr val="accent6"/>
                </a:solidFill>
              </a:endParaRPr>
            </a:p>
          </p:txBody>
        </p:sp>
        <p:sp>
          <p:nvSpPr>
            <p:cNvPr id="8" name="object 8"/>
            <p:cNvSpPr/>
            <p:nvPr/>
          </p:nvSpPr>
          <p:spPr>
            <a:xfrm>
              <a:off x="0" y="0"/>
              <a:ext cx="826135" cy="875030"/>
            </a:xfrm>
            <a:custGeom>
              <a:avLst/>
              <a:gdLst/>
              <a:ahLst/>
              <a:cxnLst/>
              <a:rect l="l" t="t" r="r" b="b"/>
              <a:pathLst>
                <a:path w="826135" h="875030">
                  <a:moveTo>
                    <a:pt x="0" y="0"/>
                  </a:moveTo>
                  <a:lnTo>
                    <a:pt x="826008" y="0"/>
                  </a:lnTo>
                  <a:lnTo>
                    <a:pt x="0" y="874776"/>
                  </a:lnTo>
                  <a:lnTo>
                    <a:pt x="0" y="0"/>
                  </a:lnTo>
                  <a:close/>
                </a:path>
              </a:pathLst>
            </a:custGeom>
            <a:grpFill/>
            <a:ln w="12700">
              <a:solidFill>
                <a:schemeClr val="accent5">
                  <a:lumMod val="75000"/>
                </a:schemeClr>
              </a:solidFill>
            </a:ln>
          </p:spPr>
          <p:txBody>
            <a:bodyPr wrap="square" lIns="0" tIns="0" rIns="0" bIns="0" rtlCol="0"/>
            <a:lstStyle/>
            <a:p>
              <a:endParaRPr>
                <a:solidFill>
                  <a:schemeClr val="accent6"/>
                </a:solidFill>
              </a:endParaRPr>
            </a:p>
          </p:txBody>
        </p:sp>
      </p:grpSp>
      <p:sp>
        <p:nvSpPr>
          <p:cNvPr id="9" name="object 9"/>
          <p:cNvSpPr txBox="1"/>
          <p:nvPr/>
        </p:nvSpPr>
        <p:spPr>
          <a:xfrm>
            <a:off x="2781452" y="2895600"/>
            <a:ext cx="6177280" cy="382156"/>
          </a:xfrm>
          <a:prstGeom prst="rect">
            <a:avLst/>
          </a:prstGeom>
        </p:spPr>
        <p:txBody>
          <a:bodyPr vert="horz" wrap="square" lIns="0" tIns="12700" rIns="0" bIns="0" rtlCol="0">
            <a:spAutoFit/>
          </a:bodyPr>
          <a:lstStyle/>
          <a:p>
            <a:pPr marL="12700" algn="ctr">
              <a:lnSpc>
                <a:spcPct val="100000"/>
              </a:lnSpc>
              <a:spcBef>
                <a:spcPts val="100"/>
              </a:spcBef>
            </a:pPr>
            <a:r>
              <a:rPr lang="en-US" sz="2400" dirty="0">
                <a:latin typeface="Calibri"/>
                <a:cs typeface="Calibri"/>
              </a:rPr>
              <a:t>Time Complexity, Big-O</a:t>
            </a:r>
          </a:p>
        </p:txBody>
      </p:sp>
      <p:sp>
        <p:nvSpPr>
          <p:cNvPr id="10" name="object 10"/>
          <p:cNvSpPr txBox="1"/>
          <p:nvPr/>
        </p:nvSpPr>
        <p:spPr>
          <a:xfrm>
            <a:off x="76200" y="5523188"/>
            <a:ext cx="11587785" cy="887422"/>
          </a:xfrm>
          <a:prstGeom prst="rect">
            <a:avLst/>
          </a:prstGeom>
        </p:spPr>
        <p:txBody>
          <a:bodyPr vert="horz" wrap="square" lIns="0" tIns="12700" rIns="0" bIns="0" rtlCol="0">
            <a:spAutoFit/>
          </a:bodyPr>
          <a:lstStyle/>
          <a:p>
            <a:pPr marL="12700" marR="3335020">
              <a:lnSpc>
                <a:spcPct val="100000"/>
              </a:lnSpc>
              <a:spcBef>
                <a:spcPts val="100"/>
              </a:spcBef>
            </a:pPr>
            <a:r>
              <a:rPr sz="2800" dirty="0">
                <a:latin typeface="Calibri"/>
                <a:cs typeface="Calibri"/>
              </a:rPr>
              <a:t>Reese</a:t>
            </a:r>
            <a:r>
              <a:rPr sz="2800" spc="-50" dirty="0">
                <a:latin typeface="Calibri"/>
                <a:cs typeface="Calibri"/>
              </a:rPr>
              <a:t> </a:t>
            </a:r>
            <a:r>
              <a:rPr sz="2800" spc="-20" dirty="0">
                <a:latin typeface="Calibri"/>
                <a:cs typeface="Calibri"/>
              </a:rPr>
              <a:t>Pearsall</a:t>
            </a:r>
            <a:endParaRPr lang="en-US" sz="2800" spc="-20" dirty="0">
              <a:latin typeface="Calibri"/>
              <a:cs typeface="Calibri"/>
            </a:endParaRPr>
          </a:p>
          <a:p>
            <a:pPr marL="12700" marR="3335020">
              <a:lnSpc>
                <a:spcPct val="100000"/>
              </a:lnSpc>
              <a:spcBef>
                <a:spcPts val="100"/>
              </a:spcBef>
            </a:pPr>
            <a:r>
              <a:rPr lang="en-US" sz="2800" dirty="0">
                <a:latin typeface="Calibri"/>
                <a:cs typeface="Calibri"/>
              </a:rPr>
              <a:t>Spring 2025</a:t>
            </a:r>
          </a:p>
        </p:txBody>
      </p:sp>
      <p:sp>
        <p:nvSpPr>
          <p:cNvPr id="12" name="TextBox 11">
            <a:extLst>
              <a:ext uri="{FF2B5EF4-FFF2-40B4-BE49-F238E27FC236}">
                <a16:creationId xmlns:a16="http://schemas.microsoft.com/office/drawing/2014/main" id="{916A11AF-12F4-4CFA-946A-9D6E597DA2A6}"/>
              </a:ext>
            </a:extLst>
          </p:cNvPr>
          <p:cNvSpPr txBox="1"/>
          <p:nvPr/>
        </p:nvSpPr>
        <p:spPr>
          <a:xfrm>
            <a:off x="-9258" y="6527758"/>
            <a:ext cx="9829800" cy="338554"/>
          </a:xfrm>
          <a:prstGeom prst="rect">
            <a:avLst/>
          </a:prstGeom>
          <a:noFill/>
        </p:spPr>
        <p:txBody>
          <a:bodyPr wrap="square">
            <a:spAutoFit/>
          </a:bodyPr>
          <a:lstStyle/>
          <a:p>
            <a:pPr marL="12700" marR="3335020">
              <a:lnSpc>
                <a:spcPct val="100000"/>
              </a:lnSpc>
              <a:spcBef>
                <a:spcPts val="100"/>
              </a:spcBef>
            </a:pPr>
            <a:r>
              <a:rPr lang="en-US" sz="1600" dirty="0">
                <a:solidFill>
                  <a:schemeClr val="bg1"/>
                </a:solidFill>
                <a:latin typeface="Calibri"/>
                <a:cs typeface="Calibri"/>
                <a:hlinkClick r:id="rId2">
                  <a:extLst>
                    <a:ext uri="{A12FA001-AC4F-418D-AE19-62706E023703}">
                      <ahyp:hlinkClr xmlns:ahyp="http://schemas.microsoft.com/office/drawing/2018/hyperlinkcolor" val="tx"/>
                    </a:ext>
                  </a:extLst>
                </a:hlinkClick>
              </a:rPr>
              <a:t>https://www.cs.montana.edu/pearsall/classes/spring2025/132/main.html</a:t>
            </a:r>
            <a:endParaRPr lang="en-US" sz="1600" dirty="0">
              <a:solidFill>
                <a:schemeClr val="bg1"/>
              </a:solidFill>
              <a:latin typeface="Calibri"/>
              <a:cs typeface="Calibri"/>
            </a:endParaRPr>
          </a:p>
        </p:txBody>
      </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a:t>
            </a:fld>
            <a:endParaRPr lang="en-US" dirty="0"/>
          </a:p>
        </p:txBody>
      </p:sp>
      <p:sp>
        <p:nvSpPr>
          <p:cNvPr id="6" name="TextBox 5">
            <a:extLst>
              <a:ext uri="{FF2B5EF4-FFF2-40B4-BE49-F238E27FC236}">
                <a16:creationId xmlns:a16="http://schemas.microsoft.com/office/drawing/2014/main" id="{1FD3F738-3E04-767C-19C6-C572E2998808}"/>
              </a:ext>
            </a:extLst>
          </p:cNvPr>
          <p:cNvSpPr txBox="1"/>
          <p:nvPr/>
        </p:nvSpPr>
        <p:spPr>
          <a:xfrm>
            <a:off x="1295400" y="228600"/>
            <a:ext cx="9105312" cy="954107"/>
          </a:xfrm>
          <a:prstGeom prst="rect">
            <a:avLst/>
          </a:prstGeom>
          <a:noFill/>
        </p:spPr>
        <p:txBody>
          <a:bodyPr wrap="square" rtlCol="0">
            <a:spAutoFit/>
          </a:bodyPr>
          <a:lstStyle/>
          <a:p>
            <a:r>
              <a:rPr lang="en-US" sz="2800" dirty="0"/>
              <a:t>The </a:t>
            </a:r>
            <a:r>
              <a:rPr lang="en-US" sz="2800" b="1" dirty="0"/>
              <a:t>running time </a:t>
            </a:r>
            <a:r>
              <a:rPr lang="en-US" sz="2800" dirty="0"/>
              <a:t>of an algorithm is the time it takes for an algorithm to completely run from start to finish</a:t>
            </a:r>
          </a:p>
        </p:txBody>
      </p:sp>
      <p:sp>
        <p:nvSpPr>
          <p:cNvPr id="10" name="TextBox 9">
            <a:extLst>
              <a:ext uri="{FF2B5EF4-FFF2-40B4-BE49-F238E27FC236}">
                <a16:creationId xmlns:a16="http://schemas.microsoft.com/office/drawing/2014/main" id="{1ED92A0C-74D3-108A-B2C1-1EDD8FE682DA}"/>
              </a:ext>
            </a:extLst>
          </p:cNvPr>
          <p:cNvSpPr txBox="1"/>
          <p:nvPr/>
        </p:nvSpPr>
        <p:spPr>
          <a:xfrm>
            <a:off x="1524000" y="1600200"/>
            <a:ext cx="7391767" cy="1200329"/>
          </a:xfrm>
          <a:prstGeom prst="rect">
            <a:avLst/>
          </a:prstGeom>
          <a:noFill/>
        </p:spPr>
        <p:txBody>
          <a:bodyPr wrap="none" rtlCol="0">
            <a:spAutoFit/>
          </a:bodyPr>
          <a:lstStyle/>
          <a:p>
            <a:r>
              <a:rPr lang="en-US" sz="2400" dirty="0"/>
              <a:t>There are a few ways we can measure running time:</a:t>
            </a:r>
          </a:p>
          <a:p>
            <a:endParaRPr lang="en-US" sz="2400" dirty="0"/>
          </a:p>
          <a:p>
            <a:pPr marL="342900" indent="-342900">
              <a:buFont typeface="+mj-lt"/>
              <a:buAutoNum type="arabicPeriod"/>
            </a:pPr>
            <a:r>
              <a:rPr lang="en-US" sz="2400" dirty="0"/>
              <a:t> </a:t>
            </a:r>
          </a:p>
        </p:txBody>
      </p:sp>
    </p:spTree>
    <p:extLst>
      <p:ext uri="{BB962C8B-B14F-4D97-AF65-F5344CB8AC3E}">
        <p14:creationId xmlns:p14="http://schemas.microsoft.com/office/powerpoint/2010/main" val="154315523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100</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8765541" cy="400110"/>
          </a:xfrm>
          <a:prstGeom prst="rect">
            <a:avLst/>
          </a:prstGeom>
          <a:noFill/>
        </p:spPr>
        <p:txBody>
          <a:bodyPr wrap="none" rtlCol="0">
            <a:spAutoFit/>
          </a:bodyPr>
          <a:lstStyle/>
          <a:p>
            <a:r>
              <a:rPr lang="en-US" sz="2000" dirty="0"/>
              <a:t>Algorithm Analysis: Adding Node to end of Singly Linked List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endParaRPr lang="en-US" sz="1800" dirty="0">
              <a:solidFill>
                <a:srgbClr val="000000"/>
              </a:solidFill>
              <a:effectLst/>
              <a:latin typeface="Consolas" panose="020B0609020204030204" pitchFamily="49" charset="0"/>
            </a:endParaRP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&amp;&amp; tail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tail.setNext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endParaRPr lang="en-US" dirty="0">
              <a:solidFill>
                <a:srgbClr val="000000"/>
              </a:solidFill>
              <a:latin typeface="Consolas" panose="020B0609020204030204" pitchFamily="49" charset="0"/>
            </a:endParaRPr>
          </a:p>
          <a:p>
            <a:r>
              <a:rPr lang="en-US" sz="1800" dirty="0">
                <a:solidFill>
                  <a:srgbClr val="000000"/>
                </a:solidFill>
                <a:effectLst/>
                <a:latin typeface="Consolas" panose="020B0609020204030204" pitchFamily="49" charset="0"/>
              </a:rPr>
              <a:t>}</a:t>
            </a:r>
          </a:p>
          <a:p>
            <a:endParaRPr lang="en-US" dirty="0"/>
          </a:p>
        </p:txBody>
      </p:sp>
      <p:sp>
        <p:nvSpPr>
          <p:cNvPr id="25" name="TextBox 24">
            <a:extLst>
              <a:ext uri="{FF2B5EF4-FFF2-40B4-BE49-F238E27FC236}">
                <a16:creationId xmlns:a16="http://schemas.microsoft.com/office/drawing/2014/main" id="{DCEC6596-7F37-3D42-CCD3-BC86DBAEC881}"/>
              </a:ext>
            </a:extLst>
          </p:cNvPr>
          <p:cNvSpPr txBox="1"/>
          <p:nvPr/>
        </p:nvSpPr>
        <p:spPr>
          <a:xfrm>
            <a:off x="381000" y="5029200"/>
            <a:ext cx="4700326" cy="461665"/>
          </a:xfrm>
          <a:prstGeom prst="rect">
            <a:avLst/>
          </a:prstGeom>
          <a:noFill/>
        </p:spPr>
        <p:txBody>
          <a:bodyPr wrap="none" rtlCol="0">
            <a:spAutoFit/>
          </a:bodyPr>
          <a:lstStyle/>
          <a:p>
            <a:r>
              <a:rPr lang="en-US" sz="2400" b="1" dirty="0">
                <a:solidFill>
                  <a:schemeClr val="tx1"/>
                </a:solidFill>
              </a:rPr>
              <a:t>Total Running Time = 1 + 1 + 1 </a:t>
            </a:r>
          </a:p>
        </p:txBody>
      </p:sp>
      <p:sp>
        <p:nvSpPr>
          <p:cNvPr id="6" name="Arrow: Right 5">
            <a:extLst>
              <a:ext uri="{FF2B5EF4-FFF2-40B4-BE49-F238E27FC236}">
                <a16:creationId xmlns:a16="http://schemas.microsoft.com/office/drawing/2014/main" id="{AE5FBD00-CCA5-923B-EF55-5F1D689C118D}"/>
              </a:ext>
            </a:extLst>
          </p:cNvPr>
          <p:cNvSpPr/>
          <p:nvPr/>
        </p:nvSpPr>
        <p:spPr>
          <a:xfrm rot="10800000">
            <a:off x="5562600" y="1374815"/>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F9BC9DD-3EE6-AE9E-75B1-90FC82A954D1}"/>
              </a:ext>
            </a:extLst>
          </p:cNvPr>
          <p:cNvSpPr txBox="1"/>
          <p:nvPr/>
        </p:nvSpPr>
        <p:spPr>
          <a:xfrm>
            <a:off x="6522099" y="1284460"/>
            <a:ext cx="816249" cy="461665"/>
          </a:xfrm>
          <a:prstGeom prst="rect">
            <a:avLst/>
          </a:prstGeom>
          <a:noFill/>
        </p:spPr>
        <p:txBody>
          <a:bodyPr wrap="none" rtlCol="0">
            <a:spAutoFit/>
          </a:bodyPr>
          <a:lstStyle/>
          <a:p>
            <a:pPr algn="ctr"/>
            <a:r>
              <a:rPr lang="en-US" sz="2400" b="1" dirty="0"/>
              <a:t>O(1)</a:t>
            </a:r>
          </a:p>
        </p:txBody>
      </p:sp>
      <p:sp>
        <p:nvSpPr>
          <p:cNvPr id="8" name="Arrow: Right 7">
            <a:extLst>
              <a:ext uri="{FF2B5EF4-FFF2-40B4-BE49-F238E27FC236}">
                <a16:creationId xmlns:a16="http://schemas.microsoft.com/office/drawing/2014/main" id="{E46AC473-15DB-50B6-8769-4CBD177D74BD}"/>
              </a:ext>
            </a:extLst>
          </p:cNvPr>
          <p:cNvSpPr/>
          <p:nvPr/>
        </p:nvSpPr>
        <p:spPr>
          <a:xfrm rot="10800000">
            <a:off x="4572000" y="2364626"/>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0FF8424-EAB0-AB4D-BD84-16834340A383}"/>
              </a:ext>
            </a:extLst>
          </p:cNvPr>
          <p:cNvSpPr txBox="1"/>
          <p:nvPr/>
        </p:nvSpPr>
        <p:spPr>
          <a:xfrm>
            <a:off x="5531499" y="2274271"/>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4396B7EC-FF62-826C-E9F4-9D10B9E9B9C0}"/>
              </a:ext>
            </a:extLst>
          </p:cNvPr>
          <p:cNvSpPr/>
          <p:nvPr/>
        </p:nvSpPr>
        <p:spPr>
          <a:xfrm rot="10800000">
            <a:off x="3962400" y="2735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FB11428-FAB8-98BD-2F6D-170074414A4B}"/>
              </a:ext>
            </a:extLst>
          </p:cNvPr>
          <p:cNvSpPr txBox="1"/>
          <p:nvPr/>
        </p:nvSpPr>
        <p:spPr>
          <a:xfrm>
            <a:off x="4921899" y="2645245"/>
            <a:ext cx="816249" cy="461665"/>
          </a:xfrm>
          <a:prstGeom prst="rect">
            <a:avLst/>
          </a:prstGeom>
          <a:noFill/>
        </p:spPr>
        <p:txBody>
          <a:bodyPr wrap="none" rtlCol="0">
            <a:spAutoFit/>
          </a:bodyPr>
          <a:lstStyle/>
          <a:p>
            <a:pPr algn="ctr"/>
            <a:r>
              <a:rPr lang="en-US" sz="2400" b="1" dirty="0"/>
              <a:t>O(1)</a:t>
            </a:r>
          </a:p>
        </p:txBody>
      </p:sp>
      <p:sp>
        <p:nvSpPr>
          <p:cNvPr id="12" name="TextBox 11">
            <a:extLst>
              <a:ext uri="{FF2B5EF4-FFF2-40B4-BE49-F238E27FC236}">
                <a16:creationId xmlns:a16="http://schemas.microsoft.com/office/drawing/2014/main" id="{0136713E-B1F4-AF3D-85F6-E17952BDC767}"/>
              </a:ext>
            </a:extLst>
          </p:cNvPr>
          <p:cNvSpPr txBox="1"/>
          <p:nvPr/>
        </p:nvSpPr>
        <p:spPr>
          <a:xfrm>
            <a:off x="2271566" y="5860197"/>
            <a:ext cx="395434" cy="369332"/>
          </a:xfrm>
          <a:prstGeom prst="rect">
            <a:avLst/>
          </a:prstGeom>
          <a:noFill/>
        </p:spPr>
        <p:txBody>
          <a:bodyPr wrap="square">
            <a:spAutoFit/>
          </a:bodyPr>
          <a:lstStyle/>
          <a:p>
            <a:r>
              <a:rPr lang="en-US" sz="1800" b="0" i="0" dirty="0">
                <a:solidFill>
                  <a:srgbClr val="FF0000"/>
                </a:solidFill>
                <a:effectLst/>
                <a:latin typeface="Roboto" panose="02000000000000000000" pitchFamily="2" charset="0"/>
              </a:rPr>
              <a:t>∈</a:t>
            </a:r>
            <a:endParaRPr lang="en-US" dirty="0"/>
          </a:p>
        </p:txBody>
      </p:sp>
      <p:sp>
        <p:nvSpPr>
          <p:cNvPr id="15" name="TextBox 14">
            <a:extLst>
              <a:ext uri="{FF2B5EF4-FFF2-40B4-BE49-F238E27FC236}">
                <a16:creationId xmlns:a16="http://schemas.microsoft.com/office/drawing/2014/main" id="{2B5B79E6-1D9A-6DD4-4922-CE8991964CE9}"/>
              </a:ext>
            </a:extLst>
          </p:cNvPr>
          <p:cNvSpPr txBox="1"/>
          <p:nvPr/>
        </p:nvSpPr>
        <p:spPr>
          <a:xfrm>
            <a:off x="2590800" y="5685830"/>
            <a:ext cx="1003801" cy="584775"/>
          </a:xfrm>
          <a:prstGeom prst="rect">
            <a:avLst/>
          </a:prstGeom>
          <a:noFill/>
        </p:spPr>
        <p:txBody>
          <a:bodyPr wrap="none" rtlCol="0">
            <a:spAutoFit/>
          </a:bodyPr>
          <a:lstStyle/>
          <a:p>
            <a:r>
              <a:rPr lang="en-US" sz="3200" b="1" dirty="0">
                <a:solidFill>
                  <a:srgbClr val="FF0000"/>
                </a:solidFill>
              </a:rPr>
              <a:t>O(1)</a:t>
            </a:r>
            <a:endParaRPr lang="en-US" sz="2400" b="1" dirty="0">
              <a:solidFill>
                <a:srgbClr val="FF0000"/>
              </a:solidFill>
              <a:highlight>
                <a:srgbClr val="00FF00"/>
              </a:highlight>
            </a:endParaRPr>
          </a:p>
        </p:txBody>
      </p:sp>
      <p:sp>
        <p:nvSpPr>
          <p:cNvPr id="16" name="TextBox 15">
            <a:extLst>
              <a:ext uri="{FF2B5EF4-FFF2-40B4-BE49-F238E27FC236}">
                <a16:creationId xmlns:a16="http://schemas.microsoft.com/office/drawing/2014/main" id="{8FAA0835-D278-2DF3-194E-F48A90D695C0}"/>
              </a:ext>
            </a:extLst>
          </p:cNvPr>
          <p:cNvSpPr txBox="1"/>
          <p:nvPr/>
        </p:nvSpPr>
        <p:spPr>
          <a:xfrm>
            <a:off x="6400800" y="4290536"/>
            <a:ext cx="5142230" cy="1200329"/>
          </a:xfrm>
          <a:prstGeom prst="rect">
            <a:avLst/>
          </a:prstGeom>
          <a:noFill/>
        </p:spPr>
        <p:txBody>
          <a:bodyPr wrap="square" rtlCol="0">
            <a:spAutoFit/>
          </a:bodyPr>
          <a:lstStyle/>
          <a:p>
            <a:r>
              <a:rPr lang="en-US" sz="2400" i="1" dirty="0"/>
              <a:t>“The number of operations required for this algorithm is the same no matter the input”</a:t>
            </a:r>
          </a:p>
        </p:txBody>
      </p:sp>
    </p:spTree>
    <p:extLst>
      <p:ext uri="{BB962C8B-B14F-4D97-AF65-F5344CB8AC3E}">
        <p14:creationId xmlns:p14="http://schemas.microsoft.com/office/powerpoint/2010/main" val="421827171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101</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8765541" cy="400110"/>
          </a:xfrm>
          <a:prstGeom prst="rect">
            <a:avLst/>
          </a:prstGeom>
          <a:noFill/>
        </p:spPr>
        <p:txBody>
          <a:bodyPr wrap="none" rtlCol="0">
            <a:spAutoFit/>
          </a:bodyPr>
          <a:lstStyle/>
          <a:p>
            <a:r>
              <a:rPr lang="en-US" sz="2000" dirty="0"/>
              <a:t>Algorithm Analysis: Adding Node to end of Singly Linked List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endParaRPr lang="en-US" sz="1800" dirty="0">
              <a:solidFill>
                <a:srgbClr val="000000"/>
              </a:solidFill>
              <a:effectLst/>
              <a:latin typeface="Consolas" panose="020B0609020204030204" pitchFamily="49" charset="0"/>
            </a:endParaRP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&amp;&amp; tail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tail.setNext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endParaRPr lang="en-US" dirty="0">
              <a:solidFill>
                <a:srgbClr val="000000"/>
              </a:solidFill>
              <a:latin typeface="Consolas" panose="020B0609020204030204" pitchFamily="49" charset="0"/>
            </a:endParaRPr>
          </a:p>
          <a:p>
            <a:r>
              <a:rPr lang="en-US" sz="1800" dirty="0">
                <a:solidFill>
                  <a:srgbClr val="000000"/>
                </a:solidFill>
                <a:effectLst/>
                <a:latin typeface="Consolas" panose="020B0609020204030204" pitchFamily="49" charset="0"/>
              </a:rPr>
              <a:t>}</a:t>
            </a:r>
          </a:p>
          <a:p>
            <a:endParaRPr lang="en-US" dirty="0"/>
          </a:p>
        </p:txBody>
      </p:sp>
      <p:sp>
        <p:nvSpPr>
          <p:cNvPr id="25" name="TextBox 24">
            <a:extLst>
              <a:ext uri="{FF2B5EF4-FFF2-40B4-BE49-F238E27FC236}">
                <a16:creationId xmlns:a16="http://schemas.microsoft.com/office/drawing/2014/main" id="{DCEC6596-7F37-3D42-CCD3-BC86DBAEC881}"/>
              </a:ext>
            </a:extLst>
          </p:cNvPr>
          <p:cNvSpPr txBox="1"/>
          <p:nvPr/>
        </p:nvSpPr>
        <p:spPr>
          <a:xfrm>
            <a:off x="381000" y="5029200"/>
            <a:ext cx="4700326" cy="461665"/>
          </a:xfrm>
          <a:prstGeom prst="rect">
            <a:avLst/>
          </a:prstGeom>
          <a:noFill/>
        </p:spPr>
        <p:txBody>
          <a:bodyPr wrap="none" rtlCol="0">
            <a:spAutoFit/>
          </a:bodyPr>
          <a:lstStyle/>
          <a:p>
            <a:r>
              <a:rPr lang="en-US" sz="2400" b="1" dirty="0">
                <a:solidFill>
                  <a:schemeClr val="tx1"/>
                </a:solidFill>
              </a:rPr>
              <a:t>Total Running Time = 1 + 1 + 1 </a:t>
            </a:r>
          </a:p>
        </p:txBody>
      </p:sp>
      <p:sp>
        <p:nvSpPr>
          <p:cNvPr id="6" name="Arrow: Right 5">
            <a:extLst>
              <a:ext uri="{FF2B5EF4-FFF2-40B4-BE49-F238E27FC236}">
                <a16:creationId xmlns:a16="http://schemas.microsoft.com/office/drawing/2014/main" id="{AE5FBD00-CCA5-923B-EF55-5F1D689C118D}"/>
              </a:ext>
            </a:extLst>
          </p:cNvPr>
          <p:cNvSpPr/>
          <p:nvPr/>
        </p:nvSpPr>
        <p:spPr>
          <a:xfrm rot="10800000">
            <a:off x="5562600" y="1374815"/>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F9BC9DD-3EE6-AE9E-75B1-90FC82A954D1}"/>
              </a:ext>
            </a:extLst>
          </p:cNvPr>
          <p:cNvSpPr txBox="1"/>
          <p:nvPr/>
        </p:nvSpPr>
        <p:spPr>
          <a:xfrm>
            <a:off x="6522099" y="1284460"/>
            <a:ext cx="816249" cy="461665"/>
          </a:xfrm>
          <a:prstGeom prst="rect">
            <a:avLst/>
          </a:prstGeom>
          <a:noFill/>
        </p:spPr>
        <p:txBody>
          <a:bodyPr wrap="none" rtlCol="0">
            <a:spAutoFit/>
          </a:bodyPr>
          <a:lstStyle/>
          <a:p>
            <a:pPr algn="ctr"/>
            <a:r>
              <a:rPr lang="en-US" sz="2400" b="1" dirty="0"/>
              <a:t>O(1)</a:t>
            </a:r>
          </a:p>
        </p:txBody>
      </p:sp>
      <p:sp>
        <p:nvSpPr>
          <p:cNvPr id="8" name="Arrow: Right 7">
            <a:extLst>
              <a:ext uri="{FF2B5EF4-FFF2-40B4-BE49-F238E27FC236}">
                <a16:creationId xmlns:a16="http://schemas.microsoft.com/office/drawing/2014/main" id="{E46AC473-15DB-50B6-8769-4CBD177D74BD}"/>
              </a:ext>
            </a:extLst>
          </p:cNvPr>
          <p:cNvSpPr/>
          <p:nvPr/>
        </p:nvSpPr>
        <p:spPr>
          <a:xfrm rot="10800000">
            <a:off x="4572000" y="2364626"/>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0FF8424-EAB0-AB4D-BD84-16834340A383}"/>
              </a:ext>
            </a:extLst>
          </p:cNvPr>
          <p:cNvSpPr txBox="1"/>
          <p:nvPr/>
        </p:nvSpPr>
        <p:spPr>
          <a:xfrm>
            <a:off x="5531499" y="2274271"/>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4396B7EC-FF62-826C-E9F4-9D10B9E9B9C0}"/>
              </a:ext>
            </a:extLst>
          </p:cNvPr>
          <p:cNvSpPr/>
          <p:nvPr/>
        </p:nvSpPr>
        <p:spPr>
          <a:xfrm rot="10800000">
            <a:off x="3962400" y="2735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FB11428-FAB8-98BD-2F6D-170074414A4B}"/>
              </a:ext>
            </a:extLst>
          </p:cNvPr>
          <p:cNvSpPr txBox="1"/>
          <p:nvPr/>
        </p:nvSpPr>
        <p:spPr>
          <a:xfrm>
            <a:off x="4921899" y="2645245"/>
            <a:ext cx="816249" cy="461665"/>
          </a:xfrm>
          <a:prstGeom prst="rect">
            <a:avLst/>
          </a:prstGeom>
          <a:noFill/>
        </p:spPr>
        <p:txBody>
          <a:bodyPr wrap="none" rtlCol="0">
            <a:spAutoFit/>
          </a:bodyPr>
          <a:lstStyle/>
          <a:p>
            <a:pPr algn="ctr"/>
            <a:r>
              <a:rPr lang="en-US" sz="2400" b="1" dirty="0"/>
              <a:t>O(1)</a:t>
            </a:r>
          </a:p>
        </p:txBody>
      </p:sp>
      <p:sp>
        <p:nvSpPr>
          <p:cNvPr id="12" name="TextBox 11">
            <a:extLst>
              <a:ext uri="{FF2B5EF4-FFF2-40B4-BE49-F238E27FC236}">
                <a16:creationId xmlns:a16="http://schemas.microsoft.com/office/drawing/2014/main" id="{0136713E-B1F4-AF3D-85F6-E17952BDC767}"/>
              </a:ext>
            </a:extLst>
          </p:cNvPr>
          <p:cNvSpPr txBox="1"/>
          <p:nvPr/>
        </p:nvSpPr>
        <p:spPr>
          <a:xfrm>
            <a:off x="2271566" y="5860197"/>
            <a:ext cx="395434" cy="369332"/>
          </a:xfrm>
          <a:prstGeom prst="rect">
            <a:avLst/>
          </a:prstGeom>
          <a:noFill/>
        </p:spPr>
        <p:txBody>
          <a:bodyPr wrap="square">
            <a:spAutoFit/>
          </a:bodyPr>
          <a:lstStyle/>
          <a:p>
            <a:r>
              <a:rPr lang="en-US" sz="1800" b="0" i="0" dirty="0">
                <a:solidFill>
                  <a:srgbClr val="FF0000"/>
                </a:solidFill>
                <a:effectLst/>
                <a:latin typeface="Roboto" panose="02000000000000000000" pitchFamily="2" charset="0"/>
              </a:rPr>
              <a:t>∈</a:t>
            </a:r>
            <a:endParaRPr lang="en-US" dirty="0"/>
          </a:p>
        </p:txBody>
      </p:sp>
      <p:sp>
        <p:nvSpPr>
          <p:cNvPr id="15" name="TextBox 14">
            <a:extLst>
              <a:ext uri="{FF2B5EF4-FFF2-40B4-BE49-F238E27FC236}">
                <a16:creationId xmlns:a16="http://schemas.microsoft.com/office/drawing/2014/main" id="{2B5B79E6-1D9A-6DD4-4922-CE8991964CE9}"/>
              </a:ext>
            </a:extLst>
          </p:cNvPr>
          <p:cNvSpPr txBox="1"/>
          <p:nvPr/>
        </p:nvSpPr>
        <p:spPr>
          <a:xfrm>
            <a:off x="2590800" y="5685830"/>
            <a:ext cx="1003801" cy="584775"/>
          </a:xfrm>
          <a:prstGeom prst="rect">
            <a:avLst/>
          </a:prstGeom>
          <a:noFill/>
        </p:spPr>
        <p:txBody>
          <a:bodyPr wrap="none" rtlCol="0">
            <a:spAutoFit/>
          </a:bodyPr>
          <a:lstStyle/>
          <a:p>
            <a:r>
              <a:rPr lang="en-US" sz="3200" b="1" dirty="0">
                <a:solidFill>
                  <a:srgbClr val="FF0000"/>
                </a:solidFill>
              </a:rPr>
              <a:t>O(1)</a:t>
            </a:r>
            <a:endParaRPr lang="en-US" sz="2400" b="1" dirty="0">
              <a:solidFill>
                <a:srgbClr val="FF0000"/>
              </a:solidFill>
              <a:highlight>
                <a:srgbClr val="00FF00"/>
              </a:highlight>
            </a:endParaRPr>
          </a:p>
        </p:txBody>
      </p:sp>
      <p:sp>
        <p:nvSpPr>
          <p:cNvPr id="16" name="TextBox 15">
            <a:extLst>
              <a:ext uri="{FF2B5EF4-FFF2-40B4-BE49-F238E27FC236}">
                <a16:creationId xmlns:a16="http://schemas.microsoft.com/office/drawing/2014/main" id="{8FAA0835-D278-2DF3-194E-F48A90D695C0}"/>
              </a:ext>
            </a:extLst>
          </p:cNvPr>
          <p:cNvSpPr txBox="1"/>
          <p:nvPr/>
        </p:nvSpPr>
        <p:spPr>
          <a:xfrm>
            <a:off x="6400800" y="4290536"/>
            <a:ext cx="5142230" cy="1200329"/>
          </a:xfrm>
          <a:prstGeom prst="rect">
            <a:avLst/>
          </a:prstGeom>
          <a:noFill/>
        </p:spPr>
        <p:txBody>
          <a:bodyPr wrap="square" rtlCol="0">
            <a:spAutoFit/>
          </a:bodyPr>
          <a:lstStyle/>
          <a:p>
            <a:r>
              <a:rPr lang="en-US" sz="2400" i="1" dirty="0"/>
              <a:t>“The number of operations required for this algorithm is the same no matter the input”</a:t>
            </a:r>
          </a:p>
        </p:txBody>
      </p:sp>
      <p:sp>
        <p:nvSpPr>
          <p:cNvPr id="13" name="TextBox 12">
            <a:extLst>
              <a:ext uri="{FF2B5EF4-FFF2-40B4-BE49-F238E27FC236}">
                <a16:creationId xmlns:a16="http://schemas.microsoft.com/office/drawing/2014/main" id="{20DE2B49-78B3-4560-57BD-95E01473EE27}"/>
              </a:ext>
            </a:extLst>
          </p:cNvPr>
          <p:cNvSpPr txBox="1"/>
          <p:nvPr/>
        </p:nvSpPr>
        <p:spPr>
          <a:xfrm>
            <a:off x="5867400" y="5713996"/>
            <a:ext cx="6122189" cy="369332"/>
          </a:xfrm>
          <a:prstGeom prst="rect">
            <a:avLst/>
          </a:prstGeom>
          <a:noFill/>
        </p:spPr>
        <p:txBody>
          <a:bodyPr wrap="none" rtlCol="0">
            <a:spAutoFit/>
          </a:bodyPr>
          <a:lstStyle/>
          <a:p>
            <a:r>
              <a:rPr lang="en-US" dirty="0"/>
              <a:t>3,000,000 Nodes = 3 operations, 10 Nodes = 3 operations</a:t>
            </a:r>
          </a:p>
        </p:txBody>
      </p:sp>
    </p:spTree>
    <p:extLst>
      <p:ext uri="{BB962C8B-B14F-4D97-AF65-F5344CB8AC3E}">
        <p14:creationId xmlns:p14="http://schemas.microsoft.com/office/powerpoint/2010/main" val="7267746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102</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35607" y="0"/>
            <a:ext cx="7034298" cy="400110"/>
          </a:xfrm>
          <a:prstGeom prst="rect">
            <a:avLst/>
          </a:prstGeom>
          <a:noFill/>
        </p:spPr>
        <p:txBody>
          <a:bodyPr wrap="none" rtlCol="0">
            <a:spAutoFit/>
          </a:bodyPr>
          <a:lstStyle/>
          <a:p>
            <a:r>
              <a:rPr lang="en-US" sz="2000" dirty="0"/>
              <a:t>Algorithm Analysis: Finding pairs that add up to a target sum</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139321"/>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List&lt;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[]&gt; </a:t>
            </a:r>
            <a:r>
              <a:rPr lang="en-US" sz="1800" dirty="0" err="1">
                <a:solidFill>
                  <a:srgbClr val="000000"/>
                </a:solidFill>
                <a:effectLst/>
                <a:latin typeface="Consolas" panose="020B0609020204030204" pitchFamily="49" charset="0"/>
              </a:rPr>
              <a:t>findPairs</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target</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List&lt;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[]&gt; </a:t>
            </a:r>
            <a:r>
              <a:rPr lang="en-US" sz="1800" dirty="0">
                <a:solidFill>
                  <a:srgbClr val="6A3E3E"/>
                </a:solidFill>
                <a:effectLst/>
                <a:latin typeface="Consolas" panose="020B0609020204030204" pitchFamily="49" charset="0"/>
              </a:rPr>
              <a:t>pairs</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new</a:t>
            </a:r>
            <a:r>
              <a:rPr lang="en-US" sz="1800" dirty="0">
                <a:solidFill>
                  <a:srgbClr val="000000"/>
                </a:solidFill>
                <a:effectLst/>
                <a:latin typeface="Consolas" panose="020B0609020204030204" pitchFamily="49" charset="0"/>
              </a:rPr>
              <a:t> LinkedList&lt;&gt;();</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0;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arr</a:t>
            </a:r>
            <a:r>
              <a:rPr lang="en-US" sz="1800" dirty="0" err="1">
                <a:solidFill>
                  <a:srgbClr val="000000"/>
                </a:solidFill>
                <a:effectLst/>
                <a:latin typeface="Consolas" panose="020B0609020204030204" pitchFamily="49" charset="0"/>
              </a:rPr>
              <a:t>.</a:t>
            </a:r>
            <a:r>
              <a:rPr lang="en-US" sz="1800" dirty="0" err="1">
                <a:solidFill>
                  <a:srgbClr val="0000C0"/>
                </a:solidFill>
                <a:effectLst/>
                <a:latin typeface="Consolas" panose="020B0609020204030204" pitchFamily="49" charset="0"/>
              </a:rPr>
              <a:t>length</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+ 1;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arr</a:t>
            </a:r>
            <a:r>
              <a:rPr lang="en-US" sz="1800" dirty="0" err="1">
                <a:solidFill>
                  <a:srgbClr val="000000"/>
                </a:solidFill>
                <a:effectLst/>
                <a:latin typeface="Consolas" panose="020B0609020204030204" pitchFamily="49" charset="0"/>
              </a:rPr>
              <a:t>.</a:t>
            </a:r>
            <a:r>
              <a:rPr lang="en-US" sz="1800" dirty="0" err="1">
                <a:solidFill>
                  <a:srgbClr val="0000C0"/>
                </a:solidFill>
                <a:effectLst/>
                <a:latin typeface="Consolas" panose="020B0609020204030204" pitchFamily="49" charset="0"/>
              </a:rPr>
              <a:t>length</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j</a:t>
            </a:r>
            <a:r>
              <a:rPr lang="en-US" sz="1800" dirty="0" err="1">
                <a:solidFill>
                  <a:srgbClr val="000000"/>
                </a:solidFill>
                <a:effectLst/>
                <a:latin typeface="Consolas" panose="020B0609020204030204" pitchFamily="49" charset="0"/>
              </a:rPr>
              <a:t>++</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a:t>
            </a:r>
            <a:r>
              <a:rPr lang="en-US" sz="1800" dirty="0">
                <a:solidFill>
                  <a:srgbClr val="6A3E3E"/>
                </a:solidFill>
                <a:effectLst/>
                <a:latin typeface="Consolas" panose="020B0609020204030204" pitchFamily="49" charset="0"/>
              </a:rPr>
              <a:t>target</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pairs</a:t>
            </a:r>
            <a:r>
              <a:rPr lang="en-US" sz="1800" dirty="0" err="1">
                <a:solidFill>
                  <a:srgbClr val="000000"/>
                </a:solidFill>
                <a:effectLst/>
                <a:latin typeface="Consolas" panose="020B0609020204030204" pitchFamily="49" charset="0"/>
              </a:rPr>
              <a:t>.add</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new</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return</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pairs</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92403205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18D7957-1CA7-586F-11CC-DF60FFE00E0E}"/>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358BD8CF-EEEB-C490-0D41-0BEE4638C747}"/>
              </a:ext>
            </a:extLst>
          </p:cNvPr>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155BDAD5-C759-38C3-2DA1-5CB96A7ECF39}"/>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53E424DF-A3AC-2F09-FB11-B88005953207}"/>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053F233F-C612-16F4-3EA4-AD0BD8773A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2C160CFA-842B-5F91-64FB-97DC08740C03}"/>
              </a:ext>
            </a:extLst>
          </p:cNvPr>
          <p:cNvSpPr>
            <a:spLocks noGrp="1"/>
          </p:cNvSpPr>
          <p:nvPr>
            <p:ph type="sldNum" sz="quarter" idx="7"/>
          </p:nvPr>
        </p:nvSpPr>
        <p:spPr/>
        <p:txBody>
          <a:bodyPr/>
          <a:lstStyle/>
          <a:p>
            <a:fld id="{B6F15528-21DE-4FAA-801E-634DDDAF4B2B}" type="slidenum">
              <a:rPr lang="en-US" smtClean="0"/>
              <a:t>103</a:t>
            </a:fld>
            <a:endParaRPr lang="en-US" dirty="0"/>
          </a:p>
        </p:txBody>
      </p:sp>
      <p:sp>
        <p:nvSpPr>
          <p:cNvPr id="2" name="TextBox 1">
            <a:extLst>
              <a:ext uri="{FF2B5EF4-FFF2-40B4-BE49-F238E27FC236}">
                <a16:creationId xmlns:a16="http://schemas.microsoft.com/office/drawing/2014/main" id="{88BBC3B9-C02D-9DE5-A5F3-28244AA45888}"/>
              </a:ext>
            </a:extLst>
          </p:cNvPr>
          <p:cNvSpPr txBox="1"/>
          <p:nvPr/>
        </p:nvSpPr>
        <p:spPr>
          <a:xfrm>
            <a:off x="35607" y="0"/>
            <a:ext cx="7034298" cy="400110"/>
          </a:xfrm>
          <a:prstGeom prst="rect">
            <a:avLst/>
          </a:prstGeom>
          <a:noFill/>
        </p:spPr>
        <p:txBody>
          <a:bodyPr wrap="none" rtlCol="0">
            <a:spAutoFit/>
          </a:bodyPr>
          <a:lstStyle/>
          <a:p>
            <a:r>
              <a:rPr lang="en-US" sz="2000" dirty="0"/>
              <a:t>Algorithm Analysis: Finding pairs that add up to a target sum</a:t>
            </a:r>
          </a:p>
        </p:txBody>
      </p:sp>
      <p:sp>
        <p:nvSpPr>
          <p:cNvPr id="28" name="TextBox 27">
            <a:extLst>
              <a:ext uri="{FF2B5EF4-FFF2-40B4-BE49-F238E27FC236}">
                <a16:creationId xmlns:a16="http://schemas.microsoft.com/office/drawing/2014/main" id="{29F50F69-06F9-15ED-D1FB-07563FF5C6E8}"/>
              </a:ext>
            </a:extLst>
          </p:cNvPr>
          <p:cNvSpPr txBox="1"/>
          <p:nvPr/>
        </p:nvSpPr>
        <p:spPr>
          <a:xfrm>
            <a:off x="152400" y="464302"/>
            <a:ext cx="10210800" cy="3139321"/>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List&lt;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[]&gt; </a:t>
            </a:r>
            <a:r>
              <a:rPr lang="en-US" sz="1800" dirty="0" err="1">
                <a:solidFill>
                  <a:srgbClr val="000000"/>
                </a:solidFill>
                <a:effectLst/>
                <a:latin typeface="Consolas" panose="020B0609020204030204" pitchFamily="49" charset="0"/>
              </a:rPr>
              <a:t>findPairs</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target</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List&lt;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[]&gt; </a:t>
            </a:r>
            <a:r>
              <a:rPr lang="en-US" sz="1800" dirty="0">
                <a:solidFill>
                  <a:srgbClr val="6A3E3E"/>
                </a:solidFill>
                <a:effectLst/>
                <a:latin typeface="Consolas" panose="020B0609020204030204" pitchFamily="49" charset="0"/>
              </a:rPr>
              <a:t>pairs</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new</a:t>
            </a:r>
            <a:r>
              <a:rPr lang="en-US" sz="1800" dirty="0">
                <a:solidFill>
                  <a:srgbClr val="000000"/>
                </a:solidFill>
                <a:effectLst/>
                <a:latin typeface="Consolas" panose="020B0609020204030204" pitchFamily="49" charset="0"/>
              </a:rPr>
              <a:t> LinkedList&lt;&gt;();</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0;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arr</a:t>
            </a:r>
            <a:r>
              <a:rPr lang="en-US" sz="1800" dirty="0" err="1">
                <a:solidFill>
                  <a:srgbClr val="000000"/>
                </a:solidFill>
                <a:effectLst/>
                <a:latin typeface="Consolas" panose="020B0609020204030204" pitchFamily="49" charset="0"/>
              </a:rPr>
              <a:t>.</a:t>
            </a:r>
            <a:r>
              <a:rPr lang="en-US" sz="1800" dirty="0" err="1">
                <a:solidFill>
                  <a:srgbClr val="0000C0"/>
                </a:solidFill>
                <a:effectLst/>
                <a:latin typeface="Consolas" panose="020B0609020204030204" pitchFamily="49" charset="0"/>
              </a:rPr>
              <a:t>length</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+ 1;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arr</a:t>
            </a:r>
            <a:r>
              <a:rPr lang="en-US" sz="1800" dirty="0" err="1">
                <a:solidFill>
                  <a:srgbClr val="000000"/>
                </a:solidFill>
                <a:effectLst/>
                <a:latin typeface="Consolas" panose="020B0609020204030204" pitchFamily="49" charset="0"/>
              </a:rPr>
              <a:t>.</a:t>
            </a:r>
            <a:r>
              <a:rPr lang="en-US" sz="1800" dirty="0" err="1">
                <a:solidFill>
                  <a:srgbClr val="0000C0"/>
                </a:solidFill>
                <a:effectLst/>
                <a:latin typeface="Consolas" panose="020B0609020204030204" pitchFamily="49" charset="0"/>
              </a:rPr>
              <a:t>length</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j</a:t>
            </a:r>
            <a:r>
              <a:rPr lang="en-US" sz="1800" dirty="0" err="1">
                <a:solidFill>
                  <a:srgbClr val="000000"/>
                </a:solidFill>
                <a:effectLst/>
                <a:latin typeface="Consolas" panose="020B0609020204030204" pitchFamily="49" charset="0"/>
              </a:rPr>
              <a:t>++</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a:t>
            </a:r>
            <a:r>
              <a:rPr lang="en-US" sz="1800" dirty="0">
                <a:solidFill>
                  <a:srgbClr val="6A3E3E"/>
                </a:solidFill>
                <a:effectLst/>
                <a:latin typeface="Consolas" panose="020B0609020204030204" pitchFamily="49" charset="0"/>
              </a:rPr>
              <a:t>target</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pairs</a:t>
            </a:r>
            <a:r>
              <a:rPr lang="en-US" sz="1800" dirty="0" err="1">
                <a:solidFill>
                  <a:srgbClr val="000000"/>
                </a:solidFill>
                <a:effectLst/>
                <a:latin typeface="Consolas" panose="020B0609020204030204" pitchFamily="49" charset="0"/>
              </a:rPr>
              <a:t>.add</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new</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return</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pairs</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90E44A1B-1CC0-A784-8B61-5B1D82825264}"/>
              </a:ext>
            </a:extLst>
          </p:cNvPr>
          <p:cNvSpPr txBox="1"/>
          <p:nvPr/>
        </p:nvSpPr>
        <p:spPr>
          <a:xfrm>
            <a:off x="685800" y="4343400"/>
            <a:ext cx="4490332" cy="646331"/>
          </a:xfrm>
          <a:prstGeom prst="rect">
            <a:avLst/>
          </a:prstGeom>
          <a:noFill/>
        </p:spPr>
        <p:txBody>
          <a:bodyPr wrap="none" rtlCol="0">
            <a:spAutoFit/>
          </a:bodyPr>
          <a:lstStyle/>
          <a:p>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arr</a:t>
            </a:r>
            <a:r>
              <a:rPr lang="en-US" sz="1800" dirty="0">
                <a:solidFill>
                  <a:srgbClr val="000000"/>
                </a:solidFill>
                <a:effectLst/>
                <a:latin typeface="Consolas" panose="020B0609020204030204" pitchFamily="49" charset="0"/>
              </a:rPr>
              <a:t> = {1, 2, 3, 4, 5, 6, 7};</a:t>
            </a:r>
          </a:p>
          <a:p>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target = 8;</a:t>
            </a:r>
          </a:p>
        </p:txBody>
      </p:sp>
      <p:sp>
        <p:nvSpPr>
          <p:cNvPr id="8" name="TextBox 7">
            <a:extLst>
              <a:ext uri="{FF2B5EF4-FFF2-40B4-BE49-F238E27FC236}">
                <a16:creationId xmlns:a16="http://schemas.microsoft.com/office/drawing/2014/main" id="{732078F2-77A0-B49E-2EBF-A508DA11EE96}"/>
              </a:ext>
            </a:extLst>
          </p:cNvPr>
          <p:cNvSpPr txBox="1"/>
          <p:nvPr/>
        </p:nvSpPr>
        <p:spPr>
          <a:xfrm>
            <a:off x="685800" y="5079462"/>
            <a:ext cx="6782626" cy="461665"/>
          </a:xfrm>
          <a:prstGeom prst="rect">
            <a:avLst/>
          </a:prstGeom>
          <a:noFill/>
        </p:spPr>
        <p:txBody>
          <a:bodyPr wrap="none" rtlCol="0">
            <a:spAutoFit/>
          </a:bodyPr>
          <a:lstStyle/>
          <a:p>
            <a:r>
              <a:rPr lang="en-US" sz="2400" dirty="0"/>
              <a:t>pairs = { [1,7], [2,6], [3,5], [4,4], [5,3], [6,2], [7,1] }</a:t>
            </a:r>
          </a:p>
        </p:txBody>
      </p:sp>
    </p:spTree>
    <p:extLst>
      <p:ext uri="{BB962C8B-B14F-4D97-AF65-F5344CB8AC3E}">
        <p14:creationId xmlns:p14="http://schemas.microsoft.com/office/powerpoint/2010/main" val="111917947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79D2E09-D033-39FA-5843-DCC607AAD40A}"/>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DAA88A4E-D253-180F-076A-E99DB9CD5556}"/>
              </a:ext>
            </a:extLst>
          </p:cNvPr>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140FA2BB-1624-C323-6ABB-10E6D488F4AF}"/>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FC0608BF-B103-0A33-7B15-B2F4B2F8E0C9}"/>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2DE2E080-428B-D367-B2C5-A6D2D45FC9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97CF009B-40FC-EE3D-4DE5-87E0EDAA18CA}"/>
              </a:ext>
            </a:extLst>
          </p:cNvPr>
          <p:cNvSpPr>
            <a:spLocks noGrp="1"/>
          </p:cNvSpPr>
          <p:nvPr>
            <p:ph type="sldNum" sz="quarter" idx="7"/>
          </p:nvPr>
        </p:nvSpPr>
        <p:spPr/>
        <p:txBody>
          <a:bodyPr/>
          <a:lstStyle/>
          <a:p>
            <a:fld id="{B6F15528-21DE-4FAA-801E-634DDDAF4B2B}" type="slidenum">
              <a:rPr lang="en-US" smtClean="0"/>
              <a:t>104</a:t>
            </a:fld>
            <a:endParaRPr lang="en-US" dirty="0"/>
          </a:p>
        </p:txBody>
      </p:sp>
      <p:sp>
        <p:nvSpPr>
          <p:cNvPr id="2" name="TextBox 1">
            <a:extLst>
              <a:ext uri="{FF2B5EF4-FFF2-40B4-BE49-F238E27FC236}">
                <a16:creationId xmlns:a16="http://schemas.microsoft.com/office/drawing/2014/main" id="{8BCAF020-8E31-6864-2CB6-7E53A1755EAF}"/>
              </a:ext>
            </a:extLst>
          </p:cNvPr>
          <p:cNvSpPr txBox="1"/>
          <p:nvPr/>
        </p:nvSpPr>
        <p:spPr>
          <a:xfrm>
            <a:off x="35607" y="0"/>
            <a:ext cx="7034298" cy="400110"/>
          </a:xfrm>
          <a:prstGeom prst="rect">
            <a:avLst/>
          </a:prstGeom>
          <a:noFill/>
        </p:spPr>
        <p:txBody>
          <a:bodyPr wrap="none" rtlCol="0">
            <a:spAutoFit/>
          </a:bodyPr>
          <a:lstStyle/>
          <a:p>
            <a:r>
              <a:rPr lang="en-US" sz="2000" dirty="0"/>
              <a:t>Algorithm Analysis: Finding pairs that add up to a target sum</a:t>
            </a:r>
          </a:p>
        </p:txBody>
      </p:sp>
      <p:sp>
        <p:nvSpPr>
          <p:cNvPr id="28" name="TextBox 27">
            <a:extLst>
              <a:ext uri="{FF2B5EF4-FFF2-40B4-BE49-F238E27FC236}">
                <a16:creationId xmlns:a16="http://schemas.microsoft.com/office/drawing/2014/main" id="{1A6F394B-13E0-83C3-C03D-5B1DBA9B2A1E}"/>
              </a:ext>
            </a:extLst>
          </p:cNvPr>
          <p:cNvSpPr txBox="1"/>
          <p:nvPr/>
        </p:nvSpPr>
        <p:spPr>
          <a:xfrm>
            <a:off x="152400" y="464302"/>
            <a:ext cx="10210800" cy="3139321"/>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List&lt;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[]&gt; </a:t>
            </a:r>
            <a:r>
              <a:rPr lang="en-US" sz="1800" dirty="0" err="1">
                <a:solidFill>
                  <a:srgbClr val="000000"/>
                </a:solidFill>
                <a:effectLst/>
                <a:latin typeface="Consolas" panose="020B0609020204030204" pitchFamily="49" charset="0"/>
              </a:rPr>
              <a:t>findPairs</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target</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List&lt;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[]&gt; </a:t>
            </a:r>
            <a:r>
              <a:rPr lang="en-US" sz="1800" dirty="0">
                <a:solidFill>
                  <a:srgbClr val="6A3E3E"/>
                </a:solidFill>
                <a:effectLst/>
                <a:latin typeface="Consolas" panose="020B0609020204030204" pitchFamily="49" charset="0"/>
              </a:rPr>
              <a:t>pairs</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new</a:t>
            </a:r>
            <a:r>
              <a:rPr lang="en-US" sz="1800" dirty="0">
                <a:solidFill>
                  <a:srgbClr val="000000"/>
                </a:solidFill>
                <a:effectLst/>
                <a:latin typeface="Consolas" panose="020B0609020204030204" pitchFamily="49" charset="0"/>
              </a:rPr>
              <a:t> LinkedList&lt;&gt;();</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0;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arr</a:t>
            </a:r>
            <a:r>
              <a:rPr lang="en-US" sz="1800" dirty="0" err="1">
                <a:solidFill>
                  <a:srgbClr val="000000"/>
                </a:solidFill>
                <a:effectLst/>
                <a:latin typeface="Consolas" panose="020B0609020204030204" pitchFamily="49" charset="0"/>
              </a:rPr>
              <a:t>.</a:t>
            </a:r>
            <a:r>
              <a:rPr lang="en-US" sz="1800" dirty="0" err="1">
                <a:solidFill>
                  <a:srgbClr val="0000C0"/>
                </a:solidFill>
                <a:effectLst/>
                <a:latin typeface="Consolas" panose="020B0609020204030204" pitchFamily="49" charset="0"/>
              </a:rPr>
              <a:t>length</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+ 1;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arr</a:t>
            </a:r>
            <a:r>
              <a:rPr lang="en-US" sz="1800" dirty="0" err="1">
                <a:solidFill>
                  <a:srgbClr val="000000"/>
                </a:solidFill>
                <a:effectLst/>
                <a:latin typeface="Consolas" panose="020B0609020204030204" pitchFamily="49" charset="0"/>
              </a:rPr>
              <a:t>.</a:t>
            </a:r>
            <a:r>
              <a:rPr lang="en-US" sz="1800" dirty="0" err="1">
                <a:solidFill>
                  <a:srgbClr val="0000C0"/>
                </a:solidFill>
                <a:effectLst/>
                <a:latin typeface="Consolas" panose="020B0609020204030204" pitchFamily="49" charset="0"/>
              </a:rPr>
              <a:t>length</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j</a:t>
            </a:r>
            <a:r>
              <a:rPr lang="en-US" sz="1800" dirty="0" err="1">
                <a:solidFill>
                  <a:srgbClr val="000000"/>
                </a:solidFill>
                <a:effectLst/>
                <a:latin typeface="Consolas" panose="020B0609020204030204" pitchFamily="49" charset="0"/>
              </a:rPr>
              <a:t>++</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a:t>
            </a:r>
            <a:r>
              <a:rPr lang="en-US" sz="1800" dirty="0">
                <a:solidFill>
                  <a:srgbClr val="6A3E3E"/>
                </a:solidFill>
                <a:effectLst/>
                <a:latin typeface="Consolas" panose="020B0609020204030204" pitchFamily="49" charset="0"/>
              </a:rPr>
              <a:t>target</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pairs</a:t>
            </a:r>
            <a:r>
              <a:rPr lang="en-US" sz="1800" dirty="0" err="1">
                <a:solidFill>
                  <a:srgbClr val="000000"/>
                </a:solidFill>
                <a:effectLst/>
                <a:latin typeface="Consolas" panose="020B0609020204030204" pitchFamily="49" charset="0"/>
              </a:rPr>
              <a:t>.add</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new</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return</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pairs</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E9322734-3A78-4559-A15A-CE8F7F028696}"/>
              </a:ext>
            </a:extLst>
          </p:cNvPr>
          <p:cNvSpPr txBox="1"/>
          <p:nvPr/>
        </p:nvSpPr>
        <p:spPr>
          <a:xfrm>
            <a:off x="685800" y="4343400"/>
            <a:ext cx="4490332" cy="646331"/>
          </a:xfrm>
          <a:prstGeom prst="rect">
            <a:avLst/>
          </a:prstGeom>
          <a:noFill/>
        </p:spPr>
        <p:txBody>
          <a:bodyPr wrap="none" rtlCol="0">
            <a:spAutoFit/>
          </a:bodyPr>
          <a:lstStyle/>
          <a:p>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arr</a:t>
            </a:r>
            <a:r>
              <a:rPr lang="en-US" sz="1800" dirty="0">
                <a:solidFill>
                  <a:srgbClr val="000000"/>
                </a:solidFill>
                <a:effectLst/>
                <a:latin typeface="Consolas" panose="020B0609020204030204" pitchFamily="49" charset="0"/>
              </a:rPr>
              <a:t> = {1, 2, 3, 4, 5, 6, 7};</a:t>
            </a:r>
          </a:p>
          <a:p>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target = 8;</a:t>
            </a:r>
          </a:p>
        </p:txBody>
      </p:sp>
      <p:sp>
        <p:nvSpPr>
          <p:cNvPr id="8" name="TextBox 7">
            <a:extLst>
              <a:ext uri="{FF2B5EF4-FFF2-40B4-BE49-F238E27FC236}">
                <a16:creationId xmlns:a16="http://schemas.microsoft.com/office/drawing/2014/main" id="{8D07873C-3F64-FC47-BE09-86436F245FCD}"/>
              </a:ext>
            </a:extLst>
          </p:cNvPr>
          <p:cNvSpPr txBox="1"/>
          <p:nvPr/>
        </p:nvSpPr>
        <p:spPr>
          <a:xfrm>
            <a:off x="685800" y="5079462"/>
            <a:ext cx="6782626" cy="461665"/>
          </a:xfrm>
          <a:prstGeom prst="rect">
            <a:avLst/>
          </a:prstGeom>
          <a:noFill/>
        </p:spPr>
        <p:txBody>
          <a:bodyPr wrap="none" rtlCol="0">
            <a:spAutoFit/>
          </a:bodyPr>
          <a:lstStyle/>
          <a:p>
            <a:r>
              <a:rPr lang="en-US" sz="2400" dirty="0"/>
              <a:t>pairs = { [1,7], [2,6], [3,5], [4,4], [5,3], [6,2], [7,1] }</a:t>
            </a:r>
          </a:p>
        </p:txBody>
      </p:sp>
      <p:sp>
        <p:nvSpPr>
          <p:cNvPr id="6" name="TextBox 5">
            <a:extLst>
              <a:ext uri="{FF2B5EF4-FFF2-40B4-BE49-F238E27FC236}">
                <a16:creationId xmlns:a16="http://schemas.microsoft.com/office/drawing/2014/main" id="{C90A8CF0-453B-8D3A-E40C-144CEB7DE5E7}"/>
              </a:ext>
            </a:extLst>
          </p:cNvPr>
          <p:cNvSpPr txBox="1"/>
          <p:nvPr/>
        </p:nvSpPr>
        <p:spPr>
          <a:xfrm>
            <a:off x="7239000" y="4139352"/>
            <a:ext cx="3052439" cy="584775"/>
          </a:xfrm>
          <a:prstGeom prst="rect">
            <a:avLst/>
          </a:prstGeom>
          <a:noFill/>
        </p:spPr>
        <p:txBody>
          <a:bodyPr wrap="none" rtlCol="0">
            <a:spAutoFit/>
          </a:bodyPr>
          <a:lstStyle/>
          <a:p>
            <a:r>
              <a:rPr lang="en-US" sz="3200" b="1" dirty="0">
                <a:solidFill>
                  <a:srgbClr val="FF0000"/>
                </a:solidFill>
              </a:rPr>
              <a:t>Running time?</a:t>
            </a:r>
          </a:p>
        </p:txBody>
      </p:sp>
    </p:spTree>
    <p:extLst>
      <p:ext uri="{BB962C8B-B14F-4D97-AF65-F5344CB8AC3E}">
        <p14:creationId xmlns:p14="http://schemas.microsoft.com/office/powerpoint/2010/main" val="73707169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3DF68B7-F2D3-8E10-C6DF-F19FAAF94420}"/>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5B47C4CA-26B8-D6B9-1C19-67CFB24C9DE8}"/>
              </a:ext>
            </a:extLst>
          </p:cNvPr>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F00E5F49-3B3E-5C2A-5CDA-8454433DF54C}"/>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0B4338D7-ED14-09C9-96D3-DED41D649A26}"/>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D6741AC0-E0E8-9F83-1630-4470D4E2F2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131D24F7-DAA2-9388-8AB6-493791C428D1}"/>
              </a:ext>
            </a:extLst>
          </p:cNvPr>
          <p:cNvSpPr>
            <a:spLocks noGrp="1"/>
          </p:cNvSpPr>
          <p:nvPr>
            <p:ph type="sldNum" sz="quarter" idx="7"/>
          </p:nvPr>
        </p:nvSpPr>
        <p:spPr/>
        <p:txBody>
          <a:bodyPr/>
          <a:lstStyle/>
          <a:p>
            <a:fld id="{B6F15528-21DE-4FAA-801E-634DDDAF4B2B}" type="slidenum">
              <a:rPr lang="en-US" smtClean="0"/>
              <a:t>105</a:t>
            </a:fld>
            <a:endParaRPr lang="en-US" dirty="0"/>
          </a:p>
        </p:txBody>
      </p:sp>
      <p:sp>
        <p:nvSpPr>
          <p:cNvPr id="2" name="TextBox 1">
            <a:extLst>
              <a:ext uri="{FF2B5EF4-FFF2-40B4-BE49-F238E27FC236}">
                <a16:creationId xmlns:a16="http://schemas.microsoft.com/office/drawing/2014/main" id="{73E16884-1FCA-ECE7-6733-692043463E25}"/>
              </a:ext>
            </a:extLst>
          </p:cNvPr>
          <p:cNvSpPr txBox="1"/>
          <p:nvPr/>
        </p:nvSpPr>
        <p:spPr>
          <a:xfrm>
            <a:off x="35607" y="0"/>
            <a:ext cx="7034298" cy="400110"/>
          </a:xfrm>
          <a:prstGeom prst="rect">
            <a:avLst/>
          </a:prstGeom>
          <a:noFill/>
        </p:spPr>
        <p:txBody>
          <a:bodyPr wrap="none" rtlCol="0">
            <a:spAutoFit/>
          </a:bodyPr>
          <a:lstStyle/>
          <a:p>
            <a:r>
              <a:rPr lang="en-US" sz="2000" dirty="0"/>
              <a:t>Algorithm Analysis: Finding pairs that add up to a target sum</a:t>
            </a:r>
          </a:p>
        </p:txBody>
      </p:sp>
      <p:sp>
        <p:nvSpPr>
          <p:cNvPr id="28" name="TextBox 27">
            <a:extLst>
              <a:ext uri="{FF2B5EF4-FFF2-40B4-BE49-F238E27FC236}">
                <a16:creationId xmlns:a16="http://schemas.microsoft.com/office/drawing/2014/main" id="{8F6F7EF3-01F4-D477-5F64-945A081700E2}"/>
              </a:ext>
            </a:extLst>
          </p:cNvPr>
          <p:cNvSpPr txBox="1"/>
          <p:nvPr/>
        </p:nvSpPr>
        <p:spPr>
          <a:xfrm>
            <a:off x="152400" y="464302"/>
            <a:ext cx="10210800" cy="3139321"/>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List&lt;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[]&gt; </a:t>
            </a:r>
            <a:r>
              <a:rPr lang="en-US" sz="1800" dirty="0" err="1">
                <a:solidFill>
                  <a:srgbClr val="000000"/>
                </a:solidFill>
                <a:effectLst/>
                <a:latin typeface="Consolas" panose="020B0609020204030204" pitchFamily="49" charset="0"/>
              </a:rPr>
              <a:t>findPairs</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target</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List&lt;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[]&gt; </a:t>
            </a:r>
            <a:r>
              <a:rPr lang="en-US" sz="1800" dirty="0">
                <a:solidFill>
                  <a:srgbClr val="6A3E3E"/>
                </a:solidFill>
                <a:effectLst/>
                <a:latin typeface="Consolas" panose="020B0609020204030204" pitchFamily="49" charset="0"/>
              </a:rPr>
              <a:t>pairs</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new</a:t>
            </a:r>
            <a:r>
              <a:rPr lang="en-US" sz="1800" dirty="0">
                <a:solidFill>
                  <a:srgbClr val="000000"/>
                </a:solidFill>
                <a:effectLst/>
                <a:latin typeface="Consolas" panose="020B0609020204030204" pitchFamily="49" charset="0"/>
              </a:rPr>
              <a:t> LinkedList&lt;&gt;();</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0;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arr</a:t>
            </a:r>
            <a:r>
              <a:rPr lang="en-US" sz="1800" dirty="0" err="1">
                <a:solidFill>
                  <a:srgbClr val="000000"/>
                </a:solidFill>
                <a:effectLst/>
                <a:latin typeface="Consolas" panose="020B0609020204030204" pitchFamily="49" charset="0"/>
              </a:rPr>
              <a:t>.</a:t>
            </a:r>
            <a:r>
              <a:rPr lang="en-US" sz="1800" dirty="0" err="1">
                <a:solidFill>
                  <a:srgbClr val="0000C0"/>
                </a:solidFill>
                <a:effectLst/>
                <a:latin typeface="Consolas" panose="020B0609020204030204" pitchFamily="49" charset="0"/>
              </a:rPr>
              <a:t>length</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+ 1;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arr</a:t>
            </a:r>
            <a:r>
              <a:rPr lang="en-US" sz="1800" dirty="0" err="1">
                <a:solidFill>
                  <a:srgbClr val="000000"/>
                </a:solidFill>
                <a:effectLst/>
                <a:latin typeface="Consolas" panose="020B0609020204030204" pitchFamily="49" charset="0"/>
              </a:rPr>
              <a:t>.</a:t>
            </a:r>
            <a:r>
              <a:rPr lang="en-US" sz="1800" dirty="0" err="1">
                <a:solidFill>
                  <a:srgbClr val="0000C0"/>
                </a:solidFill>
                <a:effectLst/>
                <a:latin typeface="Consolas" panose="020B0609020204030204" pitchFamily="49" charset="0"/>
              </a:rPr>
              <a:t>length</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j</a:t>
            </a:r>
            <a:r>
              <a:rPr lang="en-US" sz="1800" dirty="0" err="1">
                <a:solidFill>
                  <a:srgbClr val="000000"/>
                </a:solidFill>
                <a:effectLst/>
                <a:latin typeface="Consolas" panose="020B0609020204030204" pitchFamily="49" charset="0"/>
              </a:rPr>
              <a:t>++</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a:t>
            </a:r>
            <a:r>
              <a:rPr lang="en-US" sz="1800" dirty="0">
                <a:solidFill>
                  <a:srgbClr val="6A3E3E"/>
                </a:solidFill>
                <a:effectLst/>
                <a:latin typeface="Consolas" panose="020B0609020204030204" pitchFamily="49" charset="0"/>
              </a:rPr>
              <a:t>target</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pairs</a:t>
            </a:r>
            <a:r>
              <a:rPr lang="en-US" sz="1800" dirty="0" err="1">
                <a:solidFill>
                  <a:srgbClr val="000000"/>
                </a:solidFill>
                <a:effectLst/>
                <a:latin typeface="Consolas" panose="020B0609020204030204" pitchFamily="49" charset="0"/>
              </a:rPr>
              <a:t>.add</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new</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return</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pairs</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9D25F629-4669-C70F-B38A-EAA389613579}"/>
              </a:ext>
            </a:extLst>
          </p:cNvPr>
          <p:cNvSpPr txBox="1"/>
          <p:nvPr/>
        </p:nvSpPr>
        <p:spPr>
          <a:xfrm>
            <a:off x="685800" y="4343400"/>
            <a:ext cx="4490332" cy="646331"/>
          </a:xfrm>
          <a:prstGeom prst="rect">
            <a:avLst/>
          </a:prstGeom>
          <a:noFill/>
        </p:spPr>
        <p:txBody>
          <a:bodyPr wrap="none" rtlCol="0">
            <a:spAutoFit/>
          </a:bodyPr>
          <a:lstStyle/>
          <a:p>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arr</a:t>
            </a:r>
            <a:r>
              <a:rPr lang="en-US" sz="1800" dirty="0">
                <a:solidFill>
                  <a:srgbClr val="000000"/>
                </a:solidFill>
                <a:effectLst/>
                <a:latin typeface="Consolas" panose="020B0609020204030204" pitchFamily="49" charset="0"/>
              </a:rPr>
              <a:t> = {1, 2, 3, 4, 5, 6, 7};</a:t>
            </a:r>
          </a:p>
          <a:p>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target = 8;</a:t>
            </a:r>
          </a:p>
        </p:txBody>
      </p:sp>
      <p:sp>
        <p:nvSpPr>
          <p:cNvPr id="8" name="TextBox 7">
            <a:extLst>
              <a:ext uri="{FF2B5EF4-FFF2-40B4-BE49-F238E27FC236}">
                <a16:creationId xmlns:a16="http://schemas.microsoft.com/office/drawing/2014/main" id="{1F3F845C-18CD-06D0-D644-EACCD7F3ECFD}"/>
              </a:ext>
            </a:extLst>
          </p:cNvPr>
          <p:cNvSpPr txBox="1"/>
          <p:nvPr/>
        </p:nvSpPr>
        <p:spPr>
          <a:xfrm>
            <a:off x="685800" y="5079462"/>
            <a:ext cx="6782626" cy="461665"/>
          </a:xfrm>
          <a:prstGeom prst="rect">
            <a:avLst/>
          </a:prstGeom>
          <a:noFill/>
        </p:spPr>
        <p:txBody>
          <a:bodyPr wrap="none" rtlCol="0">
            <a:spAutoFit/>
          </a:bodyPr>
          <a:lstStyle/>
          <a:p>
            <a:r>
              <a:rPr lang="en-US" sz="2400" dirty="0"/>
              <a:t>pairs = { [1,7], [2,6], [3,5], [4,4], [5,3], [6,2], [7,1] }</a:t>
            </a:r>
          </a:p>
        </p:txBody>
      </p:sp>
      <p:sp>
        <p:nvSpPr>
          <p:cNvPr id="6" name="TextBox 5">
            <a:extLst>
              <a:ext uri="{FF2B5EF4-FFF2-40B4-BE49-F238E27FC236}">
                <a16:creationId xmlns:a16="http://schemas.microsoft.com/office/drawing/2014/main" id="{EE978186-9D16-3A68-1AFA-7A2FA5332C70}"/>
              </a:ext>
            </a:extLst>
          </p:cNvPr>
          <p:cNvSpPr txBox="1"/>
          <p:nvPr/>
        </p:nvSpPr>
        <p:spPr>
          <a:xfrm>
            <a:off x="7239000" y="4139352"/>
            <a:ext cx="3052439" cy="584775"/>
          </a:xfrm>
          <a:prstGeom prst="rect">
            <a:avLst/>
          </a:prstGeom>
          <a:noFill/>
        </p:spPr>
        <p:txBody>
          <a:bodyPr wrap="none" rtlCol="0">
            <a:spAutoFit/>
          </a:bodyPr>
          <a:lstStyle/>
          <a:p>
            <a:r>
              <a:rPr lang="en-US" sz="3200" b="1" dirty="0">
                <a:solidFill>
                  <a:srgbClr val="FF0000"/>
                </a:solidFill>
              </a:rPr>
              <a:t>Running time?</a:t>
            </a:r>
          </a:p>
        </p:txBody>
      </p:sp>
      <p:sp>
        <p:nvSpPr>
          <p:cNvPr id="9" name="Arrow: Right 8">
            <a:extLst>
              <a:ext uri="{FF2B5EF4-FFF2-40B4-BE49-F238E27FC236}">
                <a16:creationId xmlns:a16="http://schemas.microsoft.com/office/drawing/2014/main" id="{748B418C-45DF-1F9C-F0AE-F920629F6152}"/>
              </a:ext>
            </a:extLst>
          </p:cNvPr>
          <p:cNvSpPr/>
          <p:nvPr/>
        </p:nvSpPr>
        <p:spPr>
          <a:xfrm rot="10800000">
            <a:off x="6089650" y="810084"/>
            <a:ext cx="3810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B66A36E-611A-E65E-26B9-42890FFEDCA8}"/>
              </a:ext>
            </a:extLst>
          </p:cNvPr>
          <p:cNvSpPr txBox="1"/>
          <p:nvPr/>
        </p:nvSpPr>
        <p:spPr>
          <a:xfrm>
            <a:off x="6470650" y="751917"/>
            <a:ext cx="646331" cy="369332"/>
          </a:xfrm>
          <a:prstGeom prst="rect">
            <a:avLst/>
          </a:prstGeom>
          <a:noFill/>
        </p:spPr>
        <p:txBody>
          <a:bodyPr wrap="none" rtlCol="0">
            <a:spAutoFit/>
          </a:bodyPr>
          <a:lstStyle/>
          <a:p>
            <a:r>
              <a:rPr lang="en-US" b="1" dirty="0">
                <a:solidFill>
                  <a:srgbClr val="FF0000"/>
                </a:solidFill>
              </a:rPr>
              <a:t>O(1)</a:t>
            </a:r>
          </a:p>
        </p:txBody>
      </p:sp>
    </p:spTree>
    <p:extLst>
      <p:ext uri="{BB962C8B-B14F-4D97-AF65-F5344CB8AC3E}">
        <p14:creationId xmlns:p14="http://schemas.microsoft.com/office/powerpoint/2010/main" val="210216727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8DAB476-61C6-ED77-6FBE-FC31E949E4F0}"/>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DFC1C60B-08FC-BAAC-529E-015D53D3B2DC}"/>
              </a:ext>
            </a:extLst>
          </p:cNvPr>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0FEBF126-5646-CFBB-791C-76D503F051A6}"/>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5CE20EAA-D6DA-83F2-2423-9458C05FBFCE}"/>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CFD984A2-31DA-D7E4-7329-68555BBE43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2B155C3E-7B9B-9236-236C-E8CD77C16734}"/>
              </a:ext>
            </a:extLst>
          </p:cNvPr>
          <p:cNvSpPr>
            <a:spLocks noGrp="1"/>
          </p:cNvSpPr>
          <p:nvPr>
            <p:ph type="sldNum" sz="quarter" idx="7"/>
          </p:nvPr>
        </p:nvSpPr>
        <p:spPr/>
        <p:txBody>
          <a:bodyPr/>
          <a:lstStyle/>
          <a:p>
            <a:fld id="{B6F15528-21DE-4FAA-801E-634DDDAF4B2B}" type="slidenum">
              <a:rPr lang="en-US" smtClean="0"/>
              <a:t>106</a:t>
            </a:fld>
            <a:endParaRPr lang="en-US" dirty="0"/>
          </a:p>
        </p:txBody>
      </p:sp>
      <p:sp>
        <p:nvSpPr>
          <p:cNvPr id="2" name="TextBox 1">
            <a:extLst>
              <a:ext uri="{FF2B5EF4-FFF2-40B4-BE49-F238E27FC236}">
                <a16:creationId xmlns:a16="http://schemas.microsoft.com/office/drawing/2014/main" id="{97A9499E-D65E-4F90-2957-62EFE9F0B45B}"/>
              </a:ext>
            </a:extLst>
          </p:cNvPr>
          <p:cNvSpPr txBox="1"/>
          <p:nvPr/>
        </p:nvSpPr>
        <p:spPr>
          <a:xfrm>
            <a:off x="35607" y="0"/>
            <a:ext cx="7034298" cy="400110"/>
          </a:xfrm>
          <a:prstGeom prst="rect">
            <a:avLst/>
          </a:prstGeom>
          <a:noFill/>
        </p:spPr>
        <p:txBody>
          <a:bodyPr wrap="none" rtlCol="0">
            <a:spAutoFit/>
          </a:bodyPr>
          <a:lstStyle/>
          <a:p>
            <a:r>
              <a:rPr lang="en-US" sz="2000" dirty="0"/>
              <a:t>Algorithm Analysis: Finding pairs that add up to a target sum</a:t>
            </a:r>
          </a:p>
        </p:txBody>
      </p:sp>
      <p:sp>
        <p:nvSpPr>
          <p:cNvPr id="28" name="TextBox 27">
            <a:extLst>
              <a:ext uri="{FF2B5EF4-FFF2-40B4-BE49-F238E27FC236}">
                <a16:creationId xmlns:a16="http://schemas.microsoft.com/office/drawing/2014/main" id="{2C146D26-D902-B2E2-6B52-0C686B7DC092}"/>
              </a:ext>
            </a:extLst>
          </p:cNvPr>
          <p:cNvSpPr txBox="1"/>
          <p:nvPr/>
        </p:nvSpPr>
        <p:spPr>
          <a:xfrm>
            <a:off x="152400" y="464302"/>
            <a:ext cx="10210800" cy="3139321"/>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List&lt;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[]&gt; </a:t>
            </a:r>
            <a:r>
              <a:rPr lang="en-US" sz="1800" dirty="0" err="1">
                <a:solidFill>
                  <a:srgbClr val="000000"/>
                </a:solidFill>
                <a:effectLst/>
                <a:latin typeface="Consolas" panose="020B0609020204030204" pitchFamily="49" charset="0"/>
              </a:rPr>
              <a:t>findPairs</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target</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List&lt;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[]&gt; </a:t>
            </a:r>
            <a:r>
              <a:rPr lang="en-US" sz="1800" dirty="0">
                <a:solidFill>
                  <a:srgbClr val="6A3E3E"/>
                </a:solidFill>
                <a:effectLst/>
                <a:latin typeface="Consolas" panose="020B0609020204030204" pitchFamily="49" charset="0"/>
              </a:rPr>
              <a:t>pairs</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new</a:t>
            </a:r>
            <a:r>
              <a:rPr lang="en-US" sz="1800" dirty="0">
                <a:solidFill>
                  <a:srgbClr val="000000"/>
                </a:solidFill>
                <a:effectLst/>
                <a:latin typeface="Consolas" panose="020B0609020204030204" pitchFamily="49" charset="0"/>
              </a:rPr>
              <a:t> LinkedList&lt;&gt;();</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0;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arr</a:t>
            </a:r>
            <a:r>
              <a:rPr lang="en-US" sz="1800" dirty="0" err="1">
                <a:solidFill>
                  <a:srgbClr val="000000"/>
                </a:solidFill>
                <a:effectLst/>
                <a:latin typeface="Consolas" panose="020B0609020204030204" pitchFamily="49" charset="0"/>
              </a:rPr>
              <a:t>.</a:t>
            </a:r>
            <a:r>
              <a:rPr lang="en-US" sz="1800" dirty="0" err="1">
                <a:solidFill>
                  <a:srgbClr val="0000C0"/>
                </a:solidFill>
                <a:effectLst/>
                <a:latin typeface="Consolas" panose="020B0609020204030204" pitchFamily="49" charset="0"/>
              </a:rPr>
              <a:t>length</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+ 1;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arr</a:t>
            </a:r>
            <a:r>
              <a:rPr lang="en-US" sz="1800" dirty="0" err="1">
                <a:solidFill>
                  <a:srgbClr val="000000"/>
                </a:solidFill>
                <a:effectLst/>
                <a:latin typeface="Consolas" panose="020B0609020204030204" pitchFamily="49" charset="0"/>
              </a:rPr>
              <a:t>.</a:t>
            </a:r>
            <a:r>
              <a:rPr lang="en-US" sz="1800" dirty="0" err="1">
                <a:solidFill>
                  <a:srgbClr val="0000C0"/>
                </a:solidFill>
                <a:effectLst/>
                <a:latin typeface="Consolas" panose="020B0609020204030204" pitchFamily="49" charset="0"/>
              </a:rPr>
              <a:t>length</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j</a:t>
            </a:r>
            <a:r>
              <a:rPr lang="en-US" sz="1800" dirty="0" err="1">
                <a:solidFill>
                  <a:srgbClr val="000000"/>
                </a:solidFill>
                <a:effectLst/>
                <a:latin typeface="Consolas" panose="020B0609020204030204" pitchFamily="49" charset="0"/>
              </a:rPr>
              <a:t>++</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a:t>
            </a:r>
            <a:r>
              <a:rPr lang="en-US" sz="1800" dirty="0">
                <a:solidFill>
                  <a:srgbClr val="6A3E3E"/>
                </a:solidFill>
                <a:effectLst/>
                <a:latin typeface="Consolas" panose="020B0609020204030204" pitchFamily="49" charset="0"/>
              </a:rPr>
              <a:t>target</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pairs</a:t>
            </a:r>
            <a:r>
              <a:rPr lang="en-US" sz="1800" dirty="0" err="1">
                <a:solidFill>
                  <a:srgbClr val="000000"/>
                </a:solidFill>
                <a:effectLst/>
                <a:latin typeface="Consolas" panose="020B0609020204030204" pitchFamily="49" charset="0"/>
              </a:rPr>
              <a:t>.add</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new</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return</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pairs</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03A19658-583C-3C92-6448-F8A3BD057C5B}"/>
              </a:ext>
            </a:extLst>
          </p:cNvPr>
          <p:cNvSpPr txBox="1"/>
          <p:nvPr/>
        </p:nvSpPr>
        <p:spPr>
          <a:xfrm>
            <a:off x="685800" y="4343400"/>
            <a:ext cx="4490332" cy="646331"/>
          </a:xfrm>
          <a:prstGeom prst="rect">
            <a:avLst/>
          </a:prstGeom>
          <a:noFill/>
        </p:spPr>
        <p:txBody>
          <a:bodyPr wrap="none" rtlCol="0">
            <a:spAutoFit/>
          </a:bodyPr>
          <a:lstStyle/>
          <a:p>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arr</a:t>
            </a:r>
            <a:r>
              <a:rPr lang="en-US" sz="1800" dirty="0">
                <a:solidFill>
                  <a:srgbClr val="000000"/>
                </a:solidFill>
                <a:effectLst/>
                <a:latin typeface="Consolas" panose="020B0609020204030204" pitchFamily="49" charset="0"/>
              </a:rPr>
              <a:t> = {1, 2, 3, 4, 5, 6, 7};</a:t>
            </a:r>
          </a:p>
          <a:p>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target = 8;</a:t>
            </a:r>
          </a:p>
        </p:txBody>
      </p:sp>
      <p:sp>
        <p:nvSpPr>
          <p:cNvPr id="8" name="TextBox 7">
            <a:extLst>
              <a:ext uri="{FF2B5EF4-FFF2-40B4-BE49-F238E27FC236}">
                <a16:creationId xmlns:a16="http://schemas.microsoft.com/office/drawing/2014/main" id="{4BC7AAAD-78F2-0EE5-CD25-0E5925C2BFFD}"/>
              </a:ext>
            </a:extLst>
          </p:cNvPr>
          <p:cNvSpPr txBox="1"/>
          <p:nvPr/>
        </p:nvSpPr>
        <p:spPr>
          <a:xfrm>
            <a:off x="685800" y="5079462"/>
            <a:ext cx="6782626" cy="461665"/>
          </a:xfrm>
          <a:prstGeom prst="rect">
            <a:avLst/>
          </a:prstGeom>
          <a:noFill/>
        </p:spPr>
        <p:txBody>
          <a:bodyPr wrap="none" rtlCol="0">
            <a:spAutoFit/>
          </a:bodyPr>
          <a:lstStyle/>
          <a:p>
            <a:r>
              <a:rPr lang="en-US" sz="2400" dirty="0"/>
              <a:t>pairs = { [1,7], [2,6], [3,5], [4,4], [5,3], [6,2], [7,1] }</a:t>
            </a:r>
          </a:p>
        </p:txBody>
      </p:sp>
      <p:sp>
        <p:nvSpPr>
          <p:cNvPr id="6" name="TextBox 5">
            <a:extLst>
              <a:ext uri="{FF2B5EF4-FFF2-40B4-BE49-F238E27FC236}">
                <a16:creationId xmlns:a16="http://schemas.microsoft.com/office/drawing/2014/main" id="{F676B781-CAB4-2888-352C-F7A46D5AB3A0}"/>
              </a:ext>
            </a:extLst>
          </p:cNvPr>
          <p:cNvSpPr txBox="1"/>
          <p:nvPr/>
        </p:nvSpPr>
        <p:spPr>
          <a:xfrm>
            <a:off x="7239000" y="4139352"/>
            <a:ext cx="3052439" cy="584775"/>
          </a:xfrm>
          <a:prstGeom prst="rect">
            <a:avLst/>
          </a:prstGeom>
          <a:noFill/>
        </p:spPr>
        <p:txBody>
          <a:bodyPr wrap="none" rtlCol="0">
            <a:spAutoFit/>
          </a:bodyPr>
          <a:lstStyle/>
          <a:p>
            <a:r>
              <a:rPr lang="en-US" sz="3200" b="1" dirty="0">
                <a:solidFill>
                  <a:srgbClr val="FF0000"/>
                </a:solidFill>
              </a:rPr>
              <a:t>Running time?</a:t>
            </a:r>
          </a:p>
        </p:txBody>
      </p:sp>
      <p:sp>
        <p:nvSpPr>
          <p:cNvPr id="9" name="Arrow: Right 8">
            <a:extLst>
              <a:ext uri="{FF2B5EF4-FFF2-40B4-BE49-F238E27FC236}">
                <a16:creationId xmlns:a16="http://schemas.microsoft.com/office/drawing/2014/main" id="{46DA8230-72C2-AC6D-9CB1-448DA5C3149F}"/>
              </a:ext>
            </a:extLst>
          </p:cNvPr>
          <p:cNvSpPr/>
          <p:nvPr/>
        </p:nvSpPr>
        <p:spPr>
          <a:xfrm rot="10800000">
            <a:off x="6089650" y="810084"/>
            <a:ext cx="3810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CE598CC-A4DF-9E70-65DB-534660B761F1}"/>
              </a:ext>
            </a:extLst>
          </p:cNvPr>
          <p:cNvSpPr txBox="1"/>
          <p:nvPr/>
        </p:nvSpPr>
        <p:spPr>
          <a:xfrm>
            <a:off x="6470650" y="751917"/>
            <a:ext cx="646331" cy="369332"/>
          </a:xfrm>
          <a:prstGeom prst="rect">
            <a:avLst/>
          </a:prstGeom>
          <a:noFill/>
        </p:spPr>
        <p:txBody>
          <a:bodyPr wrap="none" rtlCol="0">
            <a:spAutoFit/>
          </a:bodyPr>
          <a:lstStyle/>
          <a:p>
            <a:r>
              <a:rPr lang="en-US" b="1" dirty="0">
                <a:solidFill>
                  <a:srgbClr val="FF0000"/>
                </a:solidFill>
              </a:rPr>
              <a:t>O(1)</a:t>
            </a:r>
          </a:p>
        </p:txBody>
      </p:sp>
      <p:sp>
        <p:nvSpPr>
          <p:cNvPr id="11" name="Arrow: Right 10">
            <a:extLst>
              <a:ext uri="{FF2B5EF4-FFF2-40B4-BE49-F238E27FC236}">
                <a16:creationId xmlns:a16="http://schemas.microsoft.com/office/drawing/2014/main" id="{0163F186-1B10-747B-CFE1-A223CF0493C7}"/>
              </a:ext>
            </a:extLst>
          </p:cNvPr>
          <p:cNvSpPr/>
          <p:nvPr/>
        </p:nvSpPr>
        <p:spPr>
          <a:xfrm rot="10800000">
            <a:off x="6009103" y="1096850"/>
            <a:ext cx="3810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B015A60-985F-1C2D-145A-F533E620F857}"/>
              </a:ext>
            </a:extLst>
          </p:cNvPr>
          <p:cNvSpPr txBox="1"/>
          <p:nvPr/>
        </p:nvSpPr>
        <p:spPr>
          <a:xfrm>
            <a:off x="6390103" y="1038683"/>
            <a:ext cx="659155" cy="369332"/>
          </a:xfrm>
          <a:prstGeom prst="rect">
            <a:avLst/>
          </a:prstGeom>
          <a:noFill/>
        </p:spPr>
        <p:txBody>
          <a:bodyPr wrap="none" rtlCol="0">
            <a:spAutoFit/>
          </a:bodyPr>
          <a:lstStyle/>
          <a:p>
            <a:r>
              <a:rPr lang="en-US" b="1" dirty="0">
                <a:solidFill>
                  <a:srgbClr val="FF0000"/>
                </a:solidFill>
              </a:rPr>
              <a:t>O(n)</a:t>
            </a:r>
          </a:p>
        </p:txBody>
      </p:sp>
      <p:sp>
        <p:nvSpPr>
          <p:cNvPr id="13" name="TextBox 12">
            <a:extLst>
              <a:ext uri="{FF2B5EF4-FFF2-40B4-BE49-F238E27FC236}">
                <a16:creationId xmlns:a16="http://schemas.microsoft.com/office/drawing/2014/main" id="{30DD8046-8E13-5608-F31D-B07EA8146992}"/>
              </a:ext>
            </a:extLst>
          </p:cNvPr>
          <p:cNvSpPr txBox="1"/>
          <p:nvPr/>
        </p:nvSpPr>
        <p:spPr>
          <a:xfrm>
            <a:off x="8292179" y="130887"/>
            <a:ext cx="1986441" cy="369332"/>
          </a:xfrm>
          <a:prstGeom prst="rect">
            <a:avLst/>
          </a:prstGeom>
          <a:noFill/>
        </p:spPr>
        <p:txBody>
          <a:bodyPr wrap="none" rtlCol="0">
            <a:spAutoFit/>
          </a:bodyPr>
          <a:lstStyle/>
          <a:p>
            <a:r>
              <a:rPr lang="en-US" dirty="0">
                <a:solidFill>
                  <a:srgbClr val="FF0000"/>
                </a:solidFill>
              </a:rPr>
              <a:t>n= length of array</a:t>
            </a:r>
          </a:p>
        </p:txBody>
      </p:sp>
    </p:spTree>
    <p:extLst>
      <p:ext uri="{BB962C8B-B14F-4D97-AF65-F5344CB8AC3E}">
        <p14:creationId xmlns:p14="http://schemas.microsoft.com/office/powerpoint/2010/main" val="380564750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E41875F-E9AB-89D9-0E6D-8A0D09CE47A1}"/>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B13AD806-FEBE-29F5-3DE2-632B28690BCA}"/>
              </a:ext>
            </a:extLst>
          </p:cNvPr>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E5CD0C55-62F3-CC48-8011-BFADA822C5A7}"/>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6A35903B-CCF9-75C9-338F-575444B86343}"/>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7D2AFFCC-2BF9-1F19-18AB-8A853DBA7D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90A3ED5F-E747-C86D-B9E3-4617D76A0616}"/>
              </a:ext>
            </a:extLst>
          </p:cNvPr>
          <p:cNvSpPr>
            <a:spLocks noGrp="1"/>
          </p:cNvSpPr>
          <p:nvPr>
            <p:ph type="sldNum" sz="quarter" idx="7"/>
          </p:nvPr>
        </p:nvSpPr>
        <p:spPr/>
        <p:txBody>
          <a:bodyPr/>
          <a:lstStyle/>
          <a:p>
            <a:fld id="{B6F15528-21DE-4FAA-801E-634DDDAF4B2B}" type="slidenum">
              <a:rPr lang="en-US" smtClean="0"/>
              <a:t>107</a:t>
            </a:fld>
            <a:endParaRPr lang="en-US" dirty="0"/>
          </a:p>
        </p:txBody>
      </p:sp>
      <p:sp>
        <p:nvSpPr>
          <p:cNvPr id="2" name="TextBox 1">
            <a:extLst>
              <a:ext uri="{FF2B5EF4-FFF2-40B4-BE49-F238E27FC236}">
                <a16:creationId xmlns:a16="http://schemas.microsoft.com/office/drawing/2014/main" id="{69A13593-522D-F636-22AC-E8FE674313B4}"/>
              </a:ext>
            </a:extLst>
          </p:cNvPr>
          <p:cNvSpPr txBox="1"/>
          <p:nvPr/>
        </p:nvSpPr>
        <p:spPr>
          <a:xfrm>
            <a:off x="35607" y="0"/>
            <a:ext cx="7034298" cy="400110"/>
          </a:xfrm>
          <a:prstGeom prst="rect">
            <a:avLst/>
          </a:prstGeom>
          <a:noFill/>
        </p:spPr>
        <p:txBody>
          <a:bodyPr wrap="none" rtlCol="0">
            <a:spAutoFit/>
          </a:bodyPr>
          <a:lstStyle/>
          <a:p>
            <a:r>
              <a:rPr lang="en-US" sz="2000" dirty="0"/>
              <a:t>Algorithm Analysis: Finding pairs that add up to a target sum</a:t>
            </a:r>
          </a:p>
        </p:txBody>
      </p:sp>
      <p:sp>
        <p:nvSpPr>
          <p:cNvPr id="28" name="TextBox 27">
            <a:extLst>
              <a:ext uri="{FF2B5EF4-FFF2-40B4-BE49-F238E27FC236}">
                <a16:creationId xmlns:a16="http://schemas.microsoft.com/office/drawing/2014/main" id="{169D96C4-AFC2-8AC1-0366-B1AFAC879E89}"/>
              </a:ext>
            </a:extLst>
          </p:cNvPr>
          <p:cNvSpPr txBox="1"/>
          <p:nvPr/>
        </p:nvSpPr>
        <p:spPr>
          <a:xfrm>
            <a:off x="152400" y="464302"/>
            <a:ext cx="10210800" cy="3139321"/>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List&lt;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[]&gt; </a:t>
            </a:r>
            <a:r>
              <a:rPr lang="en-US" sz="1800" dirty="0" err="1">
                <a:solidFill>
                  <a:srgbClr val="000000"/>
                </a:solidFill>
                <a:effectLst/>
                <a:latin typeface="Consolas" panose="020B0609020204030204" pitchFamily="49" charset="0"/>
              </a:rPr>
              <a:t>findPairs</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target</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List&lt;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[]&gt; </a:t>
            </a:r>
            <a:r>
              <a:rPr lang="en-US" sz="1800" dirty="0">
                <a:solidFill>
                  <a:srgbClr val="6A3E3E"/>
                </a:solidFill>
                <a:effectLst/>
                <a:latin typeface="Consolas" panose="020B0609020204030204" pitchFamily="49" charset="0"/>
              </a:rPr>
              <a:t>pairs</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new</a:t>
            </a:r>
            <a:r>
              <a:rPr lang="en-US" sz="1800" dirty="0">
                <a:solidFill>
                  <a:srgbClr val="000000"/>
                </a:solidFill>
                <a:effectLst/>
                <a:latin typeface="Consolas" panose="020B0609020204030204" pitchFamily="49" charset="0"/>
              </a:rPr>
              <a:t> LinkedList&lt;&gt;();</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0;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arr</a:t>
            </a:r>
            <a:r>
              <a:rPr lang="en-US" sz="1800" dirty="0" err="1">
                <a:solidFill>
                  <a:srgbClr val="000000"/>
                </a:solidFill>
                <a:effectLst/>
                <a:latin typeface="Consolas" panose="020B0609020204030204" pitchFamily="49" charset="0"/>
              </a:rPr>
              <a:t>.</a:t>
            </a:r>
            <a:r>
              <a:rPr lang="en-US" sz="1800" dirty="0" err="1">
                <a:solidFill>
                  <a:srgbClr val="0000C0"/>
                </a:solidFill>
                <a:effectLst/>
                <a:latin typeface="Consolas" panose="020B0609020204030204" pitchFamily="49" charset="0"/>
              </a:rPr>
              <a:t>length</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+ 1;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arr</a:t>
            </a:r>
            <a:r>
              <a:rPr lang="en-US" sz="1800" dirty="0" err="1">
                <a:solidFill>
                  <a:srgbClr val="000000"/>
                </a:solidFill>
                <a:effectLst/>
                <a:latin typeface="Consolas" panose="020B0609020204030204" pitchFamily="49" charset="0"/>
              </a:rPr>
              <a:t>.</a:t>
            </a:r>
            <a:r>
              <a:rPr lang="en-US" sz="1800" dirty="0" err="1">
                <a:solidFill>
                  <a:srgbClr val="0000C0"/>
                </a:solidFill>
                <a:effectLst/>
                <a:latin typeface="Consolas" panose="020B0609020204030204" pitchFamily="49" charset="0"/>
              </a:rPr>
              <a:t>length</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j</a:t>
            </a:r>
            <a:r>
              <a:rPr lang="en-US" sz="1800" dirty="0" err="1">
                <a:solidFill>
                  <a:srgbClr val="000000"/>
                </a:solidFill>
                <a:effectLst/>
                <a:latin typeface="Consolas" panose="020B0609020204030204" pitchFamily="49" charset="0"/>
              </a:rPr>
              <a:t>++</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a:t>
            </a:r>
            <a:r>
              <a:rPr lang="en-US" sz="1800" dirty="0">
                <a:solidFill>
                  <a:srgbClr val="6A3E3E"/>
                </a:solidFill>
                <a:effectLst/>
                <a:latin typeface="Consolas" panose="020B0609020204030204" pitchFamily="49" charset="0"/>
              </a:rPr>
              <a:t>target</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pairs</a:t>
            </a:r>
            <a:r>
              <a:rPr lang="en-US" sz="1800" dirty="0" err="1">
                <a:solidFill>
                  <a:srgbClr val="000000"/>
                </a:solidFill>
                <a:effectLst/>
                <a:latin typeface="Consolas" panose="020B0609020204030204" pitchFamily="49" charset="0"/>
              </a:rPr>
              <a:t>.add</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new</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return</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pairs</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A2E449AD-6F36-C04F-20E6-168F68D3AB16}"/>
              </a:ext>
            </a:extLst>
          </p:cNvPr>
          <p:cNvSpPr txBox="1"/>
          <p:nvPr/>
        </p:nvSpPr>
        <p:spPr>
          <a:xfrm>
            <a:off x="685800" y="4343400"/>
            <a:ext cx="4490332" cy="646331"/>
          </a:xfrm>
          <a:prstGeom prst="rect">
            <a:avLst/>
          </a:prstGeom>
          <a:noFill/>
        </p:spPr>
        <p:txBody>
          <a:bodyPr wrap="none" rtlCol="0">
            <a:spAutoFit/>
          </a:bodyPr>
          <a:lstStyle/>
          <a:p>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arr</a:t>
            </a:r>
            <a:r>
              <a:rPr lang="en-US" sz="1800" dirty="0">
                <a:solidFill>
                  <a:srgbClr val="000000"/>
                </a:solidFill>
                <a:effectLst/>
                <a:latin typeface="Consolas" panose="020B0609020204030204" pitchFamily="49" charset="0"/>
              </a:rPr>
              <a:t> = {1, 2, 3, 4, 5, 6, 7};</a:t>
            </a:r>
          </a:p>
          <a:p>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target = 8;</a:t>
            </a:r>
          </a:p>
        </p:txBody>
      </p:sp>
      <p:sp>
        <p:nvSpPr>
          <p:cNvPr id="8" name="TextBox 7">
            <a:extLst>
              <a:ext uri="{FF2B5EF4-FFF2-40B4-BE49-F238E27FC236}">
                <a16:creationId xmlns:a16="http://schemas.microsoft.com/office/drawing/2014/main" id="{7D2FF454-8D58-72FE-36C6-5AB270089A78}"/>
              </a:ext>
            </a:extLst>
          </p:cNvPr>
          <p:cNvSpPr txBox="1"/>
          <p:nvPr/>
        </p:nvSpPr>
        <p:spPr>
          <a:xfrm>
            <a:off x="685800" y="5079462"/>
            <a:ext cx="6782626" cy="461665"/>
          </a:xfrm>
          <a:prstGeom prst="rect">
            <a:avLst/>
          </a:prstGeom>
          <a:noFill/>
        </p:spPr>
        <p:txBody>
          <a:bodyPr wrap="none" rtlCol="0">
            <a:spAutoFit/>
          </a:bodyPr>
          <a:lstStyle/>
          <a:p>
            <a:r>
              <a:rPr lang="en-US" sz="2400" dirty="0"/>
              <a:t>pairs = { [1,7], [2,6], [3,5], [4,4], [5,3], [6,2], [7,1] }</a:t>
            </a:r>
          </a:p>
        </p:txBody>
      </p:sp>
      <p:sp>
        <p:nvSpPr>
          <p:cNvPr id="6" name="TextBox 5">
            <a:extLst>
              <a:ext uri="{FF2B5EF4-FFF2-40B4-BE49-F238E27FC236}">
                <a16:creationId xmlns:a16="http://schemas.microsoft.com/office/drawing/2014/main" id="{5BE952AC-8EAF-76B6-E756-3E2C29DB53F9}"/>
              </a:ext>
            </a:extLst>
          </p:cNvPr>
          <p:cNvSpPr txBox="1"/>
          <p:nvPr/>
        </p:nvSpPr>
        <p:spPr>
          <a:xfrm>
            <a:off x="7239000" y="4139352"/>
            <a:ext cx="3052439" cy="584775"/>
          </a:xfrm>
          <a:prstGeom prst="rect">
            <a:avLst/>
          </a:prstGeom>
          <a:noFill/>
        </p:spPr>
        <p:txBody>
          <a:bodyPr wrap="none" rtlCol="0">
            <a:spAutoFit/>
          </a:bodyPr>
          <a:lstStyle/>
          <a:p>
            <a:r>
              <a:rPr lang="en-US" sz="3200" b="1" dirty="0">
                <a:solidFill>
                  <a:srgbClr val="FF0000"/>
                </a:solidFill>
              </a:rPr>
              <a:t>Running time?</a:t>
            </a:r>
          </a:p>
        </p:txBody>
      </p:sp>
      <p:sp>
        <p:nvSpPr>
          <p:cNvPr id="9" name="Arrow: Right 8">
            <a:extLst>
              <a:ext uri="{FF2B5EF4-FFF2-40B4-BE49-F238E27FC236}">
                <a16:creationId xmlns:a16="http://schemas.microsoft.com/office/drawing/2014/main" id="{D4089F13-23FE-7BF1-BC4C-11894E4FA215}"/>
              </a:ext>
            </a:extLst>
          </p:cNvPr>
          <p:cNvSpPr/>
          <p:nvPr/>
        </p:nvSpPr>
        <p:spPr>
          <a:xfrm rot="10800000">
            <a:off x="6089650" y="810084"/>
            <a:ext cx="3810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68D975B-E471-3437-72CC-70D3EB8AABC0}"/>
              </a:ext>
            </a:extLst>
          </p:cNvPr>
          <p:cNvSpPr txBox="1"/>
          <p:nvPr/>
        </p:nvSpPr>
        <p:spPr>
          <a:xfrm>
            <a:off x="6470650" y="751917"/>
            <a:ext cx="646331" cy="369332"/>
          </a:xfrm>
          <a:prstGeom prst="rect">
            <a:avLst/>
          </a:prstGeom>
          <a:noFill/>
        </p:spPr>
        <p:txBody>
          <a:bodyPr wrap="none" rtlCol="0">
            <a:spAutoFit/>
          </a:bodyPr>
          <a:lstStyle/>
          <a:p>
            <a:r>
              <a:rPr lang="en-US" b="1" dirty="0">
                <a:solidFill>
                  <a:srgbClr val="FF0000"/>
                </a:solidFill>
              </a:rPr>
              <a:t>O(1)</a:t>
            </a:r>
          </a:p>
        </p:txBody>
      </p:sp>
      <p:sp>
        <p:nvSpPr>
          <p:cNvPr id="11" name="Arrow: Right 10">
            <a:extLst>
              <a:ext uri="{FF2B5EF4-FFF2-40B4-BE49-F238E27FC236}">
                <a16:creationId xmlns:a16="http://schemas.microsoft.com/office/drawing/2014/main" id="{2A0F2A37-7D74-4579-8661-4FF39D3D601D}"/>
              </a:ext>
            </a:extLst>
          </p:cNvPr>
          <p:cNvSpPr/>
          <p:nvPr/>
        </p:nvSpPr>
        <p:spPr>
          <a:xfrm rot="10800000">
            <a:off x="6009103" y="1096850"/>
            <a:ext cx="3810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EFCDE34-B6F9-3024-1515-8B05ECC47794}"/>
              </a:ext>
            </a:extLst>
          </p:cNvPr>
          <p:cNvSpPr txBox="1"/>
          <p:nvPr/>
        </p:nvSpPr>
        <p:spPr>
          <a:xfrm>
            <a:off x="6390103" y="1038683"/>
            <a:ext cx="659155" cy="369332"/>
          </a:xfrm>
          <a:prstGeom prst="rect">
            <a:avLst/>
          </a:prstGeom>
          <a:noFill/>
        </p:spPr>
        <p:txBody>
          <a:bodyPr wrap="none" rtlCol="0">
            <a:spAutoFit/>
          </a:bodyPr>
          <a:lstStyle/>
          <a:p>
            <a:r>
              <a:rPr lang="en-US" b="1" dirty="0">
                <a:solidFill>
                  <a:srgbClr val="FF0000"/>
                </a:solidFill>
              </a:rPr>
              <a:t>O(n)</a:t>
            </a:r>
          </a:p>
        </p:txBody>
      </p:sp>
      <p:sp>
        <p:nvSpPr>
          <p:cNvPr id="13" name="TextBox 12">
            <a:extLst>
              <a:ext uri="{FF2B5EF4-FFF2-40B4-BE49-F238E27FC236}">
                <a16:creationId xmlns:a16="http://schemas.microsoft.com/office/drawing/2014/main" id="{AFA8954F-8A35-1AC5-47E3-39821B2FC5AD}"/>
              </a:ext>
            </a:extLst>
          </p:cNvPr>
          <p:cNvSpPr txBox="1"/>
          <p:nvPr/>
        </p:nvSpPr>
        <p:spPr>
          <a:xfrm>
            <a:off x="8292179" y="130887"/>
            <a:ext cx="1986441" cy="369332"/>
          </a:xfrm>
          <a:prstGeom prst="rect">
            <a:avLst/>
          </a:prstGeom>
          <a:noFill/>
        </p:spPr>
        <p:txBody>
          <a:bodyPr wrap="none" rtlCol="0">
            <a:spAutoFit/>
          </a:bodyPr>
          <a:lstStyle/>
          <a:p>
            <a:r>
              <a:rPr lang="en-US" dirty="0">
                <a:solidFill>
                  <a:srgbClr val="FF0000"/>
                </a:solidFill>
              </a:rPr>
              <a:t>n= length of array</a:t>
            </a:r>
          </a:p>
        </p:txBody>
      </p:sp>
      <p:sp>
        <p:nvSpPr>
          <p:cNvPr id="14" name="Arrow: Right 13">
            <a:extLst>
              <a:ext uri="{FF2B5EF4-FFF2-40B4-BE49-F238E27FC236}">
                <a16:creationId xmlns:a16="http://schemas.microsoft.com/office/drawing/2014/main" id="{6BC4E447-BDD7-FA0C-2DB7-43AD45632CA3}"/>
              </a:ext>
            </a:extLst>
          </p:cNvPr>
          <p:cNvSpPr/>
          <p:nvPr/>
        </p:nvSpPr>
        <p:spPr>
          <a:xfrm rot="10800000">
            <a:off x="7399963" y="1375040"/>
            <a:ext cx="3810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F647A1A-19C6-668B-3D79-E0E4B6373CD7}"/>
              </a:ext>
            </a:extLst>
          </p:cNvPr>
          <p:cNvSpPr txBox="1"/>
          <p:nvPr/>
        </p:nvSpPr>
        <p:spPr>
          <a:xfrm>
            <a:off x="7780963" y="1316873"/>
            <a:ext cx="659155" cy="369332"/>
          </a:xfrm>
          <a:prstGeom prst="rect">
            <a:avLst/>
          </a:prstGeom>
          <a:noFill/>
        </p:spPr>
        <p:txBody>
          <a:bodyPr wrap="none" rtlCol="0">
            <a:spAutoFit/>
          </a:bodyPr>
          <a:lstStyle/>
          <a:p>
            <a:r>
              <a:rPr lang="en-US" b="1" dirty="0">
                <a:solidFill>
                  <a:srgbClr val="FF0000"/>
                </a:solidFill>
              </a:rPr>
              <a:t>O(n)</a:t>
            </a:r>
          </a:p>
        </p:txBody>
      </p:sp>
    </p:spTree>
    <p:extLst>
      <p:ext uri="{BB962C8B-B14F-4D97-AF65-F5344CB8AC3E}">
        <p14:creationId xmlns:p14="http://schemas.microsoft.com/office/powerpoint/2010/main" val="232349266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856CFCE-3263-4151-1E89-65D1AB0F9ED8}"/>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380FFC0B-2AA0-DE5A-9299-D4CFA27A657E}"/>
              </a:ext>
            </a:extLst>
          </p:cNvPr>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0346D1B1-C9EE-3586-B665-F22D133BF3FF}"/>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851C15A9-7694-4607-6D76-B4576CD3EB10}"/>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88C1616B-7CC6-F821-BA18-77163E5F39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A5466740-07A1-9C8E-17E8-A5C7580FA8A3}"/>
              </a:ext>
            </a:extLst>
          </p:cNvPr>
          <p:cNvSpPr>
            <a:spLocks noGrp="1"/>
          </p:cNvSpPr>
          <p:nvPr>
            <p:ph type="sldNum" sz="quarter" idx="7"/>
          </p:nvPr>
        </p:nvSpPr>
        <p:spPr/>
        <p:txBody>
          <a:bodyPr/>
          <a:lstStyle/>
          <a:p>
            <a:fld id="{B6F15528-21DE-4FAA-801E-634DDDAF4B2B}" type="slidenum">
              <a:rPr lang="en-US" smtClean="0"/>
              <a:t>108</a:t>
            </a:fld>
            <a:endParaRPr lang="en-US" dirty="0"/>
          </a:p>
        </p:txBody>
      </p:sp>
      <p:sp>
        <p:nvSpPr>
          <p:cNvPr id="2" name="TextBox 1">
            <a:extLst>
              <a:ext uri="{FF2B5EF4-FFF2-40B4-BE49-F238E27FC236}">
                <a16:creationId xmlns:a16="http://schemas.microsoft.com/office/drawing/2014/main" id="{D7A94B3D-6326-3413-3ADF-9D313A56D09C}"/>
              </a:ext>
            </a:extLst>
          </p:cNvPr>
          <p:cNvSpPr txBox="1"/>
          <p:nvPr/>
        </p:nvSpPr>
        <p:spPr>
          <a:xfrm>
            <a:off x="35607" y="0"/>
            <a:ext cx="7034298" cy="400110"/>
          </a:xfrm>
          <a:prstGeom prst="rect">
            <a:avLst/>
          </a:prstGeom>
          <a:noFill/>
        </p:spPr>
        <p:txBody>
          <a:bodyPr wrap="none" rtlCol="0">
            <a:spAutoFit/>
          </a:bodyPr>
          <a:lstStyle/>
          <a:p>
            <a:r>
              <a:rPr lang="en-US" sz="2000" dirty="0"/>
              <a:t>Algorithm Analysis: Finding pairs that add up to a target sum</a:t>
            </a:r>
          </a:p>
        </p:txBody>
      </p:sp>
      <p:sp>
        <p:nvSpPr>
          <p:cNvPr id="28" name="TextBox 27">
            <a:extLst>
              <a:ext uri="{FF2B5EF4-FFF2-40B4-BE49-F238E27FC236}">
                <a16:creationId xmlns:a16="http://schemas.microsoft.com/office/drawing/2014/main" id="{B51DC609-A68B-3096-2459-63952C081D2A}"/>
              </a:ext>
            </a:extLst>
          </p:cNvPr>
          <p:cNvSpPr txBox="1"/>
          <p:nvPr/>
        </p:nvSpPr>
        <p:spPr>
          <a:xfrm>
            <a:off x="152400" y="464302"/>
            <a:ext cx="10210800" cy="3139321"/>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List&lt;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[]&gt; </a:t>
            </a:r>
            <a:r>
              <a:rPr lang="en-US" sz="1800" dirty="0" err="1">
                <a:solidFill>
                  <a:srgbClr val="000000"/>
                </a:solidFill>
                <a:effectLst/>
                <a:latin typeface="Consolas" panose="020B0609020204030204" pitchFamily="49" charset="0"/>
              </a:rPr>
              <a:t>findPairs</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target</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List&lt;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[]&gt; </a:t>
            </a:r>
            <a:r>
              <a:rPr lang="en-US" sz="1800" dirty="0">
                <a:solidFill>
                  <a:srgbClr val="6A3E3E"/>
                </a:solidFill>
                <a:effectLst/>
                <a:latin typeface="Consolas" panose="020B0609020204030204" pitchFamily="49" charset="0"/>
              </a:rPr>
              <a:t>pairs</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new</a:t>
            </a:r>
            <a:r>
              <a:rPr lang="en-US" sz="1800" dirty="0">
                <a:solidFill>
                  <a:srgbClr val="000000"/>
                </a:solidFill>
                <a:effectLst/>
                <a:latin typeface="Consolas" panose="020B0609020204030204" pitchFamily="49" charset="0"/>
              </a:rPr>
              <a:t> LinkedList&lt;&gt;();</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0;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arr</a:t>
            </a:r>
            <a:r>
              <a:rPr lang="en-US" sz="1800" dirty="0" err="1">
                <a:solidFill>
                  <a:srgbClr val="000000"/>
                </a:solidFill>
                <a:effectLst/>
                <a:latin typeface="Consolas" panose="020B0609020204030204" pitchFamily="49" charset="0"/>
              </a:rPr>
              <a:t>.</a:t>
            </a:r>
            <a:r>
              <a:rPr lang="en-US" sz="1800" dirty="0" err="1">
                <a:solidFill>
                  <a:srgbClr val="0000C0"/>
                </a:solidFill>
                <a:effectLst/>
                <a:latin typeface="Consolas" panose="020B0609020204030204" pitchFamily="49" charset="0"/>
              </a:rPr>
              <a:t>length</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+ 1;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arr</a:t>
            </a:r>
            <a:r>
              <a:rPr lang="en-US" sz="1800" dirty="0" err="1">
                <a:solidFill>
                  <a:srgbClr val="000000"/>
                </a:solidFill>
                <a:effectLst/>
                <a:latin typeface="Consolas" panose="020B0609020204030204" pitchFamily="49" charset="0"/>
              </a:rPr>
              <a:t>.</a:t>
            </a:r>
            <a:r>
              <a:rPr lang="en-US" sz="1800" dirty="0" err="1">
                <a:solidFill>
                  <a:srgbClr val="0000C0"/>
                </a:solidFill>
                <a:effectLst/>
                <a:latin typeface="Consolas" panose="020B0609020204030204" pitchFamily="49" charset="0"/>
              </a:rPr>
              <a:t>length</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j</a:t>
            </a:r>
            <a:r>
              <a:rPr lang="en-US" sz="1800" dirty="0" err="1">
                <a:solidFill>
                  <a:srgbClr val="000000"/>
                </a:solidFill>
                <a:effectLst/>
                <a:latin typeface="Consolas" panose="020B0609020204030204" pitchFamily="49" charset="0"/>
              </a:rPr>
              <a:t>++</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a:t>
            </a:r>
            <a:r>
              <a:rPr lang="en-US" sz="1800" dirty="0">
                <a:solidFill>
                  <a:srgbClr val="6A3E3E"/>
                </a:solidFill>
                <a:effectLst/>
                <a:latin typeface="Consolas" panose="020B0609020204030204" pitchFamily="49" charset="0"/>
              </a:rPr>
              <a:t>target</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pairs</a:t>
            </a:r>
            <a:r>
              <a:rPr lang="en-US" sz="1800" dirty="0" err="1">
                <a:solidFill>
                  <a:srgbClr val="000000"/>
                </a:solidFill>
                <a:effectLst/>
                <a:latin typeface="Consolas" panose="020B0609020204030204" pitchFamily="49" charset="0"/>
              </a:rPr>
              <a:t>.add</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new</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return</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pairs</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EB4FE90A-7F9F-4424-9E81-C639A34041D6}"/>
              </a:ext>
            </a:extLst>
          </p:cNvPr>
          <p:cNvSpPr txBox="1"/>
          <p:nvPr/>
        </p:nvSpPr>
        <p:spPr>
          <a:xfrm>
            <a:off x="685800" y="4343400"/>
            <a:ext cx="4490332" cy="646331"/>
          </a:xfrm>
          <a:prstGeom prst="rect">
            <a:avLst/>
          </a:prstGeom>
          <a:noFill/>
        </p:spPr>
        <p:txBody>
          <a:bodyPr wrap="none" rtlCol="0">
            <a:spAutoFit/>
          </a:bodyPr>
          <a:lstStyle/>
          <a:p>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arr</a:t>
            </a:r>
            <a:r>
              <a:rPr lang="en-US" sz="1800" dirty="0">
                <a:solidFill>
                  <a:srgbClr val="000000"/>
                </a:solidFill>
                <a:effectLst/>
                <a:latin typeface="Consolas" panose="020B0609020204030204" pitchFamily="49" charset="0"/>
              </a:rPr>
              <a:t> = {1, 2, 3, 4, 5, 6, 7};</a:t>
            </a:r>
          </a:p>
          <a:p>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target = 8;</a:t>
            </a:r>
          </a:p>
        </p:txBody>
      </p:sp>
      <p:sp>
        <p:nvSpPr>
          <p:cNvPr id="8" name="TextBox 7">
            <a:extLst>
              <a:ext uri="{FF2B5EF4-FFF2-40B4-BE49-F238E27FC236}">
                <a16:creationId xmlns:a16="http://schemas.microsoft.com/office/drawing/2014/main" id="{C9A4C0EB-36AF-0F31-C7BA-780A58CF3097}"/>
              </a:ext>
            </a:extLst>
          </p:cNvPr>
          <p:cNvSpPr txBox="1"/>
          <p:nvPr/>
        </p:nvSpPr>
        <p:spPr>
          <a:xfrm>
            <a:off x="685800" y="5079462"/>
            <a:ext cx="6782626" cy="461665"/>
          </a:xfrm>
          <a:prstGeom prst="rect">
            <a:avLst/>
          </a:prstGeom>
          <a:noFill/>
        </p:spPr>
        <p:txBody>
          <a:bodyPr wrap="none" rtlCol="0">
            <a:spAutoFit/>
          </a:bodyPr>
          <a:lstStyle/>
          <a:p>
            <a:r>
              <a:rPr lang="en-US" sz="2400" dirty="0"/>
              <a:t>pairs = { [1,7], [2,6], [3,5], [4,4], [5,3], [6,2], [7,1] }</a:t>
            </a:r>
          </a:p>
        </p:txBody>
      </p:sp>
      <p:sp>
        <p:nvSpPr>
          <p:cNvPr id="6" name="TextBox 5">
            <a:extLst>
              <a:ext uri="{FF2B5EF4-FFF2-40B4-BE49-F238E27FC236}">
                <a16:creationId xmlns:a16="http://schemas.microsoft.com/office/drawing/2014/main" id="{EBC86A90-4016-00F1-334C-08A73F0F6DE8}"/>
              </a:ext>
            </a:extLst>
          </p:cNvPr>
          <p:cNvSpPr txBox="1"/>
          <p:nvPr/>
        </p:nvSpPr>
        <p:spPr>
          <a:xfrm>
            <a:off x="7239000" y="4139352"/>
            <a:ext cx="3052439" cy="584775"/>
          </a:xfrm>
          <a:prstGeom prst="rect">
            <a:avLst/>
          </a:prstGeom>
          <a:noFill/>
        </p:spPr>
        <p:txBody>
          <a:bodyPr wrap="none" rtlCol="0">
            <a:spAutoFit/>
          </a:bodyPr>
          <a:lstStyle/>
          <a:p>
            <a:r>
              <a:rPr lang="en-US" sz="3200" b="1" dirty="0">
                <a:solidFill>
                  <a:srgbClr val="FF0000"/>
                </a:solidFill>
              </a:rPr>
              <a:t>Running time?</a:t>
            </a:r>
          </a:p>
        </p:txBody>
      </p:sp>
      <p:sp>
        <p:nvSpPr>
          <p:cNvPr id="9" name="Arrow: Right 8">
            <a:extLst>
              <a:ext uri="{FF2B5EF4-FFF2-40B4-BE49-F238E27FC236}">
                <a16:creationId xmlns:a16="http://schemas.microsoft.com/office/drawing/2014/main" id="{D000ADDC-4E1E-831F-162A-FF03223E22E5}"/>
              </a:ext>
            </a:extLst>
          </p:cNvPr>
          <p:cNvSpPr/>
          <p:nvPr/>
        </p:nvSpPr>
        <p:spPr>
          <a:xfrm rot="10800000">
            <a:off x="6089650" y="810084"/>
            <a:ext cx="3810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31391AC-0A76-B3DD-1A12-40950016C99D}"/>
              </a:ext>
            </a:extLst>
          </p:cNvPr>
          <p:cNvSpPr txBox="1"/>
          <p:nvPr/>
        </p:nvSpPr>
        <p:spPr>
          <a:xfrm>
            <a:off x="6470650" y="751917"/>
            <a:ext cx="646331" cy="369332"/>
          </a:xfrm>
          <a:prstGeom prst="rect">
            <a:avLst/>
          </a:prstGeom>
          <a:noFill/>
        </p:spPr>
        <p:txBody>
          <a:bodyPr wrap="none" rtlCol="0">
            <a:spAutoFit/>
          </a:bodyPr>
          <a:lstStyle/>
          <a:p>
            <a:r>
              <a:rPr lang="en-US" b="1" dirty="0">
                <a:solidFill>
                  <a:srgbClr val="FF0000"/>
                </a:solidFill>
              </a:rPr>
              <a:t>O(1)</a:t>
            </a:r>
          </a:p>
        </p:txBody>
      </p:sp>
      <p:sp>
        <p:nvSpPr>
          <p:cNvPr id="11" name="Arrow: Right 10">
            <a:extLst>
              <a:ext uri="{FF2B5EF4-FFF2-40B4-BE49-F238E27FC236}">
                <a16:creationId xmlns:a16="http://schemas.microsoft.com/office/drawing/2014/main" id="{285CFFE3-DF97-CB5D-842E-9D47EAAA56D9}"/>
              </a:ext>
            </a:extLst>
          </p:cNvPr>
          <p:cNvSpPr/>
          <p:nvPr/>
        </p:nvSpPr>
        <p:spPr>
          <a:xfrm rot="10800000">
            <a:off x="6009103" y="1096850"/>
            <a:ext cx="3810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834BBB2-F823-67DB-8B71-EFC72FDAE9F0}"/>
              </a:ext>
            </a:extLst>
          </p:cNvPr>
          <p:cNvSpPr txBox="1"/>
          <p:nvPr/>
        </p:nvSpPr>
        <p:spPr>
          <a:xfrm>
            <a:off x="6390103" y="1038683"/>
            <a:ext cx="659155" cy="369332"/>
          </a:xfrm>
          <a:prstGeom prst="rect">
            <a:avLst/>
          </a:prstGeom>
          <a:noFill/>
        </p:spPr>
        <p:txBody>
          <a:bodyPr wrap="none" rtlCol="0">
            <a:spAutoFit/>
          </a:bodyPr>
          <a:lstStyle/>
          <a:p>
            <a:r>
              <a:rPr lang="en-US" b="1" dirty="0">
                <a:solidFill>
                  <a:srgbClr val="FF0000"/>
                </a:solidFill>
              </a:rPr>
              <a:t>O(n)</a:t>
            </a:r>
          </a:p>
        </p:txBody>
      </p:sp>
      <p:sp>
        <p:nvSpPr>
          <p:cNvPr id="13" name="TextBox 12">
            <a:extLst>
              <a:ext uri="{FF2B5EF4-FFF2-40B4-BE49-F238E27FC236}">
                <a16:creationId xmlns:a16="http://schemas.microsoft.com/office/drawing/2014/main" id="{4DB2A00F-6459-24E2-9074-33E6677839D2}"/>
              </a:ext>
            </a:extLst>
          </p:cNvPr>
          <p:cNvSpPr txBox="1"/>
          <p:nvPr/>
        </p:nvSpPr>
        <p:spPr>
          <a:xfrm>
            <a:off x="8292179" y="130887"/>
            <a:ext cx="1986441" cy="369332"/>
          </a:xfrm>
          <a:prstGeom prst="rect">
            <a:avLst/>
          </a:prstGeom>
          <a:noFill/>
        </p:spPr>
        <p:txBody>
          <a:bodyPr wrap="none" rtlCol="0">
            <a:spAutoFit/>
          </a:bodyPr>
          <a:lstStyle/>
          <a:p>
            <a:r>
              <a:rPr lang="en-US" dirty="0">
                <a:solidFill>
                  <a:srgbClr val="FF0000"/>
                </a:solidFill>
              </a:rPr>
              <a:t>n= length of array</a:t>
            </a:r>
          </a:p>
        </p:txBody>
      </p:sp>
      <p:sp>
        <p:nvSpPr>
          <p:cNvPr id="14" name="Arrow: Right 13">
            <a:extLst>
              <a:ext uri="{FF2B5EF4-FFF2-40B4-BE49-F238E27FC236}">
                <a16:creationId xmlns:a16="http://schemas.microsoft.com/office/drawing/2014/main" id="{B4EA3091-BCAE-AC80-2325-AF8326E0317F}"/>
              </a:ext>
            </a:extLst>
          </p:cNvPr>
          <p:cNvSpPr/>
          <p:nvPr/>
        </p:nvSpPr>
        <p:spPr>
          <a:xfrm rot="10800000">
            <a:off x="7399963" y="1375040"/>
            <a:ext cx="3810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ADF20AE-0793-74B3-4015-4A4F918D66A8}"/>
              </a:ext>
            </a:extLst>
          </p:cNvPr>
          <p:cNvSpPr txBox="1"/>
          <p:nvPr/>
        </p:nvSpPr>
        <p:spPr>
          <a:xfrm>
            <a:off x="7780963" y="1316873"/>
            <a:ext cx="659155" cy="369332"/>
          </a:xfrm>
          <a:prstGeom prst="rect">
            <a:avLst/>
          </a:prstGeom>
          <a:noFill/>
        </p:spPr>
        <p:txBody>
          <a:bodyPr wrap="none" rtlCol="0">
            <a:spAutoFit/>
          </a:bodyPr>
          <a:lstStyle/>
          <a:p>
            <a:r>
              <a:rPr lang="en-US" b="1" dirty="0">
                <a:solidFill>
                  <a:srgbClr val="FF0000"/>
                </a:solidFill>
              </a:rPr>
              <a:t>O(n)</a:t>
            </a:r>
          </a:p>
        </p:txBody>
      </p:sp>
      <p:sp>
        <p:nvSpPr>
          <p:cNvPr id="16" name="Arrow: Right 15">
            <a:extLst>
              <a:ext uri="{FF2B5EF4-FFF2-40B4-BE49-F238E27FC236}">
                <a16:creationId xmlns:a16="http://schemas.microsoft.com/office/drawing/2014/main" id="{553115D3-2286-A8AB-277D-271D92B7AE6B}"/>
              </a:ext>
            </a:extLst>
          </p:cNvPr>
          <p:cNvSpPr/>
          <p:nvPr/>
        </p:nvSpPr>
        <p:spPr>
          <a:xfrm rot="10800000">
            <a:off x="7018963" y="1666692"/>
            <a:ext cx="3810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4D1410E-804F-9988-9E3D-4ED5272121BD}"/>
              </a:ext>
            </a:extLst>
          </p:cNvPr>
          <p:cNvSpPr txBox="1"/>
          <p:nvPr/>
        </p:nvSpPr>
        <p:spPr>
          <a:xfrm>
            <a:off x="7399963" y="1608525"/>
            <a:ext cx="659155" cy="369332"/>
          </a:xfrm>
          <a:prstGeom prst="rect">
            <a:avLst/>
          </a:prstGeom>
          <a:noFill/>
        </p:spPr>
        <p:txBody>
          <a:bodyPr wrap="none" rtlCol="0">
            <a:spAutoFit/>
          </a:bodyPr>
          <a:lstStyle/>
          <a:p>
            <a:r>
              <a:rPr lang="en-US" b="1" dirty="0">
                <a:solidFill>
                  <a:srgbClr val="FF0000"/>
                </a:solidFill>
              </a:rPr>
              <a:t>O(1)</a:t>
            </a:r>
          </a:p>
        </p:txBody>
      </p:sp>
    </p:spTree>
    <p:extLst>
      <p:ext uri="{BB962C8B-B14F-4D97-AF65-F5344CB8AC3E}">
        <p14:creationId xmlns:p14="http://schemas.microsoft.com/office/powerpoint/2010/main" val="308669597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189EAF5-8C33-AA8E-3A2B-FAB26BC5E47E}"/>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AB84DCFD-6853-3466-B046-4FF429CC9CF3}"/>
              </a:ext>
            </a:extLst>
          </p:cNvPr>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00CD188B-0B87-61F4-5EE5-DD475E94A04A}"/>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F9F01F64-FA38-D09B-BD9F-C440D598DC85}"/>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9487137D-4807-21C1-EEF8-1DB8C63229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F3A7160D-D2B0-FD75-C561-19ACC40127A5}"/>
              </a:ext>
            </a:extLst>
          </p:cNvPr>
          <p:cNvSpPr>
            <a:spLocks noGrp="1"/>
          </p:cNvSpPr>
          <p:nvPr>
            <p:ph type="sldNum" sz="quarter" idx="7"/>
          </p:nvPr>
        </p:nvSpPr>
        <p:spPr/>
        <p:txBody>
          <a:bodyPr/>
          <a:lstStyle/>
          <a:p>
            <a:fld id="{B6F15528-21DE-4FAA-801E-634DDDAF4B2B}" type="slidenum">
              <a:rPr lang="en-US" smtClean="0"/>
              <a:t>109</a:t>
            </a:fld>
            <a:endParaRPr lang="en-US" dirty="0"/>
          </a:p>
        </p:txBody>
      </p:sp>
      <p:sp>
        <p:nvSpPr>
          <p:cNvPr id="2" name="TextBox 1">
            <a:extLst>
              <a:ext uri="{FF2B5EF4-FFF2-40B4-BE49-F238E27FC236}">
                <a16:creationId xmlns:a16="http://schemas.microsoft.com/office/drawing/2014/main" id="{27660407-CACD-404B-9FCA-4167F17F831C}"/>
              </a:ext>
            </a:extLst>
          </p:cNvPr>
          <p:cNvSpPr txBox="1"/>
          <p:nvPr/>
        </p:nvSpPr>
        <p:spPr>
          <a:xfrm>
            <a:off x="35607" y="0"/>
            <a:ext cx="7034298" cy="400110"/>
          </a:xfrm>
          <a:prstGeom prst="rect">
            <a:avLst/>
          </a:prstGeom>
          <a:noFill/>
        </p:spPr>
        <p:txBody>
          <a:bodyPr wrap="none" rtlCol="0">
            <a:spAutoFit/>
          </a:bodyPr>
          <a:lstStyle/>
          <a:p>
            <a:r>
              <a:rPr lang="en-US" sz="2000" dirty="0"/>
              <a:t>Algorithm Analysis: Finding pairs that add up to a target sum</a:t>
            </a:r>
          </a:p>
        </p:txBody>
      </p:sp>
      <p:sp>
        <p:nvSpPr>
          <p:cNvPr id="28" name="TextBox 27">
            <a:extLst>
              <a:ext uri="{FF2B5EF4-FFF2-40B4-BE49-F238E27FC236}">
                <a16:creationId xmlns:a16="http://schemas.microsoft.com/office/drawing/2014/main" id="{DC59D033-C490-F205-9E01-4150DB8AB604}"/>
              </a:ext>
            </a:extLst>
          </p:cNvPr>
          <p:cNvSpPr txBox="1"/>
          <p:nvPr/>
        </p:nvSpPr>
        <p:spPr>
          <a:xfrm>
            <a:off x="152400" y="464302"/>
            <a:ext cx="10210800" cy="3139321"/>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List&lt;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[]&gt; </a:t>
            </a:r>
            <a:r>
              <a:rPr lang="en-US" sz="1800" dirty="0" err="1">
                <a:solidFill>
                  <a:srgbClr val="000000"/>
                </a:solidFill>
                <a:effectLst/>
                <a:latin typeface="Consolas" panose="020B0609020204030204" pitchFamily="49" charset="0"/>
              </a:rPr>
              <a:t>findPairs</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target</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List&lt;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[]&gt; </a:t>
            </a:r>
            <a:r>
              <a:rPr lang="en-US" sz="1800" dirty="0">
                <a:solidFill>
                  <a:srgbClr val="6A3E3E"/>
                </a:solidFill>
                <a:effectLst/>
                <a:latin typeface="Consolas" panose="020B0609020204030204" pitchFamily="49" charset="0"/>
              </a:rPr>
              <a:t>pairs</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new</a:t>
            </a:r>
            <a:r>
              <a:rPr lang="en-US" sz="1800" dirty="0">
                <a:solidFill>
                  <a:srgbClr val="000000"/>
                </a:solidFill>
                <a:effectLst/>
                <a:latin typeface="Consolas" panose="020B0609020204030204" pitchFamily="49" charset="0"/>
              </a:rPr>
              <a:t> LinkedList&lt;&gt;();</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0;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arr</a:t>
            </a:r>
            <a:r>
              <a:rPr lang="en-US" sz="1800" dirty="0" err="1">
                <a:solidFill>
                  <a:srgbClr val="000000"/>
                </a:solidFill>
                <a:effectLst/>
                <a:latin typeface="Consolas" panose="020B0609020204030204" pitchFamily="49" charset="0"/>
              </a:rPr>
              <a:t>.</a:t>
            </a:r>
            <a:r>
              <a:rPr lang="en-US" sz="1800" dirty="0" err="1">
                <a:solidFill>
                  <a:srgbClr val="0000C0"/>
                </a:solidFill>
                <a:effectLst/>
                <a:latin typeface="Consolas" panose="020B0609020204030204" pitchFamily="49" charset="0"/>
              </a:rPr>
              <a:t>length</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+ 1;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arr</a:t>
            </a:r>
            <a:r>
              <a:rPr lang="en-US" sz="1800" dirty="0" err="1">
                <a:solidFill>
                  <a:srgbClr val="000000"/>
                </a:solidFill>
                <a:effectLst/>
                <a:latin typeface="Consolas" panose="020B0609020204030204" pitchFamily="49" charset="0"/>
              </a:rPr>
              <a:t>.</a:t>
            </a:r>
            <a:r>
              <a:rPr lang="en-US" sz="1800" dirty="0" err="1">
                <a:solidFill>
                  <a:srgbClr val="0000C0"/>
                </a:solidFill>
                <a:effectLst/>
                <a:latin typeface="Consolas" panose="020B0609020204030204" pitchFamily="49" charset="0"/>
              </a:rPr>
              <a:t>length</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j</a:t>
            </a:r>
            <a:r>
              <a:rPr lang="en-US" sz="1800" dirty="0" err="1">
                <a:solidFill>
                  <a:srgbClr val="000000"/>
                </a:solidFill>
                <a:effectLst/>
                <a:latin typeface="Consolas" panose="020B0609020204030204" pitchFamily="49" charset="0"/>
              </a:rPr>
              <a:t>++</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a:t>
            </a:r>
            <a:r>
              <a:rPr lang="en-US" sz="1800" dirty="0">
                <a:solidFill>
                  <a:srgbClr val="6A3E3E"/>
                </a:solidFill>
                <a:effectLst/>
                <a:latin typeface="Consolas" panose="020B0609020204030204" pitchFamily="49" charset="0"/>
              </a:rPr>
              <a:t>target</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pairs</a:t>
            </a:r>
            <a:r>
              <a:rPr lang="en-US" sz="1800" dirty="0" err="1">
                <a:solidFill>
                  <a:srgbClr val="000000"/>
                </a:solidFill>
                <a:effectLst/>
                <a:latin typeface="Consolas" panose="020B0609020204030204" pitchFamily="49" charset="0"/>
              </a:rPr>
              <a:t>.add</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new</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return</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pairs</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407F15DB-9ABD-EDDD-DA01-D0EF625CEEBE}"/>
              </a:ext>
            </a:extLst>
          </p:cNvPr>
          <p:cNvSpPr txBox="1"/>
          <p:nvPr/>
        </p:nvSpPr>
        <p:spPr>
          <a:xfrm>
            <a:off x="685800" y="4343400"/>
            <a:ext cx="4490332" cy="646331"/>
          </a:xfrm>
          <a:prstGeom prst="rect">
            <a:avLst/>
          </a:prstGeom>
          <a:noFill/>
        </p:spPr>
        <p:txBody>
          <a:bodyPr wrap="none" rtlCol="0">
            <a:spAutoFit/>
          </a:bodyPr>
          <a:lstStyle/>
          <a:p>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arr</a:t>
            </a:r>
            <a:r>
              <a:rPr lang="en-US" sz="1800" dirty="0">
                <a:solidFill>
                  <a:srgbClr val="000000"/>
                </a:solidFill>
                <a:effectLst/>
                <a:latin typeface="Consolas" panose="020B0609020204030204" pitchFamily="49" charset="0"/>
              </a:rPr>
              <a:t> = {1, 2, 3, 4, 5, 6, 7};</a:t>
            </a:r>
          </a:p>
          <a:p>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target = 8;</a:t>
            </a:r>
          </a:p>
        </p:txBody>
      </p:sp>
      <p:sp>
        <p:nvSpPr>
          <p:cNvPr id="8" name="TextBox 7">
            <a:extLst>
              <a:ext uri="{FF2B5EF4-FFF2-40B4-BE49-F238E27FC236}">
                <a16:creationId xmlns:a16="http://schemas.microsoft.com/office/drawing/2014/main" id="{447A8D49-339D-1CA8-4C8D-7B30C0168BE7}"/>
              </a:ext>
            </a:extLst>
          </p:cNvPr>
          <p:cNvSpPr txBox="1"/>
          <p:nvPr/>
        </p:nvSpPr>
        <p:spPr>
          <a:xfrm>
            <a:off x="685800" y="5079462"/>
            <a:ext cx="6782626" cy="461665"/>
          </a:xfrm>
          <a:prstGeom prst="rect">
            <a:avLst/>
          </a:prstGeom>
          <a:noFill/>
        </p:spPr>
        <p:txBody>
          <a:bodyPr wrap="none" rtlCol="0">
            <a:spAutoFit/>
          </a:bodyPr>
          <a:lstStyle/>
          <a:p>
            <a:r>
              <a:rPr lang="en-US" sz="2400" dirty="0"/>
              <a:t>pairs = { [1,7], [2,6], [3,5], [4,4], [5,3], [6,2], [7,1] }</a:t>
            </a:r>
          </a:p>
        </p:txBody>
      </p:sp>
      <p:sp>
        <p:nvSpPr>
          <p:cNvPr id="6" name="TextBox 5">
            <a:extLst>
              <a:ext uri="{FF2B5EF4-FFF2-40B4-BE49-F238E27FC236}">
                <a16:creationId xmlns:a16="http://schemas.microsoft.com/office/drawing/2014/main" id="{F5B32424-B932-68F2-D0D2-C77B3C586E9B}"/>
              </a:ext>
            </a:extLst>
          </p:cNvPr>
          <p:cNvSpPr txBox="1"/>
          <p:nvPr/>
        </p:nvSpPr>
        <p:spPr>
          <a:xfrm>
            <a:off x="7239000" y="4139352"/>
            <a:ext cx="3052439" cy="584775"/>
          </a:xfrm>
          <a:prstGeom prst="rect">
            <a:avLst/>
          </a:prstGeom>
          <a:noFill/>
        </p:spPr>
        <p:txBody>
          <a:bodyPr wrap="none" rtlCol="0">
            <a:spAutoFit/>
          </a:bodyPr>
          <a:lstStyle/>
          <a:p>
            <a:r>
              <a:rPr lang="en-US" sz="3200" b="1" dirty="0">
                <a:solidFill>
                  <a:srgbClr val="FF0000"/>
                </a:solidFill>
              </a:rPr>
              <a:t>Running time?</a:t>
            </a:r>
          </a:p>
        </p:txBody>
      </p:sp>
      <p:sp>
        <p:nvSpPr>
          <p:cNvPr id="9" name="Arrow: Right 8">
            <a:extLst>
              <a:ext uri="{FF2B5EF4-FFF2-40B4-BE49-F238E27FC236}">
                <a16:creationId xmlns:a16="http://schemas.microsoft.com/office/drawing/2014/main" id="{59862447-220B-BEE9-2B55-CBEE90014E5A}"/>
              </a:ext>
            </a:extLst>
          </p:cNvPr>
          <p:cNvSpPr/>
          <p:nvPr/>
        </p:nvSpPr>
        <p:spPr>
          <a:xfrm rot="10800000">
            <a:off x="6089650" y="810084"/>
            <a:ext cx="3810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E78E89B-532F-E62D-88AE-01CBB13CF5F8}"/>
              </a:ext>
            </a:extLst>
          </p:cNvPr>
          <p:cNvSpPr txBox="1"/>
          <p:nvPr/>
        </p:nvSpPr>
        <p:spPr>
          <a:xfrm>
            <a:off x="6470650" y="751917"/>
            <a:ext cx="646331" cy="369332"/>
          </a:xfrm>
          <a:prstGeom prst="rect">
            <a:avLst/>
          </a:prstGeom>
          <a:noFill/>
        </p:spPr>
        <p:txBody>
          <a:bodyPr wrap="none" rtlCol="0">
            <a:spAutoFit/>
          </a:bodyPr>
          <a:lstStyle/>
          <a:p>
            <a:r>
              <a:rPr lang="en-US" b="1" dirty="0">
                <a:solidFill>
                  <a:srgbClr val="FF0000"/>
                </a:solidFill>
              </a:rPr>
              <a:t>O(1)</a:t>
            </a:r>
          </a:p>
        </p:txBody>
      </p:sp>
      <p:sp>
        <p:nvSpPr>
          <p:cNvPr id="11" name="Arrow: Right 10">
            <a:extLst>
              <a:ext uri="{FF2B5EF4-FFF2-40B4-BE49-F238E27FC236}">
                <a16:creationId xmlns:a16="http://schemas.microsoft.com/office/drawing/2014/main" id="{BB9A5F73-0FCF-AE41-8662-55D05947C8AB}"/>
              </a:ext>
            </a:extLst>
          </p:cNvPr>
          <p:cNvSpPr/>
          <p:nvPr/>
        </p:nvSpPr>
        <p:spPr>
          <a:xfrm rot="10800000">
            <a:off x="6009103" y="1096850"/>
            <a:ext cx="3810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56ABF53-7812-48DD-99F0-FB7AD9B82969}"/>
              </a:ext>
            </a:extLst>
          </p:cNvPr>
          <p:cNvSpPr txBox="1"/>
          <p:nvPr/>
        </p:nvSpPr>
        <p:spPr>
          <a:xfrm>
            <a:off x="6390103" y="1038683"/>
            <a:ext cx="659155" cy="369332"/>
          </a:xfrm>
          <a:prstGeom prst="rect">
            <a:avLst/>
          </a:prstGeom>
          <a:noFill/>
        </p:spPr>
        <p:txBody>
          <a:bodyPr wrap="none" rtlCol="0">
            <a:spAutoFit/>
          </a:bodyPr>
          <a:lstStyle/>
          <a:p>
            <a:r>
              <a:rPr lang="en-US" b="1" dirty="0">
                <a:solidFill>
                  <a:srgbClr val="FF0000"/>
                </a:solidFill>
              </a:rPr>
              <a:t>O(n)</a:t>
            </a:r>
          </a:p>
        </p:txBody>
      </p:sp>
      <p:sp>
        <p:nvSpPr>
          <p:cNvPr id="13" name="TextBox 12">
            <a:extLst>
              <a:ext uri="{FF2B5EF4-FFF2-40B4-BE49-F238E27FC236}">
                <a16:creationId xmlns:a16="http://schemas.microsoft.com/office/drawing/2014/main" id="{F3B4936C-F312-ACBD-A5D8-43F675A75250}"/>
              </a:ext>
            </a:extLst>
          </p:cNvPr>
          <p:cNvSpPr txBox="1"/>
          <p:nvPr/>
        </p:nvSpPr>
        <p:spPr>
          <a:xfrm>
            <a:off x="8292179" y="130887"/>
            <a:ext cx="1986441" cy="369332"/>
          </a:xfrm>
          <a:prstGeom prst="rect">
            <a:avLst/>
          </a:prstGeom>
          <a:noFill/>
        </p:spPr>
        <p:txBody>
          <a:bodyPr wrap="none" rtlCol="0">
            <a:spAutoFit/>
          </a:bodyPr>
          <a:lstStyle/>
          <a:p>
            <a:r>
              <a:rPr lang="en-US" dirty="0">
                <a:solidFill>
                  <a:srgbClr val="FF0000"/>
                </a:solidFill>
              </a:rPr>
              <a:t>n= length of array</a:t>
            </a:r>
          </a:p>
        </p:txBody>
      </p:sp>
      <p:sp>
        <p:nvSpPr>
          <p:cNvPr id="14" name="Arrow: Right 13">
            <a:extLst>
              <a:ext uri="{FF2B5EF4-FFF2-40B4-BE49-F238E27FC236}">
                <a16:creationId xmlns:a16="http://schemas.microsoft.com/office/drawing/2014/main" id="{BCCD6179-09F9-FB44-26D4-E388F43EEBC0}"/>
              </a:ext>
            </a:extLst>
          </p:cNvPr>
          <p:cNvSpPr/>
          <p:nvPr/>
        </p:nvSpPr>
        <p:spPr>
          <a:xfrm rot="10800000">
            <a:off x="7399963" y="1375040"/>
            <a:ext cx="3810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8AAA33B-6F10-35A5-1CC6-21EDC271A365}"/>
              </a:ext>
            </a:extLst>
          </p:cNvPr>
          <p:cNvSpPr txBox="1"/>
          <p:nvPr/>
        </p:nvSpPr>
        <p:spPr>
          <a:xfrm>
            <a:off x="7780963" y="1316873"/>
            <a:ext cx="659155" cy="369332"/>
          </a:xfrm>
          <a:prstGeom prst="rect">
            <a:avLst/>
          </a:prstGeom>
          <a:noFill/>
        </p:spPr>
        <p:txBody>
          <a:bodyPr wrap="none" rtlCol="0">
            <a:spAutoFit/>
          </a:bodyPr>
          <a:lstStyle/>
          <a:p>
            <a:r>
              <a:rPr lang="en-US" b="1" dirty="0">
                <a:solidFill>
                  <a:srgbClr val="FF0000"/>
                </a:solidFill>
              </a:rPr>
              <a:t>O(n)</a:t>
            </a:r>
          </a:p>
        </p:txBody>
      </p:sp>
      <p:sp>
        <p:nvSpPr>
          <p:cNvPr id="16" name="Arrow: Right 15">
            <a:extLst>
              <a:ext uri="{FF2B5EF4-FFF2-40B4-BE49-F238E27FC236}">
                <a16:creationId xmlns:a16="http://schemas.microsoft.com/office/drawing/2014/main" id="{C5804C35-AF6E-283A-B087-1111DAFD7EC4}"/>
              </a:ext>
            </a:extLst>
          </p:cNvPr>
          <p:cNvSpPr/>
          <p:nvPr/>
        </p:nvSpPr>
        <p:spPr>
          <a:xfrm rot="10800000">
            <a:off x="7018963" y="1666692"/>
            <a:ext cx="3810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965F359-7AA8-9516-8FB0-8700148FDB58}"/>
              </a:ext>
            </a:extLst>
          </p:cNvPr>
          <p:cNvSpPr txBox="1"/>
          <p:nvPr/>
        </p:nvSpPr>
        <p:spPr>
          <a:xfrm>
            <a:off x="7399963" y="1608525"/>
            <a:ext cx="659155" cy="369332"/>
          </a:xfrm>
          <a:prstGeom prst="rect">
            <a:avLst/>
          </a:prstGeom>
          <a:noFill/>
        </p:spPr>
        <p:txBody>
          <a:bodyPr wrap="none" rtlCol="0">
            <a:spAutoFit/>
          </a:bodyPr>
          <a:lstStyle/>
          <a:p>
            <a:r>
              <a:rPr lang="en-US" b="1" dirty="0">
                <a:solidFill>
                  <a:srgbClr val="FF0000"/>
                </a:solidFill>
              </a:rPr>
              <a:t>O(1)</a:t>
            </a:r>
          </a:p>
        </p:txBody>
      </p:sp>
      <p:sp>
        <p:nvSpPr>
          <p:cNvPr id="19" name="TextBox 18">
            <a:extLst>
              <a:ext uri="{FF2B5EF4-FFF2-40B4-BE49-F238E27FC236}">
                <a16:creationId xmlns:a16="http://schemas.microsoft.com/office/drawing/2014/main" id="{AF0BA991-8B24-DEA6-440F-1FFFB2B25499}"/>
              </a:ext>
            </a:extLst>
          </p:cNvPr>
          <p:cNvSpPr txBox="1"/>
          <p:nvPr/>
        </p:nvSpPr>
        <p:spPr>
          <a:xfrm>
            <a:off x="6359808" y="2079213"/>
            <a:ext cx="659155" cy="369332"/>
          </a:xfrm>
          <a:prstGeom prst="rect">
            <a:avLst/>
          </a:prstGeom>
          <a:noFill/>
        </p:spPr>
        <p:txBody>
          <a:bodyPr wrap="none" rtlCol="0">
            <a:spAutoFit/>
          </a:bodyPr>
          <a:lstStyle/>
          <a:p>
            <a:r>
              <a:rPr lang="en-US" b="1" dirty="0">
                <a:solidFill>
                  <a:srgbClr val="FF0000"/>
                </a:solidFill>
              </a:rPr>
              <a:t>O(1)</a:t>
            </a:r>
          </a:p>
        </p:txBody>
      </p:sp>
      <p:sp>
        <p:nvSpPr>
          <p:cNvPr id="20" name="TextBox 19">
            <a:extLst>
              <a:ext uri="{FF2B5EF4-FFF2-40B4-BE49-F238E27FC236}">
                <a16:creationId xmlns:a16="http://schemas.microsoft.com/office/drawing/2014/main" id="{7AAFB726-6F4F-BFE8-1C07-B0590A9CA377}"/>
              </a:ext>
            </a:extLst>
          </p:cNvPr>
          <p:cNvSpPr txBox="1"/>
          <p:nvPr/>
        </p:nvSpPr>
        <p:spPr>
          <a:xfrm>
            <a:off x="4191000" y="2079213"/>
            <a:ext cx="659155" cy="369332"/>
          </a:xfrm>
          <a:prstGeom prst="rect">
            <a:avLst/>
          </a:prstGeom>
          <a:noFill/>
        </p:spPr>
        <p:txBody>
          <a:bodyPr wrap="none" rtlCol="0">
            <a:spAutoFit/>
          </a:bodyPr>
          <a:lstStyle/>
          <a:p>
            <a:r>
              <a:rPr lang="en-US" b="1" dirty="0">
                <a:solidFill>
                  <a:srgbClr val="FF0000"/>
                </a:solidFill>
              </a:rPr>
              <a:t>O(1)</a:t>
            </a:r>
          </a:p>
        </p:txBody>
      </p:sp>
    </p:spTree>
    <p:extLst>
      <p:ext uri="{BB962C8B-B14F-4D97-AF65-F5344CB8AC3E}">
        <p14:creationId xmlns:p14="http://schemas.microsoft.com/office/powerpoint/2010/main" val="3276910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11</a:t>
            </a:fld>
            <a:endParaRPr lang="en-US" dirty="0"/>
          </a:p>
        </p:txBody>
      </p:sp>
      <p:sp>
        <p:nvSpPr>
          <p:cNvPr id="6" name="TextBox 5">
            <a:extLst>
              <a:ext uri="{FF2B5EF4-FFF2-40B4-BE49-F238E27FC236}">
                <a16:creationId xmlns:a16="http://schemas.microsoft.com/office/drawing/2014/main" id="{1FD3F738-3E04-767C-19C6-C572E2998808}"/>
              </a:ext>
            </a:extLst>
          </p:cNvPr>
          <p:cNvSpPr txBox="1"/>
          <p:nvPr/>
        </p:nvSpPr>
        <p:spPr>
          <a:xfrm>
            <a:off x="1295400" y="228600"/>
            <a:ext cx="9105312" cy="954107"/>
          </a:xfrm>
          <a:prstGeom prst="rect">
            <a:avLst/>
          </a:prstGeom>
          <a:noFill/>
        </p:spPr>
        <p:txBody>
          <a:bodyPr wrap="square" rtlCol="0">
            <a:spAutoFit/>
          </a:bodyPr>
          <a:lstStyle/>
          <a:p>
            <a:r>
              <a:rPr lang="en-US" sz="2800" dirty="0"/>
              <a:t>The </a:t>
            </a:r>
            <a:r>
              <a:rPr lang="en-US" sz="2800" b="1" dirty="0"/>
              <a:t>running time </a:t>
            </a:r>
            <a:r>
              <a:rPr lang="en-US" sz="2800" dirty="0"/>
              <a:t>of an algorithm is the time it takes for an algorithm to completely run from start to finish</a:t>
            </a:r>
          </a:p>
        </p:txBody>
      </p:sp>
      <p:sp>
        <p:nvSpPr>
          <p:cNvPr id="10" name="TextBox 9">
            <a:extLst>
              <a:ext uri="{FF2B5EF4-FFF2-40B4-BE49-F238E27FC236}">
                <a16:creationId xmlns:a16="http://schemas.microsoft.com/office/drawing/2014/main" id="{1ED92A0C-74D3-108A-B2C1-1EDD8FE682DA}"/>
              </a:ext>
            </a:extLst>
          </p:cNvPr>
          <p:cNvSpPr txBox="1"/>
          <p:nvPr/>
        </p:nvSpPr>
        <p:spPr>
          <a:xfrm>
            <a:off x="1524000" y="1600200"/>
            <a:ext cx="7391767" cy="1200329"/>
          </a:xfrm>
          <a:prstGeom prst="rect">
            <a:avLst/>
          </a:prstGeom>
          <a:noFill/>
        </p:spPr>
        <p:txBody>
          <a:bodyPr wrap="none" rtlCol="0">
            <a:spAutoFit/>
          </a:bodyPr>
          <a:lstStyle/>
          <a:p>
            <a:r>
              <a:rPr lang="en-US" sz="2400" dirty="0"/>
              <a:t>There are a few ways we can measure running time:</a:t>
            </a:r>
          </a:p>
          <a:p>
            <a:endParaRPr lang="en-US" sz="2400" dirty="0"/>
          </a:p>
          <a:p>
            <a:pPr marL="342900" indent="-342900">
              <a:buFont typeface="+mj-lt"/>
              <a:buAutoNum type="arabicPeriod"/>
            </a:pPr>
            <a:r>
              <a:rPr lang="en-US" sz="2400" dirty="0"/>
              <a:t>Time (seconds, nanoseconds, minutes, days, </a:t>
            </a:r>
            <a:r>
              <a:rPr lang="en-US" sz="2400" dirty="0" err="1"/>
              <a:t>etc</a:t>
            </a:r>
            <a:r>
              <a:rPr lang="en-US" sz="2400" dirty="0"/>
              <a:t>) </a:t>
            </a:r>
          </a:p>
        </p:txBody>
      </p:sp>
    </p:spTree>
    <p:extLst>
      <p:ext uri="{BB962C8B-B14F-4D97-AF65-F5344CB8AC3E}">
        <p14:creationId xmlns:p14="http://schemas.microsoft.com/office/powerpoint/2010/main" val="249555941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8C756C4-67CB-80B5-509D-06E3D87A227B}"/>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C2591147-944D-B0A7-EC8C-02406B6D1508}"/>
              </a:ext>
            </a:extLst>
          </p:cNvPr>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97FC2217-DA96-8D17-BB78-2B3BD0CC976D}"/>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95C43DFE-33E7-4157-7218-1F1ABCF4A135}"/>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3C2AD3FF-606B-2807-6C84-B77D3CE234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3F131E32-EBBF-B02F-57B9-4FBFA22BEE1B}"/>
              </a:ext>
            </a:extLst>
          </p:cNvPr>
          <p:cNvSpPr>
            <a:spLocks noGrp="1"/>
          </p:cNvSpPr>
          <p:nvPr>
            <p:ph type="sldNum" sz="quarter" idx="7"/>
          </p:nvPr>
        </p:nvSpPr>
        <p:spPr/>
        <p:txBody>
          <a:bodyPr/>
          <a:lstStyle/>
          <a:p>
            <a:fld id="{B6F15528-21DE-4FAA-801E-634DDDAF4B2B}" type="slidenum">
              <a:rPr lang="en-US" smtClean="0"/>
              <a:t>110</a:t>
            </a:fld>
            <a:endParaRPr lang="en-US" dirty="0"/>
          </a:p>
        </p:txBody>
      </p:sp>
      <p:sp>
        <p:nvSpPr>
          <p:cNvPr id="2" name="TextBox 1">
            <a:extLst>
              <a:ext uri="{FF2B5EF4-FFF2-40B4-BE49-F238E27FC236}">
                <a16:creationId xmlns:a16="http://schemas.microsoft.com/office/drawing/2014/main" id="{6BF6BF96-8E86-EA0C-8C23-4F659ACBD972}"/>
              </a:ext>
            </a:extLst>
          </p:cNvPr>
          <p:cNvSpPr txBox="1"/>
          <p:nvPr/>
        </p:nvSpPr>
        <p:spPr>
          <a:xfrm>
            <a:off x="35607" y="0"/>
            <a:ext cx="7034298" cy="400110"/>
          </a:xfrm>
          <a:prstGeom prst="rect">
            <a:avLst/>
          </a:prstGeom>
          <a:noFill/>
        </p:spPr>
        <p:txBody>
          <a:bodyPr wrap="none" rtlCol="0">
            <a:spAutoFit/>
          </a:bodyPr>
          <a:lstStyle/>
          <a:p>
            <a:r>
              <a:rPr lang="en-US" sz="2000" dirty="0"/>
              <a:t>Algorithm Analysis: Finding pairs that add up to a target sum</a:t>
            </a:r>
          </a:p>
        </p:txBody>
      </p:sp>
      <p:sp>
        <p:nvSpPr>
          <p:cNvPr id="28" name="TextBox 27">
            <a:extLst>
              <a:ext uri="{FF2B5EF4-FFF2-40B4-BE49-F238E27FC236}">
                <a16:creationId xmlns:a16="http://schemas.microsoft.com/office/drawing/2014/main" id="{E281C233-1BA6-FF80-72E9-3546F925DF7B}"/>
              </a:ext>
            </a:extLst>
          </p:cNvPr>
          <p:cNvSpPr txBox="1"/>
          <p:nvPr/>
        </p:nvSpPr>
        <p:spPr>
          <a:xfrm>
            <a:off x="152400" y="464302"/>
            <a:ext cx="10210800" cy="3139321"/>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List&lt;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[]&gt; </a:t>
            </a:r>
            <a:r>
              <a:rPr lang="en-US" sz="1800" dirty="0" err="1">
                <a:solidFill>
                  <a:srgbClr val="000000"/>
                </a:solidFill>
                <a:effectLst/>
                <a:latin typeface="Consolas" panose="020B0609020204030204" pitchFamily="49" charset="0"/>
              </a:rPr>
              <a:t>findPairs</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target</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List&lt;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[]&gt; </a:t>
            </a:r>
            <a:r>
              <a:rPr lang="en-US" sz="1800" dirty="0">
                <a:solidFill>
                  <a:srgbClr val="6A3E3E"/>
                </a:solidFill>
                <a:effectLst/>
                <a:latin typeface="Consolas" panose="020B0609020204030204" pitchFamily="49" charset="0"/>
              </a:rPr>
              <a:t>pairs</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new</a:t>
            </a:r>
            <a:r>
              <a:rPr lang="en-US" sz="1800" dirty="0">
                <a:solidFill>
                  <a:srgbClr val="000000"/>
                </a:solidFill>
                <a:effectLst/>
                <a:latin typeface="Consolas" panose="020B0609020204030204" pitchFamily="49" charset="0"/>
              </a:rPr>
              <a:t> LinkedList&lt;&gt;();</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0;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arr</a:t>
            </a:r>
            <a:r>
              <a:rPr lang="en-US" sz="1800" dirty="0" err="1">
                <a:solidFill>
                  <a:srgbClr val="000000"/>
                </a:solidFill>
                <a:effectLst/>
                <a:latin typeface="Consolas" panose="020B0609020204030204" pitchFamily="49" charset="0"/>
              </a:rPr>
              <a:t>.</a:t>
            </a:r>
            <a:r>
              <a:rPr lang="en-US" sz="1800" dirty="0" err="1">
                <a:solidFill>
                  <a:srgbClr val="0000C0"/>
                </a:solidFill>
                <a:effectLst/>
                <a:latin typeface="Consolas" panose="020B0609020204030204" pitchFamily="49" charset="0"/>
              </a:rPr>
              <a:t>length</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+ 1;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arr</a:t>
            </a:r>
            <a:r>
              <a:rPr lang="en-US" sz="1800" dirty="0" err="1">
                <a:solidFill>
                  <a:srgbClr val="000000"/>
                </a:solidFill>
                <a:effectLst/>
                <a:latin typeface="Consolas" panose="020B0609020204030204" pitchFamily="49" charset="0"/>
              </a:rPr>
              <a:t>.</a:t>
            </a:r>
            <a:r>
              <a:rPr lang="en-US" sz="1800" dirty="0" err="1">
                <a:solidFill>
                  <a:srgbClr val="0000C0"/>
                </a:solidFill>
                <a:effectLst/>
                <a:latin typeface="Consolas" panose="020B0609020204030204" pitchFamily="49" charset="0"/>
              </a:rPr>
              <a:t>length</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j</a:t>
            </a:r>
            <a:r>
              <a:rPr lang="en-US" sz="1800" dirty="0" err="1">
                <a:solidFill>
                  <a:srgbClr val="000000"/>
                </a:solidFill>
                <a:effectLst/>
                <a:latin typeface="Consolas" panose="020B0609020204030204" pitchFamily="49" charset="0"/>
              </a:rPr>
              <a:t>++</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a:t>
            </a:r>
            <a:r>
              <a:rPr lang="en-US" sz="1800" dirty="0">
                <a:solidFill>
                  <a:srgbClr val="6A3E3E"/>
                </a:solidFill>
                <a:effectLst/>
                <a:latin typeface="Consolas" panose="020B0609020204030204" pitchFamily="49" charset="0"/>
              </a:rPr>
              <a:t>target</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pairs</a:t>
            </a:r>
            <a:r>
              <a:rPr lang="en-US" sz="1800" dirty="0" err="1">
                <a:solidFill>
                  <a:srgbClr val="000000"/>
                </a:solidFill>
                <a:effectLst/>
                <a:latin typeface="Consolas" panose="020B0609020204030204" pitchFamily="49" charset="0"/>
              </a:rPr>
              <a:t>.add</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new</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return</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pairs</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557ADCC5-9758-45E4-0850-7C14DF19FEEA}"/>
              </a:ext>
            </a:extLst>
          </p:cNvPr>
          <p:cNvSpPr txBox="1"/>
          <p:nvPr/>
        </p:nvSpPr>
        <p:spPr>
          <a:xfrm>
            <a:off x="685800" y="4343400"/>
            <a:ext cx="4490332" cy="646331"/>
          </a:xfrm>
          <a:prstGeom prst="rect">
            <a:avLst/>
          </a:prstGeom>
          <a:noFill/>
        </p:spPr>
        <p:txBody>
          <a:bodyPr wrap="none" rtlCol="0">
            <a:spAutoFit/>
          </a:bodyPr>
          <a:lstStyle/>
          <a:p>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arr</a:t>
            </a:r>
            <a:r>
              <a:rPr lang="en-US" sz="1800" dirty="0">
                <a:solidFill>
                  <a:srgbClr val="000000"/>
                </a:solidFill>
                <a:effectLst/>
                <a:latin typeface="Consolas" panose="020B0609020204030204" pitchFamily="49" charset="0"/>
              </a:rPr>
              <a:t> = {1, 2, 3, 4, 5, 6, 7};</a:t>
            </a:r>
          </a:p>
          <a:p>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target = 8;</a:t>
            </a:r>
          </a:p>
        </p:txBody>
      </p:sp>
      <p:sp>
        <p:nvSpPr>
          <p:cNvPr id="8" name="TextBox 7">
            <a:extLst>
              <a:ext uri="{FF2B5EF4-FFF2-40B4-BE49-F238E27FC236}">
                <a16:creationId xmlns:a16="http://schemas.microsoft.com/office/drawing/2014/main" id="{BD36ADE5-C4DE-3DE6-9755-4F718F9F999D}"/>
              </a:ext>
            </a:extLst>
          </p:cNvPr>
          <p:cNvSpPr txBox="1"/>
          <p:nvPr/>
        </p:nvSpPr>
        <p:spPr>
          <a:xfrm>
            <a:off x="685800" y="5079462"/>
            <a:ext cx="6782626" cy="461665"/>
          </a:xfrm>
          <a:prstGeom prst="rect">
            <a:avLst/>
          </a:prstGeom>
          <a:noFill/>
        </p:spPr>
        <p:txBody>
          <a:bodyPr wrap="none" rtlCol="0">
            <a:spAutoFit/>
          </a:bodyPr>
          <a:lstStyle/>
          <a:p>
            <a:r>
              <a:rPr lang="en-US" sz="2400" dirty="0"/>
              <a:t>pairs = { [1,7], [2,6], [3,5], [4,4], [5,3], [6,2], [7,1] }</a:t>
            </a:r>
          </a:p>
        </p:txBody>
      </p:sp>
      <p:sp>
        <p:nvSpPr>
          <p:cNvPr id="6" name="TextBox 5">
            <a:extLst>
              <a:ext uri="{FF2B5EF4-FFF2-40B4-BE49-F238E27FC236}">
                <a16:creationId xmlns:a16="http://schemas.microsoft.com/office/drawing/2014/main" id="{4E61339C-76D5-8B45-782A-E901F63985B0}"/>
              </a:ext>
            </a:extLst>
          </p:cNvPr>
          <p:cNvSpPr txBox="1"/>
          <p:nvPr/>
        </p:nvSpPr>
        <p:spPr>
          <a:xfrm>
            <a:off x="7239000" y="4139352"/>
            <a:ext cx="3052439" cy="584775"/>
          </a:xfrm>
          <a:prstGeom prst="rect">
            <a:avLst/>
          </a:prstGeom>
          <a:noFill/>
        </p:spPr>
        <p:txBody>
          <a:bodyPr wrap="none" rtlCol="0">
            <a:spAutoFit/>
          </a:bodyPr>
          <a:lstStyle/>
          <a:p>
            <a:r>
              <a:rPr lang="en-US" sz="3200" b="1" dirty="0">
                <a:solidFill>
                  <a:srgbClr val="FF0000"/>
                </a:solidFill>
              </a:rPr>
              <a:t>Running time?</a:t>
            </a:r>
          </a:p>
        </p:txBody>
      </p:sp>
      <p:sp>
        <p:nvSpPr>
          <p:cNvPr id="9" name="Arrow: Right 8">
            <a:extLst>
              <a:ext uri="{FF2B5EF4-FFF2-40B4-BE49-F238E27FC236}">
                <a16:creationId xmlns:a16="http://schemas.microsoft.com/office/drawing/2014/main" id="{7ADAAAF3-E385-E38A-D83F-0B185378E27E}"/>
              </a:ext>
            </a:extLst>
          </p:cNvPr>
          <p:cNvSpPr/>
          <p:nvPr/>
        </p:nvSpPr>
        <p:spPr>
          <a:xfrm rot="10800000">
            <a:off x="6089650" y="810084"/>
            <a:ext cx="3810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549649B-F715-445A-F768-30DD1351C1CF}"/>
              </a:ext>
            </a:extLst>
          </p:cNvPr>
          <p:cNvSpPr txBox="1"/>
          <p:nvPr/>
        </p:nvSpPr>
        <p:spPr>
          <a:xfrm>
            <a:off x="6470650" y="751917"/>
            <a:ext cx="646331" cy="369332"/>
          </a:xfrm>
          <a:prstGeom prst="rect">
            <a:avLst/>
          </a:prstGeom>
          <a:noFill/>
        </p:spPr>
        <p:txBody>
          <a:bodyPr wrap="none" rtlCol="0">
            <a:spAutoFit/>
          </a:bodyPr>
          <a:lstStyle/>
          <a:p>
            <a:r>
              <a:rPr lang="en-US" b="1" dirty="0">
                <a:solidFill>
                  <a:srgbClr val="FF0000"/>
                </a:solidFill>
              </a:rPr>
              <a:t>O(1)</a:t>
            </a:r>
          </a:p>
        </p:txBody>
      </p:sp>
      <p:sp>
        <p:nvSpPr>
          <p:cNvPr id="11" name="Arrow: Right 10">
            <a:extLst>
              <a:ext uri="{FF2B5EF4-FFF2-40B4-BE49-F238E27FC236}">
                <a16:creationId xmlns:a16="http://schemas.microsoft.com/office/drawing/2014/main" id="{2E30CD2F-972B-F8F8-3B1D-93B11A804E4F}"/>
              </a:ext>
            </a:extLst>
          </p:cNvPr>
          <p:cNvSpPr/>
          <p:nvPr/>
        </p:nvSpPr>
        <p:spPr>
          <a:xfrm rot="10800000">
            <a:off x="6009103" y="1096850"/>
            <a:ext cx="3810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7E7DB23-96CB-2A13-7A9F-CAA4402523A6}"/>
              </a:ext>
            </a:extLst>
          </p:cNvPr>
          <p:cNvSpPr txBox="1"/>
          <p:nvPr/>
        </p:nvSpPr>
        <p:spPr>
          <a:xfrm>
            <a:off x="6390103" y="1038683"/>
            <a:ext cx="659155" cy="369332"/>
          </a:xfrm>
          <a:prstGeom prst="rect">
            <a:avLst/>
          </a:prstGeom>
          <a:noFill/>
        </p:spPr>
        <p:txBody>
          <a:bodyPr wrap="none" rtlCol="0">
            <a:spAutoFit/>
          </a:bodyPr>
          <a:lstStyle/>
          <a:p>
            <a:r>
              <a:rPr lang="en-US" b="1" dirty="0">
                <a:solidFill>
                  <a:srgbClr val="FF0000"/>
                </a:solidFill>
              </a:rPr>
              <a:t>O(n)</a:t>
            </a:r>
          </a:p>
        </p:txBody>
      </p:sp>
      <p:sp>
        <p:nvSpPr>
          <p:cNvPr id="13" name="TextBox 12">
            <a:extLst>
              <a:ext uri="{FF2B5EF4-FFF2-40B4-BE49-F238E27FC236}">
                <a16:creationId xmlns:a16="http://schemas.microsoft.com/office/drawing/2014/main" id="{EBEEF156-0794-47D8-CEE8-B310A645A526}"/>
              </a:ext>
            </a:extLst>
          </p:cNvPr>
          <p:cNvSpPr txBox="1"/>
          <p:nvPr/>
        </p:nvSpPr>
        <p:spPr>
          <a:xfrm>
            <a:off x="8292179" y="130887"/>
            <a:ext cx="1986441" cy="369332"/>
          </a:xfrm>
          <a:prstGeom prst="rect">
            <a:avLst/>
          </a:prstGeom>
          <a:noFill/>
        </p:spPr>
        <p:txBody>
          <a:bodyPr wrap="none" rtlCol="0">
            <a:spAutoFit/>
          </a:bodyPr>
          <a:lstStyle/>
          <a:p>
            <a:r>
              <a:rPr lang="en-US" dirty="0">
                <a:solidFill>
                  <a:srgbClr val="FF0000"/>
                </a:solidFill>
              </a:rPr>
              <a:t>n= length of array</a:t>
            </a:r>
          </a:p>
        </p:txBody>
      </p:sp>
      <p:sp>
        <p:nvSpPr>
          <p:cNvPr id="14" name="Arrow: Right 13">
            <a:extLst>
              <a:ext uri="{FF2B5EF4-FFF2-40B4-BE49-F238E27FC236}">
                <a16:creationId xmlns:a16="http://schemas.microsoft.com/office/drawing/2014/main" id="{239574CE-984C-B8B9-A079-CF6DD0DD9DE6}"/>
              </a:ext>
            </a:extLst>
          </p:cNvPr>
          <p:cNvSpPr/>
          <p:nvPr/>
        </p:nvSpPr>
        <p:spPr>
          <a:xfrm rot="10800000">
            <a:off x="7399963" y="1375040"/>
            <a:ext cx="3810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A1C1CA63-88B3-D3B5-075D-3CFDAA9F4A4E}"/>
              </a:ext>
            </a:extLst>
          </p:cNvPr>
          <p:cNvSpPr txBox="1"/>
          <p:nvPr/>
        </p:nvSpPr>
        <p:spPr>
          <a:xfrm>
            <a:off x="7780963" y="1316873"/>
            <a:ext cx="659155" cy="369332"/>
          </a:xfrm>
          <a:prstGeom prst="rect">
            <a:avLst/>
          </a:prstGeom>
          <a:noFill/>
        </p:spPr>
        <p:txBody>
          <a:bodyPr wrap="none" rtlCol="0">
            <a:spAutoFit/>
          </a:bodyPr>
          <a:lstStyle/>
          <a:p>
            <a:r>
              <a:rPr lang="en-US" b="1" dirty="0">
                <a:solidFill>
                  <a:srgbClr val="FF0000"/>
                </a:solidFill>
              </a:rPr>
              <a:t>O(n)</a:t>
            </a:r>
          </a:p>
        </p:txBody>
      </p:sp>
      <p:sp>
        <p:nvSpPr>
          <p:cNvPr id="16" name="Arrow: Right 15">
            <a:extLst>
              <a:ext uri="{FF2B5EF4-FFF2-40B4-BE49-F238E27FC236}">
                <a16:creationId xmlns:a16="http://schemas.microsoft.com/office/drawing/2014/main" id="{851E875B-3CD7-6FFE-0664-3E20121E3C55}"/>
              </a:ext>
            </a:extLst>
          </p:cNvPr>
          <p:cNvSpPr/>
          <p:nvPr/>
        </p:nvSpPr>
        <p:spPr>
          <a:xfrm rot="10800000">
            <a:off x="7018963" y="1666692"/>
            <a:ext cx="3810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9BE5A9A-0248-C084-69F7-EC8F9A1C383F}"/>
              </a:ext>
            </a:extLst>
          </p:cNvPr>
          <p:cNvSpPr txBox="1"/>
          <p:nvPr/>
        </p:nvSpPr>
        <p:spPr>
          <a:xfrm>
            <a:off x="7399963" y="1608525"/>
            <a:ext cx="659155" cy="369332"/>
          </a:xfrm>
          <a:prstGeom prst="rect">
            <a:avLst/>
          </a:prstGeom>
          <a:noFill/>
        </p:spPr>
        <p:txBody>
          <a:bodyPr wrap="none" rtlCol="0">
            <a:spAutoFit/>
          </a:bodyPr>
          <a:lstStyle/>
          <a:p>
            <a:r>
              <a:rPr lang="en-US" b="1" dirty="0">
                <a:solidFill>
                  <a:srgbClr val="FF0000"/>
                </a:solidFill>
              </a:rPr>
              <a:t>O(1)</a:t>
            </a:r>
          </a:p>
        </p:txBody>
      </p:sp>
      <p:sp>
        <p:nvSpPr>
          <p:cNvPr id="18" name="Arrow: Right 17">
            <a:extLst>
              <a:ext uri="{FF2B5EF4-FFF2-40B4-BE49-F238E27FC236}">
                <a16:creationId xmlns:a16="http://schemas.microsoft.com/office/drawing/2014/main" id="{9A9E31BC-BE10-4C05-70E1-064B5E6F3C72}"/>
              </a:ext>
            </a:extLst>
          </p:cNvPr>
          <p:cNvSpPr/>
          <p:nvPr/>
        </p:nvSpPr>
        <p:spPr>
          <a:xfrm rot="10800000">
            <a:off x="8585822" y="1925422"/>
            <a:ext cx="3810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423BFA5-EA12-F13A-0829-F6F1F6C27E8C}"/>
              </a:ext>
            </a:extLst>
          </p:cNvPr>
          <p:cNvSpPr txBox="1"/>
          <p:nvPr/>
        </p:nvSpPr>
        <p:spPr>
          <a:xfrm>
            <a:off x="8966822" y="1867255"/>
            <a:ext cx="659155" cy="369332"/>
          </a:xfrm>
          <a:prstGeom prst="rect">
            <a:avLst/>
          </a:prstGeom>
          <a:noFill/>
        </p:spPr>
        <p:txBody>
          <a:bodyPr wrap="none" rtlCol="0">
            <a:spAutoFit/>
          </a:bodyPr>
          <a:lstStyle/>
          <a:p>
            <a:r>
              <a:rPr lang="en-US" b="1" dirty="0">
                <a:solidFill>
                  <a:srgbClr val="FF0000"/>
                </a:solidFill>
              </a:rPr>
              <a:t>O(1)</a:t>
            </a:r>
          </a:p>
        </p:txBody>
      </p:sp>
      <p:sp>
        <p:nvSpPr>
          <p:cNvPr id="23" name="Arrow: Right 22">
            <a:extLst>
              <a:ext uri="{FF2B5EF4-FFF2-40B4-BE49-F238E27FC236}">
                <a16:creationId xmlns:a16="http://schemas.microsoft.com/office/drawing/2014/main" id="{93B1E322-5F9E-4464-2522-C5B78E9A1D7A}"/>
              </a:ext>
            </a:extLst>
          </p:cNvPr>
          <p:cNvSpPr/>
          <p:nvPr/>
        </p:nvSpPr>
        <p:spPr>
          <a:xfrm rot="10800000">
            <a:off x="2819400" y="2976848"/>
            <a:ext cx="3810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8DB6773D-ADB8-EC7E-552E-490F7DDE3B4E}"/>
              </a:ext>
            </a:extLst>
          </p:cNvPr>
          <p:cNvSpPr txBox="1"/>
          <p:nvPr/>
        </p:nvSpPr>
        <p:spPr>
          <a:xfrm>
            <a:off x="3200400" y="2918681"/>
            <a:ext cx="659155" cy="369332"/>
          </a:xfrm>
          <a:prstGeom prst="rect">
            <a:avLst/>
          </a:prstGeom>
          <a:noFill/>
        </p:spPr>
        <p:txBody>
          <a:bodyPr wrap="none" rtlCol="0">
            <a:spAutoFit/>
          </a:bodyPr>
          <a:lstStyle/>
          <a:p>
            <a:r>
              <a:rPr lang="en-US" b="1" dirty="0">
                <a:solidFill>
                  <a:srgbClr val="FF0000"/>
                </a:solidFill>
              </a:rPr>
              <a:t>O(1)</a:t>
            </a:r>
          </a:p>
        </p:txBody>
      </p:sp>
    </p:spTree>
    <p:extLst>
      <p:ext uri="{BB962C8B-B14F-4D97-AF65-F5344CB8AC3E}">
        <p14:creationId xmlns:p14="http://schemas.microsoft.com/office/powerpoint/2010/main" val="146901077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31D5A89-5595-29E5-A200-370881B75E5C}"/>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65DE42E9-B45E-A155-FE1A-B29ADFF4930D}"/>
              </a:ext>
            </a:extLst>
          </p:cNvPr>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85022EE9-03F7-A3D9-4961-0C70CA653CBF}"/>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951170F1-8B2F-3EC6-0A75-697CCA6AFE64}"/>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E972EE7A-4F2A-47FD-4F68-6FE72951D1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A6AA2160-4204-09D5-591F-C5F2F8935D80}"/>
              </a:ext>
            </a:extLst>
          </p:cNvPr>
          <p:cNvSpPr>
            <a:spLocks noGrp="1"/>
          </p:cNvSpPr>
          <p:nvPr>
            <p:ph type="sldNum" sz="quarter" idx="7"/>
          </p:nvPr>
        </p:nvSpPr>
        <p:spPr/>
        <p:txBody>
          <a:bodyPr/>
          <a:lstStyle/>
          <a:p>
            <a:fld id="{B6F15528-21DE-4FAA-801E-634DDDAF4B2B}" type="slidenum">
              <a:rPr lang="en-US" smtClean="0"/>
              <a:t>111</a:t>
            </a:fld>
            <a:endParaRPr lang="en-US" dirty="0"/>
          </a:p>
        </p:txBody>
      </p:sp>
      <p:sp>
        <p:nvSpPr>
          <p:cNvPr id="2" name="TextBox 1">
            <a:extLst>
              <a:ext uri="{FF2B5EF4-FFF2-40B4-BE49-F238E27FC236}">
                <a16:creationId xmlns:a16="http://schemas.microsoft.com/office/drawing/2014/main" id="{DC816D2D-9499-06B4-442A-50DAC8B9602B}"/>
              </a:ext>
            </a:extLst>
          </p:cNvPr>
          <p:cNvSpPr txBox="1"/>
          <p:nvPr/>
        </p:nvSpPr>
        <p:spPr>
          <a:xfrm>
            <a:off x="35607" y="0"/>
            <a:ext cx="7034298" cy="400110"/>
          </a:xfrm>
          <a:prstGeom prst="rect">
            <a:avLst/>
          </a:prstGeom>
          <a:noFill/>
        </p:spPr>
        <p:txBody>
          <a:bodyPr wrap="none" rtlCol="0">
            <a:spAutoFit/>
          </a:bodyPr>
          <a:lstStyle/>
          <a:p>
            <a:r>
              <a:rPr lang="en-US" sz="2000" dirty="0"/>
              <a:t>Algorithm Analysis: Finding pairs that add up to a target sum</a:t>
            </a:r>
          </a:p>
        </p:txBody>
      </p:sp>
      <p:sp>
        <p:nvSpPr>
          <p:cNvPr id="28" name="TextBox 27">
            <a:extLst>
              <a:ext uri="{FF2B5EF4-FFF2-40B4-BE49-F238E27FC236}">
                <a16:creationId xmlns:a16="http://schemas.microsoft.com/office/drawing/2014/main" id="{C481FC5E-1C45-AB81-709F-1E9C36248156}"/>
              </a:ext>
            </a:extLst>
          </p:cNvPr>
          <p:cNvSpPr txBox="1"/>
          <p:nvPr/>
        </p:nvSpPr>
        <p:spPr>
          <a:xfrm>
            <a:off x="152400" y="464302"/>
            <a:ext cx="10210800" cy="3139321"/>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List&lt;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[]&gt; </a:t>
            </a:r>
            <a:r>
              <a:rPr lang="en-US" sz="1800" dirty="0" err="1">
                <a:solidFill>
                  <a:srgbClr val="000000"/>
                </a:solidFill>
                <a:effectLst/>
                <a:latin typeface="Consolas" panose="020B0609020204030204" pitchFamily="49" charset="0"/>
              </a:rPr>
              <a:t>findPairs</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target</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List&lt;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[]&gt; </a:t>
            </a:r>
            <a:r>
              <a:rPr lang="en-US" sz="1800" dirty="0">
                <a:solidFill>
                  <a:srgbClr val="6A3E3E"/>
                </a:solidFill>
                <a:effectLst/>
                <a:latin typeface="Consolas" panose="020B0609020204030204" pitchFamily="49" charset="0"/>
              </a:rPr>
              <a:t>pairs</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new</a:t>
            </a:r>
            <a:r>
              <a:rPr lang="en-US" sz="1800" dirty="0">
                <a:solidFill>
                  <a:srgbClr val="000000"/>
                </a:solidFill>
                <a:effectLst/>
                <a:latin typeface="Consolas" panose="020B0609020204030204" pitchFamily="49" charset="0"/>
              </a:rPr>
              <a:t> LinkedList&lt;&gt;();</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0;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arr</a:t>
            </a:r>
            <a:r>
              <a:rPr lang="en-US" sz="1800" dirty="0" err="1">
                <a:solidFill>
                  <a:srgbClr val="000000"/>
                </a:solidFill>
                <a:effectLst/>
                <a:latin typeface="Consolas" panose="020B0609020204030204" pitchFamily="49" charset="0"/>
              </a:rPr>
              <a:t>.</a:t>
            </a:r>
            <a:r>
              <a:rPr lang="en-US" sz="1800" dirty="0" err="1">
                <a:solidFill>
                  <a:srgbClr val="0000C0"/>
                </a:solidFill>
                <a:effectLst/>
                <a:latin typeface="Consolas" panose="020B0609020204030204" pitchFamily="49" charset="0"/>
              </a:rPr>
              <a:t>length</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+ 1;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arr</a:t>
            </a:r>
            <a:r>
              <a:rPr lang="en-US" sz="1800" dirty="0" err="1">
                <a:solidFill>
                  <a:srgbClr val="000000"/>
                </a:solidFill>
                <a:effectLst/>
                <a:latin typeface="Consolas" panose="020B0609020204030204" pitchFamily="49" charset="0"/>
              </a:rPr>
              <a:t>.</a:t>
            </a:r>
            <a:r>
              <a:rPr lang="en-US" sz="1800" dirty="0" err="1">
                <a:solidFill>
                  <a:srgbClr val="0000C0"/>
                </a:solidFill>
                <a:effectLst/>
                <a:latin typeface="Consolas" panose="020B0609020204030204" pitchFamily="49" charset="0"/>
              </a:rPr>
              <a:t>length</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j</a:t>
            </a:r>
            <a:r>
              <a:rPr lang="en-US" sz="1800" dirty="0" err="1">
                <a:solidFill>
                  <a:srgbClr val="000000"/>
                </a:solidFill>
                <a:effectLst/>
                <a:latin typeface="Consolas" panose="020B0609020204030204" pitchFamily="49" charset="0"/>
              </a:rPr>
              <a:t>++</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a:t>
            </a:r>
            <a:r>
              <a:rPr lang="en-US" sz="1800" dirty="0">
                <a:solidFill>
                  <a:srgbClr val="6A3E3E"/>
                </a:solidFill>
                <a:effectLst/>
                <a:latin typeface="Consolas" panose="020B0609020204030204" pitchFamily="49" charset="0"/>
              </a:rPr>
              <a:t>target</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pairs</a:t>
            </a:r>
            <a:r>
              <a:rPr lang="en-US" sz="1800" dirty="0" err="1">
                <a:solidFill>
                  <a:srgbClr val="000000"/>
                </a:solidFill>
                <a:effectLst/>
                <a:latin typeface="Consolas" panose="020B0609020204030204" pitchFamily="49" charset="0"/>
              </a:rPr>
              <a:t>.add</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new</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arr</a:t>
            </a:r>
            <a:r>
              <a:rPr lang="en-US" sz="1800" dirty="0">
                <a:solidFill>
                  <a:srgbClr val="000000"/>
                </a:solidFill>
                <a:effectLst/>
                <a:latin typeface="Consolas" panose="020B0609020204030204" pitchFamily="49" charset="0"/>
              </a:rPr>
              <a:t>[</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return</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pairs</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48D59AC7-E5BD-270A-EA70-50766FB5A0AF}"/>
              </a:ext>
            </a:extLst>
          </p:cNvPr>
          <p:cNvSpPr txBox="1"/>
          <p:nvPr/>
        </p:nvSpPr>
        <p:spPr>
          <a:xfrm>
            <a:off x="685800" y="4343400"/>
            <a:ext cx="4490332" cy="646331"/>
          </a:xfrm>
          <a:prstGeom prst="rect">
            <a:avLst/>
          </a:prstGeom>
          <a:noFill/>
        </p:spPr>
        <p:txBody>
          <a:bodyPr wrap="none" rtlCol="0">
            <a:spAutoFit/>
          </a:bodyPr>
          <a:lstStyle/>
          <a:p>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arr</a:t>
            </a:r>
            <a:r>
              <a:rPr lang="en-US" sz="1800" dirty="0">
                <a:solidFill>
                  <a:srgbClr val="000000"/>
                </a:solidFill>
                <a:effectLst/>
                <a:latin typeface="Consolas" panose="020B0609020204030204" pitchFamily="49" charset="0"/>
              </a:rPr>
              <a:t> = {1, 2, 3, 4, 5, 6, 7};</a:t>
            </a:r>
          </a:p>
          <a:p>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target = 8;</a:t>
            </a:r>
          </a:p>
        </p:txBody>
      </p:sp>
      <p:sp>
        <p:nvSpPr>
          <p:cNvPr id="8" name="TextBox 7">
            <a:extLst>
              <a:ext uri="{FF2B5EF4-FFF2-40B4-BE49-F238E27FC236}">
                <a16:creationId xmlns:a16="http://schemas.microsoft.com/office/drawing/2014/main" id="{7D7EF94D-4C53-E225-2895-3833099B2D61}"/>
              </a:ext>
            </a:extLst>
          </p:cNvPr>
          <p:cNvSpPr txBox="1"/>
          <p:nvPr/>
        </p:nvSpPr>
        <p:spPr>
          <a:xfrm>
            <a:off x="685800" y="5079462"/>
            <a:ext cx="6782626" cy="461665"/>
          </a:xfrm>
          <a:prstGeom prst="rect">
            <a:avLst/>
          </a:prstGeom>
          <a:noFill/>
        </p:spPr>
        <p:txBody>
          <a:bodyPr wrap="none" rtlCol="0">
            <a:spAutoFit/>
          </a:bodyPr>
          <a:lstStyle/>
          <a:p>
            <a:r>
              <a:rPr lang="en-US" sz="2400" dirty="0"/>
              <a:t>pairs = { [1,7], [2,6], [3,5], [4,4], [5,3], [6,2], [7,1] }</a:t>
            </a:r>
          </a:p>
        </p:txBody>
      </p:sp>
      <p:sp>
        <p:nvSpPr>
          <p:cNvPr id="6" name="TextBox 5">
            <a:extLst>
              <a:ext uri="{FF2B5EF4-FFF2-40B4-BE49-F238E27FC236}">
                <a16:creationId xmlns:a16="http://schemas.microsoft.com/office/drawing/2014/main" id="{4C1BB959-9835-4449-6699-52F45DFA59D5}"/>
              </a:ext>
            </a:extLst>
          </p:cNvPr>
          <p:cNvSpPr txBox="1"/>
          <p:nvPr/>
        </p:nvSpPr>
        <p:spPr>
          <a:xfrm>
            <a:off x="7239000" y="4139352"/>
            <a:ext cx="3052439" cy="584775"/>
          </a:xfrm>
          <a:prstGeom prst="rect">
            <a:avLst/>
          </a:prstGeom>
          <a:noFill/>
        </p:spPr>
        <p:txBody>
          <a:bodyPr wrap="none" rtlCol="0">
            <a:spAutoFit/>
          </a:bodyPr>
          <a:lstStyle/>
          <a:p>
            <a:r>
              <a:rPr lang="en-US" sz="3200" b="1" dirty="0">
                <a:solidFill>
                  <a:srgbClr val="FF0000"/>
                </a:solidFill>
              </a:rPr>
              <a:t>Running time?</a:t>
            </a:r>
          </a:p>
        </p:txBody>
      </p:sp>
      <p:sp>
        <p:nvSpPr>
          <p:cNvPr id="9" name="Arrow: Right 8">
            <a:extLst>
              <a:ext uri="{FF2B5EF4-FFF2-40B4-BE49-F238E27FC236}">
                <a16:creationId xmlns:a16="http://schemas.microsoft.com/office/drawing/2014/main" id="{92256DF4-B004-95DD-11BC-2BED988B7D23}"/>
              </a:ext>
            </a:extLst>
          </p:cNvPr>
          <p:cNvSpPr/>
          <p:nvPr/>
        </p:nvSpPr>
        <p:spPr>
          <a:xfrm rot="10800000">
            <a:off x="6089650" y="810084"/>
            <a:ext cx="3810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9333CD6-F49F-BC6F-6637-AADA7BB20827}"/>
              </a:ext>
            </a:extLst>
          </p:cNvPr>
          <p:cNvSpPr txBox="1"/>
          <p:nvPr/>
        </p:nvSpPr>
        <p:spPr>
          <a:xfrm>
            <a:off x="6470650" y="751917"/>
            <a:ext cx="646331" cy="369332"/>
          </a:xfrm>
          <a:prstGeom prst="rect">
            <a:avLst/>
          </a:prstGeom>
          <a:noFill/>
        </p:spPr>
        <p:txBody>
          <a:bodyPr wrap="none" rtlCol="0">
            <a:spAutoFit/>
          </a:bodyPr>
          <a:lstStyle/>
          <a:p>
            <a:r>
              <a:rPr lang="en-US" b="1" dirty="0">
                <a:solidFill>
                  <a:srgbClr val="FF0000"/>
                </a:solidFill>
              </a:rPr>
              <a:t>O(1)</a:t>
            </a:r>
          </a:p>
        </p:txBody>
      </p:sp>
      <p:sp>
        <p:nvSpPr>
          <p:cNvPr id="11" name="Arrow: Right 10">
            <a:extLst>
              <a:ext uri="{FF2B5EF4-FFF2-40B4-BE49-F238E27FC236}">
                <a16:creationId xmlns:a16="http://schemas.microsoft.com/office/drawing/2014/main" id="{F95F6775-A546-7B2B-6385-53EA6D8A6A02}"/>
              </a:ext>
            </a:extLst>
          </p:cNvPr>
          <p:cNvSpPr/>
          <p:nvPr/>
        </p:nvSpPr>
        <p:spPr>
          <a:xfrm rot="10800000">
            <a:off x="6009103" y="1096850"/>
            <a:ext cx="3810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6E0A2DF-E1D6-F691-0E2B-A075C1CF9BB1}"/>
              </a:ext>
            </a:extLst>
          </p:cNvPr>
          <p:cNvSpPr txBox="1"/>
          <p:nvPr/>
        </p:nvSpPr>
        <p:spPr>
          <a:xfrm>
            <a:off x="6390103" y="1038683"/>
            <a:ext cx="659155" cy="369332"/>
          </a:xfrm>
          <a:prstGeom prst="rect">
            <a:avLst/>
          </a:prstGeom>
          <a:noFill/>
        </p:spPr>
        <p:txBody>
          <a:bodyPr wrap="none" rtlCol="0">
            <a:spAutoFit/>
          </a:bodyPr>
          <a:lstStyle/>
          <a:p>
            <a:r>
              <a:rPr lang="en-US" b="1" dirty="0">
                <a:solidFill>
                  <a:srgbClr val="FF0000"/>
                </a:solidFill>
              </a:rPr>
              <a:t>O(n)</a:t>
            </a:r>
          </a:p>
        </p:txBody>
      </p:sp>
      <p:sp>
        <p:nvSpPr>
          <p:cNvPr id="13" name="TextBox 12">
            <a:extLst>
              <a:ext uri="{FF2B5EF4-FFF2-40B4-BE49-F238E27FC236}">
                <a16:creationId xmlns:a16="http://schemas.microsoft.com/office/drawing/2014/main" id="{86516CCA-7A49-2E3E-9B7F-7922CBBBE300}"/>
              </a:ext>
            </a:extLst>
          </p:cNvPr>
          <p:cNvSpPr txBox="1"/>
          <p:nvPr/>
        </p:nvSpPr>
        <p:spPr>
          <a:xfrm>
            <a:off x="8292179" y="130887"/>
            <a:ext cx="1986441" cy="369332"/>
          </a:xfrm>
          <a:prstGeom prst="rect">
            <a:avLst/>
          </a:prstGeom>
          <a:noFill/>
        </p:spPr>
        <p:txBody>
          <a:bodyPr wrap="none" rtlCol="0">
            <a:spAutoFit/>
          </a:bodyPr>
          <a:lstStyle/>
          <a:p>
            <a:r>
              <a:rPr lang="en-US" dirty="0">
                <a:solidFill>
                  <a:srgbClr val="FF0000"/>
                </a:solidFill>
              </a:rPr>
              <a:t>n= length of array</a:t>
            </a:r>
          </a:p>
        </p:txBody>
      </p:sp>
      <p:sp>
        <p:nvSpPr>
          <p:cNvPr id="14" name="Arrow: Right 13">
            <a:extLst>
              <a:ext uri="{FF2B5EF4-FFF2-40B4-BE49-F238E27FC236}">
                <a16:creationId xmlns:a16="http://schemas.microsoft.com/office/drawing/2014/main" id="{5CE0ABCE-61B7-A2D2-576F-9CE415D06907}"/>
              </a:ext>
            </a:extLst>
          </p:cNvPr>
          <p:cNvSpPr/>
          <p:nvPr/>
        </p:nvSpPr>
        <p:spPr>
          <a:xfrm rot="10800000">
            <a:off x="7399963" y="1375040"/>
            <a:ext cx="3810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58735159-5B53-AA2A-5094-488BD18D7474}"/>
              </a:ext>
            </a:extLst>
          </p:cNvPr>
          <p:cNvSpPr txBox="1"/>
          <p:nvPr/>
        </p:nvSpPr>
        <p:spPr>
          <a:xfrm>
            <a:off x="7780963" y="1316873"/>
            <a:ext cx="659155" cy="369332"/>
          </a:xfrm>
          <a:prstGeom prst="rect">
            <a:avLst/>
          </a:prstGeom>
          <a:noFill/>
        </p:spPr>
        <p:txBody>
          <a:bodyPr wrap="none" rtlCol="0">
            <a:spAutoFit/>
          </a:bodyPr>
          <a:lstStyle/>
          <a:p>
            <a:r>
              <a:rPr lang="en-US" b="1" dirty="0">
                <a:solidFill>
                  <a:srgbClr val="FF0000"/>
                </a:solidFill>
              </a:rPr>
              <a:t>O(n)</a:t>
            </a:r>
          </a:p>
        </p:txBody>
      </p:sp>
      <p:sp>
        <p:nvSpPr>
          <p:cNvPr id="16" name="Arrow: Right 15">
            <a:extLst>
              <a:ext uri="{FF2B5EF4-FFF2-40B4-BE49-F238E27FC236}">
                <a16:creationId xmlns:a16="http://schemas.microsoft.com/office/drawing/2014/main" id="{6BE08CE8-26EA-9B02-44FF-AFC93C484E39}"/>
              </a:ext>
            </a:extLst>
          </p:cNvPr>
          <p:cNvSpPr/>
          <p:nvPr/>
        </p:nvSpPr>
        <p:spPr>
          <a:xfrm rot="10800000">
            <a:off x="7018963" y="1666692"/>
            <a:ext cx="3810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1A70C28-2E37-130A-87D3-65BFBE3EEA06}"/>
              </a:ext>
            </a:extLst>
          </p:cNvPr>
          <p:cNvSpPr txBox="1"/>
          <p:nvPr/>
        </p:nvSpPr>
        <p:spPr>
          <a:xfrm>
            <a:off x="7399963" y="1608525"/>
            <a:ext cx="659155" cy="369332"/>
          </a:xfrm>
          <a:prstGeom prst="rect">
            <a:avLst/>
          </a:prstGeom>
          <a:noFill/>
        </p:spPr>
        <p:txBody>
          <a:bodyPr wrap="none" rtlCol="0">
            <a:spAutoFit/>
          </a:bodyPr>
          <a:lstStyle/>
          <a:p>
            <a:r>
              <a:rPr lang="en-US" b="1" dirty="0">
                <a:solidFill>
                  <a:srgbClr val="FF0000"/>
                </a:solidFill>
              </a:rPr>
              <a:t>O(1)</a:t>
            </a:r>
          </a:p>
        </p:txBody>
      </p:sp>
      <p:sp>
        <p:nvSpPr>
          <p:cNvPr id="18" name="Arrow: Right 17">
            <a:extLst>
              <a:ext uri="{FF2B5EF4-FFF2-40B4-BE49-F238E27FC236}">
                <a16:creationId xmlns:a16="http://schemas.microsoft.com/office/drawing/2014/main" id="{532E5806-DE77-D14A-3BA3-D746D042BC75}"/>
              </a:ext>
            </a:extLst>
          </p:cNvPr>
          <p:cNvSpPr/>
          <p:nvPr/>
        </p:nvSpPr>
        <p:spPr>
          <a:xfrm rot="10800000">
            <a:off x="8585822" y="1925422"/>
            <a:ext cx="3810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8404B6C-8B45-C6BA-823C-5B00748342FF}"/>
              </a:ext>
            </a:extLst>
          </p:cNvPr>
          <p:cNvSpPr txBox="1"/>
          <p:nvPr/>
        </p:nvSpPr>
        <p:spPr>
          <a:xfrm>
            <a:off x="8966822" y="1867255"/>
            <a:ext cx="659155" cy="369332"/>
          </a:xfrm>
          <a:prstGeom prst="rect">
            <a:avLst/>
          </a:prstGeom>
          <a:noFill/>
        </p:spPr>
        <p:txBody>
          <a:bodyPr wrap="none" rtlCol="0">
            <a:spAutoFit/>
          </a:bodyPr>
          <a:lstStyle/>
          <a:p>
            <a:r>
              <a:rPr lang="en-US" b="1" dirty="0">
                <a:solidFill>
                  <a:srgbClr val="FF0000"/>
                </a:solidFill>
              </a:rPr>
              <a:t>O(1)</a:t>
            </a:r>
          </a:p>
        </p:txBody>
      </p:sp>
      <p:sp>
        <p:nvSpPr>
          <p:cNvPr id="23" name="Arrow: Right 22">
            <a:extLst>
              <a:ext uri="{FF2B5EF4-FFF2-40B4-BE49-F238E27FC236}">
                <a16:creationId xmlns:a16="http://schemas.microsoft.com/office/drawing/2014/main" id="{AD7D38A4-B11D-AA37-6033-61B9001FB4CD}"/>
              </a:ext>
            </a:extLst>
          </p:cNvPr>
          <p:cNvSpPr/>
          <p:nvPr/>
        </p:nvSpPr>
        <p:spPr>
          <a:xfrm rot="10800000">
            <a:off x="2819400" y="2976848"/>
            <a:ext cx="3810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13CA965E-77EE-B323-6B07-FAE52982626F}"/>
              </a:ext>
            </a:extLst>
          </p:cNvPr>
          <p:cNvSpPr txBox="1"/>
          <p:nvPr/>
        </p:nvSpPr>
        <p:spPr>
          <a:xfrm>
            <a:off x="3200400" y="2918681"/>
            <a:ext cx="659155" cy="369332"/>
          </a:xfrm>
          <a:prstGeom prst="rect">
            <a:avLst/>
          </a:prstGeom>
          <a:noFill/>
        </p:spPr>
        <p:txBody>
          <a:bodyPr wrap="none" rtlCol="0">
            <a:spAutoFit/>
          </a:bodyPr>
          <a:lstStyle/>
          <a:p>
            <a:r>
              <a:rPr lang="en-US" b="1" dirty="0">
                <a:solidFill>
                  <a:srgbClr val="FF0000"/>
                </a:solidFill>
              </a:rPr>
              <a:t>O(1)</a:t>
            </a:r>
          </a:p>
        </p:txBody>
      </p:sp>
      <mc:AlternateContent xmlns:mc="http://schemas.openxmlformats.org/markup-compatibility/2006">
        <mc:Choice xmlns:p14="http://schemas.microsoft.com/office/powerpoint/2010/main" Requires="p14">
          <p:contentPart p14:bwMode="auto" r:id="rId3">
            <p14:nvContentPartPr>
              <p14:cNvPr id="20" name="Ink 19">
                <a:extLst>
                  <a:ext uri="{FF2B5EF4-FFF2-40B4-BE49-F238E27FC236}">
                    <a16:creationId xmlns:a16="http://schemas.microsoft.com/office/drawing/2014/main" id="{48CA4412-765E-9023-E7E8-3E31655EB3AD}"/>
                  </a:ext>
                </a:extLst>
              </p14:cNvPr>
              <p14:cNvContentPartPr/>
              <p14:nvPr/>
            </p14:nvContentPartPr>
            <p14:xfrm>
              <a:off x="7857861" y="1417714"/>
              <a:ext cx="619200" cy="138240"/>
            </p14:xfrm>
          </p:contentPart>
        </mc:Choice>
        <mc:Fallback>
          <p:pic>
            <p:nvPicPr>
              <p:cNvPr id="20" name="Ink 19">
                <a:extLst>
                  <a:ext uri="{FF2B5EF4-FFF2-40B4-BE49-F238E27FC236}">
                    <a16:creationId xmlns:a16="http://schemas.microsoft.com/office/drawing/2014/main" id="{48CA4412-765E-9023-E7E8-3E31655EB3AD}"/>
                  </a:ext>
                </a:extLst>
              </p:cNvPr>
              <p:cNvPicPr/>
              <p:nvPr/>
            </p:nvPicPr>
            <p:blipFill>
              <a:blip r:embed="rId4"/>
              <a:stretch>
                <a:fillRect/>
              </a:stretch>
            </p:blipFill>
            <p:spPr>
              <a:xfrm>
                <a:off x="7821861" y="1345714"/>
                <a:ext cx="69084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6" name="Ink 25">
                <a:extLst>
                  <a:ext uri="{FF2B5EF4-FFF2-40B4-BE49-F238E27FC236}">
                    <a16:creationId xmlns:a16="http://schemas.microsoft.com/office/drawing/2014/main" id="{CA220293-8AED-DB83-868A-ED850B1817C2}"/>
                  </a:ext>
                </a:extLst>
              </p14:cNvPr>
              <p14:cNvContentPartPr/>
              <p14:nvPr/>
            </p14:nvContentPartPr>
            <p14:xfrm>
              <a:off x="6430821" y="1135114"/>
              <a:ext cx="648360" cy="202320"/>
            </p14:xfrm>
          </p:contentPart>
        </mc:Choice>
        <mc:Fallback>
          <p:pic>
            <p:nvPicPr>
              <p:cNvPr id="26" name="Ink 25">
                <a:extLst>
                  <a:ext uri="{FF2B5EF4-FFF2-40B4-BE49-F238E27FC236}">
                    <a16:creationId xmlns:a16="http://schemas.microsoft.com/office/drawing/2014/main" id="{CA220293-8AED-DB83-868A-ED850B1817C2}"/>
                  </a:ext>
                </a:extLst>
              </p:cNvPr>
              <p:cNvPicPr/>
              <p:nvPr/>
            </p:nvPicPr>
            <p:blipFill>
              <a:blip r:embed="rId6"/>
              <a:stretch>
                <a:fillRect/>
              </a:stretch>
            </p:blipFill>
            <p:spPr>
              <a:xfrm>
                <a:off x="6395181" y="1063114"/>
                <a:ext cx="720000" cy="345960"/>
              </a:xfrm>
              <a:prstGeom prst="rect">
                <a:avLst/>
              </a:prstGeom>
            </p:spPr>
          </p:pic>
        </mc:Fallback>
      </mc:AlternateContent>
      <p:sp>
        <p:nvSpPr>
          <p:cNvPr id="29" name="TextBox 28">
            <a:extLst>
              <a:ext uri="{FF2B5EF4-FFF2-40B4-BE49-F238E27FC236}">
                <a16:creationId xmlns:a16="http://schemas.microsoft.com/office/drawing/2014/main" id="{E6D68A5A-8448-3945-24BB-7E48216C2C18}"/>
              </a:ext>
            </a:extLst>
          </p:cNvPr>
          <p:cNvSpPr txBox="1"/>
          <p:nvPr/>
        </p:nvSpPr>
        <p:spPr>
          <a:xfrm>
            <a:off x="8026359" y="4811517"/>
            <a:ext cx="3370882" cy="830997"/>
          </a:xfrm>
          <a:prstGeom prst="rect">
            <a:avLst/>
          </a:prstGeom>
          <a:noFill/>
        </p:spPr>
        <p:txBody>
          <a:bodyPr wrap="square" rtlCol="0">
            <a:spAutoFit/>
          </a:bodyPr>
          <a:lstStyle/>
          <a:p>
            <a:r>
              <a:rPr lang="en-US" sz="2400" b="1" dirty="0">
                <a:solidFill>
                  <a:srgbClr val="FF0000"/>
                </a:solidFill>
              </a:rPr>
              <a:t>O(n</a:t>
            </a:r>
            <a:r>
              <a:rPr lang="en-US" sz="2400" b="1" baseline="30000" dirty="0">
                <a:solidFill>
                  <a:srgbClr val="FF0000"/>
                </a:solidFill>
              </a:rPr>
              <a:t>2</a:t>
            </a:r>
            <a:r>
              <a:rPr lang="en-US" sz="2400" b="1" dirty="0">
                <a:solidFill>
                  <a:srgbClr val="FF0000"/>
                </a:solidFill>
              </a:rPr>
              <a:t>) where n = length of array</a:t>
            </a:r>
            <a:r>
              <a:rPr lang="en-US" sz="2400" b="1" baseline="30000" dirty="0">
                <a:solidFill>
                  <a:srgbClr val="FF0000"/>
                </a:solidFill>
              </a:rPr>
              <a:t>  </a:t>
            </a:r>
            <a:endParaRPr lang="en-US" sz="2400" b="1" dirty="0">
              <a:solidFill>
                <a:srgbClr val="FF0000"/>
              </a:solidFill>
            </a:endParaRPr>
          </a:p>
        </p:txBody>
      </p:sp>
    </p:spTree>
    <p:extLst>
      <p:ext uri="{BB962C8B-B14F-4D97-AF65-F5344CB8AC3E}">
        <p14:creationId xmlns:p14="http://schemas.microsoft.com/office/powerpoint/2010/main" val="352823193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D643D44-CE28-1085-FD32-8F414F76AD60}"/>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76B6F302-491A-49EB-E141-B767BBA73334}"/>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D65310B9-FFBA-F7B4-3CC9-695550285FC4}"/>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7CF105D4-0841-2102-44B4-A92AC384CA77}"/>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0829AC9E-D64B-AA08-FAC5-D785738086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E0D67BAB-7278-FEFD-AE54-E21877DD9BA3}"/>
              </a:ext>
            </a:extLst>
          </p:cNvPr>
          <p:cNvSpPr>
            <a:spLocks noGrp="1"/>
          </p:cNvSpPr>
          <p:nvPr>
            <p:ph type="sldNum" sz="quarter" idx="7"/>
          </p:nvPr>
        </p:nvSpPr>
        <p:spPr/>
        <p:txBody>
          <a:bodyPr/>
          <a:lstStyle/>
          <a:p>
            <a:fld id="{B6F15528-21DE-4FAA-801E-634DDDAF4B2B}" type="slidenum">
              <a:rPr lang="en-US" smtClean="0"/>
              <a:t>112</a:t>
            </a:fld>
            <a:endParaRPr lang="en-US" dirty="0"/>
          </a:p>
        </p:txBody>
      </p:sp>
      <p:sp>
        <p:nvSpPr>
          <p:cNvPr id="2" name="TextBox 1">
            <a:extLst>
              <a:ext uri="{FF2B5EF4-FFF2-40B4-BE49-F238E27FC236}">
                <a16:creationId xmlns:a16="http://schemas.microsoft.com/office/drawing/2014/main" id="{3409D9E2-1A49-B5A9-E49E-6E951E12A711}"/>
              </a:ext>
            </a:extLst>
          </p:cNvPr>
          <p:cNvSpPr txBox="1"/>
          <p:nvPr/>
        </p:nvSpPr>
        <p:spPr>
          <a:xfrm>
            <a:off x="457200" y="304800"/>
            <a:ext cx="9360255" cy="3785652"/>
          </a:xfrm>
          <a:prstGeom prst="rect">
            <a:avLst/>
          </a:prstGeom>
          <a:noFill/>
          <a:ln w="9525">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endParaRPr lang="en-US" sz="2400" dirty="0">
              <a:solidFill>
                <a:srgbClr val="000000"/>
              </a:solidFill>
              <a:latin typeface="Consolas" panose="020B0609020204030204" pitchFamily="49" charset="0"/>
            </a:endParaRPr>
          </a:p>
          <a:p>
            <a:r>
              <a:rPr lang="en-US" sz="2400" dirty="0">
                <a:solidFill>
                  <a:srgbClr val="000000"/>
                </a:solidFill>
                <a:effectLst/>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8694010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F310219-6749-1CC8-E902-DF33F51E3A78}"/>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FBAF4611-8C35-C788-5179-5168222F2661}"/>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58C2799D-CE0A-0333-E9C4-412084093212}"/>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39B92D33-8351-4932-2427-A4E6D273CA9D}"/>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9460A6E5-DA0F-CB08-E79C-64ECBB78D3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345125DB-D715-2212-54D3-5B1F2C93DEE4}"/>
              </a:ext>
            </a:extLst>
          </p:cNvPr>
          <p:cNvSpPr>
            <a:spLocks noGrp="1"/>
          </p:cNvSpPr>
          <p:nvPr>
            <p:ph type="sldNum" sz="quarter" idx="7"/>
          </p:nvPr>
        </p:nvSpPr>
        <p:spPr/>
        <p:txBody>
          <a:bodyPr/>
          <a:lstStyle/>
          <a:p>
            <a:fld id="{B6F15528-21DE-4FAA-801E-634DDDAF4B2B}" type="slidenum">
              <a:rPr lang="en-US" smtClean="0"/>
              <a:t>113</a:t>
            </a:fld>
            <a:endParaRPr lang="en-US" dirty="0"/>
          </a:p>
        </p:txBody>
      </p:sp>
      <p:sp>
        <p:nvSpPr>
          <p:cNvPr id="2" name="TextBox 1">
            <a:extLst>
              <a:ext uri="{FF2B5EF4-FFF2-40B4-BE49-F238E27FC236}">
                <a16:creationId xmlns:a16="http://schemas.microsoft.com/office/drawing/2014/main" id="{D41ED9DD-DFCF-F080-866D-8B2A58FA1C9D}"/>
              </a:ext>
            </a:extLst>
          </p:cNvPr>
          <p:cNvSpPr txBox="1"/>
          <p:nvPr/>
        </p:nvSpPr>
        <p:spPr>
          <a:xfrm>
            <a:off x="457200" y="304800"/>
            <a:ext cx="9360255" cy="3785652"/>
          </a:xfrm>
          <a:prstGeom prst="rect">
            <a:avLst/>
          </a:prstGeom>
          <a:noFill/>
          <a:ln w="9525">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endParaRPr lang="en-US" sz="2400" dirty="0">
              <a:solidFill>
                <a:srgbClr val="000000"/>
              </a:solidFill>
              <a:latin typeface="Consolas" panose="020B0609020204030204" pitchFamily="49" charset="0"/>
            </a:endParaRPr>
          </a:p>
          <a:p>
            <a:r>
              <a:rPr lang="en-US" sz="2400" dirty="0">
                <a:solidFill>
                  <a:srgbClr val="000000"/>
                </a:solidFill>
                <a:effectLst/>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p:txBody>
      </p:sp>
      <p:sp>
        <p:nvSpPr>
          <p:cNvPr id="6" name="Arrow: Right 5">
            <a:extLst>
              <a:ext uri="{FF2B5EF4-FFF2-40B4-BE49-F238E27FC236}">
                <a16:creationId xmlns:a16="http://schemas.microsoft.com/office/drawing/2014/main" id="{C6E74EA1-20DF-FBA8-A9AA-0DFE763CAD09}"/>
              </a:ext>
            </a:extLst>
          </p:cNvPr>
          <p:cNvSpPr/>
          <p:nvPr/>
        </p:nvSpPr>
        <p:spPr>
          <a:xfrm rot="10800000">
            <a:off x="7467600" y="266700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2A955DA-5DA4-0160-7B8B-7BD68D19295E}"/>
              </a:ext>
            </a:extLst>
          </p:cNvPr>
          <p:cNvSpPr txBox="1"/>
          <p:nvPr/>
        </p:nvSpPr>
        <p:spPr>
          <a:xfrm>
            <a:off x="8136727" y="2587685"/>
            <a:ext cx="816249" cy="461665"/>
          </a:xfrm>
          <a:prstGeom prst="rect">
            <a:avLst/>
          </a:prstGeom>
          <a:noFill/>
        </p:spPr>
        <p:txBody>
          <a:bodyPr wrap="none" rtlCol="0">
            <a:spAutoFit/>
          </a:bodyPr>
          <a:lstStyle/>
          <a:p>
            <a:pPr algn="ctr"/>
            <a:r>
              <a:rPr lang="en-US" sz="2400" b="1" dirty="0"/>
              <a:t>O(1)</a:t>
            </a:r>
          </a:p>
        </p:txBody>
      </p:sp>
      <p:sp>
        <p:nvSpPr>
          <p:cNvPr id="8" name="Arrow: Right 7">
            <a:extLst>
              <a:ext uri="{FF2B5EF4-FFF2-40B4-BE49-F238E27FC236}">
                <a16:creationId xmlns:a16="http://schemas.microsoft.com/office/drawing/2014/main" id="{881360DA-085F-895C-C7C5-16FB843F6E8D}"/>
              </a:ext>
            </a:extLst>
          </p:cNvPr>
          <p:cNvSpPr/>
          <p:nvPr/>
        </p:nvSpPr>
        <p:spPr>
          <a:xfrm rot="10800000">
            <a:off x="7467600" y="2237992"/>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98A76F4-F465-3223-5FF8-4EFFB68F543D}"/>
              </a:ext>
            </a:extLst>
          </p:cNvPr>
          <p:cNvSpPr txBox="1"/>
          <p:nvPr/>
        </p:nvSpPr>
        <p:spPr>
          <a:xfrm>
            <a:off x="8136727" y="2158677"/>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617DB4EF-85CA-C840-2B5F-97479818F06B}"/>
              </a:ext>
            </a:extLst>
          </p:cNvPr>
          <p:cNvSpPr/>
          <p:nvPr/>
        </p:nvSpPr>
        <p:spPr>
          <a:xfrm rot="10800000">
            <a:off x="7492093" y="1879534"/>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2624BF7-8489-6C72-3B6D-CEEE95989A5C}"/>
              </a:ext>
            </a:extLst>
          </p:cNvPr>
          <p:cNvSpPr txBox="1"/>
          <p:nvPr/>
        </p:nvSpPr>
        <p:spPr>
          <a:xfrm>
            <a:off x="8161220" y="1800219"/>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2F6379DE-16D2-17E7-4C12-4F43603D6A9E}"/>
              </a:ext>
            </a:extLst>
          </p:cNvPr>
          <p:cNvSpPr/>
          <p:nvPr/>
        </p:nvSpPr>
        <p:spPr>
          <a:xfrm rot="10800000">
            <a:off x="7492093" y="1537404"/>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9DBD7A5-58EF-6D45-A93C-7D9F9AF1D200}"/>
              </a:ext>
            </a:extLst>
          </p:cNvPr>
          <p:cNvSpPr txBox="1"/>
          <p:nvPr/>
        </p:nvSpPr>
        <p:spPr>
          <a:xfrm>
            <a:off x="8161220" y="1458089"/>
            <a:ext cx="816249" cy="461665"/>
          </a:xfrm>
          <a:prstGeom prst="rect">
            <a:avLst/>
          </a:prstGeom>
          <a:noFill/>
        </p:spPr>
        <p:txBody>
          <a:bodyPr wrap="none" rtlCol="0">
            <a:spAutoFit/>
          </a:bodyPr>
          <a:lstStyle/>
          <a:p>
            <a:pPr algn="ctr"/>
            <a:r>
              <a:rPr lang="en-US" sz="2400" b="1" dirty="0"/>
              <a:t>O(1)</a:t>
            </a:r>
          </a:p>
        </p:txBody>
      </p:sp>
      <p:sp>
        <p:nvSpPr>
          <p:cNvPr id="14" name="Arrow: Right 13">
            <a:extLst>
              <a:ext uri="{FF2B5EF4-FFF2-40B4-BE49-F238E27FC236}">
                <a16:creationId xmlns:a16="http://schemas.microsoft.com/office/drawing/2014/main" id="{1B45ED48-70D0-8D8B-BA29-71D6B758B950}"/>
              </a:ext>
            </a:extLst>
          </p:cNvPr>
          <p:cNvSpPr/>
          <p:nvPr/>
        </p:nvSpPr>
        <p:spPr>
          <a:xfrm rot="10800000">
            <a:off x="7492093" y="1171383"/>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7F1D63C-611C-B319-6545-6DEBF7CA863B}"/>
              </a:ext>
            </a:extLst>
          </p:cNvPr>
          <p:cNvSpPr txBox="1"/>
          <p:nvPr/>
        </p:nvSpPr>
        <p:spPr>
          <a:xfrm>
            <a:off x="8161220" y="1092068"/>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EFE59729-3E3A-0CAF-E74C-1029729B143E}"/>
              </a:ext>
            </a:extLst>
          </p:cNvPr>
          <p:cNvSpPr/>
          <p:nvPr/>
        </p:nvSpPr>
        <p:spPr>
          <a:xfrm rot="10800000">
            <a:off x="8114687" y="77765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EC930DF-1AAB-1185-8D1D-814332917DDB}"/>
              </a:ext>
            </a:extLst>
          </p:cNvPr>
          <p:cNvSpPr txBox="1"/>
          <p:nvPr/>
        </p:nvSpPr>
        <p:spPr>
          <a:xfrm>
            <a:off x="8783814" y="698335"/>
            <a:ext cx="816249" cy="461665"/>
          </a:xfrm>
          <a:prstGeom prst="rect">
            <a:avLst/>
          </a:prstGeom>
          <a:noFill/>
        </p:spPr>
        <p:txBody>
          <a:bodyPr wrap="none" rtlCol="0">
            <a:spAutoFit/>
          </a:bodyPr>
          <a:lstStyle/>
          <a:p>
            <a:pPr algn="ctr"/>
            <a:r>
              <a:rPr lang="en-US" sz="2400" b="1" dirty="0"/>
              <a:t>O(n)</a:t>
            </a:r>
          </a:p>
        </p:txBody>
      </p:sp>
      <p:sp>
        <p:nvSpPr>
          <p:cNvPr id="18" name="Arrow: Right 17">
            <a:extLst>
              <a:ext uri="{FF2B5EF4-FFF2-40B4-BE49-F238E27FC236}">
                <a16:creationId xmlns:a16="http://schemas.microsoft.com/office/drawing/2014/main" id="{4B103E67-99CF-27EF-3067-9B0C01564A94}"/>
              </a:ext>
            </a:extLst>
          </p:cNvPr>
          <p:cNvSpPr/>
          <p:nvPr/>
        </p:nvSpPr>
        <p:spPr>
          <a:xfrm rot="10800000">
            <a:off x="3124200" y="335280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AD7EE30-39FA-3270-C2CC-DA01247D4249}"/>
              </a:ext>
            </a:extLst>
          </p:cNvPr>
          <p:cNvSpPr txBox="1"/>
          <p:nvPr/>
        </p:nvSpPr>
        <p:spPr>
          <a:xfrm>
            <a:off x="3793327" y="3273485"/>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348430450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58A003D-FC38-BC71-A0C5-3E3B245BC03A}"/>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23391333-5477-2819-CEB3-A8474BF20ACD}"/>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5DC0A46B-9FA8-1376-7882-50D8562A82C2}"/>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EB199CE3-B6CB-B933-5F81-989F422B373E}"/>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AB280DCD-ABCB-4C6B-0A26-6D47D9CBAE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69C36115-482B-E8D1-CA1A-F86220C15E7B}"/>
              </a:ext>
            </a:extLst>
          </p:cNvPr>
          <p:cNvSpPr>
            <a:spLocks noGrp="1"/>
          </p:cNvSpPr>
          <p:nvPr>
            <p:ph type="sldNum" sz="quarter" idx="7"/>
          </p:nvPr>
        </p:nvSpPr>
        <p:spPr/>
        <p:txBody>
          <a:bodyPr/>
          <a:lstStyle/>
          <a:p>
            <a:fld id="{B6F15528-21DE-4FAA-801E-634DDDAF4B2B}" type="slidenum">
              <a:rPr lang="en-US" smtClean="0"/>
              <a:t>114</a:t>
            </a:fld>
            <a:endParaRPr lang="en-US" dirty="0"/>
          </a:p>
        </p:txBody>
      </p:sp>
      <p:sp>
        <p:nvSpPr>
          <p:cNvPr id="2" name="TextBox 1">
            <a:extLst>
              <a:ext uri="{FF2B5EF4-FFF2-40B4-BE49-F238E27FC236}">
                <a16:creationId xmlns:a16="http://schemas.microsoft.com/office/drawing/2014/main" id="{E8E75A5C-A82E-25DA-4567-24DDDA642813}"/>
              </a:ext>
            </a:extLst>
          </p:cNvPr>
          <p:cNvSpPr txBox="1"/>
          <p:nvPr/>
        </p:nvSpPr>
        <p:spPr>
          <a:xfrm>
            <a:off x="457200" y="304800"/>
            <a:ext cx="9360255" cy="3785652"/>
          </a:xfrm>
          <a:prstGeom prst="rect">
            <a:avLst/>
          </a:prstGeom>
          <a:noFill/>
          <a:ln w="9525">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endParaRPr lang="en-US" sz="2400" dirty="0">
              <a:solidFill>
                <a:srgbClr val="000000"/>
              </a:solidFill>
              <a:latin typeface="Consolas" panose="020B0609020204030204" pitchFamily="49" charset="0"/>
            </a:endParaRPr>
          </a:p>
          <a:p>
            <a:r>
              <a:rPr lang="en-US" sz="2400" dirty="0">
                <a:solidFill>
                  <a:srgbClr val="000000"/>
                </a:solidFill>
                <a:effectLst/>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p:txBody>
      </p:sp>
      <p:sp>
        <p:nvSpPr>
          <p:cNvPr id="6" name="Arrow: Right 5">
            <a:extLst>
              <a:ext uri="{FF2B5EF4-FFF2-40B4-BE49-F238E27FC236}">
                <a16:creationId xmlns:a16="http://schemas.microsoft.com/office/drawing/2014/main" id="{CBC9A3DE-5C46-CCE7-5C0C-61A816923E0E}"/>
              </a:ext>
            </a:extLst>
          </p:cNvPr>
          <p:cNvSpPr/>
          <p:nvPr/>
        </p:nvSpPr>
        <p:spPr>
          <a:xfrm rot="10800000">
            <a:off x="7467600" y="266700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46B9352-86AD-F46F-462D-A34168CA2B1B}"/>
              </a:ext>
            </a:extLst>
          </p:cNvPr>
          <p:cNvSpPr txBox="1"/>
          <p:nvPr/>
        </p:nvSpPr>
        <p:spPr>
          <a:xfrm>
            <a:off x="8136727" y="2587685"/>
            <a:ext cx="816249" cy="461665"/>
          </a:xfrm>
          <a:prstGeom prst="rect">
            <a:avLst/>
          </a:prstGeom>
          <a:noFill/>
        </p:spPr>
        <p:txBody>
          <a:bodyPr wrap="none" rtlCol="0">
            <a:spAutoFit/>
          </a:bodyPr>
          <a:lstStyle/>
          <a:p>
            <a:pPr algn="ctr"/>
            <a:r>
              <a:rPr lang="en-US" sz="2400" b="1" dirty="0"/>
              <a:t>O(1)</a:t>
            </a:r>
          </a:p>
        </p:txBody>
      </p:sp>
      <p:sp>
        <p:nvSpPr>
          <p:cNvPr id="8" name="Arrow: Right 7">
            <a:extLst>
              <a:ext uri="{FF2B5EF4-FFF2-40B4-BE49-F238E27FC236}">
                <a16:creationId xmlns:a16="http://schemas.microsoft.com/office/drawing/2014/main" id="{1A362EFB-435B-947B-4187-3CA50C0283E2}"/>
              </a:ext>
            </a:extLst>
          </p:cNvPr>
          <p:cNvSpPr/>
          <p:nvPr/>
        </p:nvSpPr>
        <p:spPr>
          <a:xfrm rot="10800000">
            <a:off x="7467600" y="2237992"/>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497019-EAAE-5AAE-4559-DF94FAE0C228}"/>
              </a:ext>
            </a:extLst>
          </p:cNvPr>
          <p:cNvSpPr txBox="1"/>
          <p:nvPr/>
        </p:nvSpPr>
        <p:spPr>
          <a:xfrm>
            <a:off x="8136727" y="2158677"/>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AECFE45E-2001-E2FD-2436-7F6EABC70316}"/>
              </a:ext>
            </a:extLst>
          </p:cNvPr>
          <p:cNvSpPr/>
          <p:nvPr/>
        </p:nvSpPr>
        <p:spPr>
          <a:xfrm rot="10800000">
            <a:off x="7492093" y="1879534"/>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1724000-1B59-F11C-4E85-BB9D79BBA550}"/>
              </a:ext>
            </a:extLst>
          </p:cNvPr>
          <p:cNvSpPr txBox="1"/>
          <p:nvPr/>
        </p:nvSpPr>
        <p:spPr>
          <a:xfrm>
            <a:off x="8161220" y="1800219"/>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26072EC0-B86D-2337-B03A-375DA8A909F1}"/>
              </a:ext>
            </a:extLst>
          </p:cNvPr>
          <p:cNvSpPr/>
          <p:nvPr/>
        </p:nvSpPr>
        <p:spPr>
          <a:xfrm rot="10800000">
            <a:off x="7492093" y="1537404"/>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7BF291B-B7C4-815D-0C8F-CB330ABA7007}"/>
              </a:ext>
            </a:extLst>
          </p:cNvPr>
          <p:cNvSpPr txBox="1"/>
          <p:nvPr/>
        </p:nvSpPr>
        <p:spPr>
          <a:xfrm>
            <a:off x="8161220" y="1458089"/>
            <a:ext cx="816249" cy="461665"/>
          </a:xfrm>
          <a:prstGeom prst="rect">
            <a:avLst/>
          </a:prstGeom>
          <a:noFill/>
        </p:spPr>
        <p:txBody>
          <a:bodyPr wrap="none" rtlCol="0">
            <a:spAutoFit/>
          </a:bodyPr>
          <a:lstStyle/>
          <a:p>
            <a:pPr algn="ctr"/>
            <a:r>
              <a:rPr lang="en-US" sz="2400" b="1" dirty="0"/>
              <a:t>O(1)</a:t>
            </a:r>
          </a:p>
        </p:txBody>
      </p:sp>
      <p:sp>
        <p:nvSpPr>
          <p:cNvPr id="14" name="Arrow: Right 13">
            <a:extLst>
              <a:ext uri="{FF2B5EF4-FFF2-40B4-BE49-F238E27FC236}">
                <a16:creationId xmlns:a16="http://schemas.microsoft.com/office/drawing/2014/main" id="{42C9E631-3C6E-557B-5F6A-AB46717B3D13}"/>
              </a:ext>
            </a:extLst>
          </p:cNvPr>
          <p:cNvSpPr/>
          <p:nvPr/>
        </p:nvSpPr>
        <p:spPr>
          <a:xfrm rot="10800000">
            <a:off x="7492093" y="1171383"/>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535A1B70-4307-2EC7-3A24-CEE2D2A3DC94}"/>
              </a:ext>
            </a:extLst>
          </p:cNvPr>
          <p:cNvSpPr txBox="1"/>
          <p:nvPr/>
        </p:nvSpPr>
        <p:spPr>
          <a:xfrm>
            <a:off x="8161220" y="1092068"/>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72CA3AB3-B60B-B1C2-0654-191944292EAC}"/>
              </a:ext>
            </a:extLst>
          </p:cNvPr>
          <p:cNvSpPr/>
          <p:nvPr/>
        </p:nvSpPr>
        <p:spPr>
          <a:xfrm rot="10800000">
            <a:off x="8114687" y="77765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32F16F7-1868-C55B-A11D-21C8393BB09E}"/>
              </a:ext>
            </a:extLst>
          </p:cNvPr>
          <p:cNvSpPr txBox="1"/>
          <p:nvPr/>
        </p:nvSpPr>
        <p:spPr>
          <a:xfrm>
            <a:off x="8783814" y="698335"/>
            <a:ext cx="816249" cy="461665"/>
          </a:xfrm>
          <a:prstGeom prst="rect">
            <a:avLst/>
          </a:prstGeom>
          <a:noFill/>
        </p:spPr>
        <p:txBody>
          <a:bodyPr wrap="none" rtlCol="0">
            <a:spAutoFit/>
          </a:bodyPr>
          <a:lstStyle/>
          <a:p>
            <a:pPr algn="ctr"/>
            <a:r>
              <a:rPr lang="en-US" sz="2400" b="1" dirty="0"/>
              <a:t>O(n)</a:t>
            </a:r>
          </a:p>
        </p:txBody>
      </p:sp>
      <p:sp>
        <p:nvSpPr>
          <p:cNvPr id="18" name="Arrow: Right 17">
            <a:extLst>
              <a:ext uri="{FF2B5EF4-FFF2-40B4-BE49-F238E27FC236}">
                <a16:creationId xmlns:a16="http://schemas.microsoft.com/office/drawing/2014/main" id="{E60DFC74-AAD2-F1E7-0244-DD0C9FC401D2}"/>
              </a:ext>
            </a:extLst>
          </p:cNvPr>
          <p:cNvSpPr/>
          <p:nvPr/>
        </p:nvSpPr>
        <p:spPr>
          <a:xfrm rot="10800000">
            <a:off x="3124200" y="335280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EAAB048-A41E-A55B-0978-66081415FE3C}"/>
              </a:ext>
            </a:extLst>
          </p:cNvPr>
          <p:cNvSpPr txBox="1"/>
          <p:nvPr/>
        </p:nvSpPr>
        <p:spPr>
          <a:xfrm>
            <a:off x="3793327" y="3273485"/>
            <a:ext cx="816249" cy="461665"/>
          </a:xfrm>
          <a:prstGeom prst="rect">
            <a:avLst/>
          </a:prstGeom>
          <a:noFill/>
        </p:spPr>
        <p:txBody>
          <a:bodyPr wrap="none" rtlCol="0">
            <a:spAutoFit/>
          </a:bodyPr>
          <a:lstStyle/>
          <a:p>
            <a:pPr algn="ctr"/>
            <a:r>
              <a:rPr lang="en-US" sz="2400" b="1" dirty="0"/>
              <a:t>O(1)</a:t>
            </a:r>
          </a:p>
        </p:txBody>
      </p:sp>
      <p:sp>
        <p:nvSpPr>
          <p:cNvPr id="20" name="TextBox 19">
            <a:extLst>
              <a:ext uri="{FF2B5EF4-FFF2-40B4-BE49-F238E27FC236}">
                <a16:creationId xmlns:a16="http://schemas.microsoft.com/office/drawing/2014/main" id="{710D3BF3-B919-A48D-C68A-2943FF1B1049}"/>
              </a:ext>
            </a:extLst>
          </p:cNvPr>
          <p:cNvSpPr txBox="1"/>
          <p:nvPr/>
        </p:nvSpPr>
        <p:spPr>
          <a:xfrm>
            <a:off x="346871" y="4483003"/>
            <a:ext cx="4515980" cy="523220"/>
          </a:xfrm>
          <a:prstGeom prst="rect">
            <a:avLst/>
          </a:prstGeom>
          <a:noFill/>
        </p:spPr>
        <p:txBody>
          <a:bodyPr wrap="none" rtlCol="0">
            <a:spAutoFit/>
          </a:bodyPr>
          <a:lstStyle/>
          <a:p>
            <a:r>
              <a:rPr lang="en-US" sz="2800" b="1" dirty="0"/>
              <a:t>Total Running Time: n * 5</a:t>
            </a:r>
          </a:p>
        </p:txBody>
      </p:sp>
      <p:sp>
        <p:nvSpPr>
          <p:cNvPr id="21" name="TextBox 20">
            <a:extLst>
              <a:ext uri="{FF2B5EF4-FFF2-40B4-BE49-F238E27FC236}">
                <a16:creationId xmlns:a16="http://schemas.microsoft.com/office/drawing/2014/main" id="{DA12715E-90D7-5A70-9165-AB4F672E9277}"/>
              </a:ext>
            </a:extLst>
          </p:cNvPr>
          <p:cNvSpPr txBox="1"/>
          <p:nvPr/>
        </p:nvSpPr>
        <p:spPr>
          <a:xfrm>
            <a:off x="898304" y="5081821"/>
            <a:ext cx="3711272" cy="954107"/>
          </a:xfrm>
          <a:prstGeom prst="rect">
            <a:avLst/>
          </a:prstGeom>
          <a:noFill/>
        </p:spPr>
        <p:txBody>
          <a:bodyPr wrap="none" rtlCol="0">
            <a:spAutoFit/>
          </a:bodyPr>
          <a:lstStyle/>
          <a:p>
            <a:r>
              <a:rPr lang="en-US" sz="2800" b="1" dirty="0"/>
              <a:t>O(5n)</a:t>
            </a:r>
          </a:p>
          <a:p>
            <a:r>
              <a:rPr lang="en-US" sz="2800" b="1" dirty="0"/>
              <a:t>n = | length of array |</a:t>
            </a:r>
          </a:p>
        </p:txBody>
      </p:sp>
    </p:spTree>
    <p:extLst>
      <p:ext uri="{BB962C8B-B14F-4D97-AF65-F5344CB8AC3E}">
        <p14:creationId xmlns:p14="http://schemas.microsoft.com/office/powerpoint/2010/main" val="100307914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C6A8F22-C310-6183-70AB-E8EB41BA3EFA}"/>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C1CBD0D5-DF7F-085E-A3EC-E138D3D813FA}"/>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5DE03462-32FE-06BA-3BCE-8DAACB754343}"/>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95F34E89-E72C-278B-D335-6D1244187949}"/>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1D5A40A2-B431-85A5-8A21-4146DB4E92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08DCC022-BE8F-D66D-A518-9847BBBE2D01}"/>
              </a:ext>
            </a:extLst>
          </p:cNvPr>
          <p:cNvSpPr>
            <a:spLocks noGrp="1"/>
          </p:cNvSpPr>
          <p:nvPr>
            <p:ph type="sldNum" sz="quarter" idx="7"/>
          </p:nvPr>
        </p:nvSpPr>
        <p:spPr/>
        <p:txBody>
          <a:bodyPr/>
          <a:lstStyle/>
          <a:p>
            <a:fld id="{B6F15528-21DE-4FAA-801E-634DDDAF4B2B}" type="slidenum">
              <a:rPr lang="en-US" smtClean="0"/>
              <a:t>115</a:t>
            </a:fld>
            <a:endParaRPr lang="en-US" dirty="0"/>
          </a:p>
        </p:txBody>
      </p:sp>
      <p:sp>
        <p:nvSpPr>
          <p:cNvPr id="2" name="TextBox 1">
            <a:extLst>
              <a:ext uri="{FF2B5EF4-FFF2-40B4-BE49-F238E27FC236}">
                <a16:creationId xmlns:a16="http://schemas.microsoft.com/office/drawing/2014/main" id="{AB0D42C1-B00F-1309-3AA8-EA764C52B4B5}"/>
              </a:ext>
            </a:extLst>
          </p:cNvPr>
          <p:cNvSpPr txBox="1"/>
          <p:nvPr/>
        </p:nvSpPr>
        <p:spPr>
          <a:xfrm>
            <a:off x="457200" y="304800"/>
            <a:ext cx="9360255" cy="3785652"/>
          </a:xfrm>
          <a:prstGeom prst="rect">
            <a:avLst/>
          </a:prstGeom>
          <a:noFill/>
          <a:ln w="9525">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endParaRPr lang="en-US" sz="2400" dirty="0">
              <a:solidFill>
                <a:srgbClr val="000000"/>
              </a:solidFill>
              <a:latin typeface="Consolas" panose="020B0609020204030204" pitchFamily="49" charset="0"/>
            </a:endParaRPr>
          </a:p>
          <a:p>
            <a:r>
              <a:rPr lang="en-US" sz="2400" dirty="0">
                <a:solidFill>
                  <a:srgbClr val="000000"/>
                </a:solidFill>
                <a:effectLst/>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p:txBody>
      </p:sp>
      <p:sp>
        <p:nvSpPr>
          <p:cNvPr id="6" name="Arrow: Right 5">
            <a:extLst>
              <a:ext uri="{FF2B5EF4-FFF2-40B4-BE49-F238E27FC236}">
                <a16:creationId xmlns:a16="http://schemas.microsoft.com/office/drawing/2014/main" id="{0AFA0C42-1B35-2CE5-DF5C-CD844CD54527}"/>
              </a:ext>
            </a:extLst>
          </p:cNvPr>
          <p:cNvSpPr/>
          <p:nvPr/>
        </p:nvSpPr>
        <p:spPr>
          <a:xfrm rot="10800000">
            <a:off x="7467600" y="266700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B5B524B-767D-F7A4-7175-FCF8D5CA1477}"/>
              </a:ext>
            </a:extLst>
          </p:cNvPr>
          <p:cNvSpPr txBox="1"/>
          <p:nvPr/>
        </p:nvSpPr>
        <p:spPr>
          <a:xfrm>
            <a:off x="8136727" y="2587685"/>
            <a:ext cx="816249" cy="461665"/>
          </a:xfrm>
          <a:prstGeom prst="rect">
            <a:avLst/>
          </a:prstGeom>
          <a:noFill/>
        </p:spPr>
        <p:txBody>
          <a:bodyPr wrap="none" rtlCol="0">
            <a:spAutoFit/>
          </a:bodyPr>
          <a:lstStyle/>
          <a:p>
            <a:pPr algn="ctr"/>
            <a:r>
              <a:rPr lang="en-US" sz="2400" b="1" dirty="0"/>
              <a:t>O(1)</a:t>
            </a:r>
          </a:p>
        </p:txBody>
      </p:sp>
      <p:sp>
        <p:nvSpPr>
          <p:cNvPr id="8" name="Arrow: Right 7">
            <a:extLst>
              <a:ext uri="{FF2B5EF4-FFF2-40B4-BE49-F238E27FC236}">
                <a16:creationId xmlns:a16="http://schemas.microsoft.com/office/drawing/2014/main" id="{D051266B-F70A-D094-DE1C-C330860841EC}"/>
              </a:ext>
            </a:extLst>
          </p:cNvPr>
          <p:cNvSpPr/>
          <p:nvPr/>
        </p:nvSpPr>
        <p:spPr>
          <a:xfrm rot="10800000">
            <a:off x="7467600" y="2237992"/>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716BAE5-0EBD-C47A-D844-499783B2855E}"/>
              </a:ext>
            </a:extLst>
          </p:cNvPr>
          <p:cNvSpPr txBox="1"/>
          <p:nvPr/>
        </p:nvSpPr>
        <p:spPr>
          <a:xfrm>
            <a:off x="8136727" y="2158677"/>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95C41894-8C3A-093C-F065-D6B99D597009}"/>
              </a:ext>
            </a:extLst>
          </p:cNvPr>
          <p:cNvSpPr/>
          <p:nvPr/>
        </p:nvSpPr>
        <p:spPr>
          <a:xfrm rot="10800000">
            <a:off x="7492093" y="1879534"/>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F17C20A-0ABF-4652-4BB0-8C2D65515B26}"/>
              </a:ext>
            </a:extLst>
          </p:cNvPr>
          <p:cNvSpPr txBox="1"/>
          <p:nvPr/>
        </p:nvSpPr>
        <p:spPr>
          <a:xfrm>
            <a:off x="8161220" y="1800219"/>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B13550DF-3DEF-67D3-E91B-76EEF8A727E6}"/>
              </a:ext>
            </a:extLst>
          </p:cNvPr>
          <p:cNvSpPr/>
          <p:nvPr/>
        </p:nvSpPr>
        <p:spPr>
          <a:xfrm rot="10800000">
            <a:off x="7492093" y="1537404"/>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AD112A6-7A28-BA10-BC93-D3192FE47F90}"/>
              </a:ext>
            </a:extLst>
          </p:cNvPr>
          <p:cNvSpPr txBox="1"/>
          <p:nvPr/>
        </p:nvSpPr>
        <p:spPr>
          <a:xfrm>
            <a:off x="8161220" y="1458089"/>
            <a:ext cx="816249" cy="461665"/>
          </a:xfrm>
          <a:prstGeom prst="rect">
            <a:avLst/>
          </a:prstGeom>
          <a:noFill/>
        </p:spPr>
        <p:txBody>
          <a:bodyPr wrap="none" rtlCol="0">
            <a:spAutoFit/>
          </a:bodyPr>
          <a:lstStyle/>
          <a:p>
            <a:pPr algn="ctr"/>
            <a:r>
              <a:rPr lang="en-US" sz="2400" b="1" dirty="0"/>
              <a:t>O(1)</a:t>
            </a:r>
          </a:p>
        </p:txBody>
      </p:sp>
      <p:sp>
        <p:nvSpPr>
          <p:cNvPr id="14" name="Arrow: Right 13">
            <a:extLst>
              <a:ext uri="{FF2B5EF4-FFF2-40B4-BE49-F238E27FC236}">
                <a16:creationId xmlns:a16="http://schemas.microsoft.com/office/drawing/2014/main" id="{FE9187D6-2F2F-CD58-3ECA-22D0301E756D}"/>
              </a:ext>
            </a:extLst>
          </p:cNvPr>
          <p:cNvSpPr/>
          <p:nvPr/>
        </p:nvSpPr>
        <p:spPr>
          <a:xfrm rot="10800000">
            <a:off x="7492093" y="1171383"/>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5AD593F-97CC-5A5A-CB70-E67CE8ACD18C}"/>
              </a:ext>
            </a:extLst>
          </p:cNvPr>
          <p:cNvSpPr txBox="1"/>
          <p:nvPr/>
        </p:nvSpPr>
        <p:spPr>
          <a:xfrm>
            <a:off x="8161220" y="1092068"/>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9447CB35-7C7D-6B37-DA21-E2BD25EF56AE}"/>
              </a:ext>
            </a:extLst>
          </p:cNvPr>
          <p:cNvSpPr/>
          <p:nvPr/>
        </p:nvSpPr>
        <p:spPr>
          <a:xfrm rot="10800000">
            <a:off x="8114687" y="77765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C10E46-116F-7A7D-B903-06CB57CEB2B8}"/>
              </a:ext>
            </a:extLst>
          </p:cNvPr>
          <p:cNvSpPr txBox="1"/>
          <p:nvPr/>
        </p:nvSpPr>
        <p:spPr>
          <a:xfrm>
            <a:off x="8783814" y="698335"/>
            <a:ext cx="816249" cy="461665"/>
          </a:xfrm>
          <a:prstGeom prst="rect">
            <a:avLst/>
          </a:prstGeom>
          <a:noFill/>
        </p:spPr>
        <p:txBody>
          <a:bodyPr wrap="none" rtlCol="0">
            <a:spAutoFit/>
          </a:bodyPr>
          <a:lstStyle/>
          <a:p>
            <a:pPr algn="ctr"/>
            <a:r>
              <a:rPr lang="en-US" sz="2400" b="1" dirty="0"/>
              <a:t>O(n)</a:t>
            </a:r>
          </a:p>
        </p:txBody>
      </p:sp>
      <p:sp>
        <p:nvSpPr>
          <p:cNvPr id="18" name="Arrow: Right 17">
            <a:extLst>
              <a:ext uri="{FF2B5EF4-FFF2-40B4-BE49-F238E27FC236}">
                <a16:creationId xmlns:a16="http://schemas.microsoft.com/office/drawing/2014/main" id="{B7BF48B4-F25F-D947-64F4-E3DC1DD862BF}"/>
              </a:ext>
            </a:extLst>
          </p:cNvPr>
          <p:cNvSpPr/>
          <p:nvPr/>
        </p:nvSpPr>
        <p:spPr>
          <a:xfrm rot="10800000">
            <a:off x="3124200" y="335280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724D695B-C336-8A84-0EB2-D5103967CC89}"/>
              </a:ext>
            </a:extLst>
          </p:cNvPr>
          <p:cNvSpPr txBox="1"/>
          <p:nvPr/>
        </p:nvSpPr>
        <p:spPr>
          <a:xfrm>
            <a:off x="3793327" y="3273485"/>
            <a:ext cx="816249" cy="461665"/>
          </a:xfrm>
          <a:prstGeom prst="rect">
            <a:avLst/>
          </a:prstGeom>
          <a:noFill/>
        </p:spPr>
        <p:txBody>
          <a:bodyPr wrap="none" rtlCol="0">
            <a:spAutoFit/>
          </a:bodyPr>
          <a:lstStyle/>
          <a:p>
            <a:pPr algn="ctr"/>
            <a:r>
              <a:rPr lang="en-US" sz="2400" b="1" dirty="0"/>
              <a:t>O(1)</a:t>
            </a:r>
          </a:p>
        </p:txBody>
      </p:sp>
      <p:sp>
        <p:nvSpPr>
          <p:cNvPr id="20" name="TextBox 19">
            <a:extLst>
              <a:ext uri="{FF2B5EF4-FFF2-40B4-BE49-F238E27FC236}">
                <a16:creationId xmlns:a16="http://schemas.microsoft.com/office/drawing/2014/main" id="{9CC023CE-FEC3-2E01-31FF-CB9BD4D8390F}"/>
              </a:ext>
            </a:extLst>
          </p:cNvPr>
          <p:cNvSpPr txBox="1"/>
          <p:nvPr/>
        </p:nvSpPr>
        <p:spPr>
          <a:xfrm>
            <a:off x="346871" y="4483003"/>
            <a:ext cx="4515980" cy="523220"/>
          </a:xfrm>
          <a:prstGeom prst="rect">
            <a:avLst/>
          </a:prstGeom>
          <a:noFill/>
        </p:spPr>
        <p:txBody>
          <a:bodyPr wrap="none" rtlCol="0">
            <a:spAutoFit/>
          </a:bodyPr>
          <a:lstStyle/>
          <a:p>
            <a:r>
              <a:rPr lang="en-US" sz="2800" b="1" dirty="0"/>
              <a:t>Total Running Time: n * 5</a:t>
            </a:r>
          </a:p>
        </p:txBody>
      </p:sp>
      <p:sp>
        <p:nvSpPr>
          <p:cNvPr id="21" name="TextBox 20">
            <a:extLst>
              <a:ext uri="{FF2B5EF4-FFF2-40B4-BE49-F238E27FC236}">
                <a16:creationId xmlns:a16="http://schemas.microsoft.com/office/drawing/2014/main" id="{740FE2A2-7A29-EF22-2072-8229B472B5B4}"/>
              </a:ext>
            </a:extLst>
          </p:cNvPr>
          <p:cNvSpPr txBox="1"/>
          <p:nvPr/>
        </p:nvSpPr>
        <p:spPr>
          <a:xfrm>
            <a:off x="898304" y="5081821"/>
            <a:ext cx="3711272" cy="954107"/>
          </a:xfrm>
          <a:prstGeom prst="rect">
            <a:avLst/>
          </a:prstGeom>
          <a:noFill/>
        </p:spPr>
        <p:txBody>
          <a:bodyPr wrap="none" rtlCol="0">
            <a:spAutoFit/>
          </a:bodyPr>
          <a:lstStyle/>
          <a:p>
            <a:r>
              <a:rPr lang="en-US" sz="2800" b="1" dirty="0"/>
              <a:t>O(5n)</a:t>
            </a:r>
          </a:p>
          <a:p>
            <a:r>
              <a:rPr lang="en-US" sz="2800" b="1" dirty="0"/>
              <a:t>n = | length of array |</a:t>
            </a:r>
          </a:p>
        </p:txBody>
      </p:sp>
      <p:sp>
        <p:nvSpPr>
          <p:cNvPr id="23" name="TextBox 22">
            <a:extLst>
              <a:ext uri="{FF2B5EF4-FFF2-40B4-BE49-F238E27FC236}">
                <a16:creationId xmlns:a16="http://schemas.microsoft.com/office/drawing/2014/main" id="{56D2E781-033E-7C85-98B7-F3CD964522AC}"/>
              </a:ext>
            </a:extLst>
          </p:cNvPr>
          <p:cNvSpPr txBox="1"/>
          <p:nvPr/>
        </p:nvSpPr>
        <p:spPr>
          <a:xfrm>
            <a:off x="5558827" y="4551397"/>
            <a:ext cx="5111720" cy="646331"/>
          </a:xfrm>
          <a:prstGeom prst="rect">
            <a:avLst/>
          </a:prstGeom>
          <a:noFill/>
        </p:spPr>
        <p:txBody>
          <a:bodyPr wrap="square" rtlCol="0">
            <a:spAutoFit/>
          </a:bodyPr>
          <a:lstStyle/>
          <a:p>
            <a:r>
              <a:rPr lang="en-US" dirty="0"/>
              <a:t>To find an element in an array, we traverse the length of the array </a:t>
            </a:r>
            <a:r>
              <a:rPr lang="en-US" b="1" dirty="0"/>
              <a:t>five times </a:t>
            </a:r>
            <a:r>
              <a:rPr lang="en-US" dirty="0"/>
              <a:t>?</a:t>
            </a:r>
            <a:endParaRPr lang="en-US" b="1" dirty="0"/>
          </a:p>
        </p:txBody>
      </p:sp>
    </p:spTree>
    <p:extLst>
      <p:ext uri="{BB962C8B-B14F-4D97-AF65-F5344CB8AC3E}">
        <p14:creationId xmlns:p14="http://schemas.microsoft.com/office/powerpoint/2010/main" val="382405994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7E7D211-15A3-DE4F-4C88-E83E02ED1078}"/>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D3E68069-8FFE-8280-0FCD-9C8F35878E37}"/>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E708F0B6-CF9C-D671-8CED-E49BF297C750}"/>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D6A9B053-47CE-9521-D913-175E6CCAB064}"/>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0CADFB85-6820-4B45-87C6-4D83889171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E03709B9-DB2A-C476-01A3-06489B7BF143}"/>
              </a:ext>
            </a:extLst>
          </p:cNvPr>
          <p:cNvSpPr>
            <a:spLocks noGrp="1"/>
          </p:cNvSpPr>
          <p:nvPr>
            <p:ph type="sldNum" sz="quarter" idx="7"/>
          </p:nvPr>
        </p:nvSpPr>
        <p:spPr/>
        <p:txBody>
          <a:bodyPr/>
          <a:lstStyle/>
          <a:p>
            <a:fld id="{B6F15528-21DE-4FAA-801E-634DDDAF4B2B}" type="slidenum">
              <a:rPr lang="en-US" smtClean="0"/>
              <a:t>116</a:t>
            </a:fld>
            <a:endParaRPr lang="en-US" dirty="0"/>
          </a:p>
        </p:txBody>
      </p:sp>
      <p:sp>
        <p:nvSpPr>
          <p:cNvPr id="2" name="TextBox 1">
            <a:extLst>
              <a:ext uri="{FF2B5EF4-FFF2-40B4-BE49-F238E27FC236}">
                <a16:creationId xmlns:a16="http://schemas.microsoft.com/office/drawing/2014/main" id="{980A54A1-27CB-0199-194D-3CB6DDA1CFC0}"/>
              </a:ext>
            </a:extLst>
          </p:cNvPr>
          <p:cNvSpPr txBox="1"/>
          <p:nvPr/>
        </p:nvSpPr>
        <p:spPr>
          <a:xfrm>
            <a:off x="457200" y="304800"/>
            <a:ext cx="9360255" cy="3785652"/>
          </a:xfrm>
          <a:prstGeom prst="rect">
            <a:avLst/>
          </a:prstGeom>
          <a:noFill/>
          <a:ln w="9525">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endParaRPr lang="en-US" sz="2400" dirty="0">
              <a:solidFill>
                <a:srgbClr val="000000"/>
              </a:solidFill>
              <a:latin typeface="Consolas" panose="020B0609020204030204" pitchFamily="49" charset="0"/>
            </a:endParaRPr>
          </a:p>
          <a:p>
            <a:r>
              <a:rPr lang="en-US" sz="2400" dirty="0">
                <a:solidFill>
                  <a:srgbClr val="000000"/>
                </a:solidFill>
                <a:effectLst/>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p:txBody>
      </p:sp>
      <p:sp>
        <p:nvSpPr>
          <p:cNvPr id="6" name="Arrow: Right 5">
            <a:extLst>
              <a:ext uri="{FF2B5EF4-FFF2-40B4-BE49-F238E27FC236}">
                <a16:creationId xmlns:a16="http://schemas.microsoft.com/office/drawing/2014/main" id="{C80C3581-327D-7792-6D51-0AB5B894AA7B}"/>
              </a:ext>
            </a:extLst>
          </p:cNvPr>
          <p:cNvSpPr/>
          <p:nvPr/>
        </p:nvSpPr>
        <p:spPr>
          <a:xfrm rot="10800000">
            <a:off x="7467600" y="266700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749F0F4-B506-59D8-DB1B-8712E152CE71}"/>
              </a:ext>
            </a:extLst>
          </p:cNvPr>
          <p:cNvSpPr txBox="1"/>
          <p:nvPr/>
        </p:nvSpPr>
        <p:spPr>
          <a:xfrm>
            <a:off x="8136727" y="2587685"/>
            <a:ext cx="816249" cy="461665"/>
          </a:xfrm>
          <a:prstGeom prst="rect">
            <a:avLst/>
          </a:prstGeom>
          <a:noFill/>
        </p:spPr>
        <p:txBody>
          <a:bodyPr wrap="none" rtlCol="0">
            <a:spAutoFit/>
          </a:bodyPr>
          <a:lstStyle/>
          <a:p>
            <a:pPr algn="ctr"/>
            <a:r>
              <a:rPr lang="en-US" sz="2400" b="1" dirty="0"/>
              <a:t>O(1)</a:t>
            </a:r>
          </a:p>
        </p:txBody>
      </p:sp>
      <p:sp>
        <p:nvSpPr>
          <p:cNvPr id="8" name="Arrow: Right 7">
            <a:extLst>
              <a:ext uri="{FF2B5EF4-FFF2-40B4-BE49-F238E27FC236}">
                <a16:creationId xmlns:a16="http://schemas.microsoft.com/office/drawing/2014/main" id="{D8CC2043-F151-6721-89EB-8AD5553045C1}"/>
              </a:ext>
            </a:extLst>
          </p:cNvPr>
          <p:cNvSpPr/>
          <p:nvPr/>
        </p:nvSpPr>
        <p:spPr>
          <a:xfrm rot="10800000">
            <a:off x="7467600" y="2237992"/>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8F5ED2B-FFCE-8092-BED1-B1069C630DA0}"/>
              </a:ext>
            </a:extLst>
          </p:cNvPr>
          <p:cNvSpPr txBox="1"/>
          <p:nvPr/>
        </p:nvSpPr>
        <p:spPr>
          <a:xfrm>
            <a:off x="8136727" y="2158677"/>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1611B35D-EB7B-BDE2-5145-552C97F69148}"/>
              </a:ext>
            </a:extLst>
          </p:cNvPr>
          <p:cNvSpPr/>
          <p:nvPr/>
        </p:nvSpPr>
        <p:spPr>
          <a:xfrm rot="10800000">
            <a:off x="7492093" y="1879534"/>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0A96AC1-6C0A-A3FC-1A29-FCF4F64C1771}"/>
              </a:ext>
            </a:extLst>
          </p:cNvPr>
          <p:cNvSpPr txBox="1"/>
          <p:nvPr/>
        </p:nvSpPr>
        <p:spPr>
          <a:xfrm>
            <a:off x="8161220" y="1800219"/>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04CFDF41-B9A6-BB83-3215-94B08DF8A185}"/>
              </a:ext>
            </a:extLst>
          </p:cNvPr>
          <p:cNvSpPr/>
          <p:nvPr/>
        </p:nvSpPr>
        <p:spPr>
          <a:xfrm rot="10800000">
            <a:off x="7492093" y="1537404"/>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C693497-B23C-7D10-83E6-39A15A4D4400}"/>
              </a:ext>
            </a:extLst>
          </p:cNvPr>
          <p:cNvSpPr txBox="1"/>
          <p:nvPr/>
        </p:nvSpPr>
        <p:spPr>
          <a:xfrm>
            <a:off x="8161220" y="1458089"/>
            <a:ext cx="816249" cy="461665"/>
          </a:xfrm>
          <a:prstGeom prst="rect">
            <a:avLst/>
          </a:prstGeom>
          <a:noFill/>
        </p:spPr>
        <p:txBody>
          <a:bodyPr wrap="none" rtlCol="0">
            <a:spAutoFit/>
          </a:bodyPr>
          <a:lstStyle/>
          <a:p>
            <a:pPr algn="ctr"/>
            <a:r>
              <a:rPr lang="en-US" sz="2400" b="1" dirty="0"/>
              <a:t>O(1)</a:t>
            </a:r>
          </a:p>
        </p:txBody>
      </p:sp>
      <p:sp>
        <p:nvSpPr>
          <p:cNvPr id="14" name="Arrow: Right 13">
            <a:extLst>
              <a:ext uri="{FF2B5EF4-FFF2-40B4-BE49-F238E27FC236}">
                <a16:creationId xmlns:a16="http://schemas.microsoft.com/office/drawing/2014/main" id="{7005195A-874C-53B4-E884-91BCF165F226}"/>
              </a:ext>
            </a:extLst>
          </p:cNvPr>
          <p:cNvSpPr/>
          <p:nvPr/>
        </p:nvSpPr>
        <p:spPr>
          <a:xfrm rot="10800000">
            <a:off x="7492093" y="1171383"/>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311BEFC-EAF3-6126-B4FE-9C5EA8B0DB80}"/>
              </a:ext>
            </a:extLst>
          </p:cNvPr>
          <p:cNvSpPr txBox="1"/>
          <p:nvPr/>
        </p:nvSpPr>
        <p:spPr>
          <a:xfrm>
            <a:off x="8161220" y="1092068"/>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B4A78441-4C69-08C8-B530-3E222D84D8A8}"/>
              </a:ext>
            </a:extLst>
          </p:cNvPr>
          <p:cNvSpPr/>
          <p:nvPr/>
        </p:nvSpPr>
        <p:spPr>
          <a:xfrm rot="10800000">
            <a:off x="8114687" y="77765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87516D1-8158-3701-F678-2D56240D6C3C}"/>
              </a:ext>
            </a:extLst>
          </p:cNvPr>
          <p:cNvSpPr txBox="1"/>
          <p:nvPr/>
        </p:nvSpPr>
        <p:spPr>
          <a:xfrm>
            <a:off x="8783814" y="698335"/>
            <a:ext cx="816249" cy="461665"/>
          </a:xfrm>
          <a:prstGeom prst="rect">
            <a:avLst/>
          </a:prstGeom>
          <a:noFill/>
        </p:spPr>
        <p:txBody>
          <a:bodyPr wrap="none" rtlCol="0">
            <a:spAutoFit/>
          </a:bodyPr>
          <a:lstStyle/>
          <a:p>
            <a:pPr algn="ctr"/>
            <a:r>
              <a:rPr lang="en-US" sz="2400" b="1" dirty="0"/>
              <a:t>O(n)</a:t>
            </a:r>
          </a:p>
        </p:txBody>
      </p:sp>
      <p:sp>
        <p:nvSpPr>
          <p:cNvPr id="18" name="Arrow: Right 17">
            <a:extLst>
              <a:ext uri="{FF2B5EF4-FFF2-40B4-BE49-F238E27FC236}">
                <a16:creationId xmlns:a16="http://schemas.microsoft.com/office/drawing/2014/main" id="{4B26F51D-531D-026B-4455-EE8C97636CCA}"/>
              </a:ext>
            </a:extLst>
          </p:cNvPr>
          <p:cNvSpPr/>
          <p:nvPr/>
        </p:nvSpPr>
        <p:spPr>
          <a:xfrm rot="10800000">
            <a:off x="3124200" y="335280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1E20AA1-45A4-95CB-2EDA-23A9442D4D85}"/>
              </a:ext>
            </a:extLst>
          </p:cNvPr>
          <p:cNvSpPr txBox="1"/>
          <p:nvPr/>
        </p:nvSpPr>
        <p:spPr>
          <a:xfrm>
            <a:off x="3793327" y="3273485"/>
            <a:ext cx="816249" cy="461665"/>
          </a:xfrm>
          <a:prstGeom prst="rect">
            <a:avLst/>
          </a:prstGeom>
          <a:noFill/>
        </p:spPr>
        <p:txBody>
          <a:bodyPr wrap="none" rtlCol="0">
            <a:spAutoFit/>
          </a:bodyPr>
          <a:lstStyle/>
          <a:p>
            <a:pPr algn="ctr"/>
            <a:r>
              <a:rPr lang="en-US" sz="2400" b="1" dirty="0"/>
              <a:t>O(1)</a:t>
            </a:r>
          </a:p>
        </p:txBody>
      </p:sp>
      <p:sp>
        <p:nvSpPr>
          <p:cNvPr id="20" name="TextBox 19">
            <a:extLst>
              <a:ext uri="{FF2B5EF4-FFF2-40B4-BE49-F238E27FC236}">
                <a16:creationId xmlns:a16="http://schemas.microsoft.com/office/drawing/2014/main" id="{5B1E651A-2D16-5ECC-1523-E192FE461DD2}"/>
              </a:ext>
            </a:extLst>
          </p:cNvPr>
          <p:cNvSpPr txBox="1"/>
          <p:nvPr/>
        </p:nvSpPr>
        <p:spPr>
          <a:xfrm>
            <a:off x="346871" y="4483003"/>
            <a:ext cx="4515980" cy="523220"/>
          </a:xfrm>
          <a:prstGeom prst="rect">
            <a:avLst/>
          </a:prstGeom>
          <a:noFill/>
        </p:spPr>
        <p:txBody>
          <a:bodyPr wrap="none" rtlCol="0">
            <a:spAutoFit/>
          </a:bodyPr>
          <a:lstStyle/>
          <a:p>
            <a:r>
              <a:rPr lang="en-US" sz="2800" b="1" dirty="0"/>
              <a:t>Total Running Time: </a:t>
            </a:r>
            <a:r>
              <a:rPr lang="en-US" sz="2800" b="1" strike="sngStrike" dirty="0"/>
              <a:t>n * 5</a:t>
            </a:r>
          </a:p>
        </p:txBody>
      </p:sp>
      <p:sp>
        <p:nvSpPr>
          <p:cNvPr id="21" name="TextBox 20">
            <a:extLst>
              <a:ext uri="{FF2B5EF4-FFF2-40B4-BE49-F238E27FC236}">
                <a16:creationId xmlns:a16="http://schemas.microsoft.com/office/drawing/2014/main" id="{6EFD2711-611C-8BDF-BB1E-727188CE4CC7}"/>
              </a:ext>
            </a:extLst>
          </p:cNvPr>
          <p:cNvSpPr txBox="1"/>
          <p:nvPr/>
        </p:nvSpPr>
        <p:spPr>
          <a:xfrm>
            <a:off x="898304" y="5081821"/>
            <a:ext cx="3711272" cy="954107"/>
          </a:xfrm>
          <a:prstGeom prst="rect">
            <a:avLst/>
          </a:prstGeom>
          <a:noFill/>
        </p:spPr>
        <p:txBody>
          <a:bodyPr wrap="none" rtlCol="0">
            <a:spAutoFit/>
          </a:bodyPr>
          <a:lstStyle/>
          <a:p>
            <a:r>
              <a:rPr lang="en-US" sz="2800" b="1" strike="sngStrike" dirty="0"/>
              <a:t>O(5n)</a:t>
            </a:r>
          </a:p>
          <a:p>
            <a:r>
              <a:rPr lang="en-US" sz="2800" b="1" dirty="0"/>
              <a:t>n = | length of array |</a:t>
            </a:r>
          </a:p>
        </p:txBody>
      </p:sp>
      <p:sp>
        <p:nvSpPr>
          <p:cNvPr id="23" name="TextBox 22">
            <a:extLst>
              <a:ext uri="{FF2B5EF4-FFF2-40B4-BE49-F238E27FC236}">
                <a16:creationId xmlns:a16="http://schemas.microsoft.com/office/drawing/2014/main" id="{178533DF-7613-36F6-6AF3-D5CFDF438E68}"/>
              </a:ext>
            </a:extLst>
          </p:cNvPr>
          <p:cNvSpPr txBox="1"/>
          <p:nvPr/>
        </p:nvSpPr>
        <p:spPr>
          <a:xfrm>
            <a:off x="5558827" y="4551397"/>
            <a:ext cx="5111720" cy="646331"/>
          </a:xfrm>
          <a:prstGeom prst="rect">
            <a:avLst/>
          </a:prstGeom>
          <a:noFill/>
        </p:spPr>
        <p:txBody>
          <a:bodyPr wrap="square" rtlCol="0">
            <a:spAutoFit/>
          </a:bodyPr>
          <a:lstStyle/>
          <a:p>
            <a:r>
              <a:rPr lang="en-US" dirty="0"/>
              <a:t>To find an element in an array, we traverse the length of the array </a:t>
            </a:r>
            <a:r>
              <a:rPr lang="en-US" b="1" dirty="0"/>
              <a:t>five times </a:t>
            </a:r>
            <a:r>
              <a:rPr lang="en-US" dirty="0"/>
              <a:t>?</a:t>
            </a:r>
            <a:endParaRPr lang="en-US" b="1" dirty="0"/>
          </a:p>
        </p:txBody>
      </p:sp>
      <p:sp>
        <p:nvSpPr>
          <p:cNvPr id="25" name="TextBox 24">
            <a:extLst>
              <a:ext uri="{FF2B5EF4-FFF2-40B4-BE49-F238E27FC236}">
                <a16:creationId xmlns:a16="http://schemas.microsoft.com/office/drawing/2014/main" id="{C7147BDE-2CAC-3665-8A5E-1C428B57E1E7}"/>
              </a:ext>
            </a:extLst>
          </p:cNvPr>
          <p:cNvSpPr txBox="1"/>
          <p:nvPr/>
        </p:nvSpPr>
        <p:spPr>
          <a:xfrm>
            <a:off x="8226942" y="5181157"/>
            <a:ext cx="684803" cy="584775"/>
          </a:xfrm>
          <a:prstGeom prst="rect">
            <a:avLst/>
          </a:prstGeom>
          <a:noFill/>
        </p:spPr>
        <p:txBody>
          <a:bodyPr wrap="none" rtlCol="0">
            <a:spAutoFit/>
          </a:bodyPr>
          <a:lstStyle/>
          <a:p>
            <a:r>
              <a:rPr lang="en-US" sz="3200" b="1" dirty="0">
                <a:solidFill>
                  <a:srgbClr val="FF0000"/>
                </a:solidFill>
              </a:rPr>
              <a:t>no</a:t>
            </a:r>
          </a:p>
        </p:txBody>
      </p:sp>
    </p:spTree>
    <p:extLst>
      <p:ext uri="{BB962C8B-B14F-4D97-AF65-F5344CB8AC3E}">
        <p14:creationId xmlns:p14="http://schemas.microsoft.com/office/powerpoint/2010/main" val="244972703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6D91DDE-7DE1-F450-5F7A-3BF749EB1B92}"/>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736A4ED3-0EC9-368C-7DBA-DA66A482F986}"/>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30CA7DD2-8738-740C-1A9E-9F2CDDCE2BE8}"/>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A8DF8ACC-BEC1-E05B-79F1-312EDDA8A5AD}"/>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BD05B9C9-F7C2-01A2-0F1E-A7850BC7C0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EBA63983-9CF6-CCFD-DB6B-D2B3E9E894E1}"/>
              </a:ext>
            </a:extLst>
          </p:cNvPr>
          <p:cNvSpPr>
            <a:spLocks noGrp="1"/>
          </p:cNvSpPr>
          <p:nvPr>
            <p:ph type="sldNum" sz="quarter" idx="7"/>
          </p:nvPr>
        </p:nvSpPr>
        <p:spPr/>
        <p:txBody>
          <a:bodyPr/>
          <a:lstStyle/>
          <a:p>
            <a:fld id="{B6F15528-21DE-4FAA-801E-634DDDAF4B2B}" type="slidenum">
              <a:rPr lang="en-US" smtClean="0"/>
              <a:t>117</a:t>
            </a:fld>
            <a:endParaRPr lang="en-US" dirty="0"/>
          </a:p>
        </p:txBody>
      </p:sp>
      <p:sp>
        <p:nvSpPr>
          <p:cNvPr id="2" name="TextBox 1">
            <a:extLst>
              <a:ext uri="{FF2B5EF4-FFF2-40B4-BE49-F238E27FC236}">
                <a16:creationId xmlns:a16="http://schemas.microsoft.com/office/drawing/2014/main" id="{3A457BF7-998E-777F-E929-A5397F3FE8A8}"/>
              </a:ext>
            </a:extLst>
          </p:cNvPr>
          <p:cNvSpPr txBox="1"/>
          <p:nvPr/>
        </p:nvSpPr>
        <p:spPr>
          <a:xfrm>
            <a:off x="457200" y="304800"/>
            <a:ext cx="9360255" cy="3785652"/>
          </a:xfrm>
          <a:prstGeom prst="rect">
            <a:avLst/>
          </a:prstGeom>
          <a:noFill/>
          <a:ln w="9525">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endParaRPr lang="en-US" sz="2400" dirty="0">
              <a:solidFill>
                <a:srgbClr val="000000"/>
              </a:solidFill>
              <a:latin typeface="Consolas" panose="020B0609020204030204" pitchFamily="49" charset="0"/>
            </a:endParaRPr>
          </a:p>
          <a:p>
            <a:r>
              <a:rPr lang="en-US" sz="2400" dirty="0">
                <a:solidFill>
                  <a:srgbClr val="000000"/>
                </a:solidFill>
                <a:effectLst/>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2BFCD3DE-612F-80F6-9A8C-3D36324F9148}"/>
              </a:ext>
            </a:extLst>
          </p:cNvPr>
          <p:cNvSpPr txBox="1"/>
          <p:nvPr/>
        </p:nvSpPr>
        <p:spPr>
          <a:xfrm>
            <a:off x="8447755" y="1735961"/>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639058F9-ADB9-FA06-5D8E-F52704451929}"/>
              </a:ext>
            </a:extLst>
          </p:cNvPr>
          <p:cNvSpPr/>
          <p:nvPr/>
        </p:nvSpPr>
        <p:spPr>
          <a:xfrm rot="10800000">
            <a:off x="8114687" y="77765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2CD9D266-945E-F64B-CA4C-5C52EC08AEDB}"/>
              </a:ext>
            </a:extLst>
          </p:cNvPr>
          <p:cNvSpPr txBox="1"/>
          <p:nvPr/>
        </p:nvSpPr>
        <p:spPr>
          <a:xfrm>
            <a:off x="8783814" y="698335"/>
            <a:ext cx="816249" cy="461665"/>
          </a:xfrm>
          <a:prstGeom prst="rect">
            <a:avLst/>
          </a:prstGeom>
          <a:noFill/>
        </p:spPr>
        <p:txBody>
          <a:bodyPr wrap="none" rtlCol="0">
            <a:spAutoFit/>
          </a:bodyPr>
          <a:lstStyle/>
          <a:p>
            <a:pPr algn="ctr"/>
            <a:r>
              <a:rPr lang="en-US" sz="2400" b="1" dirty="0"/>
              <a:t>O(n)</a:t>
            </a:r>
          </a:p>
        </p:txBody>
      </p:sp>
      <p:sp>
        <p:nvSpPr>
          <p:cNvPr id="18" name="Arrow: Right 17">
            <a:extLst>
              <a:ext uri="{FF2B5EF4-FFF2-40B4-BE49-F238E27FC236}">
                <a16:creationId xmlns:a16="http://schemas.microsoft.com/office/drawing/2014/main" id="{2FA3DCE5-E224-35B4-AB55-C4D2391048E1}"/>
              </a:ext>
            </a:extLst>
          </p:cNvPr>
          <p:cNvSpPr/>
          <p:nvPr/>
        </p:nvSpPr>
        <p:spPr>
          <a:xfrm rot="10800000">
            <a:off x="3124200" y="335280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8357597-71CA-C4EF-1ED6-D0F9562149C3}"/>
              </a:ext>
            </a:extLst>
          </p:cNvPr>
          <p:cNvSpPr txBox="1"/>
          <p:nvPr/>
        </p:nvSpPr>
        <p:spPr>
          <a:xfrm>
            <a:off x="3793327" y="3273485"/>
            <a:ext cx="816249" cy="461665"/>
          </a:xfrm>
          <a:prstGeom prst="rect">
            <a:avLst/>
          </a:prstGeom>
          <a:noFill/>
        </p:spPr>
        <p:txBody>
          <a:bodyPr wrap="none" rtlCol="0">
            <a:spAutoFit/>
          </a:bodyPr>
          <a:lstStyle/>
          <a:p>
            <a:pPr algn="ctr"/>
            <a:r>
              <a:rPr lang="en-US" sz="2400" b="1" dirty="0"/>
              <a:t>O(1)</a:t>
            </a:r>
          </a:p>
        </p:txBody>
      </p:sp>
      <p:sp>
        <p:nvSpPr>
          <p:cNvPr id="20" name="TextBox 19">
            <a:extLst>
              <a:ext uri="{FF2B5EF4-FFF2-40B4-BE49-F238E27FC236}">
                <a16:creationId xmlns:a16="http://schemas.microsoft.com/office/drawing/2014/main" id="{0401D92D-FCA0-6E6A-FC46-838D34BECF0C}"/>
              </a:ext>
            </a:extLst>
          </p:cNvPr>
          <p:cNvSpPr txBox="1"/>
          <p:nvPr/>
        </p:nvSpPr>
        <p:spPr>
          <a:xfrm>
            <a:off x="346871" y="4483003"/>
            <a:ext cx="3977371" cy="523220"/>
          </a:xfrm>
          <a:prstGeom prst="rect">
            <a:avLst/>
          </a:prstGeom>
          <a:noFill/>
        </p:spPr>
        <p:txBody>
          <a:bodyPr wrap="none" rtlCol="0">
            <a:spAutoFit/>
          </a:bodyPr>
          <a:lstStyle/>
          <a:p>
            <a:r>
              <a:rPr lang="en-US" sz="2800" b="1" dirty="0"/>
              <a:t>Total Running Time: n</a:t>
            </a:r>
          </a:p>
        </p:txBody>
      </p:sp>
      <p:sp>
        <p:nvSpPr>
          <p:cNvPr id="21" name="TextBox 20">
            <a:extLst>
              <a:ext uri="{FF2B5EF4-FFF2-40B4-BE49-F238E27FC236}">
                <a16:creationId xmlns:a16="http://schemas.microsoft.com/office/drawing/2014/main" id="{0325BD1C-0421-7DE4-045E-390B03A9A136}"/>
              </a:ext>
            </a:extLst>
          </p:cNvPr>
          <p:cNvSpPr txBox="1"/>
          <p:nvPr/>
        </p:nvSpPr>
        <p:spPr>
          <a:xfrm>
            <a:off x="898304" y="5081821"/>
            <a:ext cx="3711272" cy="954107"/>
          </a:xfrm>
          <a:prstGeom prst="rect">
            <a:avLst/>
          </a:prstGeom>
          <a:noFill/>
        </p:spPr>
        <p:txBody>
          <a:bodyPr wrap="none" rtlCol="0">
            <a:spAutoFit/>
          </a:bodyPr>
          <a:lstStyle/>
          <a:p>
            <a:r>
              <a:rPr lang="en-US" sz="2800" b="1" dirty="0"/>
              <a:t>O(n)</a:t>
            </a:r>
          </a:p>
          <a:p>
            <a:r>
              <a:rPr lang="en-US" sz="2800" b="1" dirty="0"/>
              <a:t>n = | length of array |</a:t>
            </a:r>
          </a:p>
        </p:txBody>
      </p:sp>
      <p:sp>
        <p:nvSpPr>
          <p:cNvPr id="23" name="TextBox 22">
            <a:extLst>
              <a:ext uri="{FF2B5EF4-FFF2-40B4-BE49-F238E27FC236}">
                <a16:creationId xmlns:a16="http://schemas.microsoft.com/office/drawing/2014/main" id="{81D2D94C-E114-2734-A96F-D3D1121D9B4B}"/>
              </a:ext>
            </a:extLst>
          </p:cNvPr>
          <p:cNvSpPr txBox="1"/>
          <p:nvPr/>
        </p:nvSpPr>
        <p:spPr>
          <a:xfrm>
            <a:off x="5558827" y="4551397"/>
            <a:ext cx="5111720" cy="646331"/>
          </a:xfrm>
          <a:prstGeom prst="rect">
            <a:avLst/>
          </a:prstGeom>
          <a:noFill/>
        </p:spPr>
        <p:txBody>
          <a:bodyPr wrap="square" rtlCol="0">
            <a:spAutoFit/>
          </a:bodyPr>
          <a:lstStyle/>
          <a:p>
            <a:r>
              <a:rPr lang="en-US" dirty="0"/>
              <a:t>To find an element in an array, we traverse the length of the array </a:t>
            </a:r>
            <a:r>
              <a:rPr lang="en-US" b="1" dirty="0"/>
              <a:t>once</a:t>
            </a:r>
          </a:p>
        </p:txBody>
      </p:sp>
      <mc:AlternateContent xmlns:mc="http://schemas.openxmlformats.org/markup-compatibility/2006" xmlns:p14="http://schemas.microsoft.com/office/powerpoint/2010/main">
        <mc:Choice Requires="p14">
          <p:contentPart p14:bwMode="auto" r:id="rId3">
            <p14:nvContentPartPr>
              <p14:cNvPr id="25" name="Ink 24">
                <a:extLst>
                  <a:ext uri="{FF2B5EF4-FFF2-40B4-BE49-F238E27FC236}">
                    <a16:creationId xmlns:a16="http://schemas.microsoft.com/office/drawing/2014/main" id="{67FD177E-F83E-69DA-B0FE-8501C7A41361}"/>
                  </a:ext>
                </a:extLst>
              </p14:cNvPr>
              <p14:cNvContentPartPr/>
              <p14:nvPr/>
            </p14:nvContentPartPr>
            <p14:xfrm>
              <a:off x="7445546" y="1126453"/>
              <a:ext cx="580680" cy="1810080"/>
            </p14:xfrm>
          </p:contentPart>
        </mc:Choice>
        <mc:Fallback xmlns="">
          <p:pic>
            <p:nvPicPr>
              <p:cNvPr id="25" name="Ink 24">
                <a:extLst>
                  <a:ext uri="{FF2B5EF4-FFF2-40B4-BE49-F238E27FC236}">
                    <a16:creationId xmlns:a16="http://schemas.microsoft.com/office/drawing/2014/main" id="{67FD177E-F83E-69DA-B0FE-8501C7A41361}"/>
                  </a:ext>
                </a:extLst>
              </p:cNvPr>
              <p:cNvPicPr/>
              <p:nvPr/>
            </p:nvPicPr>
            <p:blipFill>
              <a:blip r:embed="rId4"/>
              <a:stretch>
                <a:fillRect/>
              </a:stretch>
            </p:blipFill>
            <p:spPr>
              <a:xfrm>
                <a:off x="7436546" y="1117453"/>
                <a:ext cx="598320" cy="1827720"/>
              </a:xfrm>
              <a:prstGeom prst="rect">
                <a:avLst/>
              </a:prstGeom>
            </p:spPr>
          </p:pic>
        </mc:Fallback>
      </mc:AlternateContent>
      <p:sp>
        <p:nvSpPr>
          <p:cNvPr id="27" name="TextBox 26">
            <a:extLst>
              <a:ext uri="{FF2B5EF4-FFF2-40B4-BE49-F238E27FC236}">
                <a16:creationId xmlns:a16="http://schemas.microsoft.com/office/drawing/2014/main" id="{D6BDFF5E-419E-8ADE-918F-FB3F607BE168}"/>
              </a:ext>
            </a:extLst>
          </p:cNvPr>
          <p:cNvSpPr txBox="1"/>
          <p:nvPr/>
        </p:nvSpPr>
        <p:spPr>
          <a:xfrm>
            <a:off x="4816696" y="5277661"/>
            <a:ext cx="6477000" cy="923330"/>
          </a:xfrm>
          <a:prstGeom prst="rect">
            <a:avLst/>
          </a:prstGeom>
          <a:noFill/>
        </p:spPr>
        <p:txBody>
          <a:bodyPr wrap="square" rtlCol="0">
            <a:spAutoFit/>
          </a:bodyPr>
          <a:lstStyle/>
          <a:p>
            <a:r>
              <a:rPr lang="en-US" dirty="0"/>
              <a:t>When calculating the </a:t>
            </a:r>
            <a:r>
              <a:rPr lang="en-US" b="1" dirty="0"/>
              <a:t>asymptotic running time/big O notation/time complexity/running time </a:t>
            </a:r>
            <a:r>
              <a:rPr lang="en-US" dirty="0"/>
              <a:t>the thing we need to pay attention to is the amount of looping</a:t>
            </a:r>
          </a:p>
        </p:txBody>
      </p:sp>
    </p:spTree>
    <p:extLst>
      <p:ext uri="{BB962C8B-B14F-4D97-AF65-F5344CB8AC3E}">
        <p14:creationId xmlns:p14="http://schemas.microsoft.com/office/powerpoint/2010/main" val="259252874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6358D32-5DBF-7A82-5374-EA5E677755CE}"/>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A9D8B288-C286-1B71-ADEA-F54FCBA322A7}"/>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B10C0EC2-B3BF-5492-130D-6DC51B80286F}"/>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EA6879E4-99ED-76BD-14D3-216E239004DD}"/>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D248DB47-1288-73E6-0146-C97DA1F0AA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96A4D71A-3F26-D5AA-A324-DA1BD49FAA67}"/>
              </a:ext>
            </a:extLst>
          </p:cNvPr>
          <p:cNvSpPr>
            <a:spLocks noGrp="1"/>
          </p:cNvSpPr>
          <p:nvPr>
            <p:ph type="sldNum" sz="quarter" idx="7"/>
          </p:nvPr>
        </p:nvSpPr>
        <p:spPr/>
        <p:txBody>
          <a:bodyPr/>
          <a:lstStyle/>
          <a:p>
            <a:fld id="{B6F15528-21DE-4FAA-801E-634DDDAF4B2B}" type="slidenum">
              <a:rPr lang="en-US" smtClean="0"/>
              <a:t>118</a:t>
            </a:fld>
            <a:endParaRPr lang="en-US" dirty="0"/>
          </a:p>
        </p:txBody>
      </p:sp>
      <p:sp>
        <p:nvSpPr>
          <p:cNvPr id="2" name="TextBox 1">
            <a:extLst>
              <a:ext uri="{FF2B5EF4-FFF2-40B4-BE49-F238E27FC236}">
                <a16:creationId xmlns:a16="http://schemas.microsoft.com/office/drawing/2014/main" id="{7C8C4410-1F9F-E14C-5847-D468B040E886}"/>
              </a:ext>
            </a:extLst>
          </p:cNvPr>
          <p:cNvSpPr txBox="1"/>
          <p:nvPr/>
        </p:nvSpPr>
        <p:spPr>
          <a:xfrm>
            <a:off x="152400" y="152400"/>
            <a:ext cx="5121915" cy="1323439"/>
          </a:xfrm>
          <a:prstGeom prst="rect">
            <a:avLst/>
          </a:prstGeom>
          <a:noFill/>
          <a:ln w="9525">
            <a:solidFill>
              <a:schemeClr val="tx1"/>
            </a:solidFill>
          </a:ln>
        </p:spPr>
        <p:txBody>
          <a:bodyPr wrap="none" rtlCol="0">
            <a:spAutoFit/>
          </a:bodyPr>
          <a:lstStyle/>
          <a:p>
            <a:r>
              <a:rPr lang="en-US" sz="1600" b="1" dirty="0">
                <a:solidFill>
                  <a:srgbClr val="7F0055"/>
                </a:solidFill>
                <a:effectLst/>
                <a:latin typeface="Consolas" panose="020B0609020204030204" pitchFamily="49" charset="0"/>
              </a:rPr>
              <a:t>public</a:t>
            </a:r>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000000"/>
                </a:solidFill>
                <a:latin typeface="Consolas" panose="020B0609020204030204" pitchFamily="49" charset="0"/>
              </a:rPr>
              <a:t>print</a:t>
            </a:r>
            <a:r>
              <a:rPr lang="en-US" sz="1600" dirty="0" err="1">
                <a:solidFill>
                  <a:srgbClr val="000000"/>
                </a:solidFill>
                <a:effectLst/>
                <a:latin typeface="Consolas" panose="020B0609020204030204" pitchFamily="49" charset="0"/>
              </a:rPr>
              <a:t>_array</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 {</a:t>
            </a:r>
            <a:endParaRPr lang="en-US" sz="1600" b="1" dirty="0">
              <a:solidFill>
                <a:srgbClr val="7F0055"/>
              </a:solidFill>
              <a:latin typeface="Consolas" panose="020B0609020204030204" pitchFamily="49" charset="0"/>
            </a:endParaRPr>
          </a:p>
          <a:p>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3A3A2634-A68D-3392-2EE8-B3F22E7FDD38}"/>
              </a:ext>
            </a:extLst>
          </p:cNvPr>
          <p:cNvSpPr txBox="1"/>
          <p:nvPr/>
        </p:nvSpPr>
        <p:spPr>
          <a:xfrm>
            <a:off x="6248400" y="152400"/>
            <a:ext cx="5234125" cy="5447645"/>
          </a:xfrm>
          <a:prstGeom prst="rect">
            <a:avLst/>
          </a:prstGeom>
          <a:noFill/>
          <a:ln w="9525">
            <a:solidFill>
              <a:schemeClr val="tx1"/>
            </a:solidFill>
          </a:ln>
        </p:spPr>
        <p:txBody>
          <a:bodyPr wrap="none" rtlCol="0">
            <a:spAutoFit/>
          </a:bodyPr>
          <a:lstStyle/>
          <a:p>
            <a:r>
              <a:rPr lang="en-US" sz="1600" b="1" dirty="0">
                <a:solidFill>
                  <a:srgbClr val="7F0055"/>
                </a:solidFill>
                <a:effectLst/>
                <a:latin typeface="Consolas" panose="020B0609020204030204" pitchFamily="49" charset="0"/>
              </a:rPr>
              <a:t>public</a:t>
            </a:r>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000000"/>
                </a:solidFill>
                <a:latin typeface="Consolas" panose="020B0609020204030204" pitchFamily="49" charset="0"/>
              </a:rPr>
              <a:t>print</a:t>
            </a:r>
            <a:r>
              <a:rPr lang="en-US" sz="1600" dirty="0" err="1">
                <a:solidFill>
                  <a:srgbClr val="000000"/>
                </a:solidFill>
                <a:effectLst/>
                <a:latin typeface="Consolas" panose="020B0609020204030204" pitchFamily="49" charset="0"/>
              </a:rPr>
              <a:t>_array</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 {</a:t>
            </a:r>
            <a:endParaRPr lang="en-US" sz="1600" b="1" dirty="0">
              <a:solidFill>
                <a:srgbClr val="7F0055"/>
              </a:solidFill>
              <a:latin typeface="Consolas" panose="020B0609020204030204" pitchFamily="49" charset="0"/>
            </a:endParaRPr>
          </a:p>
          <a:p>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effectLst/>
                <a:latin typeface="Consolas" panose="020B0609020204030204" pitchFamily="49" charset="0"/>
              </a:rPr>
              <a:t>     </a:t>
            </a:r>
            <a:r>
              <a:rPr lang="en-US" sz="2800" dirty="0">
                <a:solidFill>
                  <a:srgbClr val="000000"/>
                </a:solidFill>
                <a:effectLst/>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54700304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A72A0B4-E601-2FE6-9CDA-B2C5F2AF477B}"/>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778D6E7F-3C1D-44E9-C30D-C76CAC9D6D4B}"/>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7DDC0EFC-43F6-DFD9-9C23-B6F391EA161E}"/>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B8921107-27CB-1A12-EE58-F28ACD89E353}"/>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D9CCD9CC-09D9-58B2-118F-57AD7E0BB1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6761D3A2-AD46-5532-3E30-50F4EFA370F9}"/>
              </a:ext>
            </a:extLst>
          </p:cNvPr>
          <p:cNvSpPr>
            <a:spLocks noGrp="1"/>
          </p:cNvSpPr>
          <p:nvPr>
            <p:ph type="sldNum" sz="quarter" idx="7"/>
          </p:nvPr>
        </p:nvSpPr>
        <p:spPr/>
        <p:txBody>
          <a:bodyPr/>
          <a:lstStyle/>
          <a:p>
            <a:fld id="{B6F15528-21DE-4FAA-801E-634DDDAF4B2B}" type="slidenum">
              <a:rPr lang="en-US" smtClean="0"/>
              <a:t>119</a:t>
            </a:fld>
            <a:endParaRPr lang="en-US" dirty="0"/>
          </a:p>
        </p:txBody>
      </p:sp>
      <p:sp>
        <p:nvSpPr>
          <p:cNvPr id="2" name="TextBox 1">
            <a:extLst>
              <a:ext uri="{FF2B5EF4-FFF2-40B4-BE49-F238E27FC236}">
                <a16:creationId xmlns:a16="http://schemas.microsoft.com/office/drawing/2014/main" id="{715851A7-F002-CF5D-7D64-05AE99E6F9E9}"/>
              </a:ext>
            </a:extLst>
          </p:cNvPr>
          <p:cNvSpPr txBox="1"/>
          <p:nvPr/>
        </p:nvSpPr>
        <p:spPr>
          <a:xfrm>
            <a:off x="152400" y="152400"/>
            <a:ext cx="5121915" cy="1323439"/>
          </a:xfrm>
          <a:prstGeom prst="rect">
            <a:avLst/>
          </a:prstGeom>
          <a:noFill/>
          <a:ln w="9525">
            <a:solidFill>
              <a:schemeClr val="tx1"/>
            </a:solidFill>
          </a:ln>
        </p:spPr>
        <p:txBody>
          <a:bodyPr wrap="none" rtlCol="0">
            <a:spAutoFit/>
          </a:bodyPr>
          <a:lstStyle/>
          <a:p>
            <a:r>
              <a:rPr lang="en-US" sz="1600" b="1" dirty="0">
                <a:solidFill>
                  <a:srgbClr val="7F0055"/>
                </a:solidFill>
                <a:effectLst/>
                <a:latin typeface="Consolas" panose="020B0609020204030204" pitchFamily="49" charset="0"/>
              </a:rPr>
              <a:t>public</a:t>
            </a:r>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000000"/>
                </a:solidFill>
                <a:latin typeface="Consolas" panose="020B0609020204030204" pitchFamily="49" charset="0"/>
              </a:rPr>
              <a:t>print</a:t>
            </a:r>
            <a:r>
              <a:rPr lang="en-US" sz="1600" dirty="0" err="1">
                <a:solidFill>
                  <a:srgbClr val="000000"/>
                </a:solidFill>
                <a:effectLst/>
                <a:latin typeface="Consolas" panose="020B0609020204030204" pitchFamily="49" charset="0"/>
              </a:rPr>
              <a:t>_array</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 {</a:t>
            </a:r>
            <a:endParaRPr lang="en-US" sz="1600" b="1" dirty="0">
              <a:solidFill>
                <a:srgbClr val="7F0055"/>
              </a:solidFill>
              <a:latin typeface="Consolas" panose="020B0609020204030204" pitchFamily="49" charset="0"/>
            </a:endParaRPr>
          </a:p>
          <a:p>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920B5D0A-8BBB-CD52-BCFB-6F89B1DEBF8B}"/>
              </a:ext>
            </a:extLst>
          </p:cNvPr>
          <p:cNvSpPr txBox="1"/>
          <p:nvPr/>
        </p:nvSpPr>
        <p:spPr>
          <a:xfrm>
            <a:off x="6248400" y="152400"/>
            <a:ext cx="5234125" cy="5447645"/>
          </a:xfrm>
          <a:prstGeom prst="rect">
            <a:avLst/>
          </a:prstGeom>
          <a:noFill/>
          <a:ln w="9525">
            <a:solidFill>
              <a:schemeClr val="tx1"/>
            </a:solidFill>
          </a:ln>
        </p:spPr>
        <p:txBody>
          <a:bodyPr wrap="none" rtlCol="0">
            <a:spAutoFit/>
          </a:bodyPr>
          <a:lstStyle/>
          <a:p>
            <a:r>
              <a:rPr lang="en-US" sz="1600" b="1" dirty="0">
                <a:solidFill>
                  <a:srgbClr val="7F0055"/>
                </a:solidFill>
                <a:effectLst/>
                <a:latin typeface="Consolas" panose="020B0609020204030204" pitchFamily="49" charset="0"/>
              </a:rPr>
              <a:t>public</a:t>
            </a:r>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000000"/>
                </a:solidFill>
                <a:latin typeface="Consolas" panose="020B0609020204030204" pitchFamily="49" charset="0"/>
              </a:rPr>
              <a:t>print</a:t>
            </a:r>
            <a:r>
              <a:rPr lang="en-US" sz="1600" dirty="0" err="1">
                <a:solidFill>
                  <a:srgbClr val="000000"/>
                </a:solidFill>
                <a:effectLst/>
                <a:latin typeface="Consolas" panose="020B0609020204030204" pitchFamily="49" charset="0"/>
              </a:rPr>
              <a:t>_array</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 {</a:t>
            </a:r>
            <a:endParaRPr lang="en-US" sz="1600" b="1" dirty="0">
              <a:solidFill>
                <a:srgbClr val="7F0055"/>
              </a:solidFill>
              <a:latin typeface="Consolas" panose="020B0609020204030204" pitchFamily="49" charset="0"/>
            </a:endParaRPr>
          </a:p>
          <a:p>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effectLst/>
                <a:latin typeface="Consolas" panose="020B0609020204030204" pitchFamily="49" charset="0"/>
              </a:rPr>
              <a:t>     </a:t>
            </a:r>
            <a:r>
              <a:rPr lang="en-US" sz="2800" dirty="0">
                <a:solidFill>
                  <a:srgbClr val="000000"/>
                </a:solidFill>
                <a:effectLst/>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13FB0A76-B848-9589-01D0-CF328CAA0DD1}"/>
              </a:ext>
            </a:extLst>
          </p:cNvPr>
          <p:cNvSpPr txBox="1"/>
          <p:nvPr/>
        </p:nvSpPr>
        <p:spPr>
          <a:xfrm>
            <a:off x="1905000" y="1724530"/>
            <a:ext cx="1107996" cy="646331"/>
          </a:xfrm>
          <a:prstGeom prst="rect">
            <a:avLst/>
          </a:prstGeom>
          <a:noFill/>
        </p:spPr>
        <p:txBody>
          <a:bodyPr wrap="none" rtlCol="0">
            <a:spAutoFit/>
          </a:bodyPr>
          <a:lstStyle/>
          <a:p>
            <a:r>
              <a:rPr lang="en-US" sz="3600" dirty="0"/>
              <a:t>O(n)</a:t>
            </a:r>
          </a:p>
        </p:txBody>
      </p:sp>
      <p:sp>
        <p:nvSpPr>
          <p:cNvPr id="8" name="TextBox 7">
            <a:extLst>
              <a:ext uri="{FF2B5EF4-FFF2-40B4-BE49-F238E27FC236}">
                <a16:creationId xmlns:a16="http://schemas.microsoft.com/office/drawing/2014/main" id="{E540398B-E75C-33BA-AA38-21C225876C11}"/>
              </a:ext>
            </a:extLst>
          </p:cNvPr>
          <p:cNvSpPr txBox="1"/>
          <p:nvPr/>
        </p:nvSpPr>
        <p:spPr>
          <a:xfrm>
            <a:off x="132082" y="3775313"/>
            <a:ext cx="6006773" cy="646331"/>
          </a:xfrm>
          <a:prstGeom prst="rect">
            <a:avLst/>
          </a:prstGeom>
          <a:noFill/>
        </p:spPr>
        <p:txBody>
          <a:bodyPr wrap="none" rtlCol="0">
            <a:spAutoFit/>
          </a:bodyPr>
          <a:lstStyle/>
          <a:p>
            <a:r>
              <a:rPr lang="en-US" sz="3600" dirty="0"/>
              <a:t>O(n + n + n + … + n + n + n)</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0E2314D5-B501-F321-5867-2145BB11E70B}"/>
                  </a:ext>
                </a:extLst>
              </p14:cNvPr>
              <p14:cNvContentPartPr/>
              <p14:nvPr/>
            </p14:nvContentPartPr>
            <p14:xfrm>
              <a:off x="2337795" y="1521735"/>
              <a:ext cx="188280" cy="268920"/>
            </p14:xfrm>
          </p:contentPart>
        </mc:Choice>
        <mc:Fallback xmlns="">
          <p:pic>
            <p:nvPicPr>
              <p:cNvPr id="9" name="Ink 8">
                <a:extLst>
                  <a:ext uri="{FF2B5EF4-FFF2-40B4-BE49-F238E27FC236}">
                    <a16:creationId xmlns:a16="http://schemas.microsoft.com/office/drawing/2014/main" id="{0E2314D5-B501-F321-5867-2145BB11E70B}"/>
                  </a:ext>
                </a:extLst>
              </p:cNvPr>
              <p:cNvPicPr/>
              <p:nvPr/>
            </p:nvPicPr>
            <p:blipFill>
              <a:blip r:embed="rId4"/>
              <a:stretch>
                <a:fillRect/>
              </a:stretch>
            </p:blipFill>
            <p:spPr>
              <a:xfrm>
                <a:off x="2329155" y="1513095"/>
                <a:ext cx="205920"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A5CF8B49-FB30-76E1-B4C7-ADBE0DDC3A5D}"/>
                  </a:ext>
                </a:extLst>
              </p14:cNvPr>
              <p14:cNvContentPartPr/>
              <p14:nvPr/>
            </p14:nvContentPartPr>
            <p14:xfrm>
              <a:off x="3222315" y="4695495"/>
              <a:ext cx="2774520" cy="422640"/>
            </p14:xfrm>
          </p:contentPart>
        </mc:Choice>
        <mc:Fallback xmlns="">
          <p:pic>
            <p:nvPicPr>
              <p:cNvPr id="10" name="Ink 9">
                <a:extLst>
                  <a:ext uri="{FF2B5EF4-FFF2-40B4-BE49-F238E27FC236}">
                    <a16:creationId xmlns:a16="http://schemas.microsoft.com/office/drawing/2014/main" id="{A5CF8B49-FB30-76E1-B4C7-ADBE0DDC3A5D}"/>
                  </a:ext>
                </a:extLst>
              </p:cNvPr>
              <p:cNvPicPr/>
              <p:nvPr/>
            </p:nvPicPr>
            <p:blipFill>
              <a:blip r:embed="rId6"/>
              <a:stretch>
                <a:fillRect/>
              </a:stretch>
            </p:blipFill>
            <p:spPr>
              <a:xfrm>
                <a:off x="3213315" y="4686495"/>
                <a:ext cx="2792160" cy="440280"/>
              </a:xfrm>
              <a:prstGeom prst="rect">
                <a:avLst/>
              </a:prstGeom>
            </p:spPr>
          </p:pic>
        </mc:Fallback>
      </mc:AlternateContent>
    </p:spTree>
    <p:extLst>
      <p:ext uri="{BB962C8B-B14F-4D97-AF65-F5344CB8AC3E}">
        <p14:creationId xmlns:p14="http://schemas.microsoft.com/office/powerpoint/2010/main" val="3092759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12</a:t>
            </a:fld>
            <a:endParaRPr lang="en-US" dirty="0"/>
          </a:p>
        </p:txBody>
      </p:sp>
      <p:sp>
        <p:nvSpPr>
          <p:cNvPr id="6" name="TextBox 5">
            <a:extLst>
              <a:ext uri="{FF2B5EF4-FFF2-40B4-BE49-F238E27FC236}">
                <a16:creationId xmlns:a16="http://schemas.microsoft.com/office/drawing/2014/main" id="{1FD3F738-3E04-767C-19C6-C572E2998808}"/>
              </a:ext>
            </a:extLst>
          </p:cNvPr>
          <p:cNvSpPr txBox="1"/>
          <p:nvPr/>
        </p:nvSpPr>
        <p:spPr>
          <a:xfrm>
            <a:off x="1295400" y="228600"/>
            <a:ext cx="9105312" cy="954107"/>
          </a:xfrm>
          <a:prstGeom prst="rect">
            <a:avLst/>
          </a:prstGeom>
          <a:noFill/>
        </p:spPr>
        <p:txBody>
          <a:bodyPr wrap="square" rtlCol="0">
            <a:spAutoFit/>
          </a:bodyPr>
          <a:lstStyle/>
          <a:p>
            <a:r>
              <a:rPr lang="en-US" sz="2800" dirty="0"/>
              <a:t>The </a:t>
            </a:r>
            <a:r>
              <a:rPr lang="en-US" sz="2800" b="1" dirty="0"/>
              <a:t>running time </a:t>
            </a:r>
            <a:r>
              <a:rPr lang="en-US" sz="2800" dirty="0"/>
              <a:t>of an algorithm is the time it takes for an algorithm to completely run from start to finish</a:t>
            </a:r>
          </a:p>
        </p:txBody>
      </p:sp>
      <p:sp>
        <p:nvSpPr>
          <p:cNvPr id="10" name="TextBox 9">
            <a:extLst>
              <a:ext uri="{FF2B5EF4-FFF2-40B4-BE49-F238E27FC236}">
                <a16:creationId xmlns:a16="http://schemas.microsoft.com/office/drawing/2014/main" id="{1ED92A0C-74D3-108A-B2C1-1EDD8FE682DA}"/>
              </a:ext>
            </a:extLst>
          </p:cNvPr>
          <p:cNvSpPr txBox="1"/>
          <p:nvPr/>
        </p:nvSpPr>
        <p:spPr>
          <a:xfrm>
            <a:off x="1524000" y="1600200"/>
            <a:ext cx="9906000" cy="3416320"/>
          </a:xfrm>
          <a:prstGeom prst="rect">
            <a:avLst/>
          </a:prstGeom>
          <a:noFill/>
        </p:spPr>
        <p:txBody>
          <a:bodyPr wrap="square" rtlCol="0">
            <a:spAutoFit/>
          </a:bodyPr>
          <a:lstStyle/>
          <a:p>
            <a:r>
              <a:rPr lang="en-US" sz="2400" dirty="0"/>
              <a:t>There are a few ways we can measure running time:</a:t>
            </a:r>
          </a:p>
          <a:p>
            <a:endParaRPr lang="en-US" sz="2400" dirty="0"/>
          </a:p>
          <a:p>
            <a:pPr marL="342900" indent="-342900">
              <a:buFont typeface="+mj-lt"/>
              <a:buAutoNum type="arabicPeriod"/>
            </a:pPr>
            <a:r>
              <a:rPr lang="en-US" sz="2400" strike="sngStrike" dirty="0"/>
              <a:t>Time (seconds, nanoseconds, minutes, days, </a:t>
            </a:r>
            <a:r>
              <a:rPr lang="en-US" sz="2400" strike="sngStrike" dirty="0" err="1"/>
              <a:t>etc</a:t>
            </a:r>
            <a:r>
              <a:rPr lang="en-US" sz="2400" strike="sngStrike" dirty="0"/>
              <a:t>)</a:t>
            </a:r>
            <a:endParaRPr lang="en-US" sz="2400" dirty="0"/>
          </a:p>
          <a:p>
            <a:endParaRPr lang="en-US" sz="2400" dirty="0"/>
          </a:p>
          <a:p>
            <a:r>
              <a:rPr lang="en-US" sz="2400" dirty="0"/>
              <a:t>Practical, but the hardware of the computer greatly affects the time needed</a:t>
            </a:r>
          </a:p>
          <a:p>
            <a:endParaRPr lang="en-US" sz="2400" dirty="0"/>
          </a:p>
          <a:p>
            <a:r>
              <a:rPr lang="en-US" sz="2400" dirty="0"/>
              <a:t>We need a way to measure running time that is independent from the hardware the computer has</a:t>
            </a:r>
          </a:p>
        </p:txBody>
      </p:sp>
    </p:spTree>
    <p:extLst>
      <p:ext uri="{BB962C8B-B14F-4D97-AF65-F5344CB8AC3E}">
        <p14:creationId xmlns:p14="http://schemas.microsoft.com/office/powerpoint/2010/main" val="319046859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2F227F3-23A7-9F6B-3377-3FE60265C529}"/>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7DD06D7E-1FBE-9A6C-E56F-90F19F20F6C5}"/>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0BB328AC-0CE8-A0F4-147E-661204C1F122}"/>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E7C85F1F-9242-3428-8D91-FCF08650682D}"/>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6C663FF3-AAC5-FBA5-52F1-7118805B26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510ACADD-7C3B-1FCD-9FA3-7A84963F6DF5}"/>
              </a:ext>
            </a:extLst>
          </p:cNvPr>
          <p:cNvSpPr>
            <a:spLocks noGrp="1"/>
          </p:cNvSpPr>
          <p:nvPr>
            <p:ph type="sldNum" sz="quarter" idx="7"/>
          </p:nvPr>
        </p:nvSpPr>
        <p:spPr/>
        <p:txBody>
          <a:bodyPr/>
          <a:lstStyle/>
          <a:p>
            <a:fld id="{B6F15528-21DE-4FAA-801E-634DDDAF4B2B}" type="slidenum">
              <a:rPr lang="en-US" smtClean="0"/>
              <a:t>120</a:t>
            </a:fld>
            <a:endParaRPr lang="en-US" dirty="0"/>
          </a:p>
        </p:txBody>
      </p:sp>
      <p:sp>
        <p:nvSpPr>
          <p:cNvPr id="2" name="TextBox 1">
            <a:extLst>
              <a:ext uri="{FF2B5EF4-FFF2-40B4-BE49-F238E27FC236}">
                <a16:creationId xmlns:a16="http://schemas.microsoft.com/office/drawing/2014/main" id="{C3A197E8-CFAC-CCF2-5B04-36B8B6DA522F}"/>
              </a:ext>
            </a:extLst>
          </p:cNvPr>
          <p:cNvSpPr txBox="1"/>
          <p:nvPr/>
        </p:nvSpPr>
        <p:spPr>
          <a:xfrm>
            <a:off x="152400" y="152400"/>
            <a:ext cx="5121915" cy="1323439"/>
          </a:xfrm>
          <a:prstGeom prst="rect">
            <a:avLst/>
          </a:prstGeom>
          <a:noFill/>
          <a:ln w="9525">
            <a:solidFill>
              <a:schemeClr val="tx1"/>
            </a:solidFill>
          </a:ln>
        </p:spPr>
        <p:txBody>
          <a:bodyPr wrap="none" rtlCol="0">
            <a:spAutoFit/>
          </a:bodyPr>
          <a:lstStyle/>
          <a:p>
            <a:r>
              <a:rPr lang="en-US" sz="1600" b="1" dirty="0">
                <a:solidFill>
                  <a:srgbClr val="7F0055"/>
                </a:solidFill>
                <a:effectLst/>
                <a:latin typeface="Consolas" panose="020B0609020204030204" pitchFamily="49" charset="0"/>
              </a:rPr>
              <a:t>public</a:t>
            </a:r>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000000"/>
                </a:solidFill>
                <a:latin typeface="Consolas" panose="020B0609020204030204" pitchFamily="49" charset="0"/>
              </a:rPr>
              <a:t>print</a:t>
            </a:r>
            <a:r>
              <a:rPr lang="en-US" sz="1600" dirty="0" err="1">
                <a:solidFill>
                  <a:srgbClr val="000000"/>
                </a:solidFill>
                <a:effectLst/>
                <a:latin typeface="Consolas" panose="020B0609020204030204" pitchFamily="49" charset="0"/>
              </a:rPr>
              <a:t>_array</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 {</a:t>
            </a:r>
            <a:endParaRPr lang="en-US" sz="1600" b="1" dirty="0">
              <a:solidFill>
                <a:srgbClr val="7F0055"/>
              </a:solidFill>
              <a:latin typeface="Consolas" panose="020B0609020204030204" pitchFamily="49" charset="0"/>
            </a:endParaRPr>
          </a:p>
          <a:p>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39651512-72C0-B9A9-C793-E981AA80A0F6}"/>
              </a:ext>
            </a:extLst>
          </p:cNvPr>
          <p:cNvSpPr txBox="1"/>
          <p:nvPr/>
        </p:nvSpPr>
        <p:spPr>
          <a:xfrm>
            <a:off x="6248400" y="152400"/>
            <a:ext cx="5234125" cy="5447645"/>
          </a:xfrm>
          <a:prstGeom prst="rect">
            <a:avLst/>
          </a:prstGeom>
          <a:noFill/>
          <a:ln w="9525">
            <a:solidFill>
              <a:schemeClr val="tx1"/>
            </a:solidFill>
          </a:ln>
        </p:spPr>
        <p:txBody>
          <a:bodyPr wrap="none" rtlCol="0">
            <a:spAutoFit/>
          </a:bodyPr>
          <a:lstStyle/>
          <a:p>
            <a:r>
              <a:rPr lang="en-US" sz="1600" b="1" dirty="0">
                <a:solidFill>
                  <a:srgbClr val="7F0055"/>
                </a:solidFill>
                <a:effectLst/>
                <a:latin typeface="Consolas" panose="020B0609020204030204" pitchFamily="49" charset="0"/>
              </a:rPr>
              <a:t>public</a:t>
            </a:r>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000000"/>
                </a:solidFill>
                <a:latin typeface="Consolas" panose="020B0609020204030204" pitchFamily="49" charset="0"/>
              </a:rPr>
              <a:t>print</a:t>
            </a:r>
            <a:r>
              <a:rPr lang="en-US" sz="1600" dirty="0" err="1">
                <a:solidFill>
                  <a:srgbClr val="000000"/>
                </a:solidFill>
                <a:effectLst/>
                <a:latin typeface="Consolas" panose="020B0609020204030204" pitchFamily="49" charset="0"/>
              </a:rPr>
              <a:t>_array</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 {</a:t>
            </a:r>
            <a:endParaRPr lang="en-US" sz="1600" b="1" dirty="0">
              <a:solidFill>
                <a:srgbClr val="7F0055"/>
              </a:solidFill>
              <a:latin typeface="Consolas" panose="020B0609020204030204" pitchFamily="49" charset="0"/>
            </a:endParaRPr>
          </a:p>
          <a:p>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effectLst/>
                <a:latin typeface="Consolas" panose="020B0609020204030204" pitchFamily="49" charset="0"/>
              </a:rPr>
              <a:t>     </a:t>
            </a:r>
            <a:r>
              <a:rPr lang="en-US" sz="2800" dirty="0">
                <a:solidFill>
                  <a:srgbClr val="000000"/>
                </a:solidFill>
                <a:effectLst/>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CEC173CC-5D86-21D0-1E83-6674BB8A8AA8}"/>
              </a:ext>
            </a:extLst>
          </p:cNvPr>
          <p:cNvSpPr txBox="1"/>
          <p:nvPr/>
        </p:nvSpPr>
        <p:spPr>
          <a:xfrm>
            <a:off x="1905000" y="1724530"/>
            <a:ext cx="1107996" cy="646331"/>
          </a:xfrm>
          <a:prstGeom prst="rect">
            <a:avLst/>
          </a:prstGeom>
          <a:noFill/>
        </p:spPr>
        <p:txBody>
          <a:bodyPr wrap="none" rtlCol="0">
            <a:spAutoFit/>
          </a:bodyPr>
          <a:lstStyle/>
          <a:p>
            <a:r>
              <a:rPr lang="en-US" sz="3600" dirty="0"/>
              <a:t>O(n)</a:t>
            </a:r>
          </a:p>
        </p:txBody>
      </p:sp>
      <p:sp>
        <p:nvSpPr>
          <p:cNvPr id="8" name="TextBox 7">
            <a:extLst>
              <a:ext uri="{FF2B5EF4-FFF2-40B4-BE49-F238E27FC236}">
                <a16:creationId xmlns:a16="http://schemas.microsoft.com/office/drawing/2014/main" id="{88EC0659-C88C-0C2B-E7CC-A79D0B4D24CA}"/>
              </a:ext>
            </a:extLst>
          </p:cNvPr>
          <p:cNvSpPr txBox="1"/>
          <p:nvPr/>
        </p:nvSpPr>
        <p:spPr>
          <a:xfrm>
            <a:off x="2074277" y="3840809"/>
            <a:ext cx="1877437" cy="646331"/>
          </a:xfrm>
          <a:prstGeom prst="rect">
            <a:avLst/>
          </a:prstGeom>
          <a:noFill/>
        </p:spPr>
        <p:txBody>
          <a:bodyPr wrap="none" rtlCol="0">
            <a:spAutoFit/>
          </a:bodyPr>
          <a:lstStyle/>
          <a:p>
            <a:r>
              <a:rPr lang="en-US" sz="3600" dirty="0"/>
              <a:t>O(500n)</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B27C729E-EFA1-BE1D-FEE6-E100BEF0269A}"/>
                  </a:ext>
                </a:extLst>
              </p14:cNvPr>
              <p14:cNvContentPartPr/>
              <p14:nvPr/>
            </p14:nvContentPartPr>
            <p14:xfrm>
              <a:off x="2337795" y="1521735"/>
              <a:ext cx="188280" cy="268920"/>
            </p14:xfrm>
          </p:contentPart>
        </mc:Choice>
        <mc:Fallback xmlns="">
          <p:pic>
            <p:nvPicPr>
              <p:cNvPr id="9" name="Ink 8">
                <a:extLst>
                  <a:ext uri="{FF2B5EF4-FFF2-40B4-BE49-F238E27FC236}">
                    <a16:creationId xmlns:a16="http://schemas.microsoft.com/office/drawing/2014/main" id="{B27C729E-EFA1-BE1D-FEE6-E100BEF0269A}"/>
                  </a:ext>
                </a:extLst>
              </p:cNvPr>
              <p:cNvPicPr/>
              <p:nvPr/>
            </p:nvPicPr>
            <p:blipFill>
              <a:blip r:embed="rId4"/>
              <a:stretch>
                <a:fillRect/>
              </a:stretch>
            </p:blipFill>
            <p:spPr>
              <a:xfrm>
                <a:off x="2328795" y="1512723"/>
                <a:ext cx="205920" cy="28658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2F451660-3342-3C78-75A5-94B2B2D2F314}"/>
                  </a:ext>
                </a:extLst>
              </p14:cNvPr>
              <p14:cNvContentPartPr/>
              <p14:nvPr/>
            </p14:nvContentPartPr>
            <p14:xfrm>
              <a:off x="3222315" y="4695495"/>
              <a:ext cx="2774520" cy="422640"/>
            </p14:xfrm>
          </p:contentPart>
        </mc:Choice>
        <mc:Fallback xmlns="">
          <p:pic>
            <p:nvPicPr>
              <p:cNvPr id="10" name="Ink 9">
                <a:extLst>
                  <a:ext uri="{FF2B5EF4-FFF2-40B4-BE49-F238E27FC236}">
                    <a16:creationId xmlns:a16="http://schemas.microsoft.com/office/drawing/2014/main" id="{2F451660-3342-3C78-75A5-94B2B2D2F314}"/>
                  </a:ext>
                </a:extLst>
              </p:cNvPr>
              <p:cNvPicPr/>
              <p:nvPr/>
            </p:nvPicPr>
            <p:blipFill>
              <a:blip r:embed="rId6"/>
              <a:stretch>
                <a:fillRect/>
              </a:stretch>
            </p:blipFill>
            <p:spPr>
              <a:xfrm>
                <a:off x="3213315" y="4686495"/>
                <a:ext cx="2792160" cy="440280"/>
              </a:xfrm>
              <a:prstGeom prst="rect">
                <a:avLst/>
              </a:prstGeom>
            </p:spPr>
          </p:pic>
        </mc:Fallback>
      </mc:AlternateContent>
    </p:spTree>
    <p:extLst>
      <p:ext uri="{BB962C8B-B14F-4D97-AF65-F5344CB8AC3E}">
        <p14:creationId xmlns:p14="http://schemas.microsoft.com/office/powerpoint/2010/main" val="163971628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A9B4E3A-8710-4883-666F-F4AC7FC5A10C}"/>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1A2F5961-B572-EB61-6B0F-6321A1A38EC7}"/>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5711092D-1C6A-97F6-7DAC-4C005AC17310}"/>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AA3E3149-D1B0-D200-7C5A-11286C423353}"/>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EFC8AD22-40C3-EEA7-C8A3-8F939F607F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3AC8806-D95C-7713-AAB8-605F041F41D9}"/>
              </a:ext>
            </a:extLst>
          </p:cNvPr>
          <p:cNvSpPr>
            <a:spLocks noGrp="1"/>
          </p:cNvSpPr>
          <p:nvPr>
            <p:ph type="sldNum" sz="quarter" idx="7"/>
          </p:nvPr>
        </p:nvSpPr>
        <p:spPr/>
        <p:txBody>
          <a:bodyPr/>
          <a:lstStyle/>
          <a:p>
            <a:fld id="{B6F15528-21DE-4FAA-801E-634DDDAF4B2B}" type="slidenum">
              <a:rPr lang="en-US" smtClean="0"/>
              <a:t>121</a:t>
            </a:fld>
            <a:endParaRPr lang="en-US" dirty="0"/>
          </a:p>
        </p:txBody>
      </p:sp>
      <p:sp>
        <p:nvSpPr>
          <p:cNvPr id="2" name="TextBox 1">
            <a:extLst>
              <a:ext uri="{FF2B5EF4-FFF2-40B4-BE49-F238E27FC236}">
                <a16:creationId xmlns:a16="http://schemas.microsoft.com/office/drawing/2014/main" id="{F3473CE7-7C93-CDE7-E857-A11C9FFDAD10}"/>
              </a:ext>
            </a:extLst>
          </p:cNvPr>
          <p:cNvSpPr txBox="1"/>
          <p:nvPr/>
        </p:nvSpPr>
        <p:spPr>
          <a:xfrm>
            <a:off x="152400" y="152400"/>
            <a:ext cx="5121915" cy="1323439"/>
          </a:xfrm>
          <a:prstGeom prst="rect">
            <a:avLst/>
          </a:prstGeom>
          <a:noFill/>
          <a:ln w="9525">
            <a:solidFill>
              <a:schemeClr val="tx1"/>
            </a:solidFill>
          </a:ln>
        </p:spPr>
        <p:txBody>
          <a:bodyPr wrap="none" rtlCol="0">
            <a:spAutoFit/>
          </a:bodyPr>
          <a:lstStyle/>
          <a:p>
            <a:r>
              <a:rPr lang="en-US" sz="1600" b="1" dirty="0">
                <a:solidFill>
                  <a:srgbClr val="7F0055"/>
                </a:solidFill>
                <a:effectLst/>
                <a:latin typeface="Consolas" panose="020B0609020204030204" pitchFamily="49" charset="0"/>
              </a:rPr>
              <a:t>public</a:t>
            </a:r>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000000"/>
                </a:solidFill>
                <a:latin typeface="Consolas" panose="020B0609020204030204" pitchFamily="49" charset="0"/>
              </a:rPr>
              <a:t>print</a:t>
            </a:r>
            <a:r>
              <a:rPr lang="en-US" sz="1600" dirty="0" err="1">
                <a:solidFill>
                  <a:srgbClr val="000000"/>
                </a:solidFill>
                <a:effectLst/>
                <a:latin typeface="Consolas" panose="020B0609020204030204" pitchFamily="49" charset="0"/>
              </a:rPr>
              <a:t>_array</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 {</a:t>
            </a:r>
            <a:endParaRPr lang="en-US" sz="1600" b="1" dirty="0">
              <a:solidFill>
                <a:srgbClr val="7F0055"/>
              </a:solidFill>
              <a:latin typeface="Consolas" panose="020B0609020204030204" pitchFamily="49" charset="0"/>
            </a:endParaRPr>
          </a:p>
          <a:p>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9D1313EB-EB6D-2E01-4348-90AF39699B3B}"/>
              </a:ext>
            </a:extLst>
          </p:cNvPr>
          <p:cNvSpPr txBox="1"/>
          <p:nvPr/>
        </p:nvSpPr>
        <p:spPr>
          <a:xfrm>
            <a:off x="6248400" y="152400"/>
            <a:ext cx="5234125" cy="5447645"/>
          </a:xfrm>
          <a:prstGeom prst="rect">
            <a:avLst/>
          </a:prstGeom>
          <a:noFill/>
          <a:ln w="9525">
            <a:solidFill>
              <a:schemeClr val="tx1"/>
            </a:solidFill>
          </a:ln>
        </p:spPr>
        <p:txBody>
          <a:bodyPr wrap="none" rtlCol="0">
            <a:spAutoFit/>
          </a:bodyPr>
          <a:lstStyle/>
          <a:p>
            <a:r>
              <a:rPr lang="en-US" sz="1600" b="1" dirty="0">
                <a:solidFill>
                  <a:srgbClr val="7F0055"/>
                </a:solidFill>
                <a:effectLst/>
                <a:latin typeface="Consolas" panose="020B0609020204030204" pitchFamily="49" charset="0"/>
              </a:rPr>
              <a:t>public</a:t>
            </a:r>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000000"/>
                </a:solidFill>
                <a:latin typeface="Consolas" panose="020B0609020204030204" pitchFamily="49" charset="0"/>
              </a:rPr>
              <a:t>print</a:t>
            </a:r>
            <a:r>
              <a:rPr lang="en-US" sz="1600" dirty="0" err="1">
                <a:solidFill>
                  <a:srgbClr val="000000"/>
                </a:solidFill>
                <a:effectLst/>
                <a:latin typeface="Consolas" panose="020B0609020204030204" pitchFamily="49" charset="0"/>
              </a:rPr>
              <a:t>_array</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 {</a:t>
            </a:r>
            <a:endParaRPr lang="en-US" sz="1600" b="1" dirty="0">
              <a:solidFill>
                <a:srgbClr val="7F0055"/>
              </a:solidFill>
              <a:latin typeface="Consolas" panose="020B0609020204030204" pitchFamily="49" charset="0"/>
            </a:endParaRPr>
          </a:p>
          <a:p>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effectLst/>
                <a:latin typeface="Consolas" panose="020B0609020204030204" pitchFamily="49" charset="0"/>
              </a:rPr>
              <a:t>     </a:t>
            </a:r>
            <a:r>
              <a:rPr lang="en-US" sz="2800" dirty="0">
                <a:solidFill>
                  <a:srgbClr val="000000"/>
                </a:solidFill>
                <a:effectLst/>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AEB8E2B7-9A22-A857-6A10-EA6FE3448E93}"/>
              </a:ext>
            </a:extLst>
          </p:cNvPr>
          <p:cNvSpPr txBox="1"/>
          <p:nvPr/>
        </p:nvSpPr>
        <p:spPr>
          <a:xfrm>
            <a:off x="1905000" y="1724530"/>
            <a:ext cx="1107996" cy="646331"/>
          </a:xfrm>
          <a:prstGeom prst="rect">
            <a:avLst/>
          </a:prstGeom>
          <a:noFill/>
        </p:spPr>
        <p:txBody>
          <a:bodyPr wrap="none" rtlCol="0">
            <a:spAutoFit/>
          </a:bodyPr>
          <a:lstStyle/>
          <a:p>
            <a:r>
              <a:rPr lang="en-US" sz="3600" dirty="0"/>
              <a:t>O(n)</a:t>
            </a:r>
          </a:p>
        </p:txBody>
      </p:sp>
      <p:sp>
        <p:nvSpPr>
          <p:cNvPr id="8" name="TextBox 7">
            <a:extLst>
              <a:ext uri="{FF2B5EF4-FFF2-40B4-BE49-F238E27FC236}">
                <a16:creationId xmlns:a16="http://schemas.microsoft.com/office/drawing/2014/main" id="{0D327207-5E73-06C5-5F1C-9E0716D6A4D7}"/>
              </a:ext>
            </a:extLst>
          </p:cNvPr>
          <p:cNvSpPr txBox="1"/>
          <p:nvPr/>
        </p:nvSpPr>
        <p:spPr>
          <a:xfrm>
            <a:off x="2668317" y="3840809"/>
            <a:ext cx="1107996" cy="646331"/>
          </a:xfrm>
          <a:prstGeom prst="rect">
            <a:avLst/>
          </a:prstGeom>
          <a:noFill/>
        </p:spPr>
        <p:txBody>
          <a:bodyPr wrap="none" rtlCol="0">
            <a:spAutoFit/>
          </a:bodyPr>
          <a:lstStyle/>
          <a:p>
            <a:r>
              <a:rPr lang="en-US" sz="3600" dirty="0"/>
              <a:t>O(n)</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23094D35-9F83-636D-89FA-FF039A7549AE}"/>
                  </a:ext>
                </a:extLst>
              </p14:cNvPr>
              <p14:cNvContentPartPr/>
              <p14:nvPr/>
            </p14:nvContentPartPr>
            <p14:xfrm>
              <a:off x="2337795" y="1521735"/>
              <a:ext cx="188280" cy="268920"/>
            </p14:xfrm>
          </p:contentPart>
        </mc:Choice>
        <mc:Fallback xmlns="">
          <p:pic>
            <p:nvPicPr>
              <p:cNvPr id="9" name="Ink 8">
                <a:extLst>
                  <a:ext uri="{FF2B5EF4-FFF2-40B4-BE49-F238E27FC236}">
                    <a16:creationId xmlns:a16="http://schemas.microsoft.com/office/drawing/2014/main" id="{23094D35-9F83-636D-89FA-FF039A7549AE}"/>
                  </a:ext>
                </a:extLst>
              </p:cNvPr>
              <p:cNvPicPr/>
              <p:nvPr/>
            </p:nvPicPr>
            <p:blipFill>
              <a:blip r:embed="rId4"/>
              <a:stretch>
                <a:fillRect/>
              </a:stretch>
            </p:blipFill>
            <p:spPr>
              <a:xfrm>
                <a:off x="2328795" y="1512723"/>
                <a:ext cx="205920" cy="28658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E7422F56-4F20-0A43-A9C9-D85B47F31F4B}"/>
                  </a:ext>
                </a:extLst>
              </p14:cNvPr>
              <p14:cNvContentPartPr/>
              <p14:nvPr/>
            </p14:nvContentPartPr>
            <p14:xfrm>
              <a:off x="3222315" y="4695495"/>
              <a:ext cx="2774520" cy="422640"/>
            </p14:xfrm>
          </p:contentPart>
        </mc:Choice>
        <mc:Fallback xmlns="">
          <p:pic>
            <p:nvPicPr>
              <p:cNvPr id="10" name="Ink 9">
                <a:extLst>
                  <a:ext uri="{FF2B5EF4-FFF2-40B4-BE49-F238E27FC236}">
                    <a16:creationId xmlns:a16="http://schemas.microsoft.com/office/drawing/2014/main" id="{E7422F56-4F20-0A43-A9C9-D85B47F31F4B}"/>
                  </a:ext>
                </a:extLst>
              </p:cNvPr>
              <p:cNvPicPr/>
              <p:nvPr/>
            </p:nvPicPr>
            <p:blipFill>
              <a:blip r:embed="rId6"/>
              <a:stretch>
                <a:fillRect/>
              </a:stretch>
            </p:blipFill>
            <p:spPr>
              <a:xfrm>
                <a:off x="3213315" y="4686495"/>
                <a:ext cx="2792160" cy="440280"/>
              </a:xfrm>
              <a:prstGeom prst="rect">
                <a:avLst/>
              </a:prstGeom>
            </p:spPr>
          </p:pic>
        </mc:Fallback>
      </mc:AlternateContent>
    </p:spTree>
    <p:extLst>
      <p:ext uri="{BB962C8B-B14F-4D97-AF65-F5344CB8AC3E}">
        <p14:creationId xmlns:p14="http://schemas.microsoft.com/office/powerpoint/2010/main" val="403112466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7151A28-5C91-269B-F42F-1AD98F9194AF}"/>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B0A6E8AA-2431-B4AA-EBE4-09245D89CEC0}"/>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D86225AF-C161-99F5-AF9B-3709039D7FDF}"/>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E9C2DE46-0A8B-04A8-868F-99AB6470AD80}"/>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80A504A4-71DB-8DB8-EA4B-6E0171A419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67E7360A-CE72-6003-EF58-0E5D4F3D3849}"/>
              </a:ext>
            </a:extLst>
          </p:cNvPr>
          <p:cNvSpPr>
            <a:spLocks noGrp="1"/>
          </p:cNvSpPr>
          <p:nvPr>
            <p:ph type="sldNum" sz="quarter" idx="7"/>
          </p:nvPr>
        </p:nvSpPr>
        <p:spPr/>
        <p:txBody>
          <a:bodyPr/>
          <a:lstStyle/>
          <a:p>
            <a:fld id="{B6F15528-21DE-4FAA-801E-634DDDAF4B2B}" type="slidenum">
              <a:rPr lang="en-US" smtClean="0"/>
              <a:t>122</a:t>
            </a:fld>
            <a:endParaRPr lang="en-US" dirty="0"/>
          </a:p>
        </p:txBody>
      </p:sp>
      <p:sp>
        <p:nvSpPr>
          <p:cNvPr id="2" name="TextBox 1">
            <a:extLst>
              <a:ext uri="{FF2B5EF4-FFF2-40B4-BE49-F238E27FC236}">
                <a16:creationId xmlns:a16="http://schemas.microsoft.com/office/drawing/2014/main" id="{F7941132-779D-61C3-9C4A-A631DD150DB7}"/>
              </a:ext>
            </a:extLst>
          </p:cNvPr>
          <p:cNvSpPr txBox="1"/>
          <p:nvPr/>
        </p:nvSpPr>
        <p:spPr>
          <a:xfrm>
            <a:off x="152400" y="152400"/>
            <a:ext cx="5121915" cy="1323439"/>
          </a:xfrm>
          <a:prstGeom prst="rect">
            <a:avLst/>
          </a:prstGeom>
          <a:noFill/>
          <a:ln w="9525">
            <a:solidFill>
              <a:schemeClr val="tx1"/>
            </a:solidFill>
          </a:ln>
        </p:spPr>
        <p:txBody>
          <a:bodyPr wrap="none" rtlCol="0">
            <a:spAutoFit/>
          </a:bodyPr>
          <a:lstStyle/>
          <a:p>
            <a:r>
              <a:rPr lang="en-US" sz="1600" b="1" dirty="0">
                <a:solidFill>
                  <a:srgbClr val="7F0055"/>
                </a:solidFill>
                <a:effectLst/>
                <a:latin typeface="Consolas" panose="020B0609020204030204" pitchFamily="49" charset="0"/>
              </a:rPr>
              <a:t>public</a:t>
            </a:r>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000000"/>
                </a:solidFill>
                <a:latin typeface="Consolas" panose="020B0609020204030204" pitchFamily="49" charset="0"/>
              </a:rPr>
              <a:t>print</a:t>
            </a:r>
            <a:r>
              <a:rPr lang="en-US" sz="1600" dirty="0" err="1">
                <a:solidFill>
                  <a:srgbClr val="000000"/>
                </a:solidFill>
                <a:effectLst/>
                <a:latin typeface="Consolas" panose="020B0609020204030204" pitchFamily="49" charset="0"/>
              </a:rPr>
              <a:t>_array</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 {</a:t>
            </a:r>
            <a:endParaRPr lang="en-US" sz="1600" b="1" dirty="0">
              <a:solidFill>
                <a:srgbClr val="7F0055"/>
              </a:solidFill>
              <a:latin typeface="Consolas" panose="020B0609020204030204" pitchFamily="49" charset="0"/>
            </a:endParaRPr>
          </a:p>
          <a:p>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5BFF9F9E-2BD9-2B24-866B-84835AAD855B}"/>
              </a:ext>
            </a:extLst>
          </p:cNvPr>
          <p:cNvSpPr txBox="1"/>
          <p:nvPr/>
        </p:nvSpPr>
        <p:spPr>
          <a:xfrm>
            <a:off x="6248400" y="152400"/>
            <a:ext cx="5234125" cy="5447645"/>
          </a:xfrm>
          <a:prstGeom prst="rect">
            <a:avLst/>
          </a:prstGeom>
          <a:noFill/>
          <a:ln w="9525">
            <a:solidFill>
              <a:schemeClr val="tx1"/>
            </a:solidFill>
          </a:ln>
        </p:spPr>
        <p:txBody>
          <a:bodyPr wrap="none" rtlCol="0">
            <a:spAutoFit/>
          </a:bodyPr>
          <a:lstStyle/>
          <a:p>
            <a:r>
              <a:rPr lang="en-US" sz="1600" b="1" dirty="0">
                <a:solidFill>
                  <a:srgbClr val="7F0055"/>
                </a:solidFill>
                <a:effectLst/>
                <a:latin typeface="Consolas" panose="020B0609020204030204" pitchFamily="49" charset="0"/>
              </a:rPr>
              <a:t>public</a:t>
            </a:r>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000000"/>
                </a:solidFill>
                <a:latin typeface="Consolas" panose="020B0609020204030204" pitchFamily="49" charset="0"/>
              </a:rPr>
              <a:t>print</a:t>
            </a:r>
            <a:r>
              <a:rPr lang="en-US" sz="1600" dirty="0" err="1">
                <a:solidFill>
                  <a:srgbClr val="000000"/>
                </a:solidFill>
                <a:effectLst/>
                <a:latin typeface="Consolas" panose="020B0609020204030204" pitchFamily="49" charset="0"/>
              </a:rPr>
              <a:t>_array</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 {</a:t>
            </a:r>
            <a:endParaRPr lang="en-US" sz="1600" b="1" dirty="0">
              <a:solidFill>
                <a:srgbClr val="7F0055"/>
              </a:solidFill>
              <a:latin typeface="Consolas" panose="020B0609020204030204" pitchFamily="49" charset="0"/>
            </a:endParaRPr>
          </a:p>
          <a:p>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effectLst/>
                <a:latin typeface="Consolas" panose="020B0609020204030204" pitchFamily="49" charset="0"/>
              </a:rPr>
              <a:t>     </a:t>
            </a:r>
            <a:r>
              <a:rPr lang="en-US" sz="2800" dirty="0">
                <a:solidFill>
                  <a:srgbClr val="000000"/>
                </a:solidFill>
                <a:effectLst/>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9A524959-602E-F11B-B87C-119FFD48DF94}"/>
              </a:ext>
            </a:extLst>
          </p:cNvPr>
          <p:cNvSpPr txBox="1"/>
          <p:nvPr/>
        </p:nvSpPr>
        <p:spPr>
          <a:xfrm>
            <a:off x="1905000" y="1724530"/>
            <a:ext cx="1107996" cy="646331"/>
          </a:xfrm>
          <a:prstGeom prst="rect">
            <a:avLst/>
          </a:prstGeom>
          <a:noFill/>
        </p:spPr>
        <p:txBody>
          <a:bodyPr wrap="none" rtlCol="0">
            <a:spAutoFit/>
          </a:bodyPr>
          <a:lstStyle/>
          <a:p>
            <a:r>
              <a:rPr lang="en-US" sz="3600" dirty="0"/>
              <a:t>O(n)</a:t>
            </a:r>
          </a:p>
        </p:txBody>
      </p:sp>
      <p:sp>
        <p:nvSpPr>
          <p:cNvPr id="8" name="TextBox 7">
            <a:extLst>
              <a:ext uri="{FF2B5EF4-FFF2-40B4-BE49-F238E27FC236}">
                <a16:creationId xmlns:a16="http://schemas.microsoft.com/office/drawing/2014/main" id="{28C5B205-D077-4E07-2211-8A2D4CD9C0BD}"/>
              </a:ext>
            </a:extLst>
          </p:cNvPr>
          <p:cNvSpPr txBox="1"/>
          <p:nvPr/>
        </p:nvSpPr>
        <p:spPr>
          <a:xfrm>
            <a:off x="2668317" y="3840809"/>
            <a:ext cx="1107996" cy="646331"/>
          </a:xfrm>
          <a:prstGeom prst="rect">
            <a:avLst/>
          </a:prstGeom>
          <a:noFill/>
        </p:spPr>
        <p:txBody>
          <a:bodyPr wrap="none" rtlCol="0">
            <a:spAutoFit/>
          </a:bodyPr>
          <a:lstStyle/>
          <a:p>
            <a:r>
              <a:rPr lang="en-US" sz="3600" dirty="0"/>
              <a:t>O(n)</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BCC0BE9A-BBC8-4F00-109F-B67D8A6AFEC0}"/>
                  </a:ext>
                </a:extLst>
              </p14:cNvPr>
              <p14:cNvContentPartPr/>
              <p14:nvPr/>
            </p14:nvContentPartPr>
            <p14:xfrm>
              <a:off x="2337795" y="1521735"/>
              <a:ext cx="188280" cy="268920"/>
            </p14:xfrm>
          </p:contentPart>
        </mc:Choice>
        <mc:Fallback xmlns="">
          <p:pic>
            <p:nvPicPr>
              <p:cNvPr id="9" name="Ink 8">
                <a:extLst>
                  <a:ext uri="{FF2B5EF4-FFF2-40B4-BE49-F238E27FC236}">
                    <a16:creationId xmlns:a16="http://schemas.microsoft.com/office/drawing/2014/main" id="{BCC0BE9A-BBC8-4F00-109F-B67D8A6AFEC0}"/>
                  </a:ext>
                </a:extLst>
              </p:cNvPr>
              <p:cNvPicPr/>
              <p:nvPr/>
            </p:nvPicPr>
            <p:blipFill>
              <a:blip r:embed="rId4"/>
              <a:stretch>
                <a:fillRect/>
              </a:stretch>
            </p:blipFill>
            <p:spPr>
              <a:xfrm>
                <a:off x="2328795" y="1512723"/>
                <a:ext cx="205920" cy="28658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C01D09E6-E616-8985-FB1D-60A8CA98B138}"/>
                  </a:ext>
                </a:extLst>
              </p14:cNvPr>
              <p14:cNvContentPartPr/>
              <p14:nvPr/>
            </p14:nvContentPartPr>
            <p14:xfrm>
              <a:off x="3222315" y="4695495"/>
              <a:ext cx="2774520" cy="422640"/>
            </p14:xfrm>
          </p:contentPart>
        </mc:Choice>
        <mc:Fallback xmlns="">
          <p:pic>
            <p:nvPicPr>
              <p:cNvPr id="10" name="Ink 9">
                <a:extLst>
                  <a:ext uri="{FF2B5EF4-FFF2-40B4-BE49-F238E27FC236}">
                    <a16:creationId xmlns:a16="http://schemas.microsoft.com/office/drawing/2014/main" id="{C01D09E6-E616-8985-FB1D-60A8CA98B138}"/>
                  </a:ext>
                </a:extLst>
              </p:cNvPr>
              <p:cNvPicPr/>
              <p:nvPr/>
            </p:nvPicPr>
            <p:blipFill>
              <a:blip r:embed="rId6"/>
              <a:stretch>
                <a:fillRect/>
              </a:stretch>
            </p:blipFill>
            <p:spPr>
              <a:xfrm>
                <a:off x="3213315" y="4686495"/>
                <a:ext cx="2792160" cy="440280"/>
              </a:xfrm>
              <a:prstGeom prst="rect">
                <a:avLst/>
              </a:prstGeom>
            </p:spPr>
          </p:pic>
        </mc:Fallback>
      </mc:AlternateContent>
      <p:sp>
        <p:nvSpPr>
          <p:cNvPr id="11" name="TextBox 10">
            <a:extLst>
              <a:ext uri="{FF2B5EF4-FFF2-40B4-BE49-F238E27FC236}">
                <a16:creationId xmlns:a16="http://schemas.microsoft.com/office/drawing/2014/main" id="{073F61A1-2322-CB6A-0D7A-9B4A62132CB5}"/>
              </a:ext>
            </a:extLst>
          </p:cNvPr>
          <p:cNvSpPr txBox="1"/>
          <p:nvPr/>
        </p:nvSpPr>
        <p:spPr>
          <a:xfrm>
            <a:off x="639442" y="2663038"/>
            <a:ext cx="5121915" cy="923330"/>
          </a:xfrm>
          <a:prstGeom prst="rect">
            <a:avLst/>
          </a:prstGeom>
          <a:noFill/>
        </p:spPr>
        <p:txBody>
          <a:bodyPr wrap="square" rtlCol="0">
            <a:spAutoFit/>
          </a:bodyPr>
          <a:lstStyle/>
          <a:p>
            <a:r>
              <a:rPr lang="en-US" dirty="0"/>
              <a:t>Even though one algorithm does much more work than another, they still have the same asymptotic running time</a:t>
            </a:r>
          </a:p>
        </p:txBody>
      </p:sp>
    </p:spTree>
    <p:extLst>
      <p:ext uri="{BB962C8B-B14F-4D97-AF65-F5344CB8AC3E}">
        <p14:creationId xmlns:p14="http://schemas.microsoft.com/office/powerpoint/2010/main" val="333803595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21DDC8F-5C04-7E50-7FBB-A41B29F8012B}"/>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4E18CAD6-DC1A-5F01-7C0C-2A84D739E08E}"/>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E93F8B2C-9146-159C-D7A7-5D8B9F372BDE}"/>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A53A3A0F-02CA-3631-F5A4-EE93ABEB45C3}"/>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466E5494-E1A9-CA92-AD8D-5BD266486B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AA9A918-0ED3-ED5E-348C-60E5193E71BC}"/>
              </a:ext>
            </a:extLst>
          </p:cNvPr>
          <p:cNvSpPr>
            <a:spLocks noGrp="1"/>
          </p:cNvSpPr>
          <p:nvPr>
            <p:ph type="sldNum" sz="quarter" idx="7"/>
          </p:nvPr>
        </p:nvSpPr>
        <p:spPr/>
        <p:txBody>
          <a:bodyPr/>
          <a:lstStyle/>
          <a:p>
            <a:fld id="{B6F15528-21DE-4FAA-801E-634DDDAF4B2B}" type="slidenum">
              <a:rPr lang="en-US" smtClean="0"/>
              <a:t>123</a:t>
            </a:fld>
            <a:endParaRPr lang="en-US" dirty="0"/>
          </a:p>
        </p:txBody>
      </p:sp>
      <p:sp>
        <p:nvSpPr>
          <p:cNvPr id="2" name="TextBox 1">
            <a:extLst>
              <a:ext uri="{FF2B5EF4-FFF2-40B4-BE49-F238E27FC236}">
                <a16:creationId xmlns:a16="http://schemas.microsoft.com/office/drawing/2014/main" id="{2273D4EC-4411-146F-B1EF-5BFD98F3F904}"/>
              </a:ext>
            </a:extLst>
          </p:cNvPr>
          <p:cNvSpPr txBox="1"/>
          <p:nvPr/>
        </p:nvSpPr>
        <p:spPr>
          <a:xfrm>
            <a:off x="152400" y="152400"/>
            <a:ext cx="3505200" cy="1107996"/>
          </a:xfrm>
          <a:prstGeom prst="rect">
            <a:avLst/>
          </a:prstGeom>
          <a:noFill/>
          <a:ln w="9525">
            <a:solidFill>
              <a:schemeClr val="tx1"/>
            </a:solidFill>
          </a:ln>
        </p:spPr>
        <p:txBody>
          <a:bodyPr wrap="square" rtlCol="0">
            <a:spAutoFit/>
          </a:bodyPr>
          <a:lstStyle/>
          <a:p>
            <a:r>
              <a:rPr lang="en-US" sz="1100" b="1" dirty="0">
                <a:solidFill>
                  <a:srgbClr val="7F0055"/>
                </a:solidFill>
                <a:effectLst/>
                <a:latin typeface="Consolas" panose="020B0609020204030204" pitchFamily="49" charset="0"/>
              </a:rPr>
              <a:t>public</a:t>
            </a:r>
            <a:r>
              <a:rPr lang="en-US" sz="1100" dirty="0">
                <a:solidFill>
                  <a:srgbClr val="000000"/>
                </a:solidFill>
                <a:effectLst/>
                <a:latin typeface="Consolas" panose="020B0609020204030204" pitchFamily="49" charset="0"/>
              </a:rPr>
              <a:t> </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000000"/>
                </a:solidFill>
                <a:latin typeface="Consolas" panose="020B0609020204030204" pitchFamily="49" charset="0"/>
              </a:rPr>
              <a:t>print</a:t>
            </a:r>
            <a:r>
              <a:rPr lang="en-US" sz="1100" dirty="0" err="1">
                <a:solidFill>
                  <a:srgbClr val="000000"/>
                </a:solidFill>
                <a:effectLst/>
                <a:latin typeface="Consolas" panose="020B0609020204030204" pitchFamily="49" charset="0"/>
              </a:rPr>
              <a:t>_array</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 {</a:t>
            </a:r>
            <a:endParaRPr lang="en-US" sz="1100" b="1" dirty="0">
              <a:solidFill>
                <a:srgbClr val="7F0055"/>
              </a:solidFill>
              <a:latin typeface="Consolas" panose="020B0609020204030204" pitchFamily="49" charset="0"/>
            </a:endParaRPr>
          </a:p>
          <a:p>
            <a:r>
              <a:rPr lang="en-US" sz="1100" b="1" dirty="0">
                <a:solidFill>
                  <a:srgbClr val="7F0055"/>
                </a:solidFill>
                <a:effectLst/>
                <a:latin typeface="Consolas" panose="020B0609020204030204" pitchFamily="49" charset="0"/>
              </a:rPr>
              <a:t>     for</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 0;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&lt; </a:t>
            </a:r>
            <a:r>
              <a:rPr lang="en-US" sz="1100" dirty="0" err="1">
                <a:solidFill>
                  <a:srgbClr val="6A3E3E"/>
                </a:solidFill>
                <a:effectLst/>
                <a:latin typeface="Consolas" panose="020B0609020204030204" pitchFamily="49" charset="0"/>
              </a:rPr>
              <a:t>array</a:t>
            </a:r>
            <a:r>
              <a:rPr lang="en-US" sz="1100" dirty="0" err="1">
                <a:solidFill>
                  <a:srgbClr val="000000"/>
                </a:solidFill>
                <a:effectLst/>
                <a:latin typeface="Consolas" panose="020B0609020204030204" pitchFamily="49" charset="0"/>
              </a:rPr>
              <a:t>.</a:t>
            </a:r>
            <a:r>
              <a:rPr lang="en-US" sz="1100" dirty="0" err="1">
                <a:solidFill>
                  <a:srgbClr val="0000C0"/>
                </a:solidFill>
                <a:effectLst/>
                <a:latin typeface="Consolas" panose="020B0609020204030204" pitchFamily="49" charset="0"/>
              </a:rPr>
              <a:t>length</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a:t>
            </a:r>
          </a:p>
          <a:p>
            <a:r>
              <a:rPr lang="en-US" sz="1100" b="1" dirty="0">
                <a:solidFill>
                  <a:srgbClr val="7F0055"/>
                </a:solidFill>
                <a:effectLst/>
                <a:latin typeface="Consolas" panose="020B0609020204030204" pitchFamily="49" charset="0"/>
              </a:rPr>
              <a:t>            </a:t>
            </a:r>
            <a:r>
              <a:rPr lang="en-US" sz="1100" dirty="0" err="1">
                <a:solidFill>
                  <a:schemeClr val="tx1"/>
                </a:solidFill>
                <a:latin typeface="Consolas" panose="020B0609020204030204" pitchFamily="49" charset="0"/>
              </a:rPr>
              <a:t>System.out.println</a:t>
            </a:r>
            <a:r>
              <a:rPr lang="en-US" sz="1100" dirty="0">
                <a:solidFill>
                  <a:schemeClr val="tx1"/>
                </a:solidFill>
                <a:latin typeface="Consolas" panose="020B0609020204030204" pitchFamily="49" charset="0"/>
              </a:rPr>
              <a:t>(</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00"/>
                </a:solidFill>
                <a:effectLst/>
                <a:latin typeface="Consolas" panose="020B0609020204030204" pitchFamily="49" charset="0"/>
              </a:rPr>
              <a:t>}</a:t>
            </a:r>
          </a:p>
          <a:p>
            <a:r>
              <a:rPr lang="en-US" sz="1100" dirty="0">
                <a:solidFill>
                  <a:srgbClr val="000000"/>
                </a:solidFill>
                <a:effectLst/>
                <a:latin typeface="Consolas" panose="020B0609020204030204" pitchFamily="49" charset="0"/>
              </a:rPr>
              <a:t>}</a:t>
            </a:r>
          </a:p>
        </p:txBody>
      </p:sp>
      <p:pic>
        <p:nvPicPr>
          <p:cNvPr id="1026" name="Picture 2" descr="Dell Latitude 7330 Laptop : Latitude Laptops | Dell USA">
            <a:extLst>
              <a:ext uri="{FF2B5EF4-FFF2-40B4-BE49-F238E27FC236}">
                <a16:creationId xmlns:a16="http://schemas.microsoft.com/office/drawing/2014/main" id="{F7ED1526-1DCE-A66C-E99B-9CC75D871A1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685" y="1066800"/>
            <a:ext cx="2454630" cy="16097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4A8E0F7A-D0EE-BFB4-9F6A-DE024193C7B2}"/>
              </a:ext>
            </a:extLst>
          </p:cNvPr>
          <p:cNvSpPr txBox="1"/>
          <p:nvPr/>
        </p:nvSpPr>
        <p:spPr>
          <a:xfrm>
            <a:off x="1066800" y="2514600"/>
            <a:ext cx="1239442" cy="707886"/>
          </a:xfrm>
          <a:prstGeom prst="rect">
            <a:avLst/>
          </a:prstGeom>
          <a:noFill/>
        </p:spPr>
        <p:txBody>
          <a:bodyPr wrap="none" rtlCol="0">
            <a:spAutoFit/>
          </a:bodyPr>
          <a:lstStyle/>
          <a:p>
            <a:r>
              <a:rPr lang="en-US" sz="4000" b="1" dirty="0"/>
              <a:t>O(n)</a:t>
            </a:r>
          </a:p>
        </p:txBody>
      </p:sp>
    </p:spTree>
    <p:extLst>
      <p:ext uri="{BB962C8B-B14F-4D97-AF65-F5344CB8AC3E}">
        <p14:creationId xmlns:p14="http://schemas.microsoft.com/office/powerpoint/2010/main" val="216104783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E256D52-9F1C-5705-15AC-EAC7B0AC53DD}"/>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92D13E42-0969-A195-EB20-B9D56242904D}"/>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5C8292D5-8424-D6DB-1BA7-0F2F6AD1691D}"/>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5773E444-70BE-7B92-6934-1B8F440C5AAE}"/>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8900AFE-4CAD-5030-DB85-B69C2FE168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2D03C93B-3FC3-F354-1D6C-958F9937AD3E}"/>
              </a:ext>
            </a:extLst>
          </p:cNvPr>
          <p:cNvSpPr>
            <a:spLocks noGrp="1"/>
          </p:cNvSpPr>
          <p:nvPr>
            <p:ph type="sldNum" sz="quarter" idx="7"/>
          </p:nvPr>
        </p:nvSpPr>
        <p:spPr/>
        <p:txBody>
          <a:bodyPr/>
          <a:lstStyle/>
          <a:p>
            <a:fld id="{B6F15528-21DE-4FAA-801E-634DDDAF4B2B}" type="slidenum">
              <a:rPr lang="en-US" smtClean="0"/>
              <a:t>124</a:t>
            </a:fld>
            <a:endParaRPr lang="en-US" dirty="0"/>
          </a:p>
        </p:txBody>
      </p:sp>
      <p:sp>
        <p:nvSpPr>
          <p:cNvPr id="2" name="TextBox 1">
            <a:extLst>
              <a:ext uri="{FF2B5EF4-FFF2-40B4-BE49-F238E27FC236}">
                <a16:creationId xmlns:a16="http://schemas.microsoft.com/office/drawing/2014/main" id="{7611F689-7135-0DCB-F207-5642014B21D2}"/>
              </a:ext>
            </a:extLst>
          </p:cNvPr>
          <p:cNvSpPr txBox="1"/>
          <p:nvPr/>
        </p:nvSpPr>
        <p:spPr>
          <a:xfrm>
            <a:off x="152400" y="152400"/>
            <a:ext cx="3505200" cy="1107996"/>
          </a:xfrm>
          <a:prstGeom prst="rect">
            <a:avLst/>
          </a:prstGeom>
          <a:noFill/>
          <a:ln w="9525">
            <a:solidFill>
              <a:schemeClr val="tx1"/>
            </a:solidFill>
          </a:ln>
        </p:spPr>
        <p:txBody>
          <a:bodyPr wrap="square" rtlCol="0">
            <a:spAutoFit/>
          </a:bodyPr>
          <a:lstStyle/>
          <a:p>
            <a:r>
              <a:rPr lang="en-US" sz="1100" b="1" dirty="0">
                <a:solidFill>
                  <a:srgbClr val="7F0055"/>
                </a:solidFill>
                <a:effectLst/>
                <a:latin typeface="Consolas" panose="020B0609020204030204" pitchFamily="49" charset="0"/>
              </a:rPr>
              <a:t>public</a:t>
            </a:r>
            <a:r>
              <a:rPr lang="en-US" sz="1100" dirty="0">
                <a:solidFill>
                  <a:srgbClr val="000000"/>
                </a:solidFill>
                <a:effectLst/>
                <a:latin typeface="Consolas" panose="020B0609020204030204" pitchFamily="49" charset="0"/>
              </a:rPr>
              <a:t> </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000000"/>
                </a:solidFill>
                <a:latin typeface="Consolas" panose="020B0609020204030204" pitchFamily="49" charset="0"/>
              </a:rPr>
              <a:t>print</a:t>
            </a:r>
            <a:r>
              <a:rPr lang="en-US" sz="1100" dirty="0" err="1">
                <a:solidFill>
                  <a:srgbClr val="000000"/>
                </a:solidFill>
                <a:effectLst/>
                <a:latin typeface="Consolas" panose="020B0609020204030204" pitchFamily="49" charset="0"/>
              </a:rPr>
              <a:t>_array</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 {</a:t>
            </a:r>
            <a:endParaRPr lang="en-US" sz="1100" b="1" dirty="0">
              <a:solidFill>
                <a:srgbClr val="7F0055"/>
              </a:solidFill>
              <a:latin typeface="Consolas" panose="020B0609020204030204" pitchFamily="49" charset="0"/>
            </a:endParaRPr>
          </a:p>
          <a:p>
            <a:r>
              <a:rPr lang="en-US" sz="1100" b="1" dirty="0">
                <a:solidFill>
                  <a:srgbClr val="7F0055"/>
                </a:solidFill>
                <a:effectLst/>
                <a:latin typeface="Consolas" panose="020B0609020204030204" pitchFamily="49" charset="0"/>
              </a:rPr>
              <a:t>     for</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 0;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&lt; </a:t>
            </a:r>
            <a:r>
              <a:rPr lang="en-US" sz="1100" dirty="0" err="1">
                <a:solidFill>
                  <a:srgbClr val="6A3E3E"/>
                </a:solidFill>
                <a:effectLst/>
                <a:latin typeface="Consolas" panose="020B0609020204030204" pitchFamily="49" charset="0"/>
              </a:rPr>
              <a:t>array</a:t>
            </a:r>
            <a:r>
              <a:rPr lang="en-US" sz="1100" dirty="0" err="1">
                <a:solidFill>
                  <a:srgbClr val="000000"/>
                </a:solidFill>
                <a:effectLst/>
                <a:latin typeface="Consolas" panose="020B0609020204030204" pitchFamily="49" charset="0"/>
              </a:rPr>
              <a:t>.</a:t>
            </a:r>
            <a:r>
              <a:rPr lang="en-US" sz="1100" dirty="0" err="1">
                <a:solidFill>
                  <a:srgbClr val="0000C0"/>
                </a:solidFill>
                <a:effectLst/>
                <a:latin typeface="Consolas" panose="020B0609020204030204" pitchFamily="49" charset="0"/>
              </a:rPr>
              <a:t>length</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a:t>
            </a:r>
          </a:p>
          <a:p>
            <a:r>
              <a:rPr lang="en-US" sz="1100" b="1" dirty="0">
                <a:solidFill>
                  <a:srgbClr val="7F0055"/>
                </a:solidFill>
                <a:effectLst/>
                <a:latin typeface="Consolas" panose="020B0609020204030204" pitchFamily="49" charset="0"/>
              </a:rPr>
              <a:t>            </a:t>
            </a:r>
            <a:r>
              <a:rPr lang="en-US" sz="1100" dirty="0" err="1">
                <a:solidFill>
                  <a:schemeClr val="tx1"/>
                </a:solidFill>
                <a:latin typeface="Consolas" panose="020B0609020204030204" pitchFamily="49" charset="0"/>
              </a:rPr>
              <a:t>System.out.println</a:t>
            </a:r>
            <a:r>
              <a:rPr lang="en-US" sz="1100" dirty="0">
                <a:solidFill>
                  <a:schemeClr val="tx1"/>
                </a:solidFill>
                <a:latin typeface="Consolas" panose="020B0609020204030204" pitchFamily="49" charset="0"/>
              </a:rPr>
              <a:t>(</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00"/>
                </a:solidFill>
                <a:effectLst/>
                <a:latin typeface="Consolas" panose="020B0609020204030204" pitchFamily="49" charset="0"/>
              </a:rPr>
              <a:t>}</a:t>
            </a:r>
          </a:p>
          <a:p>
            <a:r>
              <a:rPr lang="en-US" sz="1100" dirty="0">
                <a:solidFill>
                  <a:srgbClr val="000000"/>
                </a:solidFill>
                <a:effectLst/>
                <a:latin typeface="Consolas" panose="020B0609020204030204" pitchFamily="49" charset="0"/>
              </a:rPr>
              <a:t>}</a:t>
            </a:r>
          </a:p>
        </p:txBody>
      </p:sp>
      <p:pic>
        <p:nvPicPr>
          <p:cNvPr id="1026" name="Picture 2" descr="Dell Latitude 7330 Laptop : Latitude Laptops | Dell USA">
            <a:extLst>
              <a:ext uri="{FF2B5EF4-FFF2-40B4-BE49-F238E27FC236}">
                <a16:creationId xmlns:a16="http://schemas.microsoft.com/office/drawing/2014/main" id="{B29AE6AF-2629-597B-B9C6-46BD6EAF0EA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685" y="1066800"/>
            <a:ext cx="2454630" cy="16097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233CFDE-3942-B4FA-0D45-5BAF902DAC3B}"/>
              </a:ext>
            </a:extLst>
          </p:cNvPr>
          <p:cNvSpPr txBox="1"/>
          <p:nvPr/>
        </p:nvSpPr>
        <p:spPr>
          <a:xfrm>
            <a:off x="1066800" y="2514600"/>
            <a:ext cx="1239442" cy="707886"/>
          </a:xfrm>
          <a:prstGeom prst="rect">
            <a:avLst/>
          </a:prstGeom>
          <a:noFill/>
        </p:spPr>
        <p:txBody>
          <a:bodyPr wrap="none" rtlCol="0">
            <a:spAutoFit/>
          </a:bodyPr>
          <a:lstStyle/>
          <a:p>
            <a:r>
              <a:rPr lang="en-US" sz="4000" b="1" dirty="0"/>
              <a:t>O(n)</a:t>
            </a:r>
          </a:p>
        </p:txBody>
      </p:sp>
      <p:pic>
        <p:nvPicPr>
          <p:cNvPr id="7" name="Picture 6">
            <a:extLst>
              <a:ext uri="{FF2B5EF4-FFF2-40B4-BE49-F238E27FC236}">
                <a16:creationId xmlns:a16="http://schemas.microsoft.com/office/drawing/2014/main" id="{D486A0DB-6731-00FC-721B-4B52D7D18E7B}"/>
              </a:ext>
            </a:extLst>
          </p:cNvPr>
          <p:cNvPicPr>
            <a:picLocks noChangeAspect="1"/>
          </p:cNvPicPr>
          <p:nvPr/>
        </p:nvPicPr>
        <p:blipFill>
          <a:blip r:embed="rId4"/>
          <a:stretch>
            <a:fillRect/>
          </a:stretch>
        </p:blipFill>
        <p:spPr>
          <a:xfrm>
            <a:off x="6248400" y="990600"/>
            <a:ext cx="1905000" cy="2073286"/>
          </a:xfrm>
          <a:prstGeom prst="rect">
            <a:avLst/>
          </a:prstGeom>
        </p:spPr>
      </p:pic>
      <p:sp>
        <p:nvSpPr>
          <p:cNvPr id="8" name="TextBox 7">
            <a:extLst>
              <a:ext uri="{FF2B5EF4-FFF2-40B4-BE49-F238E27FC236}">
                <a16:creationId xmlns:a16="http://schemas.microsoft.com/office/drawing/2014/main" id="{135C1450-D9AB-15FA-7177-D15B0C44A7DE}"/>
              </a:ext>
            </a:extLst>
          </p:cNvPr>
          <p:cNvSpPr txBox="1"/>
          <p:nvPr/>
        </p:nvSpPr>
        <p:spPr>
          <a:xfrm>
            <a:off x="5295900" y="152400"/>
            <a:ext cx="3505200" cy="1107996"/>
          </a:xfrm>
          <a:prstGeom prst="rect">
            <a:avLst/>
          </a:prstGeom>
          <a:noFill/>
          <a:ln w="9525">
            <a:solidFill>
              <a:schemeClr val="tx1"/>
            </a:solidFill>
          </a:ln>
        </p:spPr>
        <p:txBody>
          <a:bodyPr wrap="square" rtlCol="0">
            <a:spAutoFit/>
          </a:bodyPr>
          <a:lstStyle/>
          <a:p>
            <a:r>
              <a:rPr lang="en-US" sz="1100" b="1" dirty="0">
                <a:solidFill>
                  <a:srgbClr val="7F0055"/>
                </a:solidFill>
                <a:effectLst/>
                <a:latin typeface="Consolas" panose="020B0609020204030204" pitchFamily="49" charset="0"/>
              </a:rPr>
              <a:t>public</a:t>
            </a:r>
            <a:r>
              <a:rPr lang="en-US" sz="1100" dirty="0">
                <a:solidFill>
                  <a:srgbClr val="000000"/>
                </a:solidFill>
                <a:effectLst/>
                <a:latin typeface="Consolas" panose="020B0609020204030204" pitchFamily="49" charset="0"/>
              </a:rPr>
              <a:t> </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000000"/>
                </a:solidFill>
                <a:latin typeface="Consolas" panose="020B0609020204030204" pitchFamily="49" charset="0"/>
              </a:rPr>
              <a:t>print</a:t>
            </a:r>
            <a:r>
              <a:rPr lang="en-US" sz="1100" dirty="0" err="1">
                <a:solidFill>
                  <a:srgbClr val="000000"/>
                </a:solidFill>
                <a:effectLst/>
                <a:latin typeface="Consolas" panose="020B0609020204030204" pitchFamily="49" charset="0"/>
              </a:rPr>
              <a:t>_array</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 {</a:t>
            </a:r>
            <a:endParaRPr lang="en-US" sz="1100" b="1" dirty="0">
              <a:solidFill>
                <a:srgbClr val="7F0055"/>
              </a:solidFill>
              <a:latin typeface="Consolas" panose="020B0609020204030204" pitchFamily="49" charset="0"/>
            </a:endParaRPr>
          </a:p>
          <a:p>
            <a:r>
              <a:rPr lang="en-US" sz="1100" b="1" dirty="0">
                <a:solidFill>
                  <a:srgbClr val="7F0055"/>
                </a:solidFill>
                <a:effectLst/>
                <a:latin typeface="Consolas" panose="020B0609020204030204" pitchFamily="49" charset="0"/>
              </a:rPr>
              <a:t>     for</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 0;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&lt; </a:t>
            </a:r>
            <a:r>
              <a:rPr lang="en-US" sz="1100" dirty="0" err="1">
                <a:solidFill>
                  <a:srgbClr val="6A3E3E"/>
                </a:solidFill>
                <a:effectLst/>
                <a:latin typeface="Consolas" panose="020B0609020204030204" pitchFamily="49" charset="0"/>
              </a:rPr>
              <a:t>array</a:t>
            </a:r>
            <a:r>
              <a:rPr lang="en-US" sz="1100" dirty="0" err="1">
                <a:solidFill>
                  <a:srgbClr val="000000"/>
                </a:solidFill>
                <a:effectLst/>
                <a:latin typeface="Consolas" panose="020B0609020204030204" pitchFamily="49" charset="0"/>
              </a:rPr>
              <a:t>.</a:t>
            </a:r>
            <a:r>
              <a:rPr lang="en-US" sz="1100" dirty="0" err="1">
                <a:solidFill>
                  <a:srgbClr val="0000C0"/>
                </a:solidFill>
                <a:effectLst/>
                <a:latin typeface="Consolas" panose="020B0609020204030204" pitchFamily="49" charset="0"/>
              </a:rPr>
              <a:t>length</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a:t>
            </a:r>
          </a:p>
          <a:p>
            <a:r>
              <a:rPr lang="en-US" sz="1100" b="1" dirty="0">
                <a:solidFill>
                  <a:srgbClr val="7F0055"/>
                </a:solidFill>
                <a:effectLst/>
                <a:latin typeface="Consolas" panose="020B0609020204030204" pitchFamily="49" charset="0"/>
              </a:rPr>
              <a:t>            </a:t>
            </a:r>
            <a:r>
              <a:rPr lang="en-US" sz="1100" dirty="0" err="1">
                <a:solidFill>
                  <a:schemeClr val="tx1"/>
                </a:solidFill>
                <a:latin typeface="Consolas" panose="020B0609020204030204" pitchFamily="49" charset="0"/>
              </a:rPr>
              <a:t>System.out.println</a:t>
            </a:r>
            <a:r>
              <a:rPr lang="en-US" sz="1100" dirty="0">
                <a:solidFill>
                  <a:schemeClr val="tx1"/>
                </a:solidFill>
                <a:latin typeface="Consolas" panose="020B0609020204030204" pitchFamily="49" charset="0"/>
              </a:rPr>
              <a:t>(</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00"/>
                </a:solidFill>
                <a:effectLst/>
                <a:latin typeface="Consolas" panose="020B0609020204030204" pitchFamily="49" charset="0"/>
              </a:rPr>
              <a:t>}</a:t>
            </a:r>
          </a:p>
          <a:p>
            <a:r>
              <a:rPr lang="en-US" sz="110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1AEC8B6A-B3F0-35A7-F94A-740B62804FAA}"/>
              </a:ext>
            </a:extLst>
          </p:cNvPr>
          <p:cNvSpPr txBox="1"/>
          <p:nvPr/>
        </p:nvSpPr>
        <p:spPr>
          <a:xfrm>
            <a:off x="6779149" y="3035311"/>
            <a:ext cx="843501" cy="523220"/>
          </a:xfrm>
          <a:prstGeom prst="rect">
            <a:avLst/>
          </a:prstGeom>
          <a:noFill/>
        </p:spPr>
        <p:txBody>
          <a:bodyPr wrap="none" rtlCol="0">
            <a:spAutoFit/>
          </a:bodyPr>
          <a:lstStyle/>
          <a:p>
            <a:r>
              <a:rPr lang="en-US" sz="2800" b="1" dirty="0"/>
              <a:t>???</a:t>
            </a:r>
          </a:p>
        </p:txBody>
      </p:sp>
    </p:spTree>
    <p:extLst>
      <p:ext uri="{BB962C8B-B14F-4D97-AF65-F5344CB8AC3E}">
        <p14:creationId xmlns:p14="http://schemas.microsoft.com/office/powerpoint/2010/main" val="317641547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B7B3AB3-20F3-CBE4-5861-52724738EAB3}"/>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7D6BDFD2-5218-5B5F-0867-CBA35F1AD2EE}"/>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6F33D776-33C9-69C1-3776-3FCCF2920392}"/>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CB04C9B9-2F93-CE3E-0AA0-BDD907DA39C6}"/>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B28311EE-2E5E-2AA5-2D95-1329C8D069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1EE6E022-6427-2388-72F3-5D78E4C40085}"/>
              </a:ext>
            </a:extLst>
          </p:cNvPr>
          <p:cNvSpPr>
            <a:spLocks noGrp="1"/>
          </p:cNvSpPr>
          <p:nvPr>
            <p:ph type="sldNum" sz="quarter" idx="7"/>
          </p:nvPr>
        </p:nvSpPr>
        <p:spPr/>
        <p:txBody>
          <a:bodyPr/>
          <a:lstStyle/>
          <a:p>
            <a:fld id="{B6F15528-21DE-4FAA-801E-634DDDAF4B2B}" type="slidenum">
              <a:rPr lang="en-US" smtClean="0"/>
              <a:t>125</a:t>
            </a:fld>
            <a:endParaRPr lang="en-US" dirty="0"/>
          </a:p>
        </p:txBody>
      </p:sp>
      <p:sp>
        <p:nvSpPr>
          <p:cNvPr id="2" name="TextBox 1">
            <a:extLst>
              <a:ext uri="{FF2B5EF4-FFF2-40B4-BE49-F238E27FC236}">
                <a16:creationId xmlns:a16="http://schemas.microsoft.com/office/drawing/2014/main" id="{75468BFB-86A4-6D1E-F49D-3F4B133BE58F}"/>
              </a:ext>
            </a:extLst>
          </p:cNvPr>
          <p:cNvSpPr txBox="1"/>
          <p:nvPr/>
        </p:nvSpPr>
        <p:spPr>
          <a:xfrm>
            <a:off x="152400" y="152400"/>
            <a:ext cx="3505200" cy="1107996"/>
          </a:xfrm>
          <a:prstGeom prst="rect">
            <a:avLst/>
          </a:prstGeom>
          <a:noFill/>
          <a:ln w="9525">
            <a:solidFill>
              <a:schemeClr val="tx1"/>
            </a:solidFill>
          </a:ln>
        </p:spPr>
        <p:txBody>
          <a:bodyPr wrap="square" rtlCol="0">
            <a:spAutoFit/>
          </a:bodyPr>
          <a:lstStyle/>
          <a:p>
            <a:r>
              <a:rPr lang="en-US" sz="1100" b="1" dirty="0">
                <a:solidFill>
                  <a:srgbClr val="7F0055"/>
                </a:solidFill>
                <a:effectLst/>
                <a:latin typeface="Consolas" panose="020B0609020204030204" pitchFamily="49" charset="0"/>
              </a:rPr>
              <a:t>public</a:t>
            </a:r>
            <a:r>
              <a:rPr lang="en-US" sz="1100" dirty="0">
                <a:solidFill>
                  <a:srgbClr val="000000"/>
                </a:solidFill>
                <a:effectLst/>
                <a:latin typeface="Consolas" panose="020B0609020204030204" pitchFamily="49" charset="0"/>
              </a:rPr>
              <a:t> </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000000"/>
                </a:solidFill>
                <a:latin typeface="Consolas" panose="020B0609020204030204" pitchFamily="49" charset="0"/>
              </a:rPr>
              <a:t>print</a:t>
            </a:r>
            <a:r>
              <a:rPr lang="en-US" sz="1100" dirty="0" err="1">
                <a:solidFill>
                  <a:srgbClr val="000000"/>
                </a:solidFill>
                <a:effectLst/>
                <a:latin typeface="Consolas" panose="020B0609020204030204" pitchFamily="49" charset="0"/>
              </a:rPr>
              <a:t>_array</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 {</a:t>
            </a:r>
            <a:endParaRPr lang="en-US" sz="1100" b="1" dirty="0">
              <a:solidFill>
                <a:srgbClr val="7F0055"/>
              </a:solidFill>
              <a:latin typeface="Consolas" panose="020B0609020204030204" pitchFamily="49" charset="0"/>
            </a:endParaRPr>
          </a:p>
          <a:p>
            <a:r>
              <a:rPr lang="en-US" sz="1100" b="1" dirty="0">
                <a:solidFill>
                  <a:srgbClr val="7F0055"/>
                </a:solidFill>
                <a:effectLst/>
                <a:latin typeface="Consolas" panose="020B0609020204030204" pitchFamily="49" charset="0"/>
              </a:rPr>
              <a:t>     for</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 0;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&lt; </a:t>
            </a:r>
            <a:r>
              <a:rPr lang="en-US" sz="1100" dirty="0" err="1">
                <a:solidFill>
                  <a:srgbClr val="6A3E3E"/>
                </a:solidFill>
                <a:effectLst/>
                <a:latin typeface="Consolas" panose="020B0609020204030204" pitchFamily="49" charset="0"/>
              </a:rPr>
              <a:t>array</a:t>
            </a:r>
            <a:r>
              <a:rPr lang="en-US" sz="1100" dirty="0" err="1">
                <a:solidFill>
                  <a:srgbClr val="000000"/>
                </a:solidFill>
                <a:effectLst/>
                <a:latin typeface="Consolas" panose="020B0609020204030204" pitchFamily="49" charset="0"/>
              </a:rPr>
              <a:t>.</a:t>
            </a:r>
            <a:r>
              <a:rPr lang="en-US" sz="1100" dirty="0" err="1">
                <a:solidFill>
                  <a:srgbClr val="0000C0"/>
                </a:solidFill>
                <a:effectLst/>
                <a:latin typeface="Consolas" panose="020B0609020204030204" pitchFamily="49" charset="0"/>
              </a:rPr>
              <a:t>length</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a:t>
            </a:r>
          </a:p>
          <a:p>
            <a:r>
              <a:rPr lang="en-US" sz="1100" b="1" dirty="0">
                <a:solidFill>
                  <a:srgbClr val="7F0055"/>
                </a:solidFill>
                <a:effectLst/>
                <a:latin typeface="Consolas" panose="020B0609020204030204" pitchFamily="49" charset="0"/>
              </a:rPr>
              <a:t>            </a:t>
            </a:r>
            <a:r>
              <a:rPr lang="en-US" sz="1100" dirty="0" err="1">
                <a:solidFill>
                  <a:schemeClr val="tx1"/>
                </a:solidFill>
                <a:latin typeface="Consolas" panose="020B0609020204030204" pitchFamily="49" charset="0"/>
              </a:rPr>
              <a:t>System.out.println</a:t>
            </a:r>
            <a:r>
              <a:rPr lang="en-US" sz="1100" dirty="0">
                <a:solidFill>
                  <a:schemeClr val="tx1"/>
                </a:solidFill>
                <a:latin typeface="Consolas" panose="020B0609020204030204" pitchFamily="49" charset="0"/>
              </a:rPr>
              <a:t>(</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00"/>
                </a:solidFill>
                <a:effectLst/>
                <a:latin typeface="Consolas" panose="020B0609020204030204" pitchFamily="49" charset="0"/>
              </a:rPr>
              <a:t>}</a:t>
            </a:r>
          </a:p>
          <a:p>
            <a:r>
              <a:rPr lang="en-US" sz="1100" dirty="0">
                <a:solidFill>
                  <a:srgbClr val="000000"/>
                </a:solidFill>
                <a:effectLst/>
                <a:latin typeface="Consolas" panose="020B0609020204030204" pitchFamily="49" charset="0"/>
              </a:rPr>
              <a:t>}</a:t>
            </a:r>
          </a:p>
        </p:txBody>
      </p:sp>
      <p:pic>
        <p:nvPicPr>
          <p:cNvPr id="1026" name="Picture 2" descr="Dell Latitude 7330 Laptop : Latitude Laptops | Dell USA">
            <a:extLst>
              <a:ext uri="{FF2B5EF4-FFF2-40B4-BE49-F238E27FC236}">
                <a16:creationId xmlns:a16="http://schemas.microsoft.com/office/drawing/2014/main" id="{A86FB7E2-E037-2407-10E2-B7F9A99C3AD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685" y="1066800"/>
            <a:ext cx="2454630" cy="16097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E1EFD2A-B55E-78DA-7D6B-3012673C7AEA}"/>
              </a:ext>
            </a:extLst>
          </p:cNvPr>
          <p:cNvSpPr txBox="1"/>
          <p:nvPr/>
        </p:nvSpPr>
        <p:spPr>
          <a:xfrm>
            <a:off x="1066800" y="2514600"/>
            <a:ext cx="1239442" cy="707886"/>
          </a:xfrm>
          <a:prstGeom prst="rect">
            <a:avLst/>
          </a:prstGeom>
          <a:noFill/>
        </p:spPr>
        <p:txBody>
          <a:bodyPr wrap="none" rtlCol="0">
            <a:spAutoFit/>
          </a:bodyPr>
          <a:lstStyle/>
          <a:p>
            <a:r>
              <a:rPr lang="en-US" sz="4000" b="1" dirty="0"/>
              <a:t>O(n)</a:t>
            </a:r>
          </a:p>
        </p:txBody>
      </p:sp>
      <p:pic>
        <p:nvPicPr>
          <p:cNvPr id="7" name="Picture 6">
            <a:extLst>
              <a:ext uri="{FF2B5EF4-FFF2-40B4-BE49-F238E27FC236}">
                <a16:creationId xmlns:a16="http://schemas.microsoft.com/office/drawing/2014/main" id="{4477B7C7-85AB-423E-E2C8-9C3EC844B505}"/>
              </a:ext>
            </a:extLst>
          </p:cNvPr>
          <p:cNvPicPr>
            <a:picLocks noChangeAspect="1"/>
          </p:cNvPicPr>
          <p:nvPr/>
        </p:nvPicPr>
        <p:blipFill>
          <a:blip r:embed="rId4"/>
          <a:stretch>
            <a:fillRect/>
          </a:stretch>
        </p:blipFill>
        <p:spPr>
          <a:xfrm>
            <a:off x="6248400" y="990600"/>
            <a:ext cx="1905000" cy="2073286"/>
          </a:xfrm>
          <a:prstGeom prst="rect">
            <a:avLst/>
          </a:prstGeom>
        </p:spPr>
      </p:pic>
      <p:sp>
        <p:nvSpPr>
          <p:cNvPr id="8" name="TextBox 7">
            <a:extLst>
              <a:ext uri="{FF2B5EF4-FFF2-40B4-BE49-F238E27FC236}">
                <a16:creationId xmlns:a16="http://schemas.microsoft.com/office/drawing/2014/main" id="{0769AE0E-85F0-75A3-53FC-891760E294CC}"/>
              </a:ext>
            </a:extLst>
          </p:cNvPr>
          <p:cNvSpPr txBox="1"/>
          <p:nvPr/>
        </p:nvSpPr>
        <p:spPr>
          <a:xfrm>
            <a:off x="5295900" y="152400"/>
            <a:ext cx="3505200" cy="1107996"/>
          </a:xfrm>
          <a:prstGeom prst="rect">
            <a:avLst/>
          </a:prstGeom>
          <a:noFill/>
          <a:ln w="9525">
            <a:solidFill>
              <a:schemeClr val="tx1"/>
            </a:solidFill>
          </a:ln>
        </p:spPr>
        <p:txBody>
          <a:bodyPr wrap="square" rtlCol="0">
            <a:spAutoFit/>
          </a:bodyPr>
          <a:lstStyle/>
          <a:p>
            <a:r>
              <a:rPr lang="en-US" sz="1100" b="1" dirty="0">
                <a:solidFill>
                  <a:srgbClr val="7F0055"/>
                </a:solidFill>
                <a:effectLst/>
                <a:latin typeface="Consolas" panose="020B0609020204030204" pitchFamily="49" charset="0"/>
              </a:rPr>
              <a:t>public</a:t>
            </a:r>
            <a:r>
              <a:rPr lang="en-US" sz="1100" dirty="0">
                <a:solidFill>
                  <a:srgbClr val="000000"/>
                </a:solidFill>
                <a:effectLst/>
                <a:latin typeface="Consolas" panose="020B0609020204030204" pitchFamily="49" charset="0"/>
              </a:rPr>
              <a:t> </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000000"/>
                </a:solidFill>
                <a:latin typeface="Consolas" panose="020B0609020204030204" pitchFamily="49" charset="0"/>
              </a:rPr>
              <a:t>print</a:t>
            </a:r>
            <a:r>
              <a:rPr lang="en-US" sz="1100" dirty="0" err="1">
                <a:solidFill>
                  <a:srgbClr val="000000"/>
                </a:solidFill>
                <a:effectLst/>
                <a:latin typeface="Consolas" panose="020B0609020204030204" pitchFamily="49" charset="0"/>
              </a:rPr>
              <a:t>_array</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 {</a:t>
            </a:r>
            <a:endParaRPr lang="en-US" sz="1100" b="1" dirty="0">
              <a:solidFill>
                <a:srgbClr val="7F0055"/>
              </a:solidFill>
              <a:latin typeface="Consolas" panose="020B0609020204030204" pitchFamily="49" charset="0"/>
            </a:endParaRPr>
          </a:p>
          <a:p>
            <a:r>
              <a:rPr lang="en-US" sz="1100" b="1" dirty="0">
                <a:solidFill>
                  <a:srgbClr val="7F0055"/>
                </a:solidFill>
                <a:effectLst/>
                <a:latin typeface="Consolas" panose="020B0609020204030204" pitchFamily="49" charset="0"/>
              </a:rPr>
              <a:t>     for</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 0;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&lt; </a:t>
            </a:r>
            <a:r>
              <a:rPr lang="en-US" sz="1100" dirty="0" err="1">
                <a:solidFill>
                  <a:srgbClr val="6A3E3E"/>
                </a:solidFill>
                <a:effectLst/>
                <a:latin typeface="Consolas" panose="020B0609020204030204" pitchFamily="49" charset="0"/>
              </a:rPr>
              <a:t>array</a:t>
            </a:r>
            <a:r>
              <a:rPr lang="en-US" sz="1100" dirty="0" err="1">
                <a:solidFill>
                  <a:srgbClr val="000000"/>
                </a:solidFill>
                <a:effectLst/>
                <a:latin typeface="Consolas" panose="020B0609020204030204" pitchFamily="49" charset="0"/>
              </a:rPr>
              <a:t>.</a:t>
            </a:r>
            <a:r>
              <a:rPr lang="en-US" sz="1100" dirty="0" err="1">
                <a:solidFill>
                  <a:srgbClr val="0000C0"/>
                </a:solidFill>
                <a:effectLst/>
                <a:latin typeface="Consolas" panose="020B0609020204030204" pitchFamily="49" charset="0"/>
              </a:rPr>
              <a:t>length</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a:t>
            </a:r>
          </a:p>
          <a:p>
            <a:r>
              <a:rPr lang="en-US" sz="1100" b="1" dirty="0">
                <a:solidFill>
                  <a:srgbClr val="7F0055"/>
                </a:solidFill>
                <a:effectLst/>
                <a:latin typeface="Consolas" panose="020B0609020204030204" pitchFamily="49" charset="0"/>
              </a:rPr>
              <a:t>            </a:t>
            </a:r>
            <a:r>
              <a:rPr lang="en-US" sz="1100" dirty="0" err="1">
                <a:solidFill>
                  <a:schemeClr val="tx1"/>
                </a:solidFill>
                <a:latin typeface="Consolas" panose="020B0609020204030204" pitchFamily="49" charset="0"/>
              </a:rPr>
              <a:t>System.out.println</a:t>
            </a:r>
            <a:r>
              <a:rPr lang="en-US" sz="1100" dirty="0">
                <a:solidFill>
                  <a:schemeClr val="tx1"/>
                </a:solidFill>
                <a:latin typeface="Consolas" panose="020B0609020204030204" pitchFamily="49" charset="0"/>
              </a:rPr>
              <a:t>(</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00"/>
                </a:solidFill>
                <a:effectLst/>
                <a:latin typeface="Consolas" panose="020B0609020204030204" pitchFamily="49" charset="0"/>
              </a:rPr>
              <a:t>}</a:t>
            </a:r>
          </a:p>
          <a:p>
            <a:r>
              <a:rPr lang="en-US" sz="110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32A95BFF-67C5-7304-3C2E-7E50A05543A8}"/>
              </a:ext>
            </a:extLst>
          </p:cNvPr>
          <p:cNvSpPr txBox="1"/>
          <p:nvPr/>
        </p:nvSpPr>
        <p:spPr>
          <a:xfrm>
            <a:off x="6779149" y="3035311"/>
            <a:ext cx="923651" cy="523220"/>
          </a:xfrm>
          <a:prstGeom prst="rect">
            <a:avLst/>
          </a:prstGeom>
          <a:noFill/>
        </p:spPr>
        <p:txBody>
          <a:bodyPr wrap="none" rtlCol="0">
            <a:spAutoFit/>
          </a:bodyPr>
          <a:lstStyle/>
          <a:p>
            <a:r>
              <a:rPr lang="en-US" sz="2800" b="1" dirty="0"/>
              <a:t>O(n)</a:t>
            </a:r>
          </a:p>
        </p:txBody>
      </p:sp>
    </p:spTree>
    <p:extLst>
      <p:ext uri="{BB962C8B-B14F-4D97-AF65-F5344CB8AC3E}">
        <p14:creationId xmlns:p14="http://schemas.microsoft.com/office/powerpoint/2010/main" val="206505469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1BAE988-2CC5-4B0B-281F-632C41C6DEDF}"/>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C692CF8D-DFD0-90FF-0D61-47A5300C8551}"/>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F2B47B04-8FCD-E439-9DF2-15DF3F61C24A}"/>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7603B8CB-C9A1-16C2-23F3-715D1DB580E0}"/>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DFF0539D-2FBB-2FF8-714B-D23342D0BC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6068C33B-2962-6BE4-C0F8-36F524A4D4F5}"/>
              </a:ext>
            </a:extLst>
          </p:cNvPr>
          <p:cNvSpPr>
            <a:spLocks noGrp="1"/>
          </p:cNvSpPr>
          <p:nvPr>
            <p:ph type="sldNum" sz="quarter" idx="7"/>
          </p:nvPr>
        </p:nvSpPr>
        <p:spPr/>
        <p:txBody>
          <a:bodyPr/>
          <a:lstStyle/>
          <a:p>
            <a:fld id="{B6F15528-21DE-4FAA-801E-634DDDAF4B2B}" type="slidenum">
              <a:rPr lang="en-US" smtClean="0"/>
              <a:t>126</a:t>
            </a:fld>
            <a:endParaRPr lang="en-US" dirty="0"/>
          </a:p>
        </p:txBody>
      </p:sp>
      <p:sp>
        <p:nvSpPr>
          <p:cNvPr id="2" name="TextBox 1">
            <a:extLst>
              <a:ext uri="{FF2B5EF4-FFF2-40B4-BE49-F238E27FC236}">
                <a16:creationId xmlns:a16="http://schemas.microsoft.com/office/drawing/2014/main" id="{03FF272D-EE2F-99B7-B9D7-09FAB34DA147}"/>
              </a:ext>
            </a:extLst>
          </p:cNvPr>
          <p:cNvSpPr txBox="1"/>
          <p:nvPr/>
        </p:nvSpPr>
        <p:spPr>
          <a:xfrm>
            <a:off x="152400" y="152400"/>
            <a:ext cx="3505200" cy="1107996"/>
          </a:xfrm>
          <a:prstGeom prst="rect">
            <a:avLst/>
          </a:prstGeom>
          <a:noFill/>
          <a:ln w="9525">
            <a:solidFill>
              <a:schemeClr val="tx1"/>
            </a:solidFill>
          </a:ln>
        </p:spPr>
        <p:txBody>
          <a:bodyPr wrap="square" rtlCol="0">
            <a:spAutoFit/>
          </a:bodyPr>
          <a:lstStyle/>
          <a:p>
            <a:r>
              <a:rPr lang="en-US" sz="1100" b="1" dirty="0">
                <a:solidFill>
                  <a:srgbClr val="7F0055"/>
                </a:solidFill>
                <a:effectLst/>
                <a:latin typeface="Consolas" panose="020B0609020204030204" pitchFamily="49" charset="0"/>
              </a:rPr>
              <a:t>public</a:t>
            </a:r>
            <a:r>
              <a:rPr lang="en-US" sz="1100" dirty="0">
                <a:solidFill>
                  <a:srgbClr val="000000"/>
                </a:solidFill>
                <a:effectLst/>
                <a:latin typeface="Consolas" panose="020B0609020204030204" pitchFamily="49" charset="0"/>
              </a:rPr>
              <a:t> </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000000"/>
                </a:solidFill>
                <a:latin typeface="Consolas" panose="020B0609020204030204" pitchFamily="49" charset="0"/>
              </a:rPr>
              <a:t>print</a:t>
            </a:r>
            <a:r>
              <a:rPr lang="en-US" sz="1100" dirty="0" err="1">
                <a:solidFill>
                  <a:srgbClr val="000000"/>
                </a:solidFill>
                <a:effectLst/>
                <a:latin typeface="Consolas" panose="020B0609020204030204" pitchFamily="49" charset="0"/>
              </a:rPr>
              <a:t>_array</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 {</a:t>
            </a:r>
            <a:endParaRPr lang="en-US" sz="1100" b="1" dirty="0">
              <a:solidFill>
                <a:srgbClr val="7F0055"/>
              </a:solidFill>
              <a:latin typeface="Consolas" panose="020B0609020204030204" pitchFamily="49" charset="0"/>
            </a:endParaRPr>
          </a:p>
          <a:p>
            <a:r>
              <a:rPr lang="en-US" sz="1100" b="1" dirty="0">
                <a:solidFill>
                  <a:srgbClr val="7F0055"/>
                </a:solidFill>
                <a:effectLst/>
                <a:latin typeface="Consolas" panose="020B0609020204030204" pitchFamily="49" charset="0"/>
              </a:rPr>
              <a:t>     for</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 0;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&lt; </a:t>
            </a:r>
            <a:r>
              <a:rPr lang="en-US" sz="1100" dirty="0" err="1">
                <a:solidFill>
                  <a:srgbClr val="6A3E3E"/>
                </a:solidFill>
                <a:effectLst/>
                <a:latin typeface="Consolas" panose="020B0609020204030204" pitchFamily="49" charset="0"/>
              </a:rPr>
              <a:t>array</a:t>
            </a:r>
            <a:r>
              <a:rPr lang="en-US" sz="1100" dirty="0" err="1">
                <a:solidFill>
                  <a:srgbClr val="000000"/>
                </a:solidFill>
                <a:effectLst/>
                <a:latin typeface="Consolas" panose="020B0609020204030204" pitchFamily="49" charset="0"/>
              </a:rPr>
              <a:t>.</a:t>
            </a:r>
            <a:r>
              <a:rPr lang="en-US" sz="1100" dirty="0" err="1">
                <a:solidFill>
                  <a:srgbClr val="0000C0"/>
                </a:solidFill>
                <a:effectLst/>
                <a:latin typeface="Consolas" panose="020B0609020204030204" pitchFamily="49" charset="0"/>
              </a:rPr>
              <a:t>length</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a:t>
            </a:r>
          </a:p>
          <a:p>
            <a:r>
              <a:rPr lang="en-US" sz="1100" b="1" dirty="0">
                <a:solidFill>
                  <a:srgbClr val="7F0055"/>
                </a:solidFill>
                <a:effectLst/>
                <a:latin typeface="Consolas" panose="020B0609020204030204" pitchFamily="49" charset="0"/>
              </a:rPr>
              <a:t>            </a:t>
            </a:r>
            <a:r>
              <a:rPr lang="en-US" sz="1100" dirty="0" err="1">
                <a:solidFill>
                  <a:schemeClr val="tx1"/>
                </a:solidFill>
                <a:latin typeface="Consolas" panose="020B0609020204030204" pitchFamily="49" charset="0"/>
              </a:rPr>
              <a:t>System.out.println</a:t>
            </a:r>
            <a:r>
              <a:rPr lang="en-US" sz="1100" dirty="0">
                <a:solidFill>
                  <a:schemeClr val="tx1"/>
                </a:solidFill>
                <a:latin typeface="Consolas" panose="020B0609020204030204" pitchFamily="49" charset="0"/>
              </a:rPr>
              <a:t>(</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00"/>
                </a:solidFill>
                <a:effectLst/>
                <a:latin typeface="Consolas" panose="020B0609020204030204" pitchFamily="49" charset="0"/>
              </a:rPr>
              <a:t>}</a:t>
            </a:r>
          </a:p>
          <a:p>
            <a:r>
              <a:rPr lang="en-US" sz="1100" dirty="0">
                <a:solidFill>
                  <a:srgbClr val="000000"/>
                </a:solidFill>
                <a:effectLst/>
                <a:latin typeface="Consolas" panose="020B0609020204030204" pitchFamily="49" charset="0"/>
              </a:rPr>
              <a:t>}</a:t>
            </a:r>
          </a:p>
        </p:txBody>
      </p:sp>
      <p:pic>
        <p:nvPicPr>
          <p:cNvPr id="1026" name="Picture 2" descr="Dell Latitude 7330 Laptop : Latitude Laptops | Dell USA">
            <a:extLst>
              <a:ext uri="{FF2B5EF4-FFF2-40B4-BE49-F238E27FC236}">
                <a16:creationId xmlns:a16="http://schemas.microsoft.com/office/drawing/2014/main" id="{9CB84237-A21F-B15B-A3DC-48AC056D39E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685" y="1066800"/>
            <a:ext cx="2454630" cy="16097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7ECBB689-8B08-5985-291C-208BC926FBDA}"/>
              </a:ext>
            </a:extLst>
          </p:cNvPr>
          <p:cNvSpPr txBox="1"/>
          <p:nvPr/>
        </p:nvSpPr>
        <p:spPr>
          <a:xfrm>
            <a:off x="1066800" y="2514600"/>
            <a:ext cx="1239442" cy="707886"/>
          </a:xfrm>
          <a:prstGeom prst="rect">
            <a:avLst/>
          </a:prstGeom>
          <a:noFill/>
        </p:spPr>
        <p:txBody>
          <a:bodyPr wrap="none" rtlCol="0">
            <a:spAutoFit/>
          </a:bodyPr>
          <a:lstStyle/>
          <a:p>
            <a:r>
              <a:rPr lang="en-US" sz="4000" b="1" dirty="0"/>
              <a:t>O(n)</a:t>
            </a:r>
          </a:p>
        </p:txBody>
      </p:sp>
      <p:pic>
        <p:nvPicPr>
          <p:cNvPr id="7" name="Picture 6">
            <a:extLst>
              <a:ext uri="{FF2B5EF4-FFF2-40B4-BE49-F238E27FC236}">
                <a16:creationId xmlns:a16="http://schemas.microsoft.com/office/drawing/2014/main" id="{84AE6300-9EE7-E303-5747-D2576019FD23}"/>
              </a:ext>
            </a:extLst>
          </p:cNvPr>
          <p:cNvPicPr>
            <a:picLocks noChangeAspect="1"/>
          </p:cNvPicPr>
          <p:nvPr/>
        </p:nvPicPr>
        <p:blipFill>
          <a:blip r:embed="rId4"/>
          <a:stretch>
            <a:fillRect/>
          </a:stretch>
        </p:blipFill>
        <p:spPr>
          <a:xfrm>
            <a:off x="6248400" y="990600"/>
            <a:ext cx="1905000" cy="2073286"/>
          </a:xfrm>
          <a:prstGeom prst="rect">
            <a:avLst/>
          </a:prstGeom>
        </p:spPr>
      </p:pic>
      <p:sp>
        <p:nvSpPr>
          <p:cNvPr id="8" name="TextBox 7">
            <a:extLst>
              <a:ext uri="{FF2B5EF4-FFF2-40B4-BE49-F238E27FC236}">
                <a16:creationId xmlns:a16="http://schemas.microsoft.com/office/drawing/2014/main" id="{9EA7C315-70C0-4FD3-12CA-6A521D691AB5}"/>
              </a:ext>
            </a:extLst>
          </p:cNvPr>
          <p:cNvSpPr txBox="1"/>
          <p:nvPr/>
        </p:nvSpPr>
        <p:spPr>
          <a:xfrm>
            <a:off x="5295900" y="152400"/>
            <a:ext cx="3505200" cy="1107996"/>
          </a:xfrm>
          <a:prstGeom prst="rect">
            <a:avLst/>
          </a:prstGeom>
          <a:noFill/>
          <a:ln w="9525">
            <a:solidFill>
              <a:schemeClr val="tx1"/>
            </a:solidFill>
          </a:ln>
        </p:spPr>
        <p:txBody>
          <a:bodyPr wrap="square" rtlCol="0">
            <a:spAutoFit/>
          </a:bodyPr>
          <a:lstStyle/>
          <a:p>
            <a:r>
              <a:rPr lang="en-US" sz="1100" b="1" dirty="0">
                <a:solidFill>
                  <a:srgbClr val="7F0055"/>
                </a:solidFill>
                <a:effectLst/>
                <a:latin typeface="Consolas" panose="020B0609020204030204" pitchFamily="49" charset="0"/>
              </a:rPr>
              <a:t>public</a:t>
            </a:r>
            <a:r>
              <a:rPr lang="en-US" sz="1100" dirty="0">
                <a:solidFill>
                  <a:srgbClr val="000000"/>
                </a:solidFill>
                <a:effectLst/>
                <a:latin typeface="Consolas" panose="020B0609020204030204" pitchFamily="49" charset="0"/>
              </a:rPr>
              <a:t> </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000000"/>
                </a:solidFill>
                <a:latin typeface="Consolas" panose="020B0609020204030204" pitchFamily="49" charset="0"/>
              </a:rPr>
              <a:t>print</a:t>
            </a:r>
            <a:r>
              <a:rPr lang="en-US" sz="1100" dirty="0" err="1">
                <a:solidFill>
                  <a:srgbClr val="000000"/>
                </a:solidFill>
                <a:effectLst/>
                <a:latin typeface="Consolas" panose="020B0609020204030204" pitchFamily="49" charset="0"/>
              </a:rPr>
              <a:t>_array</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 {</a:t>
            </a:r>
            <a:endParaRPr lang="en-US" sz="1100" b="1" dirty="0">
              <a:solidFill>
                <a:srgbClr val="7F0055"/>
              </a:solidFill>
              <a:latin typeface="Consolas" panose="020B0609020204030204" pitchFamily="49" charset="0"/>
            </a:endParaRPr>
          </a:p>
          <a:p>
            <a:r>
              <a:rPr lang="en-US" sz="1100" b="1" dirty="0">
                <a:solidFill>
                  <a:srgbClr val="7F0055"/>
                </a:solidFill>
                <a:effectLst/>
                <a:latin typeface="Consolas" panose="020B0609020204030204" pitchFamily="49" charset="0"/>
              </a:rPr>
              <a:t>     for</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 0;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&lt; </a:t>
            </a:r>
            <a:r>
              <a:rPr lang="en-US" sz="1100" dirty="0" err="1">
                <a:solidFill>
                  <a:srgbClr val="6A3E3E"/>
                </a:solidFill>
                <a:effectLst/>
                <a:latin typeface="Consolas" panose="020B0609020204030204" pitchFamily="49" charset="0"/>
              </a:rPr>
              <a:t>array</a:t>
            </a:r>
            <a:r>
              <a:rPr lang="en-US" sz="1100" dirty="0" err="1">
                <a:solidFill>
                  <a:srgbClr val="000000"/>
                </a:solidFill>
                <a:effectLst/>
                <a:latin typeface="Consolas" panose="020B0609020204030204" pitchFamily="49" charset="0"/>
              </a:rPr>
              <a:t>.</a:t>
            </a:r>
            <a:r>
              <a:rPr lang="en-US" sz="1100" dirty="0" err="1">
                <a:solidFill>
                  <a:srgbClr val="0000C0"/>
                </a:solidFill>
                <a:effectLst/>
                <a:latin typeface="Consolas" panose="020B0609020204030204" pitchFamily="49" charset="0"/>
              </a:rPr>
              <a:t>length</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a:t>
            </a:r>
          </a:p>
          <a:p>
            <a:r>
              <a:rPr lang="en-US" sz="1100" b="1" dirty="0">
                <a:solidFill>
                  <a:srgbClr val="7F0055"/>
                </a:solidFill>
                <a:effectLst/>
                <a:latin typeface="Consolas" panose="020B0609020204030204" pitchFamily="49" charset="0"/>
              </a:rPr>
              <a:t>            </a:t>
            </a:r>
            <a:r>
              <a:rPr lang="en-US" sz="1100" dirty="0" err="1">
                <a:solidFill>
                  <a:schemeClr val="tx1"/>
                </a:solidFill>
                <a:latin typeface="Consolas" panose="020B0609020204030204" pitchFamily="49" charset="0"/>
              </a:rPr>
              <a:t>System.out.println</a:t>
            </a:r>
            <a:r>
              <a:rPr lang="en-US" sz="1100" dirty="0">
                <a:solidFill>
                  <a:schemeClr val="tx1"/>
                </a:solidFill>
                <a:latin typeface="Consolas" panose="020B0609020204030204" pitchFamily="49" charset="0"/>
              </a:rPr>
              <a:t>(</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00"/>
                </a:solidFill>
                <a:effectLst/>
                <a:latin typeface="Consolas" panose="020B0609020204030204" pitchFamily="49" charset="0"/>
              </a:rPr>
              <a:t>}</a:t>
            </a:r>
          </a:p>
          <a:p>
            <a:r>
              <a:rPr lang="en-US" sz="110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6CA026EF-B3DB-964D-34FA-AA4C8E3B9704}"/>
              </a:ext>
            </a:extLst>
          </p:cNvPr>
          <p:cNvSpPr txBox="1"/>
          <p:nvPr/>
        </p:nvSpPr>
        <p:spPr>
          <a:xfrm>
            <a:off x="6779149" y="3035311"/>
            <a:ext cx="923651" cy="523220"/>
          </a:xfrm>
          <a:prstGeom prst="rect">
            <a:avLst/>
          </a:prstGeom>
          <a:noFill/>
        </p:spPr>
        <p:txBody>
          <a:bodyPr wrap="none" rtlCol="0">
            <a:spAutoFit/>
          </a:bodyPr>
          <a:lstStyle/>
          <a:p>
            <a:r>
              <a:rPr lang="en-US" sz="2800" b="1" dirty="0"/>
              <a:t>O(n)</a:t>
            </a:r>
          </a:p>
        </p:txBody>
      </p:sp>
      <p:sp>
        <p:nvSpPr>
          <p:cNvPr id="6" name="TextBox 5">
            <a:extLst>
              <a:ext uri="{FF2B5EF4-FFF2-40B4-BE49-F238E27FC236}">
                <a16:creationId xmlns:a16="http://schemas.microsoft.com/office/drawing/2014/main" id="{6C259676-D482-B17B-C546-58E5CDA45734}"/>
              </a:ext>
            </a:extLst>
          </p:cNvPr>
          <p:cNvSpPr txBox="1"/>
          <p:nvPr/>
        </p:nvSpPr>
        <p:spPr>
          <a:xfrm>
            <a:off x="161925" y="3590925"/>
            <a:ext cx="3505200" cy="1107996"/>
          </a:xfrm>
          <a:prstGeom prst="rect">
            <a:avLst/>
          </a:prstGeom>
          <a:noFill/>
          <a:ln w="9525">
            <a:solidFill>
              <a:schemeClr val="tx1"/>
            </a:solidFill>
          </a:ln>
        </p:spPr>
        <p:txBody>
          <a:bodyPr wrap="square" rtlCol="0">
            <a:spAutoFit/>
          </a:bodyPr>
          <a:lstStyle/>
          <a:p>
            <a:r>
              <a:rPr lang="en-US" sz="1100" b="1" dirty="0">
                <a:solidFill>
                  <a:srgbClr val="7F0055"/>
                </a:solidFill>
                <a:effectLst/>
                <a:latin typeface="Consolas" panose="020B0609020204030204" pitchFamily="49" charset="0"/>
              </a:rPr>
              <a:t>public</a:t>
            </a:r>
            <a:r>
              <a:rPr lang="en-US" sz="1100" dirty="0">
                <a:solidFill>
                  <a:srgbClr val="000000"/>
                </a:solidFill>
                <a:effectLst/>
                <a:latin typeface="Consolas" panose="020B0609020204030204" pitchFamily="49" charset="0"/>
              </a:rPr>
              <a:t> </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000000"/>
                </a:solidFill>
                <a:latin typeface="Consolas" panose="020B0609020204030204" pitchFamily="49" charset="0"/>
              </a:rPr>
              <a:t>print</a:t>
            </a:r>
            <a:r>
              <a:rPr lang="en-US" sz="1100" dirty="0" err="1">
                <a:solidFill>
                  <a:srgbClr val="000000"/>
                </a:solidFill>
                <a:effectLst/>
                <a:latin typeface="Consolas" panose="020B0609020204030204" pitchFamily="49" charset="0"/>
              </a:rPr>
              <a:t>_array</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 {</a:t>
            </a:r>
            <a:endParaRPr lang="en-US" sz="1100" b="1" dirty="0">
              <a:solidFill>
                <a:srgbClr val="7F0055"/>
              </a:solidFill>
              <a:latin typeface="Consolas" panose="020B0609020204030204" pitchFamily="49" charset="0"/>
            </a:endParaRPr>
          </a:p>
          <a:p>
            <a:r>
              <a:rPr lang="en-US" sz="1100" b="1" dirty="0">
                <a:solidFill>
                  <a:srgbClr val="7F0055"/>
                </a:solidFill>
                <a:effectLst/>
                <a:latin typeface="Consolas" panose="020B0609020204030204" pitchFamily="49" charset="0"/>
              </a:rPr>
              <a:t>     for</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 0;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&lt; </a:t>
            </a:r>
            <a:r>
              <a:rPr lang="en-US" sz="1100" dirty="0" err="1">
                <a:solidFill>
                  <a:srgbClr val="6A3E3E"/>
                </a:solidFill>
                <a:effectLst/>
                <a:latin typeface="Consolas" panose="020B0609020204030204" pitchFamily="49" charset="0"/>
              </a:rPr>
              <a:t>array</a:t>
            </a:r>
            <a:r>
              <a:rPr lang="en-US" sz="1100" dirty="0" err="1">
                <a:solidFill>
                  <a:srgbClr val="000000"/>
                </a:solidFill>
                <a:effectLst/>
                <a:latin typeface="Consolas" panose="020B0609020204030204" pitchFamily="49" charset="0"/>
              </a:rPr>
              <a:t>.</a:t>
            </a:r>
            <a:r>
              <a:rPr lang="en-US" sz="1100" dirty="0" err="1">
                <a:solidFill>
                  <a:srgbClr val="0000C0"/>
                </a:solidFill>
                <a:effectLst/>
                <a:latin typeface="Consolas" panose="020B0609020204030204" pitchFamily="49" charset="0"/>
              </a:rPr>
              <a:t>length</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a:t>
            </a:r>
          </a:p>
          <a:p>
            <a:r>
              <a:rPr lang="en-US" sz="1100" b="1" dirty="0">
                <a:solidFill>
                  <a:srgbClr val="7F0055"/>
                </a:solidFill>
                <a:effectLst/>
                <a:latin typeface="Consolas" panose="020B0609020204030204" pitchFamily="49" charset="0"/>
              </a:rPr>
              <a:t>            </a:t>
            </a:r>
            <a:r>
              <a:rPr lang="en-US" sz="1100" dirty="0" err="1">
                <a:solidFill>
                  <a:schemeClr val="tx1"/>
                </a:solidFill>
                <a:latin typeface="Consolas" panose="020B0609020204030204" pitchFamily="49" charset="0"/>
              </a:rPr>
              <a:t>System.out.println</a:t>
            </a:r>
            <a:r>
              <a:rPr lang="en-US" sz="1100" dirty="0">
                <a:solidFill>
                  <a:schemeClr val="tx1"/>
                </a:solidFill>
                <a:latin typeface="Consolas" panose="020B0609020204030204" pitchFamily="49" charset="0"/>
              </a:rPr>
              <a:t>(</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00"/>
                </a:solidFill>
                <a:effectLst/>
                <a:latin typeface="Consolas" panose="020B0609020204030204" pitchFamily="49" charset="0"/>
              </a:rPr>
              <a:t>}</a:t>
            </a:r>
          </a:p>
          <a:p>
            <a:r>
              <a:rPr lang="en-US" sz="1100" dirty="0">
                <a:solidFill>
                  <a:srgbClr val="000000"/>
                </a:solidFill>
                <a:effectLst/>
                <a:latin typeface="Consolas" panose="020B0609020204030204" pitchFamily="49" charset="0"/>
              </a:rPr>
              <a:t>}</a:t>
            </a:r>
          </a:p>
        </p:txBody>
      </p:sp>
      <p:pic>
        <p:nvPicPr>
          <p:cNvPr id="2050" name="Picture 2" descr="Windows 98 Computer - YouTube">
            <a:extLst>
              <a:ext uri="{FF2B5EF4-FFF2-40B4-BE49-F238E27FC236}">
                <a16:creationId xmlns:a16="http://schemas.microsoft.com/office/drawing/2014/main" id="{713F6FAB-64BA-3C49-B7F2-5DB149AE6C4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4361" y="4514730"/>
            <a:ext cx="3183360" cy="179064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B8C0AE6-E734-E688-5448-0B94D870822A}"/>
              </a:ext>
            </a:extLst>
          </p:cNvPr>
          <p:cNvSpPr txBox="1"/>
          <p:nvPr/>
        </p:nvSpPr>
        <p:spPr>
          <a:xfrm>
            <a:off x="3810000" y="4437311"/>
            <a:ext cx="843501" cy="523220"/>
          </a:xfrm>
          <a:prstGeom prst="rect">
            <a:avLst/>
          </a:prstGeom>
          <a:noFill/>
        </p:spPr>
        <p:txBody>
          <a:bodyPr wrap="none" rtlCol="0">
            <a:spAutoFit/>
          </a:bodyPr>
          <a:lstStyle/>
          <a:p>
            <a:r>
              <a:rPr lang="en-US" sz="2800" b="1" dirty="0"/>
              <a:t>???</a:t>
            </a:r>
          </a:p>
        </p:txBody>
      </p:sp>
      <p:sp>
        <p:nvSpPr>
          <p:cNvPr id="11" name="TextBox 10">
            <a:extLst>
              <a:ext uri="{FF2B5EF4-FFF2-40B4-BE49-F238E27FC236}">
                <a16:creationId xmlns:a16="http://schemas.microsoft.com/office/drawing/2014/main" id="{960CE86E-0758-3CF1-124E-865E2BFF116B}"/>
              </a:ext>
            </a:extLst>
          </p:cNvPr>
          <p:cNvSpPr txBox="1"/>
          <p:nvPr/>
        </p:nvSpPr>
        <p:spPr>
          <a:xfrm>
            <a:off x="5785900" y="3558531"/>
            <a:ext cx="3505200" cy="1107996"/>
          </a:xfrm>
          <a:prstGeom prst="rect">
            <a:avLst/>
          </a:prstGeom>
          <a:noFill/>
          <a:ln w="9525">
            <a:solidFill>
              <a:schemeClr val="tx1"/>
            </a:solidFill>
          </a:ln>
        </p:spPr>
        <p:txBody>
          <a:bodyPr wrap="square" rtlCol="0">
            <a:spAutoFit/>
          </a:bodyPr>
          <a:lstStyle/>
          <a:p>
            <a:r>
              <a:rPr lang="en-US" sz="1100" b="1" dirty="0">
                <a:solidFill>
                  <a:srgbClr val="7F0055"/>
                </a:solidFill>
                <a:effectLst/>
                <a:latin typeface="Consolas" panose="020B0609020204030204" pitchFamily="49" charset="0"/>
              </a:rPr>
              <a:t>public</a:t>
            </a:r>
            <a:r>
              <a:rPr lang="en-US" sz="1100" dirty="0">
                <a:solidFill>
                  <a:srgbClr val="000000"/>
                </a:solidFill>
                <a:effectLst/>
                <a:latin typeface="Consolas" panose="020B0609020204030204" pitchFamily="49" charset="0"/>
              </a:rPr>
              <a:t> </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000000"/>
                </a:solidFill>
                <a:latin typeface="Consolas" panose="020B0609020204030204" pitchFamily="49" charset="0"/>
              </a:rPr>
              <a:t>print</a:t>
            </a:r>
            <a:r>
              <a:rPr lang="en-US" sz="1100" dirty="0" err="1">
                <a:solidFill>
                  <a:srgbClr val="000000"/>
                </a:solidFill>
                <a:effectLst/>
                <a:latin typeface="Consolas" panose="020B0609020204030204" pitchFamily="49" charset="0"/>
              </a:rPr>
              <a:t>_array</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 {</a:t>
            </a:r>
            <a:endParaRPr lang="en-US" sz="1100" b="1" dirty="0">
              <a:solidFill>
                <a:srgbClr val="7F0055"/>
              </a:solidFill>
              <a:latin typeface="Consolas" panose="020B0609020204030204" pitchFamily="49" charset="0"/>
            </a:endParaRPr>
          </a:p>
          <a:p>
            <a:r>
              <a:rPr lang="en-US" sz="1100" b="1" dirty="0">
                <a:solidFill>
                  <a:srgbClr val="7F0055"/>
                </a:solidFill>
                <a:effectLst/>
                <a:latin typeface="Consolas" panose="020B0609020204030204" pitchFamily="49" charset="0"/>
              </a:rPr>
              <a:t>     for</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 0;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&lt; </a:t>
            </a:r>
            <a:r>
              <a:rPr lang="en-US" sz="1100" dirty="0" err="1">
                <a:solidFill>
                  <a:srgbClr val="6A3E3E"/>
                </a:solidFill>
                <a:effectLst/>
                <a:latin typeface="Consolas" panose="020B0609020204030204" pitchFamily="49" charset="0"/>
              </a:rPr>
              <a:t>array</a:t>
            </a:r>
            <a:r>
              <a:rPr lang="en-US" sz="1100" dirty="0" err="1">
                <a:solidFill>
                  <a:srgbClr val="000000"/>
                </a:solidFill>
                <a:effectLst/>
                <a:latin typeface="Consolas" panose="020B0609020204030204" pitchFamily="49" charset="0"/>
              </a:rPr>
              <a:t>.</a:t>
            </a:r>
            <a:r>
              <a:rPr lang="en-US" sz="1100" dirty="0" err="1">
                <a:solidFill>
                  <a:srgbClr val="0000C0"/>
                </a:solidFill>
                <a:effectLst/>
                <a:latin typeface="Consolas" panose="020B0609020204030204" pitchFamily="49" charset="0"/>
              </a:rPr>
              <a:t>length</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a:t>
            </a:r>
          </a:p>
          <a:p>
            <a:r>
              <a:rPr lang="en-US" sz="1100" b="1" dirty="0">
                <a:solidFill>
                  <a:srgbClr val="7F0055"/>
                </a:solidFill>
                <a:effectLst/>
                <a:latin typeface="Consolas" panose="020B0609020204030204" pitchFamily="49" charset="0"/>
              </a:rPr>
              <a:t>            </a:t>
            </a:r>
            <a:r>
              <a:rPr lang="en-US" sz="1100" dirty="0" err="1">
                <a:solidFill>
                  <a:schemeClr val="tx1"/>
                </a:solidFill>
                <a:latin typeface="Consolas" panose="020B0609020204030204" pitchFamily="49" charset="0"/>
              </a:rPr>
              <a:t>System.out.println</a:t>
            </a:r>
            <a:r>
              <a:rPr lang="en-US" sz="1100" dirty="0">
                <a:solidFill>
                  <a:schemeClr val="tx1"/>
                </a:solidFill>
                <a:latin typeface="Consolas" panose="020B0609020204030204" pitchFamily="49" charset="0"/>
              </a:rPr>
              <a:t>(</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00"/>
                </a:solidFill>
                <a:effectLst/>
                <a:latin typeface="Consolas" panose="020B0609020204030204" pitchFamily="49" charset="0"/>
              </a:rPr>
              <a:t>}</a:t>
            </a:r>
          </a:p>
          <a:p>
            <a:r>
              <a:rPr lang="en-US" sz="1100" dirty="0">
                <a:solidFill>
                  <a:srgbClr val="000000"/>
                </a:solidFill>
                <a:effectLst/>
                <a:latin typeface="Consolas" panose="020B0609020204030204" pitchFamily="49" charset="0"/>
              </a:rPr>
              <a:t>}</a:t>
            </a:r>
          </a:p>
        </p:txBody>
      </p:sp>
      <p:pic>
        <p:nvPicPr>
          <p:cNvPr id="13" name="Picture 4" descr="Supercomputer - Wikipedia">
            <a:extLst>
              <a:ext uri="{FF2B5EF4-FFF2-40B4-BE49-F238E27FC236}">
                <a16:creationId xmlns:a16="http://schemas.microsoft.com/office/drawing/2014/main" id="{149DDBCA-5B7D-B9DF-6476-C3F3A616DDB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66307" y="4279634"/>
            <a:ext cx="2944387" cy="195058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65747676-17BA-D48F-B2F8-188F2036E0BE}"/>
              </a:ext>
            </a:extLst>
          </p:cNvPr>
          <p:cNvSpPr txBox="1"/>
          <p:nvPr/>
        </p:nvSpPr>
        <p:spPr>
          <a:xfrm>
            <a:off x="9144000" y="4732479"/>
            <a:ext cx="843501" cy="523220"/>
          </a:xfrm>
          <a:prstGeom prst="rect">
            <a:avLst/>
          </a:prstGeom>
          <a:noFill/>
        </p:spPr>
        <p:txBody>
          <a:bodyPr wrap="none" rtlCol="0">
            <a:spAutoFit/>
          </a:bodyPr>
          <a:lstStyle/>
          <a:p>
            <a:r>
              <a:rPr lang="en-US" sz="2800" b="1" dirty="0"/>
              <a:t>???</a:t>
            </a:r>
          </a:p>
        </p:txBody>
      </p:sp>
    </p:spTree>
    <p:extLst>
      <p:ext uri="{BB962C8B-B14F-4D97-AF65-F5344CB8AC3E}">
        <p14:creationId xmlns:p14="http://schemas.microsoft.com/office/powerpoint/2010/main" val="231058272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76BB4A3-E04A-F7E3-372B-722D39B9B160}"/>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F4167B0B-3303-EA3B-9208-8DFB3385A44E}"/>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2ACD5C54-190F-5BB6-EC75-D359D9732485}"/>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A317FB9A-0A0B-8267-CFC5-6F94ABB0B63E}"/>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DEDA5F7E-0D94-7E6A-4904-094E22F701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3A930970-66C5-070C-EC0E-1E3C2A6CD0AA}"/>
              </a:ext>
            </a:extLst>
          </p:cNvPr>
          <p:cNvSpPr>
            <a:spLocks noGrp="1"/>
          </p:cNvSpPr>
          <p:nvPr>
            <p:ph type="sldNum" sz="quarter" idx="7"/>
          </p:nvPr>
        </p:nvSpPr>
        <p:spPr/>
        <p:txBody>
          <a:bodyPr/>
          <a:lstStyle/>
          <a:p>
            <a:fld id="{B6F15528-21DE-4FAA-801E-634DDDAF4B2B}" type="slidenum">
              <a:rPr lang="en-US" smtClean="0"/>
              <a:t>127</a:t>
            </a:fld>
            <a:endParaRPr lang="en-US" dirty="0"/>
          </a:p>
        </p:txBody>
      </p:sp>
      <p:sp>
        <p:nvSpPr>
          <p:cNvPr id="2" name="TextBox 1">
            <a:extLst>
              <a:ext uri="{FF2B5EF4-FFF2-40B4-BE49-F238E27FC236}">
                <a16:creationId xmlns:a16="http://schemas.microsoft.com/office/drawing/2014/main" id="{6CC3C2B1-9953-A847-04E0-700DC6B6834B}"/>
              </a:ext>
            </a:extLst>
          </p:cNvPr>
          <p:cNvSpPr txBox="1"/>
          <p:nvPr/>
        </p:nvSpPr>
        <p:spPr>
          <a:xfrm>
            <a:off x="152400" y="152400"/>
            <a:ext cx="3505200" cy="1107996"/>
          </a:xfrm>
          <a:prstGeom prst="rect">
            <a:avLst/>
          </a:prstGeom>
          <a:noFill/>
          <a:ln w="9525">
            <a:solidFill>
              <a:schemeClr val="tx1"/>
            </a:solidFill>
          </a:ln>
        </p:spPr>
        <p:txBody>
          <a:bodyPr wrap="square" rtlCol="0">
            <a:spAutoFit/>
          </a:bodyPr>
          <a:lstStyle/>
          <a:p>
            <a:r>
              <a:rPr lang="en-US" sz="1100" b="1" dirty="0">
                <a:solidFill>
                  <a:srgbClr val="7F0055"/>
                </a:solidFill>
                <a:effectLst/>
                <a:latin typeface="Consolas" panose="020B0609020204030204" pitchFamily="49" charset="0"/>
              </a:rPr>
              <a:t>public</a:t>
            </a:r>
            <a:r>
              <a:rPr lang="en-US" sz="1100" dirty="0">
                <a:solidFill>
                  <a:srgbClr val="000000"/>
                </a:solidFill>
                <a:effectLst/>
                <a:latin typeface="Consolas" panose="020B0609020204030204" pitchFamily="49" charset="0"/>
              </a:rPr>
              <a:t> </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000000"/>
                </a:solidFill>
                <a:latin typeface="Consolas" panose="020B0609020204030204" pitchFamily="49" charset="0"/>
              </a:rPr>
              <a:t>print</a:t>
            </a:r>
            <a:r>
              <a:rPr lang="en-US" sz="1100" dirty="0" err="1">
                <a:solidFill>
                  <a:srgbClr val="000000"/>
                </a:solidFill>
                <a:effectLst/>
                <a:latin typeface="Consolas" panose="020B0609020204030204" pitchFamily="49" charset="0"/>
              </a:rPr>
              <a:t>_array</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 {</a:t>
            </a:r>
            <a:endParaRPr lang="en-US" sz="1100" b="1" dirty="0">
              <a:solidFill>
                <a:srgbClr val="7F0055"/>
              </a:solidFill>
              <a:latin typeface="Consolas" panose="020B0609020204030204" pitchFamily="49" charset="0"/>
            </a:endParaRPr>
          </a:p>
          <a:p>
            <a:r>
              <a:rPr lang="en-US" sz="1100" b="1" dirty="0">
                <a:solidFill>
                  <a:srgbClr val="7F0055"/>
                </a:solidFill>
                <a:effectLst/>
                <a:latin typeface="Consolas" panose="020B0609020204030204" pitchFamily="49" charset="0"/>
              </a:rPr>
              <a:t>     for</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 0;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&lt; </a:t>
            </a:r>
            <a:r>
              <a:rPr lang="en-US" sz="1100" dirty="0" err="1">
                <a:solidFill>
                  <a:srgbClr val="6A3E3E"/>
                </a:solidFill>
                <a:effectLst/>
                <a:latin typeface="Consolas" panose="020B0609020204030204" pitchFamily="49" charset="0"/>
              </a:rPr>
              <a:t>array</a:t>
            </a:r>
            <a:r>
              <a:rPr lang="en-US" sz="1100" dirty="0" err="1">
                <a:solidFill>
                  <a:srgbClr val="000000"/>
                </a:solidFill>
                <a:effectLst/>
                <a:latin typeface="Consolas" panose="020B0609020204030204" pitchFamily="49" charset="0"/>
              </a:rPr>
              <a:t>.</a:t>
            </a:r>
            <a:r>
              <a:rPr lang="en-US" sz="1100" dirty="0" err="1">
                <a:solidFill>
                  <a:srgbClr val="0000C0"/>
                </a:solidFill>
                <a:effectLst/>
                <a:latin typeface="Consolas" panose="020B0609020204030204" pitchFamily="49" charset="0"/>
              </a:rPr>
              <a:t>length</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a:t>
            </a:r>
          </a:p>
          <a:p>
            <a:r>
              <a:rPr lang="en-US" sz="1100" b="1" dirty="0">
                <a:solidFill>
                  <a:srgbClr val="7F0055"/>
                </a:solidFill>
                <a:effectLst/>
                <a:latin typeface="Consolas" panose="020B0609020204030204" pitchFamily="49" charset="0"/>
              </a:rPr>
              <a:t>            </a:t>
            </a:r>
            <a:r>
              <a:rPr lang="en-US" sz="1100" dirty="0" err="1">
                <a:solidFill>
                  <a:schemeClr val="tx1"/>
                </a:solidFill>
                <a:latin typeface="Consolas" panose="020B0609020204030204" pitchFamily="49" charset="0"/>
              </a:rPr>
              <a:t>System.out.println</a:t>
            </a:r>
            <a:r>
              <a:rPr lang="en-US" sz="1100" dirty="0">
                <a:solidFill>
                  <a:schemeClr val="tx1"/>
                </a:solidFill>
                <a:latin typeface="Consolas" panose="020B0609020204030204" pitchFamily="49" charset="0"/>
              </a:rPr>
              <a:t>(</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00"/>
                </a:solidFill>
                <a:effectLst/>
                <a:latin typeface="Consolas" panose="020B0609020204030204" pitchFamily="49" charset="0"/>
              </a:rPr>
              <a:t>}</a:t>
            </a:r>
          </a:p>
          <a:p>
            <a:r>
              <a:rPr lang="en-US" sz="1100" dirty="0">
                <a:solidFill>
                  <a:srgbClr val="000000"/>
                </a:solidFill>
                <a:effectLst/>
                <a:latin typeface="Consolas" panose="020B0609020204030204" pitchFamily="49" charset="0"/>
              </a:rPr>
              <a:t>}</a:t>
            </a:r>
          </a:p>
        </p:txBody>
      </p:sp>
      <p:pic>
        <p:nvPicPr>
          <p:cNvPr id="1026" name="Picture 2" descr="Dell Latitude 7330 Laptop : Latitude Laptops | Dell USA">
            <a:extLst>
              <a:ext uri="{FF2B5EF4-FFF2-40B4-BE49-F238E27FC236}">
                <a16:creationId xmlns:a16="http://schemas.microsoft.com/office/drawing/2014/main" id="{3743AF26-E9DA-5748-05DF-A887393E384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685" y="1066800"/>
            <a:ext cx="2454630" cy="16097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C6F615E-7CB9-B2B8-5955-7FD92040DEF3}"/>
              </a:ext>
            </a:extLst>
          </p:cNvPr>
          <p:cNvSpPr txBox="1"/>
          <p:nvPr/>
        </p:nvSpPr>
        <p:spPr>
          <a:xfrm>
            <a:off x="1066800" y="2514600"/>
            <a:ext cx="1239442" cy="707886"/>
          </a:xfrm>
          <a:prstGeom prst="rect">
            <a:avLst/>
          </a:prstGeom>
          <a:noFill/>
        </p:spPr>
        <p:txBody>
          <a:bodyPr wrap="none" rtlCol="0">
            <a:spAutoFit/>
          </a:bodyPr>
          <a:lstStyle/>
          <a:p>
            <a:r>
              <a:rPr lang="en-US" sz="4000" b="1" dirty="0"/>
              <a:t>O(n)</a:t>
            </a:r>
          </a:p>
        </p:txBody>
      </p:sp>
      <p:pic>
        <p:nvPicPr>
          <p:cNvPr id="7" name="Picture 6">
            <a:extLst>
              <a:ext uri="{FF2B5EF4-FFF2-40B4-BE49-F238E27FC236}">
                <a16:creationId xmlns:a16="http://schemas.microsoft.com/office/drawing/2014/main" id="{1FC813EE-642A-F76B-255A-58C3E083EBC2}"/>
              </a:ext>
            </a:extLst>
          </p:cNvPr>
          <p:cNvPicPr>
            <a:picLocks noChangeAspect="1"/>
          </p:cNvPicPr>
          <p:nvPr/>
        </p:nvPicPr>
        <p:blipFill>
          <a:blip r:embed="rId4"/>
          <a:stretch>
            <a:fillRect/>
          </a:stretch>
        </p:blipFill>
        <p:spPr>
          <a:xfrm>
            <a:off x="6248400" y="990600"/>
            <a:ext cx="1905000" cy="2073286"/>
          </a:xfrm>
          <a:prstGeom prst="rect">
            <a:avLst/>
          </a:prstGeom>
        </p:spPr>
      </p:pic>
      <p:sp>
        <p:nvSpPr>
          <p:cNvPr id="8" name="TextBox 7">
            <a:extLst>
              <a:ext uri="{FF2B5EF4-FFF2-40B4-BE49-F238E27FC236}">
                <a16:creationId xmlns:a16="http://schemas.microsoft.com/office/drawing/2014/main" id="{72A96FE4-0BF6-0BB8-88C2-FC9444CD5D2C}"/>
              </a:ext>
            </a:extLst>
          </p:cNvPr>
          <p:cNvSpPr txBox="1"/>
          <p:nvPr/>
        </p:nvSpPr>
        <p:spPr>
          <a:xfrm>
            <a:off x="5295900" y="152400"/>
            <a:ext cx="3505200" cy="1107996"/>
          </a:xfrm>
          <a:prstGeom prst="rect">
            <a:avLst/>
          </a:prstGeom>
          <a:noFill/>
          <a:ln w="9525">
            <a:solidFill>
              <a:schemeClr val="tx1"/>
            </a:solidFill>
          </a:ln>
        </p:spPr>
        <p:txBody>
          <a:bodyPr wrap="square" rtlCol="0">
            <a:spAutoFit/>
          </a:bodyPr>
          <a:lstStyle/>
          <a:p>
            <a:r>
              <a:rPr lang="en-US" sz="1100" b="1" dirty="0">
                <a:solidFill>
                  <a:srgbClr val="7F0055"/>
                </a:solidFill>
                <a:effectLst/>
                <a:latin typeface="Consolas" panose="020B0609020204030204" pitchFamily="49" charset="0"/>
              </a:rPr>
              <a:t>public</a:t>
            </a:r>
            <a:r>
              <a:rPr lang="en-US" sz="1100" dirty="0">
                <a:solidFill>
                  <a:srgbClr val="000000"/>
                </a:solidFill>
                <a:effectLst/>
                <a:latin typeface="Consolas" panose="020B0609020204030204" pitchFamily="49" charset="0"/>
              </a:rPr>
              <a:t> </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000000"/>
                </a:solidFill>
                <a:latin typeface="Consolas" panose="020B0609020204030204" pitchFamily="49" charset="0"/>
              </a:rPr>
              <a:t>print</a:t>
            </a:r>
            <a:r>
              <a:rPr lang="en-US" sz="1100" dirty="0" err="1">
                <a:solidFill>
                  <a:srgbClr val="000000"/>
                </a:solidFill>
                <a:effectLst/>
                <a:latin typeface="Consolas" panose="020B0609020204030204" pitchFamily="49" charset="0"/>
              </a:rPr>
              <a:t>_array</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 {</a:t>
            </a:r>
            <a:endParaRPr lang="en-US" sz="1100" b="1" dirty="0">
              <a:solidFill>
                <a:srgbClr val="7F0055"/>
              </a:solidFill>
              <a:latin typeface="Consolas" panose="020B0609020204030204" pitchFamily="49" charset="0"/>
            </a:endParaRPr>
          </a:p>
          <a:p>
            <a:r>
              <a:rPr lang="en-US" sz="1100" b="1" dirty="0">
                <a:solidFill>
                  <a:srgbClr val="7F0055"/>
                </a:solidFill>
                <a:effectLst/>
                <a:latin typeface="Consolas" panose="020B0609020204030204" pitchFamily="49" charset="0"/>
              </a:rPr>
              <a:t>     for</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 0;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&lt; </a:t>
            </a:r>
            <a:r>
              <a:rPr lang="en-US" sz="1100" dirty="0" err="1">
                <a:solidFill>
                  <a:srgbClr val="6A3E3E"/>
                </a:solidFill>
                <a:effectLst/>
                <a:latin typeface="Consolas" panose="020B0609020204030204" pitchFamily="49" charset="0"/>
              </a:rPr>
              <a:t>array</a:t>
            </a:r>
            <a:r>
              <a:rPr lang="en-US" sz="1100" dirty="0" err="1">
                <a:solidFill>
                  <a:srgbClr val="000000"/>
                </a:solidFill>
                <a:effectLst/>
                <a:latin typeface="Consolas" panose="020B0609020204030204" pitchFamily="49" charset="0"/>
              </a:rPr>
              <a:t>.</a:t>
            </a:r>
            <a:r>
              <a:rPr lang="en-US" sz="1100" dirty="0" err="1">
                <a:solidFill>
                  <a:srgbClr val="0000C0"/>
                </a:solidFill>
                <a:effectLst/>
                <a:latin typeface="Consolas" panose="020B0609020204030204" pitchFamily="49" charset="0"/>
              </a:rPr>
              <a:t>length</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a:t>
            </a:r>
          </a:p>
          <a:p>
            <a:r>
              <a:rPr lang="en-US" sz="1100" b="1" dirty="0">
                <a:solidFill>
                  <a:srgbClr val="7F0055"/>
                </a:solidFill>
                <a:effectLst/>
                <a:latin typeface="Consolas" panose="020B0609020204030204" pitchFamily="49" charset="0"/>
              </a:rPr>
              <a:t>            </a:t>
            </a:r>
            <a:r>
              <a:rPr lang="en-US" sz="1100" dirty="0" err="1">
                <a:solidFill>
                  <a:schemeClr val="tx1"/>
                </a:solidFill>
                <a:latin typeface="Consolas" panose="020B0609020204030204" pitchFamily="49" charset="0"/>
              </a:rPr>
              <a:t>System.out.println</a:t>
            </a:r>
            <a:r>
              <a:rPr lang="en-US" sz="1100" dirty="0">
                <a:solidFill>
                  <a:schemeClr val="tx1"/>
                </a:solidFill>
                <a:latin typeface="Consolas" panose="020B0609020204030204" pitchFamily="49" charset="0"/>
              </a:rPr>
              <a:t>(</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00"/>
                </a:solidFill>
                <a:effectLst/>
                <a:latin typeface="Consolas" panose="020B0609020204030204" pitchFamily="49" charset="0"/>
              </a:rPr>
              <a:t>}</a:t>
            </a:r>
          </a:p>
          <a:p>
            <a:r>
              <a:rPr lang="en-US" sz="110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374E410B-D5B8-3FF7-2C0D-3D097F33AD7F}"/>
              </a:ext>
            </a:extLst>
          </p:cNvPr>
          <p:cNvSpPr txBox="1"/>
          <p:nvPr/>
        </p:nvSpPr>
        <p:spPr>
          <a:xfrm>
            <a:off x="6779149" y="3035311"/>
            <a:ext cx="923651" cy="523220"/>
          </a:xfrm>
          <a:prstGeom prst="rect">
            <a:avLst/>
          </a:prstGeom>
          <a:noFill/>
        </p:spPr>
        <p:txBody>
          <a:bodyPr wrap="none" rtlCol="0">
            <a:spAutoFit/>
          </a:bodyPr>
          <a:lstStyle/>
          <a:p>
            <a:r>
              <a:rPr lang="en-US" sz="2800" b="1" dirty="0"/>
              <a:t>O(n)</a:t>
            </a:r>
          </a:p>
        </p:txBody>
      </p:sp>
      <p:sp>
        <p:nvSpPr>
          <p:cNvPr id="6" name="TextBox 5">
            <a:extLst>
              <a:ext uri="{FF2B5EF4-FFF2-40B4-BE49-F238E27FC236}">
                <a16:creationId xmlns:a16="http://schemas.microsoft.com/office/drawing/2014/main" id="{5197B235-62B0-0D15-DED8-BD2240C5CE12}"/>
              </a:ext>
            </a:extLst>
          </p:cNvPr>
          <p:cNvSpPr txBox="1"/>
          <p:nvPr/>
        </p:nvSpPr>
        <p:spPr>
          <a:xfrm>
            <a:off x="161925" y="3590925"/>
            <a:ext cx="3505200" cy="1107996"/>
          </a:xfrm>
          <a:prstGeom prst="rect">
            <a:avLst/>
          </a:prstGeom>
          <a:noFill/>
          <a:ln w="9525">
            <a:solidFill>
              <a:schemeClr val="tx1"/>
            </a:solidFill>
          </a:ln>
        </p:spPr>
        <p:txBody>
          <a:bodyPr wrap="square" rtlCol="0">
            <a:spAutoFit/>
          </a:bodyPr>
          <a:lstStyle/>
          <a:p>
            <a:r>
              <a:rPr lang="en-US" sz="1100" b="1" dirty="0">
                <a:solidFill>
                  <a:srgbClr val="7F0055"/>
                </a:solidFill>
                <a:effectLst/>
                <a:latin typeface="Consolas" panose="020B0609020204030204" pitchFamily="49" charset="0"/>
              </a:rPr>
              <a:t>public</a:t>
            </a:r>
            <a:r>
              <a:rPr lang="en-US" sz="1100" dirty="0">
                <a:solidFill>
                  <a:srgbClr val="000000"/>
                </a:solidFill>
                <a:effectLst/>
                <a:latin typeface="Consolas" panose="020B0609020204030204" pitchFamily="49" charset="0"/>
              </a:rPr>
              <a:t> </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000000"/>
                </a:solidFill>
                <a:latin typeface="Consolas" panose="020B0609020204030204" pitchFamily="49" charset="0"/>
              </a:rPr>
              <a:t>print</a:t>
            </a:r>
            <a:r>
              <a:rPr lang="en-US" sz="1100" dirty="0" err="1">
                <a:solidFill>
                  <a:srgbClr val="000000"/>
                </a:solidFill>
                <a:effectLst/>
                <a:latin typeface="Consolas" panose="020B0609020204030204" pitchFamily="49" charset="0"/>
              </a:rPr>
              <a:t>_array</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 {</a:t>
            </a:r>
            <a:endParaRPr lang="en-US" sz="1100" b="1" dirty="0">
              <a:solidFill>
                <a:srgbClr val="7F0055"/>
              </a:solidFill>
              <a:latin typeface="Consolas" panose="020B0609020204030204" pitchFamily="49" charset="0"/>
            </a:endParaRPr>
          </a:p>
          <a:p>
            <a:r>
              <a:rPr lang="en-US" sz="1100" b="1" dirty="0">
                <a:solidFill>
                  <a:srgbClr val="7F0055"/>
                </a:solidFill>
                <a:effectLst/>
                <a:latin typeface="Consolas" panose="020B0609020204030204" pitchFamily="49" charset="0"/>
              </a:rPr>
              <a:t>     for</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 0;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&lt; </a:t>
            </a:r>
            <a:r>
              <a:rPr lang="en-US" sz="1100" dirty="0" err="1">
                <a:solidFill>
                  <a:srgbClr val="6A3E3E"/>
                </a:solidFill>
                <a:effectLst/>
                <a:latin typeface="Consolas" panose="020B0609020204030204" pitchFamily="49" charset="0"/>
              </a:rPr>
              <a:t>array</a:t>
            </a:r>
            <a:r>
              <a:rPr lang="en-US" sz="1100" dirty="0" err="1">
                <a:solidFill>
                  <a:srgbClr val="000000"/>
                </a:solidFill>
                <a:effectLst/>
                <a:latin typeface="Consolas" panose="020B0609020204030204" pitchFamily="49" charset="0"/>
              </a:rPr>
              <a:t>.</a:t>
            </a:r>
            <a:r>
              <a:rPr lang="en-US" sz="1100" dirty="0" err="1">
                <a:solidFill>
                  <a:srgbClr val="0000C0"/>
                </a:solidFill>
                <a:effectLst/>
                <a:latin typeface="Consolas" panose="020B0609020204030204" pitchFamily="49" charset="0"/>
              </a:rPr>
              <a:t>length</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a:t>
            </a:r>
          </a:p>
          <a:p>
            <a:r>
              <a:rPr lang="en-US" sz="1100" b="1" dirty="0">
                <a:solidFill>
                  <a:srgbClr val="7F0055"/>
                </a:solidFill>
                <a:effectLst/>
                <a:latin typeface="Consolas" panose="020B0609020204030204" pitchFamily="49" charset="0"/>
              </a:rPr>
              <a:t>            </a:t>
            </a:r>
            <a:r>
              <a:rPr lang="en-US" sz="1100" dirty="0" err="1">
                <a:solidFill>
                  <a:schemeClr val="tx1"/>
                </a:solidFill>
                <a:latin typeface="Consolas" panose="020B0609020204030204" pitchFamily="49" charset="0"/>
              </a:rPr>
              <a:t>System.out.println</a:t>
            </a:r>
            <a:r>
              <a:rPr lang="en-US" sz="1100" dirty="0">
                <a:solidFill>
                  <a:schemeClr val="tx1"/>
                </a:solidFill>
                <a:latin typeface="Consolas" panose="020B0609020204030204" pitchFamily="49" charset="0"/>
              </a:rPr>
              <a:t>(</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00"/>
                </a:solidFill>
                <a:effectLst/>
                <a:latin typeface="Consolas" panose="020B0609020204030204" pitchFamily="49" charset="0"/>
              </a:rPr>
              <a:t>}</a:t>
            </a:r>
          </a:p>
          <a:p>
            <a:r>
              <a:rPr lang="en-US" sz="1100" dirty="0">
                <a:solidFill>
                  <a:srgbClr val="000000"/>
                </a:solidFill>
                <a:effectLst/>
                <a:latin typeface="Consolas" panose="020B0609020204030204" pitchFamily="49" charset="0"/>
              </a:rPr>
              <a:t>}</a:t>
            </a:r>
          </a:p>
        </p:txBody>
      </p:sp>
      <p:pic>
        <p:nvPicPr>
          <p:cNvPr id="2050" name="Picture 2" descr="Windows 98 Computer - YouTube">
            <a:extLst>
              <a:ext uri="{FF2B5EF4-FFF2-40B4-BE49-F238E27FC236}">
                <a16:creationId xmlns:a16="http://schemas.microsoft.com/office/drawing/2014/main" id="{8B638073-766A-27D1-ADD3-FF7AE459022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4361" y="4514730"/>
            <a:ext cx="3183360" cy="179064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0EFA32A-AD5B-FA37-CA5C-A4AB2D7915DE}"/>
              </a:ext>
            </a:extLst>
          </p:cNvPr>
          <p:cNvSpPr txBox="1"/>
          <p:nvPr/>
        </p:nvSpPr>
        <p:spPr>
          <a:xfrm>
            <a:off x="3743106" y="4514730"/>
            <a:ext cx="923651" cy="523220"/>
          </a:xfrm>
          <a:prstGeom prst="rect">
            <a:avLst/>
          </a:prstGeom>
          <a:noFill/>
        </p:spPr>
        <p:txBody>
          <a:bodyPr wrap="none" rtlCol="0">
            <a:spAutoFit/>
          </a:bodyPr>
          <a:lstStyle/>
          <a:p>
            <a:r>
              <a:rPr lang="en-US" sz="2800" b="1" dirty="0"/>
              <a:t>O(n)</a:t>
            </a:r>
          </a:p>
        </p:txBody>
      </p:sp>
      <p:sp>
        <p:nvSpPr>
          <p:cNvPr id="11" name="TextBox 10">
            <a:extLst>
              <a:ext uri="{FF2B5EF4-FFF2-40B4-BE49-F238E27FC236}">
                <a16:creationId xmlns:a16="http://schemas.microsoft.com/office/drawing/2014/main" id="{418687DF-3503-792D-5E6D-68BC42593919}"/>
              </a:ext>
            </a:extLst>
          </p:cNvPr>
          <p:cNvSpPr txBox="1"/>
          <p:nvPr/>
        </p:nvSpPr>
        <p:spPr>
          <a:xfrm>
            <a:off x="5785900" y="3558531"/>
            <a:ext cx="3505200" cy="1107996"/>
          </a:xfrm>
          <a:prstGeom prst="rect">
            <a:avLst/>
          </a:prstGeom>
          <a:noFill/>
          <a:ln w="9525">
            <a:solidFill>
              <a:schemeClr val="tx1"/>
            </a:solidFill>
          </a:ln>
        </p:spPr>
        <p:txBody>
          <a:bodyPr wrap="square" rtlCol="0">
            <a:spAutoFit/>
          </a:bodyPr>
          <a:lstStyle/>
          <a:p>
            <a:r>
              <a:rPr lang="en-US" sz="1100" b="1" dirty="0">
                <a:solidFill>
                  <a:srgbClr val="7F0055"/>
                </a:solidFill>
                <a:effectLst/>
                <a:latin typeface="Consolas" panose="020B0609020204030204" pitchFamily="49" charset="0"/>
              </a:rPr>
              <a:t>public</a:t>
            </a:r>
            <a:r>
              <a:rPr lang="en-US" sz="1100" dirty="0">
                <a:solidFill>
                  <a:srgbClr val="000000"/>
                </a:solidFill>
                <a:effectLst/>
                <a:latin typeface="Consolas" panose="020B0609020204030204" pitchFamily="49" charset="0"/>
              </a:rPr>
              <a:t> </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000000"/>
                </a:solidFill>
                <a:latin typeface="Consolas" panose="020B0609020204030204" pitchFamily="49" charset="0"/>
              </a:rPr>
              <a:t>print</a:t>
            </a:r>
            <a:r>
              <a:rPr lang="en-US" sz="1100" dirty="0" err="1">
                <a:solidFill>
                  <a:srgbClr val="000000"/>
                </a:solidFill>
                <a:effectLst/>
                <a:latin typeface="Consolas" panose="020B0609020204030204" pitchFamily="49" charset="0"/>
              </a:rPr>
              <a:t>_array</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 {</a:t>
            </a:r>
            <a:endParaRPr lang="en-US" sz="1100" b="1" dirty="0">
              <a:solidFill>
                <a:srgbClr val="7F0055"/>
              </a:solidFill>
              <a:latin typeface="Consolas" panose="020B0609020204030204" pitchFamily="49" charset="0"/>
            </a:endParaRPr>
          </a:p>
          <a:p>
            <a:r>
              <a:rPr lang="en-US" sz="1100" b="1" dirty="0">
                <a:solidFill>
                  <a:srgbClr val="7F0055"/>
                </a:solidFill>
                <a:effectLst/>
                <a:latin typeface="Consolas" panose="020B0609020204030204" pitchFamily="49" charset="0"/>
              </a:rPr>
              <a:t>     for</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 0;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&lt; </a:t>
            </a:r>
            <a:r>
              <a:rPr lang="en-US" sz="1100" dirty="0" err="1">
                <a:solidFill>
                  <a:srgbClr val="6A3E3E"/>
                </a:solidFill>
                <a:effectLst/>
                <a:latin typeface="Consolas" panose="020B0609020204030204" pitchFamily="49" charset="0"/>
              </a:rPr>
              <a:t>array</a:t>
            </a:r>
            <a:r>
              <a:rPr lang="en-US" sz="1100" dirty="0" err="1">
                <a:solidFill>
                  <a:srgbClr val="000000"/>
                </a:solidFill>
                <a:effectLst/>
                <a:latin typeface="Consolas" panose="020B0609020204030204" pitchFamily="49" charset="0"/>
              </a:rPr>
              <a:t>.</a:t>
            </a:r>
            <a:r>
              <a:rPr lang="en-US" sz="1100" dirty="0" err="1">
                <a:solidFill>
                  <a:srgbClr val="0000C0"/>
                </a:solidFill>
                <a:effectLst/>
                <a:latin typeface="Consolas" panose="020B0609020204030204" pitchFamily="49" charset="0"/>
              </a:rPr>
              <a:t>length</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a:t>
            </a:r>
          </a:p>
          <a:p>
            <a:r>
              <a:rPr lang="en-US" sz="1100" b="1" dirty="0">
                <a:solidFill>
                  <a:srgbClr val="7F0055"/>
                </a:solidFill>
                <a:effectLst/>
                <a:latin typeface="Consolas" panose="020B0609020204030204" pitchFamily="49" charset="0"/>
              </a:rPr>
              <a:t>            </a:t>
            </a:r>
            <a:r>
              <a:rPr lang="en-US" sz="1100" dirty="0" err="1">
                <a:solidFill>
                  <a:schemeClr val="tx1"/>
                </a:solidFill>
                <a:latin typeface="Consolas" panose="020B0609020204030204" pitchFamily="49" charset="0"/>
              </a:rPr>
              <a:t>System.out.println</a:t>
            </a:r>
            <a:r>
              <a:rPr lang="en-US" sz="1100" dirty="0">
                <a:solidFill>
                  <a:schemeClr val="tx1"/>
                </a:solidFill>
                <a:latin typeface="Consolas" panose="020B0609020204030204" pitchFamily="49" charset="0"/>
              </a:rPr>
              <a:t>(</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00"/>
                </a:solidFill>
                <a:effectLst/>
                <a:latin typeface="Consolas" panose="020B0609020204030204" pitchFamily="49" charset="0"/>
              </a:rPr>
              <a:t>}</a:t>
            </a:r>
          </a:p>
          <a:p>
            <a:r>
              <a:rPr lang="en-US" sz="1100" dirty="0">
                <a:solidFill>
                  <a:srgbClr val="000000"/>
                </a:solidFill>
                <a:effectLst/>
                <a:latin typeface="Consolas" panose="020B0609020204030204" pitchFamily="49" charset="0"/>
              </a:rPr>
              <a:t>}</a:t>
            </a:r>
          </a:p>
        </p:txBody>
      </p:sp>
      <p:pic>
        <p:nvPicPr>
          <p:cNvPr id="13" name="Picture 4" descr="Supercomputer - Wikipedia">
            <a:extLst>
              <a:ext uri="{FF2B5EF4-FFF2-40B4-BE49-F238E27FC236}">
                <a16:creationId xmlns:a16="http://schemas.microsoft.com/office/drawing/2014/main" id="{195372E2-B70E-3542-BDF6-3759306DF28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66307" y="4279634"/>
            <a:ext cx="2944387" cy="195058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9A3FADF-95C0-31C3-3B6D-DEDC33CDA4A8}"/>
              </a:ext>
            </a:extLst>
          </p:cNvPr>
          <p:cNvSpPr txBox="1"/>
          <p:nvPr/>
        </p:nvSpPr>
        <p:spPr>
          <a:xfrm>
            <a:off x="9144000" y="4732479"/>
            <a:ext cx="923651" cy="523220"/>
          </a:xfrm>
          <a:prstGeom prst="rect">
            <a:avLst/>
          </a:prstGeom>
          <a:noFill/>
        </p:spPr>
        <p:txBody>
          <a:bodyPr wrap="none" rtlCol="0">
            <a:spAutoFit/>
          </a:bodyPr>
          <a:lstStyle/>
          <a:p>
            <a:r>
              <a:rPr lang="en-US" sz="2800" b="1" dirty="0"/>
              <a:t>O(n)</a:t>
            </a:r>
          </a:p>
        </p:txBody>
      </p:sp>
      <p:sp>
        <p:nvSpPr>
          <p:cNvPr id="15" name="TextBox 14">
            <a:extLst>
              <a:ext uri="{FF2B5EF4-FFF2-40B4-BE49-F238E27FC236}">
                <a16:creationId xmlns:a16="http://schemas.microsoft.com/office/drawing/2014/main" id="{DC2FF5D2-24EB-6BFB-3F44-ECA0600B04E9}"/>
              </a:ext>
            </a:extLst>
          </p:cNvPr>
          <p:cNvSpPr txBox="1"/>
          <p:nvPr/>
        </p:nvSpPr>
        <p:spPr>
          <a:xfrm>
            <a:off x="8900575" y="1002885"/>
            <a:ext cx="3256358" cy="2308324"/>
          </a:xfrm>
          <a:prstGeom prst="rect">
            <a:avLst/>
          </a:prstGeom>
          <a:noFill/>
        </p:spPr>
        <p:txBody>
          <a:bodyPr wrap="square" rtlCol="0">
            <a:spAutoFit/>
          </a:bodyPr>
          <a:lstStyle/>
          <a:p>
            <a:r>
              <a:rPr lang="en-US" sz="2400" b="1" dirty="0"/>
              <a:t>The same algorithm will have the same asymptotic running time no matter what the computer’s hardware is</a:t>
            </a:r>
          </a:p>
        </p:txBody>
      </p:sp>
    </p:spTree>
    <p:extLst>
      <p:ext uri="{BB962C8B-B14F-4D97-AF65-F5344CB8AC3E}">
        <p14:creationId xmlns:p14="http://schemas.microsoft.com/office/powerpoint/2010/main" val="239937424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128</a:t>
            </a:fld>
            <a:endParaRPr lang="en-US" dirty="0"/>
          </a:p>
        </p:txBody>
      </p:sp>
      <p:pic>
        <p:nvPicPr>
          <p:cNvPr id="18" name="Picture 17" descr="A screenshot of a computer&#10;&#10;Description automatically generated with low confidence">
            <a:extLst>
              <a:ext uri="{FF2B5EF4-FFF2-40B4-BE49-F238E27FC236}">
                <a16:creationId xmlns:a16="http://schemas.microsoft.com/office/drawing/2014/main" id="{C5DF68A6-D3FC-C7BC-42C8-56BE8B5B89F6}"/>
              </a:ext>
            </a:extLst>
          </p:cNvPr>
          <p:cNvPicPr>
            <a:picLocks noChangeAspect="1"/>
          </p:cNvPicPr>
          <p:nvPr/>
        </p:nvPicPr>
        <p:blipFill rotWithShape="1">
          <a:blip r:embed="rId3">
            <a:extLst>
              <a:ext uri="{28A0092B-C50C-407E-A947-70E740481C1C}">
                <a14:useLocalDpi xmlns:a14="http://schemas.microsoft.com/office/drawing/2010/main" val="0"/>
              </a:ext>
            </a:extLst>
          </a:blip>
          <a:srcRect t="3174" b="1377"/>
          <a:stretch/>
        </p:blipFill>
        <p:spPr>
          <a:xfrm>
            <a:off x="838200" y="101883"/>
            <a:ext cx="9525000" cy="6325144"/>
          </a:xfrm>
          <a:prstGeom prst="rect">
            <a:avLst/>
          </a:prstGeom>
        </p:spPr>
      </p:pic>
    </p:spTree>
    <p:extLst>
      <p:ext uri="{BB962C8B-B14F-4D97-AF65-F5344CB8AC3E}">
        <p14:creationId xmlns:p14="http://schemas.microsoft.com/office/powerpoint/2010/main" val="235446014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129</a:t>
            </a:fld>
            <a:endParaRPr lang="en-US" dirty="0"/>
          </a:p>
        </p:txBody>
      </p:sp>
      <p:pic>
        <p:nvPicPr>
          <p:cNvPr id="18" name="Picture 17" descr="A screenshot of a computer&#10;&#10;Description automatically generated with low confidence">
            <a:extLst>
              <a:ext uri="{FF2B5EF4-FFF2-40B4-BE49-F238E27FC236}">
                <a16:creationId xmlns:a16="http://schemas.microsoft.com/office/drawing/2014/main" id="{C5DF68A6-D3FC-C7BC-42C8-56BE8B5B89F6}"/>
              </a:ext>
            </a:extLst>
          </p:cNvPr>
          <p:cNvPicPr>
            <a:picLocks noChangeAspect="1"/>
          </p:cNvPicPr>
          <p:nvPr/>
        </p:nvPicPr>
        <p:blipFill rotWithShape="1">
          <a:blip r:embed="rId3">
            <a:extLst>
              <a:ext uri="{28A0092B-C50C-407E-A947-70E740481C1C}">
                <a14:useLocalDpi xmlns:a14="http://schemas.microsoft.com/office/drawing/2010/main" val="0"/>
              </a:ext>
            </a:extLst>
          </a:blip>
          <a:srcRect t="3174" b="1377"/>
          <a:stretch/>
        </p:blipFill>
        <p:spPr>
          <a:xfrm>
            <a:off x="838200" y="101883"/>
            <a:ext cx="9525000" cy="6325144"/>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9E5405B0-423C-8D1F-9A6E-470ADF3213B3}"/>
                  </a:ext>
                </a:extLst>
              </p14:cNvPr>
              <p14:cNvContentPartPr/>
              <p14:nvPr/>
            </p14:nvContentPartPr>
            <p14:xfrm>
              <a:off x="1257853" y="950873"/>
              <a:ext cx="8653320" cy="5191920"/>
            </p14:xfrm>
          </p:contentPart>
        </mc:Choice>
        <mc:Fallback xmlns="">
          <p:pic>
            <p:nvPicPr>
              <p:cNvPr id="2" name="Ink 1">
                <a:extLst>
                  <a:ext uri="{FF2B5EF4-FFF2-40B4-BE49-F238E27FC236}">
                    <a16:creationId xmlns:a16="http://schemas.microsoft.com/office/drawing/2014/main" id="{9E5405B0-423C-8D1F-9A6E-470ADF3213B3}"/>
                  </a:ext>
                </a:extLst>
              </p:cNvPr>
              <p:cNvPicPr/>
              <p:nvPr/>
            </p:nvPicPr>
            <p:blipFill>
              <a:blip r:embed="rId5"/>
              <a:stretch>
                <a:fillRect/>
              </a:stretch>
            </p:blipFill>
            <p:spPr>
              <a:xfrm>
                <a:off x="1239853" y="932873"/>
                <a:ext cx="8688960" cy="5227560"/>
              </a:xfrm>
              <a:prstGeom prst="rect">
                <a:avLst/>
              </a:prstGeom>
            </p:spPr>
          </p:pic>
        </mc:Fallback>
      </mc:AlternateContent>
      <p:sp>
        <p:nvSpPr>
          <p:cNvPr id="6" name="TextBox 5">
            <a:extLst>
              <a:ext uri="{FF2B5EF4-FFF2-40B4-BE49-F238E27FC236}">
                <a16:creationId xmlns:a16="http://schemas.microsoft.com/office/drawing/2014/main" id="{6ADC9922-EE4E-FBB4-A9D5-5BABD5090A3E}"/>
              </a:ext>
            </a:extLst>
          </p:cNvPr>
          <p:cNvSpPr txBox="1"/>
          <p:nvPr/>
        </p:nvSpPr>
        <p:spPr>
          <a:xfrm>
            <a:off x="8212631" y="393343"/>
            <a:ext cx="3397084" cy="523220"/>
          </a:xfrm>
          <a:prstGeom prst="rect">
            <a:avLst/>
          </a:prstGeom>
          <a:noFill/>
        </p:spPr>
        <p:txBody>
          <a:bodyPr wrap="none" rtlCol="0">
            <a:spAutoFit/>
          </a:bodyPr>
          <a:lstStyle/>
          <a:p>
            <a:r>
              <a:rPr lang="en-US" sz="2800" b="1" dirty="0">
                <a:solidFill>
                  <a:srgbClr val="00B0F0"/>
                </a:solidFill>
              </a:rPr>
              <a:t>“Polynomial Time”</a:t>
            </a:r>
          </a:p>
        </p:txBody>
      </p:sp>
    </p:spTree>
    <p:extLst>
      <p:ext uri="{BB962C8B-B14F-4D97-AF65-F5344CB8AC3E}">
        <p14:creationId xmlns:p14="http://schemas.microsoft.com/office/powerpoint/2010/main" val="2871525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13</a:t>
            </a:fld>
            <a:endParaRPr lang="en-US" dirty="0"/>
          </a:p>
        </p:txBody>
      </p:sp>
      <p:sp>
        <p:nvSpPr>
          <p:cNvPr id="6" name="TextBox 5">
            <a:extLst>
              <a:ext uri="{FF2B5EF4-FFF2-40B4-BE49-F238E27FC236}">
                <a16:creationId xmlns:a16="http://schemas.microsoft.com/office/drawing/2014/main" id="{1FD3F738-3E04-767C-19C6-C572E2998808}"/>
              </a:ext>
            </a:extLst>
          </p:cNvPr>
          <p:cNvSpPr txBox="1"/>
          <p:nvPr/>
        </p:nvSpPr>
        <p:spPr>
          <a:xfrm>
            <a:off x="1295400" y="228600"/>
            <a:ext cx="9105312" cy="954107"/>
          </a:xfrm>
          <a:prstGeom prst="rect">
            <a:avLst/>
          </a:prstGeom>
          <a:noFill/>
        </p:spPr>
        <p:txBody>
          <a:bodyPr wrap="square" rtlCol="0">
            <a:spAutoFit/>
          </a:bodyPr>
          <a:lstStyle/>
          <a:p>
            <a:r>
              <a:rPr lang="en-US" sz="2800" dirty="0"/>
              <a:t>The </a:t>
            </a:r>
            <a:r>
              <a:rPr lang="en-US" sz="2800" b="1" dirty="0"/>
              <a:t>running time </a:t>
            </a:r>
            <a:r>
              <a:rPr lang="en-US" sz="2800" dirty="0"/>
              <a:t>of an algorithm is the time it takes for an algorithm to completely run from start to finish</a:t>
            </a:r>
          </a:p>
        </p:txBody>
      </p:sp>
      <p:sp>
        <p:nvSpPr>
          <p:cNvPr id="10" name="TextBox 9">
            <a:extLst>
              <a:ext uri="{FF2B5EF4-FFF2-40B4-BE49-F238E27FC236}">
                <a16:creationId xmlns:a16="http://schemas.microsoft.com/office/drawing/2014/main" id="{1ED92A0C-74D3-108A-B2C1-1EDD8FE682DA}"/>
              </a:ext>
            </a:extLst>
          </p:cNvPr>
          <p:cNvSpPr txBox="1"/>
          <p:nvPr/>
        </p:nvSpPr>
        <p:spPr>
          <a:xfrm>
            <a:off x="1524000" y="1600200"/>
            <a:ext cx="9906000" cy="1938992"/>
          </a:xfrm>
          <a:prstGeom prst="rect">
            <a:avLst/>
          </a:prstGeom>
          <a:noFill/>
        </p:spPr>
        <p:txBody>
          <a:bodyPr wrap="square" rtlCol="0">
            <a:spAutoFit/>
          </a:bodyPr>
          <a:lstStyle/>
          <a:p>
            <a:r>
              <a:rPr lang="en-US" sz="2400" dirty="0"/>
              <a:t>There are a few ways we can measure running time:</a:t>
            </a:r>
          </a:p>
          <a:p>
            <a:endParaRPr lang="en-US" sz="2400" dirty="0"/>
          </a:p>
          <a:p>
            <a:pPr marL="342900" indent="-342900">
              <a:buFont typeface="+mj-lt"/>
              <a:buAutoNum type="arabicPeriod"/>
            </a:pPr>
            <a:r>
              <a:rPr lang="en-US" sz="2400" strike="sngStrike" dirty="0"/>
              <a:t>Time (seconds, nanoseconds, minutes, days, </a:t>
            </a:r>
            <a:r>
              <a:rPr lang="en-US" sz="2400" strike="sngStrike" dirty="0" err="1"/>
              <a:t>etc</a:t>
            </a:r>
            <a:r>
              <a:rPr lang="en-US" sz="2400" strike="sngStrike" dirty="0"/>
              <a:t>)</a:t>
            </a:r>
            <a:endParaRPr lang="en-US" sz="2400" dirty="0"/>
          </a:p>
          <a:p>
            <a:endParaRPr lang="en-US" sz="2400" dirty="0"/>
          </a:p>
          <a:p>
            <a:r>
              <a:rPr lang="en-US" sz="2400" dirty="0"/>
              <a:t>2. Number of </a:t>
            </a:r>
            <a:r>
              <a:rPr lang="en-US" sz="2400" b="1" dirty="0"/>
              <a:t>operations</a:t>
            </a:r>
            <a:r>
              <a:rPr lang="en-US" sz="2400" dirty="0"/>
              <a:t> required to complete algorithm.</a:t>
            </a:r>
          </a:p>
        </p:txBody>
      </p:sp>
    </p:spTree>
    <p:extLst>
      <p:ext uri="{BB962C8B-B14F-4D97-AF65-F5344CB8AC3E}">
        <p14:creationId xmlns:p14="http://schemas.microsoft.com/office/powerpoint/2010/main" val="200249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14</a:t>
            </a:fld>
            <a:endParaRPr lang="en-US" dirty="0"/>
          </a:p>
        </p:txBody>
      </p:sp>
      <p:sp>
        <p:nvSpPr>
          <p:cNvPr id="6" name="TextBox 5">
            <a:extLst>
              <a:ext uri="{FF2B5EF4-FFF2-40B4-BE49-F238E27FC236}">
                <a16:creationId xmlns:a16="http://schemas.microsoft.com/office/drawing/2014/main" id="{1FD3F738-3E04-767C-19C6-C572E2998808}"/>
              </a:ext>
            </a:extLst>
          </p:cNvPr>
          <p:cNvSpPr txBox="1"/>
          <p:nvPr/>
        </p:nvSpPr>
        <p:spPr>
          <a:xfrm>
            <a:off x="1295400" y="228600"/>
            <a:ext cx="9105312" cy="954107"/>
          </a:xfrm>
          <a:prstGeom prst="rect">
            <a:avLst/>
          </a:prstGeom>
          <a:noFill/>
        </p:spPr>
        <p:txBody>
          <a:bodyPr wrap="square" rtlCol="0">
            <a:spAutoFit/>
          </a:bodyPr>
          <a:lstStyle/>
          <a:p>
            <a:r>
              <a:rPr lang="en-US" sz="2800" dirty="0"/>
              <a:t>The </a:t>
            </a:r>
            <a:r>
              <a:rPr lang="en-US" sz="2800" b="1" dirty="0"/>
              <a:t>running time </a:t>
            </a:r>
            <a:r>
              <a:rPr lang="en-US" sz="2800" dirty="0"/>
              <a:t>of an algorithm is the time it takes for an algorithm to completely run from start to finish</a:t>
            </a:r>
          </a:p>
        </p:txBody>
      </p:sp>
      <p:sp>
        <p:nvSpPr>
          <p:cNvPr id="10" name="TextBox 9">
            <a:extLst>
              <a:ext uri="{FF2B5EF4-FFF2-40B4-BE49-F238E27FC236}">
                <a16:creationId xmlns:a16="http://schemas.microsoft.com/office/drawing/2014/main" id="{1ED92A0C-74D3-108A-B2C1-1EDD8FE682DA}"/>
              </a:ext>
            </a:extLst>
          </p:cNvPr>
          <p:cNvSpPr txBox="1"/>
          <p:nvPr/>
        </p:nvSpPr>
        <p:spPr>
          <a:xfrm>
            <a:off x="1524000" y="1600200"/>
            <a:ext cx="9906000" cy="1938992"/>
          </a:xfrm>
          <a:prstGeom prst="rect">
            <a:avLst/>
          </a:prstGeom>
          <a:noFill/>
        </p:spPr>
        <p:txBody>
          <a:bodyPr wrap="square" rtlCol="0">
            <a:spAutoFit/>
          </a:bodyPr>
          <a:lstStyle/>
          <a:p>
            <a:r>
              <a:rPr lang="en-US" sz="2400" dirty="0"/>
              <a:t>There are a few ways we can measure running time:</a:t>
            </a:r>
          </a:p>
          <a:p>
            <a:endParaRPr lang="en-US" sz="2400" dirty="0"/>
          </a:p>
          <a:p>
            <a:pPr marL="342900" indent="-342900">
              <a:buFont typeface="+mj-lt"/>
              <a:buAutoNum type="arabicPeriod"/>
            </a:pPr>
            <a:r>
              <a:rPr lang="en-US" sz="2400" strike="sngStrike" dirty="0"/>
              <a:t>Time (seconds, nanoseconds, minutes, days, </a:t>
            </a:r>
            <a:r>
              <a:rPr lang="en-US" sz="2400" strike="sngStrike" dirty="0" err="1"/>
              <a:t>etc</a:t>
            </a:r>
            <a:r>
              <a:rPr lang="en-US" sz="2400" strike="sngStrike" dirty="0"/>
              <a:t>)</a:t>
            </a:r>
            <a:endParaRPr lang="en-US" sz="2400" dirty="0"/>
          </a:p>
          <a:p>
            <a:endParaRPr lang="en-US" sz="2400" dirty="0"/>
          </a:p>
          <a:p>
            <a:r>
              <a:rPr lang="en-US" sz="2400" dirty="0"/>
              <a:t>2. Number of </a:t>
            </a:r>
            <a:r>
              <a:rPr lang="en-US" sz="2400" b="1" dirty="0"/>
              <a:t>operations</a:t>
            </a:r>
            <a:r>
              <a:rPr lang="en-US" sz="2400" dirty="0"/>
              <a:t> required to complete algorithm.</a:t>
            </a:r>
          </a:p>
        </p:txBody>
      </p:sp>
      <p:sp>
        <p:nvSpPr>
          <p:cNvPr id="2" name="TextBox 1">
            <a:extLst>
              <a:ext uri="{FF2B5EF4-FFF2-40B4-BE49-F238E27FC236}">
                <a16:creationId xmlns:a16="http://schemas.microsoft.com/office/drawing/2014/main" id="{3298DB50-0F3B-EAD7-41E5-434E1B0F81C1}"/>
              </a:ext>
            </a:extLst>
          </p:cNvPr>
          <p:cNvSpPr txBox="1"/>
          <p:nvPr/>
        </p:nvSpPr>
        <p:spPr>
          <a:xfrm>
            <a:off x="952500" y="4191000"/>
            <a:ext cx="10287000" cy="1384995"/>
          </a:xfrm>
          <a:prstGeom prst="rect">
            <a:avLst/>
          </a:prstGeom>
          <a:noFill/>
        </p:spPr>
        <p:txBody>
          <a:bodyPr wrap="square" rtlCol="0">
            <a:spAutoFit/>
          </a:bodyPr>
          <a:lstStyle/>
          <a:p>
            <a:r>
              <a:rPr lang="en-US" sz="2800" dirty="0"/>
              <a:t>To measure the running time of an algorithm, we will count the number of operations the algorithm performs, and look at how these operations scale </a:t>
            </a:r>
            <a:r>
              <a:rPr lang="en-US" sz="2800" i="1" dirty="0"/>
              <a:t>as the input increases</a:t>
            </a:r>
          </a:p>
        </p:txBody>
      </p:sp>
    </p:spTree>
    <p:extLst>
      <p:ext uri="{BB962C8B-B14F-4D97-AF65-F5344CB8AC3E}">
        <p14:creationId xmlns:p14="http://schemas.microsoft.com/office/powerpoint/2010/main" val="4229711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15</a:t>
            </a:fld>
            <a:endParaRPr lang="en-US" dirty="0"/>
          </a:p>
        </p:txBody>
      </p:sp>
      <p:sp>
        <p:nvSpPr>
          <p:cNvPr id="6" name="TextBox 5">
            <a:extLst>
              <a:ext uri="{FF2B5EF4-FFF2-40B4-BE49-F238E27FC236}">
                <a16:creationId xmlns:a16="http://schemas.microsoft.com/office/drawing/2014/main" id="{1FD3F738-3E04-767C-19C6-C572E2998808}"/>
              </a:ext>
            </a:extLst>
          </p:cNvPr>
          <p:cNvSpPr txBox="1"/>
          <p:nvPr/>
        </p:nvSpPr>
        <p:spPr>
          <a:xfrm>
            <a:off x="1295400" y="228600"/>
            <a:ext cx="9105312" cy="954107"/>
          </a:xfrm>
          <a:prstGeom prst="rect">
            <a:avLst/>
          </a:prstGeom>
          <a:noFill/>
        </p:spPr>
        <p:txBody>
          <a:bodyPr wrap="square" rtlCol="0">
            <a:spAutoFit/>
          </a:bodyPr>
          <a:lstStyle/>
          <a:p>
            <a:r>
              <a:rPr lang="en-US" sz="2800" dirty="0"/>
              <a:t>The </a:t>
            </a:r>
            <a:r>
              <a:rPr lang="en-US" sz="2800" b="1" dirty="0"/>
              <a:t>running time </a:t>
            </a:r>
            <a:r>
              <a:rPr lang="en-US" sz="2800" dirty="0"/>
              <a:t>of an algorithm is the time it takes for an algorithm to completely run from start to finish</a:t>
            </a:r>
          </a:p>
        </p:txBody>
      </p:sp>
      <p:sp>
        <p:nvSpPr>
          <p:cNvPr id="10" name="TextBox 9">
            <a:extLst>
              <a:ext uri="{FF2B5EF4-FFF2-40B4-BE49-F238E27FC236}">
                <a16:creationId xmlns:a16="http://schemas.microsoft.com/office/drawing/2014/main" id="{1ED92A0C-74D3-108A-B2C1-1EDD8FE682DA}"/>
              </a:ext>
            </a:extLst>
          </p:cNvPr>
          <p:cNvSpPr txBox="1"/>
          <p:nvPr/>
        </p:nvSpPr>
        <p:spPr>
          <a:xfrm>
            <a:off x="1524000" y="1600200"/>
            <a:ext cx="9906000" cy="1938992"/>
          </a:xfrm>
          <a:prstGeom prst="rect">
            <a:avLst/>
          </a:prstGeom>
          <a:noFill/>
        </p:spPr>
        <p:txBody>
          <a:bodyPr wrap="square" rtlCol="0">
            <a:spAutoFit/>
          </a:bodyPr>
          <a:lstStyle/>
          <a:p>
            <a:r>
              <a:rPr lang="en-US" sz="2400" dirty="0"/>
              <a:t>There are a few ways we can measure running time:</a:t>
            </a:r>
          </a:p>
          <a:p>
            <a:endParaRPr lang="en-US" sz="2400" dirty="0"/>
          </a:p>
          <a:p>
            <a:pPr marL="342900" indent="-342900">
              <a:buFont typeface="+mj-lt"/>
              <a:buAutoNum type="arabicPeriod"/>
            </a:pPr>
            <a:r>
              <a:rPr lang="en-US" sz="2400" strike="sngStrike" dirty="0"/>
              <a:t>Time (seconds, nanoseconds, minutes, days, </a:t>
            </a:r>
            <a:r>
              <a:rPr lang="en-US" sz="2400" strike="sngStrike" dirty="0" err="1"/>
              <a:t>etc</a:t>
            </a:r>
            <a:r>
              <a:rPr lang="en-US" sz="2400" strike="sngStrike" dirty="0"/>
              <a:t>)</a:t>
            </a:r>
            <a:endParaRPr lang="en-US" sz="2400" dirty="0"/>
          </a:p>
          <a:p>
            <a:endParaRPr lang="en-US" sz="2400" dirty="0"/>
          </a:p>
          <a:p>
            <a:r>
              <a:rPr lang="en-US" sz="2400" dirty="0"/>
              <a:t>2. Number of </a:t>
            </a:r>
            <a:r>
              <a:rPr lang="en-US" sz="2400" b="1" dirty="0"/>
              <a:t>operations</a:t>
            </a:r>
            <a:r>
              <a:rPr lang="en-US" sz="2400" dirty="0"/>
              <a:t> required to complete algorithm.</a:t>
            </a:r>
          </a:p>
        </p:txBody>
      </p:sp>
      <p:sp>
        <p:nvSpPr>
          <p:cNvPr id="2" name="TextBox 1">
            <a:extLst>
              <a:ext uri="{FF2B5EF4-FFF2-40B4-BE49-F238E27FC236}">
                <a16:creationId xmlns:a16="http://schemas.microsoft.com/office/drawing/2014/main" id="{3298DB50-0F3B-EAD7-41E5-434E1B0F81C1}"/>
              </a:ext>
            </a:extLst>
          </p:cNvPr>
          <p:cNvSpPr txBox="1"/>
          <p:nvPr/>
        </p:nvSpPr>
        <p:spPr>
          <a:xfrm>
            <a:off x="952500" y="4191000"/>
            <a:ext cx="10287000" cy="1384995"/>
          </a:xfrm>
          <a:prstGeom prst="rect">
            <a:avLst/>
          </a:prstGeom>
          <a:noFill/>
        </p:spPr>
        <p:txBody>
          <a:bodyPr wrap="square" rtlCol="0">
            <a:spAutoFit/>
          </a:bodyPr>
          <a:lstStyle/>
          <a:p>
            <a:r>
              <a:rPr lang="en-US" sz="2800" dirty="0"/>
              <a:t>To measure the running time of an algorithm, we will count the number of operations the algorithm performs, and look at how these operations scale </a:t>
            </a:r>
            <a:r>
              <a:rPr lang="en-US" sz="2800" i="1" dirty="0"/>
              <a:t>as the input increases</a:t>
            </a:r>
          </a:p>
        </p:txBody>
      </p:sp>
      <p:sp>
        <p:nvSpPr>
          <p:cNvPr id="7" name="TextBox 6">
            <a:extLst>
              <a:ext uri="{FF2B5EF4-FFF2-40B4-BE49-F238E27FC236}">
                <a16:creationId xmlns:a16="http://schemas.microsoft.com/office/drawing/2014/main" id="{81A8B01A-520C-C536-2EB4-9CA0CD2FFCDB}"/>
              </a:ext>
            </a:extLst>
          </p:cNvPr>
          <p:cNvSpPr txBox="1"/>
          <p:nvPr/>
        </p:nvSpPr>
        <p:spPr>
          <a:xfrm>
            <a:off x="472592" y="5816786"/>
            <a:ext cx="10780515" cy="400110"/>
          </a:xfrm>
          <a:prstGeom prst="rect">
            <a:avLst/>
          </a:prstGeom>
          <a:noFill/>
        </p:spPr>
        <p:txBody>
          <a:bodyPr wrap="none" rtlCol="0">
            <a:spAutoFit/>
          </a:bodyPr>
          <a:lstStyle/>
          <a:p>
            <a:r>
              <a:rPr lang="en-US" sz="2000" dirty="0"/>
              <a:t>When we describe the running time of an algorithm, we will represent it using </a:t>
            </a:r>
            <a:r>
              <a:rPr lang="en-US" sz="2000" b="1" dirty="0"/>
              <a:t>Big-O Notation</a:t>
            </a:r>
          </a:p>
        </p:txBody>
      </p:sp>
    </p:spTree>
    <p:extLst>
      <p:ext uri="{BB962C8B-B14F-4D97-AF65-F5344CB8AC3E}">
        <p14:creationId xmlns:p14="http://schemas.microsoft.com/office/powerpoint/2010/main" val="3455520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16</a:t>
            </a:fld>
            <a:endParaRPr lang="en-US" dirty="0"/>
          </a:p>
        </p:txBody>
      </p:sp>
      <p:sp>
        <p:nvSpPr>
          <p:cNvPr id="8" name="TextBox 7">
            <a:extLst>
              <a:ext uri="{FF2B5EF4-FFF2-40B4-BE49-F238E27FC236}">
                <a16:creationId xmlns:a16="http://schemas.microsoft.com/office/drawing/2014/main" id="{7C2B7604-A3F9-4B63-F559-F835DB6D6E17}"/>
              </a:ext>
            </a:extLst>
          </p:cNvPr>
          <p:cNvSpPr txBox="1"/>
          <p:nvPr/>
        </p:nvSpPr>
        <p:spPr>
          <a:xfrm>
            <a:off x="983863" y="457200"/>
            <a:ext cx="10224274" cy="461665"/>
          </a:xfrm>
          <a:prstGeom prst="rect">
            <a:avLst/>
          </a:prstGeom>
          <a:noFill/>
        </p:spPr>
        <p:txBody>
          <a:bodyPr wrap="none" rtlCol="0">
            <a:spAutoFit/>
          </a:bodyPr>
          <a:lstStyle/>
          <a:p>
            <a:r>
              <a:rPr lang="en-US" sz="2400" dirty="0"/>
              <a:t>A </a:t>
            </a:r>
            <a:r>
              <a:rPr lang="en-US" sz="2400" b="1" dirty="0"/>
              <a:t>primitive operation </a:t>
            </a:r>
            <a:r>
              <a:rPr lang="en-US" sz="2400" dirty="0"/>
              <a:t>is an operation that has a </a:t>
            </a:r>
            <a:r>
              <a:rPr lang="en-US" sz="2400" b="1" dirty="0"/>
              <a:t>constant</a:t>
            </a:r>
            <a:r>
              <a:rPr lang="en-US" sz="2400" dirty="0"/>
              <a:t> execution time</a:t>
            </a:r>
          </a:p>
        </p:txBody>
      </p:sp>
    </p:spTree>
    <p:extLst>
      <p:ext uri="{BB962C8B-B14F-4D97-AF65-F5344CB8AC3E}">
        <p14:creationId xmlns:p14="http://schemas.microsoft.com/office/powerpoint/2010/main" val="372269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17</a:t>
            </a:fld>
            <a:endParaRPr lang="en-US" dirty="0"/>
          </a:p>
        </p:txBody>
      </p:sp>
      <p:sp>
        <p:nvSpPr>
          <p:cNvPr id="8" name="TextBox 7">
            <a:extLst>
              <a:ext uri="{FF2B5EF4-FFF2-40B4-BE49-F238E27FC236}">
                <a16:creationId xmlns:a16="http://schemas.microsoft.com/office/drawing/2014/main" id="{7C2B7604-A3F9-4B63-F559-F835DB6D6E17}"/>
              </a:ext>
            </a:extLst>
          </p:cNvPr>
          <p:cNvSpPr txBox="1"/>
          <p:nvPr/>
        </p:nvSpPr>
        <p:spPr>
          <a:xfrm>
            <a:off x="983863" y="457200"/>
            <a:ext cx="10224274" cy="461665"/>
          </a:xfrm>
          <a:prstGeom prst="rect">
            <a:avLst/>
          </a:prstGeom>
          <a:noFill/>
        </p:spPr>
        <p:txBody>
          <a:bodyPr wrap="none" rtlCol="0">
            <a:spAutoFit/>
          </a:bodyPr>
          <a:lstStyle/>
          <a:p>
            <a:r>
              <a:rPr lang="en-US" sz="2400" dirty="0"/>
              <a:t>A </a:t>
            </a:r>
            <a:r>
              <a:rPr lang="en-US" sz="2400" b="1" dirty="0"/>
              <a:t>primitive operation </a:t>
            </a:r>
            <a:r>
              <a:rPr lang="en-US" sz="2400" dirty="0"/>
              <a:t>is an operation that has a </a:t>
            </a:r>
            <a:r>
              <a:rPr lang="en-US" sz="2400" b="1" dirty="0"/>
              <a:t>constant</a:t>
            </a:r>
            <a:r>
              <a:rPr lang="en-US" sz="2400" dirty="0"/>
              <a:t> execution time</a:t>
            </a:r>
          </a:p>
        </p:txBody>
      </p:sp>
      <p:sp>
        <p:nvSpPr>
          <p:cNvPr id="9" name="TextBox 8">
            <a:extLst>
              <a:ext uri="{FF2B5EF4-FFF2-40B4-BE49-F238E27FC236}">
                <a16:creationId xmlns:a16="http://schemas.microsoft.com/office/drawing/2014/main" id="{5E8D810C-BF2D-8CF4-24B7-15D1563B18B3}"/>
              </a:ext>
            </a:extLst>
          </p:cNvPr>
          <p:cNvSpPr txBox="1"/>
          <p:nvPr/>
        </p:nvSpPr>
        <p:spPr>
          <a:xfrm>
            <a:off x="457200" y="1981200"/>
            <a:ext cx="4652236"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Assigning a value to a variable</a:t>
            </a:r>
          </a:p>
        </p:txBody>
      </p:sp>
      <p:sp>
        <p:nvSpPr>
          <p:cNvPr id="6" name="TextBox 5">
            <a:extLst>
              <a:ext uri="{FF2B5EF4-FFF2-40B4-BE49-F238E27FC236}">
                <a16:creationId xmlns:a16="http://schemas.microsoft.com/office/drawing/2014/main" id="{01185A83-081B-AB2B-6E3E-98D683FEEA7D}"/>
              </a:ext>
            </a:extLst>
          </p:cNvPr>
          <p:cNvSpPr txBox="1"/>
          <p:nvPr/>
        </p:nvSpPr>
        <p:spPr>
          <a:xfrm>
            <a:off x="6934200" y="1950422"/>
            <a:ext cx="2964316" cy="523220"/>
          </a:xfrm>
          <a:prstGeom prst="rect">
            <a:avLst/>
          </a:prstGeom>
          <a:noFill/>
        </p:spPr>
        <p:txBody>
          <a:bodyPr wrap="square">
            <a:spAutoFit/>
          </a:bodyPr>
          <a:lstStyle/>
          <a:p>
            <a:r>
              <a:rPr lang="en-US" sz="2800" b="1" dirty="0">
                <a:solidFill>
                  <a:srgbClr val="7F0055"/>
                </a:solidFill>
                <a:effectLst/>
                <a:latin typeface="Consolas" panose="020B0609020204030204" pitchFamily="49" charset="0"/>
              </a:rPr>
              <a:t>int</a:t>
            </a:r>
            <a:r>
              <a:rPr lang="en-US" sz="2800" dirty="0">
                <a:solidFill>
                  <a:srgbClr val="000000"/>
                </a:solidFill>
                <a:effectLst/>
                <a:latin typeface="Consolas" panose="020B0609020204030204" pitchFamily="49" charset="0"/>
              </a:rPr>
              <a:t> </a:t>
            </a:r>
            <a:r>
              <a:rPr lang="en-US" sz="2800" dirty="0">
                <a:solidFill>
                  <a:srgbClr val="6A3E3E"/>
                </a:solidFill>
                <a:effectLst/>
                <a:latin typeface="Consolas" panose="020B0609020204030204" pitchFamily="49" charset="0"/>
              </a:rPr>
              <a:t>N</a:t>
            </a:r>
            <a:r>
              <a:rPr lang="en-US" sz="2800" dirty="0">
                <a:solidFill>
                  <a:srgbClr val="000000"/>
                </a:solidFill>
                <a:effectLst/>
                <a:latin typeface="Consolas" panose="020B0609020204030204" pitchFamily="49" charset="0"/>
              </a:rPr>
              <a:t> = 3;</a:t>
            </a:r>
          </a:p>
        </p:txBody>
      </p:sp>
    </p:spTree>
    <p:extLst>
      <p:ext uri="{BB962C8B-B14F-4D97-AF65-F5344CB8AC3E}">
        <p14:creationId xmlns:p14="http://schemas.microsoft.com/office/powerpoint/2010/main" val="516133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18</a:t>
            </a:fld>
            <a:endParaRPr lang="en-US" dirty="0"/>
          </a:p>
        </p:txBody>
      </p:sp>
      <p:sp>
        <p:nvSpPr>
          <p:cNvPr id="8" name="TextBox 7">
            <a:extLst>
              <a:ext uri="{FF2B5EF4-FFF2-40B4-BE49-F238E27FC236}">
                <a16:creationId xmlns:a16="http://schemas.microsoft.com/office/drawing/2014/main" id="{7C2B7604-A3F9-4B63-F559-F835DB6D6E17}"/>
              </a:ext>
            </a:extLst>
          </p:cNvPr>
          <p:cNvSpPr txBox="1"/>
          <p:nvPr/>
        </p:nvSpPr>
        <p:spPr>
          <a:xfrm>
            <a:off x="983863" y="457200"/>
            <a:ext cx="10224274" cy="461665"/>
          </a:xfrm>
          <a:prstGeom prst="rect">
            <a:avLst/>
          </a:prstGeom>
          <a:noFill/>
        </p:spPr>
        <p:txBody>
          <a:bodyPr wrap="none" rtlCol="0">
            <a:spAutoFit/>
          </a:bodyPr>
          <a:lstStyle/>
          <a:p>
            <a:r>
              <a:rPr lang="en-US" sz="2400" dirty="0"/>
              <a:t>A </a:t>
            </a:r>
            <a:r>
              <a:rPr lang="en-US" sz="2400" b="1" dirty="0"/>
              <a:t>primitive operation </a:t>
            </a:r>
            <a:r>
              <a:rPr lang="en-US" sz="2400" dirty="0"/>
              <a:t>is an operation that has a </a:t>
            </a:r>
            <a:r>
              <a:rPr lang="en-US" sz="2400" b="1" dirty="0"/>
              <a:t>constant</a:t>
            </a:r>
            <a:r>
              <a:rPr lang="en-US" sz="2400" dirty="0"/>
              <a:t> execution time</a:t>
            </a:r>
          </a:p>
        </p:txBody>
      </p:sp>
      <p:sp>
        <p:nvSpPr>
          <p:cNvPr id="9" name="TextBox 8">
            <a:extLst>
              <a:ext uri="{FF2B5EF4-FFF2-40B4-BE49-F238E27FC236}">
                <a16:creationId xmlns:a16="http://schemas.microsoft.com/office/drawing/2014/main" id="{5E8D810C-BF2D-8CF4-24B7-15D1563B18B3}"/>
              </a:ext>
            </a:extLst>
          </p:cNvPr>
          <p:cNvSpPr txBox="1"/>
          <p:nvPr/>
        </p:nvSpPr>
        <p:spPr>
          <a:xfrm>
            <a:off x="457200" y="1981200"/>
            <a:ext cx="5198859"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Assigning a value to a variable</a:t>
            </a:r>
          </a:p>
          <a:p>
            <a:pPr marL="285750" indent="-285750">
              <a:buFont typeface="Arial" panose="020B0604020202020204" pitchFamily="34" charset="0"/>
              <a:buChar char="•"/>
            </a:pPr>
            <a:r>
              <a:rPr lang="en-US" sz="2400" dirty="0"/>
              <a:t>Performing an arithmetic operation</a:t>
            </a:r>
          </a:p>
        </p:txBody>
      </p:sp>
      <p:sp>
        <p:nvSpPr>
          <p:cNvPr id="6" name="TextBox 5">
            <a:extLst>
              <a:ext uri="{FF2B5EF4-FFF2-40B4-BE49-F238E27FC236}">
                <a16:creationId xmlns:a16="http://schemas.microsoft.com/office/drawing/2014/main" id="{01185A83-081B-AB2B-6E3E-98D683FEEA7D}"/>
              </a:ext>
            </a:extLst>
          </p:cNvPr>
          <p:cNvSpPr txBox="1"/>
          <p:nvPr/>
        </p:nvSpPr>
        <p:spPr>
          <a:xfrm>
            <a:off x="7010400" y="1905000"/>
            <a:ext cx="2964316" cy="1384995"/>
          </a:xfrm>
          <a:prstGeom prst="rect">
            <a:avLst/>
          </a:prstGeom>
          <a:noFill/>
        </p:spPr>
        <p:txBody>
          <a:bodyPr wrap="square">
            <a:spAutoFit/>
          </a:bodyPr>
          <a:lstStyle/>
          <a:p>
            <a:r>
              <a:rPr lang="en-US" sz="2800" b="1" dirty="0">
                <a:solidFill>
                  <a:srgbClr val="7F0055"/>
                </a:solidFill>
                <a:effectLst/>
                <a:latin typeface="Consolas" panose="020B0609020204030204" pitchFamily="49" charset="0"/>
              </a:rPr>
              <a:t>int</a:t>
            </a:r>
            <a:r>
              <a:rPr lang="en-US" sz="2800" dirty="0">
                <a:solidFill>
                  <a:srgbClr val="000000"/>
                </a:solidFill>
                <a:effectLst/>
                <a:latin typeface="Consolas" panose="020B0609020204030204" pitchFamily="49" charset="0"/>
              </a:rPr>
              <a:t> </a:t>
            </a:r>
            <a:r>
              <a:rPr lang="en-US" sz="2800" dirty="0">
                <a:solidFill>
                  <a:srgbClr val="6A3E3E"/>
                </a:solidFill>
                <a:effectLst/>
                <a:latin typeface="Consolas" panose="020B0609020204030204" pitchFamily="49" charset="0"/>
              </a:rPr>
              <a:t>N</a:t>
            </a:r>
            <a:r>
              <a:rPr lang="en-US" sz="2800" dirty="0">
                <a:solidFill>
                  <a:srgbClr val="000000"/>
                </a:solidFill>
                <a:effectLst/>
                <a:latin typeface="Consolas" panose="020B0609020204030204" pitchFamily="49" charset="0"/>
              </a:rPr>
              <a:t> = 3;</a:t>
            </a:r>
          </a:p>
          <a:p>
            <a:r>
              <a:rPr lang="en-US" sz="2800" dirty="0">
                <a:solidFill>
                  <a:srgbClr val="000000"/>
                </a:solidFill>
                <a:effectLst/>
                <a:latin typeface="Consolas" panose="020B0609020204030204" pitchFamily="49" charset="0"/>
              </a:rPr>
              <a:t>a = a + 3 * 12</a:t>
            </a:r>
          </a:p>
          <a:p>
            <a:endParaRPr lang="en-US" sz="280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557189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19</a:t>
            </a:fld>
            <a:endParaRPr lang="en-US" dirty="0"/>
          </a:p>
        </p:txBody>
      </p:sp>
      <p:sp>
        <p:nvSpPr>
          <p:cNvPr id="8" name="TextBox 7">
            <a:extLst>
              <a:ext uri="{FF2B5EF4-FFF2-40B4-BE49-F238E27FC236}">
                <a16:creationId xmlns:a16="http://schemas.microsoft.com/office/drawing/2014/main" id="{7C2B7604-A3F9-4B63-F559-F835DB6D6E17}"/>
              </a:ext>
            </a:extLst>
          </p:cNvPr>
          <p:cNvSpPr txBox="1"/>
          <p:nvPr/>
        </p:nvSpPr>
        <p:spPr>
          <a:xfrm>
            <a:off x="983863" y="457200"/>
            <a:ext cx="10224274" cy="461665"/>
          </a:xfrm>
          <a:prstGeom prst="rect">
            <a:avLst/>
          </a:prstGeom>
          <a:noFill/>
        </p:spPr>
        <p:txBody>
          <a:bodyPr wrap="none" rtlCol="0">
            <a:spAutoFit/>
          </a:bodyPr>
          <a:lstStyle/>
          <a:p>
            <a:r>
              <a:rPr lang="en-US" sz="2400" dirty="0"/>
              <a:t>A </a:t>
            </a:r>
            <a:r>
              <a:rPr lang="en-US" sz="2400" b="1" dirty="0"/>
              <a:t>primitive operation </a:t>
            </a:r>
            <a:r>
              <a:rPr lang="en-US" sz="2400" dirty="0"/>
              <a:t>is an operation that has a </a:t>
            </a:r>
            <a:r>
              <a:rPr lang="en-US" sz="2400" b="1" dirty="0"/>
              <a:t>constant</a:t>
            </a:r>
            <a:r>
              <a:rPr lang="en-US" sz="2400" dirty="0"/>
              <a:t> execution time</a:t>
            </a:r>
          </a:p>
        </p:txBody>
      </p:sp>
      <p:sp>
        <p:nvSpPr>
          <p:cNvPr id="9" name="TextBox 8">
            <a:extLst>
              <a:ext uri="{FF2B5EF4-FFF2-40B4-BE49-F238E27FC236}">
                <a16:creationId xmlns:a16="http://schemas.microsoft.com/office/drawing/2014/main" id="{5E8D810C-BF2D-8CF4-24B7-15D1563B18B3}"/>
              </a:ext>
            </a:extLst>
          </p:cNvPr>
          <p:cNvSpPr txBox="1"/>
          <p:nvPr/>
        </p:nvSpPr>
        <p:spPr>
          <a:xfrm>
            <a:off x="457200" y="1981200"/>
            <a:ext cx="5198859" cy="1200329"/>
          </a:xfrm>
          <a:prstGeom prst="rect">
            <a:avLst/>
          </a:prstGeom>
          <a:noFill/>
        </p:spPr>
        <p:txBody>
          <a:bodyPr wrap="none" rtlCol="0">
            <a:spAutoFit/>
          </a:bodyPr>
          <a:lstStyle/>
          <a:p>
            <a:pPr marL="285750" indent="-285750">
              <a:buFont typeface="Arial" panose="020B0604020202020204" pitchFamily="34" charset="0"/>
              <a:buChar char="•"/>
            </a:pPr>
            <a:r>
              <a:rPr lang="en-US" sz="2400" dirty="0"/>
              <a:t>Assigning a value to a variable</a:t>
            </a:r>
          </a:p>
          <a:p>
            <a:pPr marL="285750" indent="-285750">
              <a:buFont typeface="Arial" panose="020B0604020202020204" pitchFamily="34" charset="0"/>
              <a:buChar char="•"/>
            </a:pPr>
            <a:r>
              <a:rPr lang="en-US" sz="2400" dirty="0"/>
              <a:t>Performing an arithmetic operation</a:t>
            </a:r>
          </a:p>
          <a:p>
            <a:pPr marL="285750" indent="-285750">
              <a:buFont typeface="Arial" panose="020B0604020202020204" pitchFamily="34" charset="0"/>
              <a:buChar char="•"/>
            </a:pPr>
            <a:r>
              <a:rPr lang="en-US" sz="2400" dirty="0"/>
              <a:t>Comparing two numbers/values</a:t>
            </a:r>
          </a:p>
        </p:txBody>
      </p:sp>
      <p:sp>
        <p:nvSpPr>
          <p:cNvPr id="6" name="TextBox 5">
            <a:extLst>
              <a:ext uri="{FF2B5EF4-FFF2-40B4-BE49-F238E27FC236}">
                <a16:creationId xmlns:a16="http://schemas.microsoft.com/office/drawing/2014/main" id="{01185A83-081B-AB2B-6E3E-98D683FEEA7D}"/>
              </a:ext>
            </a:extLst>
          </p:cNvPr>
          <p:cNvSpPr txBox="1"/>
          <p:nvPr/>
        </p:nvSpPr>
        <p:spPr>
          <a:xfrm>
            <a:off x="7064148" y="1828800"/>
            <a:ext cx="2964316" cy="2246769"/>
          </a:xfrm>
          <a:prstGeom prst="rect">
            <a:avLst/>
          </a:prstGeom>
          <a:noFill/>
        </p:spPr>
        <p:txBody>
          <a:bodyPr wrap="square">
            <a:spAutoFit/>
          </a:bodyPr>
          <a:lstStyle/>
          <a:p>
            <a:r>
              <a:rPr lang="en-US" sz="2800" b="1" dirty="0">
                <a:solidFill>
                  <a:srgbClr val="7F0055"/>
                </a:solidFill>
                <a:effectLst/>
                <a:latin typeface="Consolas" panose="020B0609020204030204" pitchFamily="49" charset="0"/>
              </a:rPr>
              <a:t>int</a:t>
            </a:r>
            <a:r>
              <a:rPr lang="en-US" sz="2800" dirty="0">
                <a:solidFill>
                  <a:srgbClr val="000000"/>
                </a:solidFill>
                <a:effectLst/>
                <a:latin typeface="Consolas" panose="020B0609020204030204" pitchFamily="49" charset="0"/>
              </a:rPr>
              <a:t> </a:t>
            </a:r>
            <a:r>
              <a:rPr lang="en-US" sz="2800" dirty="0">
                <a:solidFill>
                  <a:srgbClr val="6A3E3E"/>
                </a:solidFill>
                <a:effectLst/>
                <a:latin typeface="Consolas" panose="020B0609020204030204" pitchFamily="49" charset="0"/>
              </a:rPr>
              <a:t>N</a:t>
            </a:r>
            <a:r>
              <a:rPr lang="en-US" sz="2800" dirty="0">
                <a:solidFill>
                  <a:srgbClr val="000000"/>
                </a:solidFill>
                <a:effectLst/>
                <a:latin typeface="Consolas" panose="020B0609020204030204" pitchFamily="49" charset="0"/>
              </a:rPr>
              <a:t> = 3;</a:t>
            </a:r>
          </a:p>
          <a:p>
            <a:r>
              <a:rPr lang="en-US" sz="2800" dirty="0">
                <a:solidFill>
                  <a:srgbClr val="000000"/>
                </a:solidFill>
                <a:effectLst/>
                <a:latin typeface="Consolas" panose="020B0609020204030204" pitchFamily="49" charset="0"/>
              </a:rPr>
              <a:t>a = a + 3 * 12</a:t>
            </a:r>
          </a:p>
          <a:p>
            <a:r>
              <a:rPr lang="en-US" sz="2800" b="1" dirty="0">
                <a:solidFill>
                  <a:srgbClr val="7F0055"/>
                </a:solidFill>
                <a:effectLst/>
                <a:latin typeface="Consolas" panose="020B0609020204030204" pitchFamily="49" charset="0"/>
              </a:rPr>
              <a:t>if</a:t>
            </a:r>
            <a:r>
              <a:rPr lang="en-US" sz="2800" dirty="0">
                <a:solidFill>
                  <a:srgbClr val="000000"/>
                </a:solidFill>
                <a:effectLst/>
                <a:latin typeface="Consolas" panose="020B0609020204030204" pitchFamily="49" charset="0"/>
              </a:rPr>
              <a:t>(n &gt;= </a:t>
            </a:r>
            <a:r>
              <a:rPr lang="en-US" sz="2800" dirty="0" err="1">
                <a:solidFill>
                  <a:srgbClr val="000000"/>
                </a:solidFill>
                <a:effectLst/>
                <a:latin typeface="Consolas" panose="020B0609020204030204" pitchFamily="49" charset="0"/>
              </a:rPr>
              <a:t>i</a:t>
            </a:r>
            <a:r>
              <a:rPr lang="en-US" sz="2800" dirty="0">
                <a:solidFill>
                  <a:srgbClr val="000000"/>
                </a:solidFill>
                <a:effectLst/>
                <a:latin typeface="Consolas" panose="020B0609020204030204" pitchFamily="49" charset="0"/>
              </a:rPr>
              <a:t>)</a:t>
            </a: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141661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a:t>
            </a:fld>
            <a:endParaRPr lang="en-US" dirty="0"/>
          </a:p>
        </p:txBody>
      </p:sp>
      <p:sp>
        <p:nvSpPr>
          <p:cNvPr id="6" name="TextBox 5">
            <a:extLst>
              <a:ext uri="{FF2B5EF4-FFF2-40B4-BE49-F238E27FC236}">
                <a16:creationId xmlns:a16="http://schemas.microsoft.com/office/drawing/2014/main" id="{0E9040D2-6EE8-F16B-EF30-4C0D630B6317}"/>
              </a:ext>
            </a:extLst>
          </p:cNvPr>
          <p:cNvSpPr txBox="1"/>
          <p:nvPr/>
        </p:nvSpPr>
        <p:spPr>
          <a:xfrm>
            <a:off x="1143000" y="1447800"/>
            <a:ext cx="5684569" cy="3416320"/>
          </a:xfrm>
          <a:prstGeom prst="rect">
            <a:avLst/>
          </a:prstGeom>
          <a:noFill/>
        </p:spPr>
        <p:txBody>
          <a:bodyPr wrap="none" rtlCol="0">
            <a:spAutoFit/>
          </a:bodyPr>
          <a:lstStyle/>
          <a:p>
            <a:endParaRPr lang="en-US" sz="2400" dirty="0"/>
          </a:p>
          <a:p>
            <a:r>
              <a:rPr lang="en-US" sz="2400" dirty="0"/>
              <a:t>No Lab next week</a:t>
            </a:r>
          </a:p>
          <a:p>
            <a:endParaRPr lang="en-US" sz="2400" dirty="0"/>
          </a:p>
          <a:p>
            <a:r>
              <a:rPr lang="en-US" sz="2400" dirty="0"/>
              <a:t>Midterm Exam is a week from today</a:t>
            </a:r>
          </a:p>
          <a:p>
            <a:pPr marL="342900" indent="-342900">
              <a:buFont typeface="Wingdings" panose="05000000000000000000" pitchFamily="2" charset="2"/>
              <a:buChar char="à"/>
            </a:pPr>
            <a:r>
              <a:rPr lang="en-US" sz="2400" dirty="0">
                <a:sym typeface="Wingdings" panose="05000000000000000000" pitchFamily="2" charset="2"/>
              </a:rPr>
              <a:t>Review/Study Guide has been posted</a:t>
            </a:r>
          </a:p>
          <a:p>
            <a:pPr marL="342900" indent="-342900">
              <a:buFont typeface="Wingdings" panose="05000000000000000000" pitchFamily="2" charset="2"/>
              <a:buChar char="à"/>
            </a:pPr>
            <a:endParaRPr lang="en-US" sz="2400" dirty="0">
              <a:sym typeface="Wingdings" panose="05000000000000000000" pitchFamily="2" charset="2"/>
            </a:endParaRPr>
          </a:p>
          <a:p>
            <a:endParaRPr lang="en-US" sz="2400" dirty="0"/>
          </a:p>
          <a:p>
            <a:endParaRPr lang="en-US" sz="2400" dirty="0"/>
          </a:p>
          <a:p>
            <a:endParaRPr lang="en-US" sz="2400" dirty="0"/>
          </a:p>
        </p:txBody>
      </p:sp>
      <p:sp>
        <p:nvSpPr>
          <p:cNvPr id="2" name="TextBox 1">
            <a:extLst>
              <a:ext uri="{FF2B5EF4-FFF2-40B4-BE49-F238E27FC236}">
                <a16:creationId xmlns:a16="http://schemas.microsoft.com/office/drawing/2014/main" id="{6A08CD76-2544-C4CA-D8E0-C7BA67CD14BA}"/>
              </a:ext>
            </a:extLst>
          </p:cNvPr>
          <p:cNvSpPr txBox="1"/>
          <p:nvPr/>
        </p:nvSpPr>
        <p:spPr>
          <a:xfrm>
            <a:off x="76200" y="76200"/>
            <a:ext cx="2411238" cy="461665"/>
          </a:xfrm>
          <a:prstGeom prst="rect">
            <a:avLst/>
          </a:prstGeom>
          <a:noFill/>
        </p:spPr>
        <p:txBody>
          <a:bodyPr wrap="none" rtlCol="0">
            <a:spAutoFit/>
          </a:bodyPr>
          <a:lstStyle/>
          <a:p>
            <a:r>
              <a:rPr lang="en-US" sz="2400" dirty="0"/>
              <a:t>Announcements</a:t>
            </a:r>
          </a:p>
        </p:txBody>
      </p:sp>
    </p:spTree>
    <p:extLst>
      <p:ext uri="{BB962C8B-B14F-4D97-AF65-F5344CB8AC3E}">
        <p14:creationId xmlns:p14="http://schemas.microsoft.com/office/powerpoint/2010/main" val="4100659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20</a:t>
            </a:fld>
            <a:endParaRPr lang="en-US" dirty="0"/>
          </a:p>
        </p:txBody>
      </p:sp>
      <p:sp>
        <p:nvSpPr>
          <p:cNvPr id="8" name="TextBox 7">
            <a:extLst>
              <a:ext uri="{FF2B5EF4-FFF2-40B4-BE49-F238E27FC236}">
                <a16:creationId xmlns:a16="http://schemas.microsoft.com/office/drawing/2014/main" id="{7C2B7604-A3F9-4B63-F559-F835DB6D6E17}"/>
              </a:ext>
            </a:extLst>
          </p:cNvPr>
          <p:cNvSpPr txBox="1"/>
          <p:nvPr/>
        </p:nvSpPr>
        <p:spPr>
          <a:xfrm>
            <a:off x="983863" y="457200"/>
            <a:ext cx="10224274" cy="461665"/>
          </a:xfrm>
          <a:prstGeom prst="rect">
            <a:avLst/>
          </a:prstGeom>
          <a:noFill/>
        </p:spPr>
        <p:txBody>
          <a:bodyPr wrap="none" rtlCol="0">
            <a:spAutoFit/>
          </a:bodyPr>
          <a:lstStyle/>
          <a:p>
            <a:r>
              <a:rPr lang="en-US" sz="2400" dirty="0"/>
              <a:t>A </a:t>
            </a:r>
            <a:r>
              <a:rPr lang="en-US" sz="2400" b="1" dirty="0"/>
              <a:t>primitive operation </a:t>
            </a:r>
            <a:r>
              <a:rPr lang="en-US" sz="2400" dirty="0"/>
              <a:t>is an operation that has a </a:t>
            </a:r>
            <a:r>
              <a:rPr lang="en-US" sz="2400" b="1" dirty="0"/>
              <a:t>constant</a:t>
            </a:r>
            <a:r>
              <a:rPr lang="en-US" sz="2400" dirty="0"/>
              <a:t> execution time</a:t>
            </a:r>
          </a:p>
        </p:txBody>
      </p:sp>
      <p:sp>
        <p:nvSpPr>
          <p:cNvPr id="9" name="TextBox 8">
            <a:extLst>
              <a:ext uri="{FF2B5EF4-FFF2-40B4-BE49-F238E27FC236}">
                <a16:creationId xmlns:a16="http://schemas.microsoft.com/office/drawing/2014/main" id="{5E8D810C-BF2D-8CF4-24B7-15D1563B18B3}"/>
              </a:ext>
            </a:extLst>
          </p:cNvPr>
          <p:cNvSpPr txBox="1"/>
          <p:nvPr/>
        </p:nvSpPr>
        <p:spPr>
          <a:xfrm>
            <a:off x="457200" y="1981200"/>
            <a:ext cx="6465231" cy="1569660"/>
          </a:xfrm>
          <a:prstGeom prst="rect">
            <a:avLst/>
          </a:prstGeom>
          <a:noFill/>
        </p:spPr>
        <p:txBody>
          <a:bodyPr wrap="none" rtlCol="0">
            <a:spAutoFit/>
          </a:bodyPr>
          <a:lstStyle/>
          <a:p>
            <a:pPr marL="285750" indent="-285750">
              <a:buFont typeface="Arial" panose="020B0604020202020204" pitchFamily="34" charset="0"/>
              <a:buChar char="•"/>
            </a:pPr>
            <a:r>
              <a:rPr lang="en-US" sz="2400" dirty="0"/>
              <a:t>Assigning a value to a variable</a:t>
            </a:r>
          </a:p>
          <a:p>
            <a:pPr marL="285750" indent="-285750">
              <a:buFont typeface="Arial" panose="020B0604020202020204" pitchFamily="34" charset="0"/>
              <a:buChar char="•"/>
            </a:pPr>
            <a:r>
              <a:rPr lang="en-US" sz="2400" dirty="0"/>
              <a:t>Performing an arithmetic operation</a:t>
            </a:r>
          </a:p>
          <a:p>
            <a:pPr marL="285750" indent="-285750">
              <a:buFont typeface="Arial" panose="020B0604020202020204" pitchFamily="34" charset="0"/>
              <a:buChar char="•"/>
            </a:pPr>
            <a:r>
              <a:rPr lang="en-US" sz="2400" dirty="0"/>
              <a:t>Comparing two numbers/values</a:t>
            </a:r>
          </a:p>
          <a:p>
            <a:pPr marL="285750" indent="-285750">
              <a:buFont typeface="Arial" panose="020B0604020202020204" pitchFamily="34" charset="0"/>
              <a:buChar char="•"/>
            </a:pPr>
            <a:r>
              <a:rPr lang="en-US" sz="2400" dirty="0"/>
              <a:t>Accessing an element in an array (by index)</a:t>
            </a:r>
          </a:p>
        </p:txBody>
      </p:sp>
      <p:sp>
        <p:nvSpPr>
          <p:cNvPr id="6" name="TextBox 5">
            <a:extLst>
              <a:ext uri="{FF2B5EF4-FFF2-40B4-BE49-F238E27FC236}">
                <a16:creationId xmlns:a16="http://schemas.microsoft.com/office/drawing/2014/main" id="{01185A83-081B-AB2B-6E3E-98D683FEEA7D}"/>
              </a:ext>
            </a:extLst>
          </p:cNvPr>
          <p:cNvSpPr txBox="1"/>
          <p:nvPr/>
        </p:nvSpPr>
        <p:spPr>
          <a:xfrm>
            <a:off x="7094084" y="1805526"/>
            <a:ext cx="2964316" cy="3108543"/>
          </a:xfrm>
          <a:prstGeom prst="rect">
            <a:avLst/>
          </a:prstGeom>
          <a:noFill/>
        </p:spPr>
        <p:txBody>
          <a:bodyPr wrap="square">
            <a:spAutoFit/>
          </a:bodyPr>
          <a:lstStyle/>
          <a:p>
            <a:r>
              <a:rPr lang="en-US" sz="2800" b="1" dirty="0">
                <a:solidFill>
                  <a:srgbClr val="7F0055"/>
                </a:solidFill>
                <a:effectLst/>
                <a:latin typeface="Consolas" panose="020B0609020204030204" pitchFamily="49" charset="0"/>
              </a:rPr>
              <a:t>int</a:t>
            </a:r>
            <a:r>
              <a:rPr lang="en-US" sz="2800" dirty="0">
                <a:solidFill>
                  <a:srgbClr val="000000"/>
                </a:solidFill>
                <a:effectLst/>
                <a:latin typeface="Consolas" panose="020B0609020204030204" pitchFamily="49" charset="0"/>
              </a:rPr>
              <a:t> </a:t>
            </a:r>
            <a:r>
              <a:rPr lang="en-US" sz="2800" dirty="0">
                <a:solidFill>
                  <a:srgbClr val="6A3E3E"/>
                </a:solidFill>
                <a:effectLst/>
                <a:latin typeface="Consolas" panose="020B0609020204030204" pitchFamily="49" charset="0"/>
              </a:rPr>
              <a:t>N</a:t>
            </a:r>
            <a:r>
              <a:rPr lang="en-US" sz="2800" dirty="0">
                <a:solidFill>
                  <a:srgbClr val="000000"/>
                </a:solidFill>
                <a:effectLst/>
                <a:latin typeface="Consolas" panose="020B0609020204030204" pitchFamily="49" charset="0"/>
              </a:rPr>
              <a:t> = 3;</a:t>
            </a:r>
          </a:p>
          <a:p>
            <a:r>
              <a:rPr lang="en-US" sz="2800" dirty="0">
                <a:solidFill>
                  <a:srgbClr val="000000"/>
                </a:solidFill>
                <a:effectLst/>
                <a:latin typeface="Consolas" panose="020B0609020204030204" pitchFamily="49" charset="0"/>
              </a:rPr>
              <a:t>a = a + 3 * 12</a:t>
            </a:r>
          </a:p>
          <a:p>
            <a:r>
              <a:rPr lang="en-US" sz="2800" b="1" dirty="0">
                <a:solidFill>
                  <a:srgbClr val="7F0055"/>
                </a:solidFill>
                <a:effectLst/>
                <a:latin typeface="Consolas" panose="020B0609020204030204" pitchFamily="49" charset="0"/>
              </a:rPr>
              <a:t>if</a:t>
            </a:r>
            <a:r>
              <a:rPr lang="en-US" sz="2800" dirty="0">
                <a:solidFill>
                  <a:srgbClr val="000000"/>
                </a:solidFill>
                <a:effectLst/>
                <a:latin typeface="Consolas" panose="020B0609020204030204" pitchFamily="49" charset="0"/>
              </a:rPr>
              <a:t>(n &gt;= </a:t>
            </a:r>
            <a:r>
              <a:rPr lang="en-US" sz="2800" dirty="0" err="1">
                <a:solidFill>
                  <a:srgbClr val="000000"/>
                </a:solidFill>
                <a:effectLst/>
                <a:latin typeface="Consolas" panose="020B0609020204030204" pitchFamily="49" charset="0"/>
              </a:rPr>
              <a:t>i</a:t>
            </a:r>
            <a:r>
              <a:rPr lang="en-US" sz="2800" dirty="0">
                <a:solidFill>
                  <a:srgbClr val="000000"/>
                </a:solidFill>
                <a:effectLst/>
                <a:latin typeface="Consolas" panose="020B0609020204030204" pitchFamily="49" charset="0"/>
              </a:rPr>
              <a:t>)</a:t>
            </a:r>
          </a:p>
          <a:p>
            <a:r>
              <a:rPr lang="en-US" sz="2800" dirty="0" err="1">
                <a:solidFill>
                  <a:srgbClr val="000000"/>
                </a:solidFill>
                <a:effectLst/>
                <a:latin typeface="Consolas" panose="020B0609020204030204" pitchFamily="49" charset="0"/>
              </a:rPr>
              <a:t>i</a:t>
            </a:r>
            <a:r>
              <a:rPr lang="en-US" sz="2800" dirty="0">
                <a:solidFill>
                  <a:srgbClr val="000000"/>
                </a:solidFill>
                <a:effectLst/>
                <a:latin typeface="Consolas" panose="020B0609020204030204" pitchFamily="49" charset="0"/>
              </a:rPr>
              <a:t> = </a:t>
            </a:r>
            <a:r>
              <a:rPr lang="en-US" sz="2800" dirty="0" err="1">
                <a:solidFill>
                  <a:srgbClr val="000000"/>
                </a:solidFill>
                <a:effectLst/>
                <a:latin typeface="Consolas" panose="020B0609020204030204" pitchFamily="49" charset="0"/>
              </a:rPr>
              <a:t>arr</a:t>
            </a:r>
            <a:r>
              <a:rPr lang="en-US" sz="2800" dirty="0">
                <a:solidFill>
                  <a:srgbClr val="000000"/>
                </a:solidFill>
                <a:effectLst/>
                <a:latin typeface="Consolas" panose="020B0609020204030204" pitchFamily="49" charset="0"/>
              </a:rPr>
              <a:t>[3]</a:t>
            </a: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037982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21</a:t>
            </a:fld>
            <a:endParaRPr lang="en-US" dirty="0"/>
          </a:p>
        </p:txBody>
      </p:sp>
      <p:sp>
        <p:nvSpPr>
          <p:cNvPr id="8" name="TextBox 7">
            <a:extLst>
              <a:ext uri="{FF2B5EF4-FFF2-40B4-BE49-F238E27FC236}">
                <a16:creationId xmlns:a16="http://schemas.microsoft.com/office/drawing/2014/main" id="{7C2B7604-A3F9-4B63-F559-F835DB6D6E17}"/>
              </a:ext>
            </a:extLst>
          </p:cNvPr>
          <p:cNvSpPr txBox="1"/>
          <p:nvPr/>
        </p:nvSpPr>
        <p:spPr>
          <a:xfrm>
            <a:off x="983863" y="457200"/>
            <a:ext cx="10224274" cy="461665"/>
          </a:xfrm>
          <a:prstGeom prst="rect">
            <a:avLst/>
          </a:prstGeom>
          <a:noFill/>
        </p:spPr>
        <p:txBody>
          <a:bodyPr wrap="none" rtlCol="0">
            <a:spAutoFit/>
          </a:bodyPr>
          <a:lstStyle/>
          <a:p>
            <a:r>
              <a:rPr lang="en-US" sz="2400" dirty="0"/>
              <a:t>A </a:t>
            </a:r>
            <a:r>
              <a:rPr lang="en-US" sz="2400" b="1" dirty="0"/>
              <a:t>primitive operation </a:t>
            </a:r>
            <a:r>
              <a:rPr lang="en-US" sz="2400" dirty="0"/>
              <a:t>is an operation that has a </a:t>
            </a:r>
            <a:r>
              <a:rPr lang="en-US" sz="2400" b="1" dirty="0"/>
              <a:t>constant</a:t>
            </a:r>
            <a:r>
              <a:rPr lang="en-US" sz="2400" dirty="0"/>
              <a:t> execution time</a:t>
            </a:r>
          </a:p>
        </p:txBody>
      </p:sp>
      <p:sp>
        <p:nvSpPr>
          <p:cNvPr id="9" name="TextBox 8">
            <a:extLst>
              <a:ext uri="{FF2B5EF4-FFF2-40B4-BE49-F238E27FC236}">
                <a16:creationId xmlns:a16="http://schemas.microsoft.com/office/drawing/2014/main" id="{5E8D810C-BF2D-8CF4-24B7-15D1563B18B3}"/>
              </a:ext>
            </a:extLst>
          </p:cNvPr>
          <p:cNvSpPr txBox="1"/>
          <p:nvPr/>
        </p:nvSpPr>
        <p:spPr>
          <a:xfrm>
            <a:off x="457200" y="1981200"/>
            <a:ext cx="6465231" cy="1569660"/>
          </a:xfrm>
          <a:prstGeom prst="rect">
            <a:avLst/>
          </a:prstGeom>
          <a:noFill/>
        </p:spPr>
        <p:txBody>
          <a:bodyPr wrap="none" rtlCol="0">
            <a:spAutoFit/>
          </a:bodyPr>
          <a:lstStyle/>
          <a:p>
            <a:pPr marL="285750" indent="-285750">
              <a:buFont typeface="Arial" panose="020B0604020202020204" pitchFamily="34" charset="0"/>
              <a:buChar char="•"/>
            </a:pPr>
            <a:r>
              <a:rPr lang="en-US" sz="2400" dirty="0"/>
              <a:t>Assigning a value to a variable</a:t>
            </a:r>
          </a:p>
          <a:p>
            <a:pPr marL="285750" indent="-285750">
              <a:buFont typeface="Arial" panose="020B0604020202020204" pitchFamily="34" charset="0"/>
              <a:buChar char="•"/>
            </a:pPr>
            <a:r>
              <a:rPr lang="en-US" sz="2400" dirty="0"/>
              <a:t>Performing an arithmetic operation</a:t>
            </a:r>
          </a:p>
          <a:p>
            <a:pPr marL="285750" indent="-285750">
              <a:buFont typeface="Arial" panose="020B0604020202020204" pitchFamily="34" charset="0"/>
              <a:buChar char="•"/>
            </a:pPr>
            <a:r>
              <a:rPr lang="en-US" sz="2400" dirty="0"/>
              <a:t>Comparing two numbers/values</a:t>
            </a:r>
          </a:p>
          <a:p>
            <a:pPr marL="285750" indent="-285750">
              <a:buFont typeface="Arial" panose="020B0604020202020204" pitchFamily="34" charset="0"/>
              <a:buChar char="•"/>
            </a:pPr>
            <a:r>
              <a:rPr lang="en-US" sz="2400" dirty="0"/>
              <a:t>Accessing an element in an array (by index)</a:t>
            </a:r>
          </a:p>
        </p:txBody>
      </p:sp>
      <p:sp>
        <p:nvSpPr>
          <p:cNvPr id="6" name="TextBox 5">
            <a:extLst>
              <a:ext uri="{FF2B5EF4-FFF2-40B4-BE49-F238E27FC236}">
                <a16:creationId xmlns:a16="http://schemas.microsoft.com/office/drawing/2014/main" id="{01185A83-081B-AB2B-6E3E-98D683FEEA7D}"/>
              </a:ext>
            </a:extLst>
          </p:cNvPr>
          <p:cNvSpPr txBox="1"/>
          <p:nvPr/>
        </p:nvSpPr>
        <p:spPr>
          <a:xfrm>
            <a:off x="7094084" y="1805526"/>
            <a:ext cx="4793116" cy="3539430"/>
          </a:xfrm>
          <a:prstGeom prst="rect">
            <a:avLst/>
          </a:prstGeom>
          <a:noFill/>
        </p:spPr>
        <p:txBody>
          <a:bodyPr wrap="square">
            <a:spAutoFit/>
          </a:bodyPr>
          <a:lstStyle/>
          <a:p>
            <a:r>
              <a:rPr lang="en-US" sz="2800" b="1" dirty="0">
                <a:solidFill>
                  <a:srgbClr val="7F0055"/>
                </a:solidFill>
                <a:effectLst/>
                <a:latin typeface="Consolas" panose="020B0609020204030204" pitchFamily="49" charset="0"/>
              </a:rPr>
              <a:t>int</a:t>
            </a:r>
            <a:r>
              <a:rPr lang="en-US" sz="2800" dirty="0">
                <a:solidFill>
                  <a:srgbClr val="000000"/>
                </a:solidFill>
                <a:effectLst/>
                <a:latin typeface="Consolas" panose="020B0609020204030204" pitchFamily="49" charset="0"/>
              </a:rPr>
              <a:t> </a:t>
            </a:r>
            <a:r>
              <a:rPr lang="en-US" sz="2800" dirty="0">
                <a:solidFill>
                  <a:srgbClr val="6A3E3E"/>
                </a:solidFill>
                <a:effectLst/>
                <a:latin typeface="Consolas" panose="020B0609020204030204" pitchFamily="49" charset="0"/>
              </a:rPr>
              <a:t>N</a:t>
            </a:r>
            <a:r>
              <a:rPr lang="en-US" sz="2800" dirty="0">
                <a:solidFill>
                  <a:srgbClr val="000000"/>
                </a:solidFill>
                <a:effectLst/>
                <a:latin typeface="Consolas" panose="020B0609020204030204" pitchFamily="49" charset="0"/>
              </a:rPr>
              <a:t> = 3;</a:t>
            </a:r>
          </a:p>
          <a:p>
            <a:r>
              <a:rPr lang="en-US" sz="2800" dirty="0">
                <a:solidFill>
                  <a:srgbClr val="000000"/>
                </a:solidFill>
                <a:effectLst/>
                <a:latin typeface="Consolas" panose="020B0609020204030204" pitchFamily="49" charset="0"/>
              </a:rPr>
              <a:t>a = a + 3 * 12</a:t>
            </a:r>
          </a:p>
          <a:p>
            <a:r>
              <a:rPr lang="en-US" sz="2800" b="1" dirty="0">
                <a:solidFill>
                  <a:srgbClr val="7F0055"/>
                </a:solidFill>
                <a:effectLst/>
                <a:latin typeface="Consolas" panose="020B0609020204030204" pitchFamily="49" charset="0"/>
              </a:rPr>
              <a:t>if</a:t>
            </a:r>
            <a:r>
              <a:rPr lang="en-US" sz="2800" dirty="0">
                <a:solidFill>
                  <a:srgbClr val="000000"/>
                </a:solidFill>
                <a:effectLst/>
                <a:latin typeface="Consolas" panose="020B0609020204030204" pitchFamily="49" charset="0"/>
              </a:rPr>
              <a:t>(n &gt;= </a:t>
            </a:r>
            <a:r>
              <a:rPr lang="en-US" sz="2800" dirty="0" err="1">
                <a:solidFill>
                  <a:srgbClr val="000000"/>
                </a:solidFill>
                <a:effectLst/>
                <a:latin typeface="Consolas" panose="020B0609020204030204" pitchFamily="49" charset="0"/>
              </a:rPr>
              <a:t>i</a:t>
            </a:r>
            <a:r>
              <a:rPr lang="en-US" sz="2800" dirty="0">
                <a:solidFill>
                  <a:srgbClr val="000000"/>
                </a:solidFill>
                <a:effectLst/>
                <a:latin typeface="Consolas" panose="020B0609020204030204" pitchFamily="49" charset="0"/>
              </a:rPr>
              <a:t>)</a:t>
            </a:r>
          </a:p>
          <a:p>
            <a:r>
              <a:rPr lang="en-US" sz="2800" dirty="0" err="1">
                <a:solidFill>
                  <a:srgbClr val="000000"/>
                </a:solidFill>
                <a:effectLst/>
                <a:latin typeface="Consolas" panose="020B0609020204030204" pitchFamily="49" charset="0"/>
              </a:rPr>
              <a:t>i</a:t>
            </a:r>
            <a:r>
              <a:rPr lang="en-US" sz="2800" dirty="0">
                <a:solidFill>
                  <a:srgbClr val="000000"/>
                </a:solidFill>
                <a:effectLst/>
                <a:latin typeface="Consolas" panose="020B0609020204030204" pitchFamily="49" charset="0"/>
              </a:rPr>
              <a:t> = </a:t>
            </a:r>
            <a:r>
              <a:rPr lang="en-US" sz="2800" dirty="0" err="1">
                <a:solidFill>
                  <a:srgbClr val="000000"/>
                </a:solidFill>
                <a:effectLst/>
                <a:latin typeface="Consolas" panose="020B0609020204030204" pitchFamily="49" charset="0"/>
              </a:rPr>
              <a:t>arr</a:t>
            </a:r>
            <a:r>
              <a:rPr lang="en-US" sz="2800" dirty="0">
                <a:solidFill>
                  <a:srgbClr val="000000"/>
                </a:solidFill>
                <a:effectLst/>
                <a:latin typeface="Consolas" panose="020B0609020204030204" pitchFamily="49" charset="0"/>
              </a:rPr>
              <a:t>[3]</a:t>
            </a: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524689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22</a:t>
            </a:fld>
            <a:endParaRPr lang="en-US" dirty="0"/>
          </a:p>
        </p:txBody>
      </p:sp>
      <p:sp>
        <p:nvSpPr>
          <p:cNvPr id="8" name="TextBox 7">
            <a:extLst>
              <a:ext uri="{FF2B5EF4-FFF2-40B4-BE49-F238E27FC236}">
                <a16:creationId xmlns:a16="http://schemas.microsoft.com/office/drawing/2014/main" id="{7C2B7604-A3F9-4B63-F559-F835DB6D6E17}"/>
              </a:ext>
            </a:extLst>
          </p:cNvPr>
          <p:cNvSpPr txBox="1"/>
          <p:nvPr/>
        </p:nvSpPr>
        <p:spPr>
          <a:xfrm>
            <a:off x="983863" y="457200"/>
            <a:ext cx="10224274" cy="461665"/>
          </a:xfrm>
          <a:prstGeom prst="rect">
            <a:avLst/>
          </a:prstGeom>
          <a:noFill/>
        </p:spPr>
        <p:txBody>
          <a:bodyPr wrap="none" rtlCol="0">
            <a:spAutoFit/>
          </a:bodyPr>
          <a:lstStyle/>
          <a:p>
            <a:r>
              <a:rPr lang="en-US" sz="2400" dirty="0"/>
              <a:t>A </a:t>
            </a:r>
            <a:r>
              <a:rPr lang="en-US" sz="2400" b="1" dirty="0"/>
              <a:t>primitive operation </a:t>
            </a:r>
            <a:r>
              <a:rPr lang="en-US" sz="2400" dirty="0"/>
              <a:t>is an operation that has a </a:t>
            </a:r>
            <a:r>
              <a:rPr lang="en-US" sz="2400" b="1" dirty="0"/>
              <a:t>constant</a:t>
            </a:r>
            <a:r>
              <a:rPr lang="en-US" sz="2400" dirty="0"/>
              <a:t> execution time</a:t>
            </a:r>
          </a:p>
        </p:txBody>
      </p:sp>
      <p:sp>
        <p:nvSpPr>
          <p:cNvPr id="9" name="TextBox 8">
            <a:extLst>
              <a:ext uri="{FF2B5EF4-FFF2-40B4-BE49-F238E27FC236}">
                <a16:creationId xmlns:a16="http://schemas.microsoft.com/office/drawing/2014/main" id="{5E8D810C-BF2D-8CF4-24B7-15D1563B18B3}"/>
              </a:ext>
            </a:extLst>
          </p:cNvPr>
          <p:cNvSpPr txBox="1"/>
          <p:nvPr/>
        </p:nvSpPr>
        <p:spPr>
          <a:xfrm>
            <a:off x="457200" y="1981200"/>
            <a:ext cx="6465231" cy="1938992"/>
          </a:xfrm>
          <a:prstGeom prst="rect">
            <a:avLst/>
          </a:prstGeom>
          <a:noFill/>
        </p:spPr>
        <p:txBody>
          <a:bodyPr wrap="none" rtlCol="0">
            <a:spAutoFit/>
          </a:bodyPr>
          <a:lstStyle/>
          <a:p>
            <a:pPr marL="285750" indent="-285750">
              <a:buFont typeface="Arial" panose="020B0604020202020204" pitchFamily="34" charset="0"/>
              <a:buChar char="•"/>
            </a:pPr>
            <a:r>
              <a:rPr lang="en-US" sz="2400" dirty="0"/>
              <a:t>Assigning a value to a variable</a:t>
            </a:r>
          </a:p>
          <a:p>
            <a:pPr marL="285750" indent="-285750">
              <a:buFont typeface="Arial" panose="020B0604020202020204" pitchFamily="34" charset="0"/>
              <a:buChar char="•"/>
            </a:pPr>
            <a:r>
              <a:rPr lang="en-US" sz="2400" dirty="0"/>
              <a:t>Performing an arithmetic operation</a:t>
            </a:r>
          </a:p>
          <a:p>
            <a:pPr marL="285750" indent="-285750">
              <a:buFont typeface="Arial" panose="020B0604020202020204" pitchFamily="34" charset="0"/>
              <a:buChar char="•"/>
            </a:pPr>
            <a:r>
              <a:rPr lang="en-US" sz="2400" dirty="0"/>
              <a:t>Comparing two numbers/values</a:t>
            </a:r>
          </a:p>
          <a:p>
            <a:pPr marL="285750" indent="-285750">
              <a:buFont typeface="Arial" panose="020B0604020202020204" pitchFamily="34" charset="0"/>
              <a:buChar char="•"/>
            </a:pPr>
            <a:r>
              <a:rPr lang="en-US" sz="2400" dirty="0"/>
              <a:t>Accessing an element in an array (by index)</a:t>
            </a:r>
          </a:p>
          <a:p>
            <a:pPr marL="285750" indent="-285750">
              <a:buFont typeface="Arial" panose="020B0604020202020204" pitchFamily="34" charset="0"/>
              <a:buChar char="•"/>
            </a:pPr>
            <a:r>
              <a:rPr lang="en-US" sz="2400" dirty="0"/>
              <a:t>Returning from a method</a:t>
            </a:r>
          </a:p>
        </p:txBody>
      </p:sp>
      <p:sp>
        <p:nvSpPr>
          <p:cNvPr id="6" name="TextBox 5">
            <a:extLst>
              <a:ext uri="{FF2B5EF4-FFF2-40B4-BE49-F238E27FC236}">
                <a16:creationId xmlns:a16="http://schemas.microsoft.com/office/drawing/2014/main" id="{01185A83-081B-AB2B-6E3E-98D683FEEA7D}"/>
              </a:ext>
            </a:extLst>
          </p:cNvPr>
          <p:cNvSpPr txBox="1"/>
          <p:nvPr/>
        </p:nvSpPr>
        <p:spPr>
          <a:xfrm>
            <a:off x="7086600" y="1752600"/>
            <a:ext cx="4793116" cy="3970318"/>
          </a:xfrm>
          <a:prstGeom prst="rect">
            <a:avLst/>
          </a:prstGeom>
          <a:noFill/>
        </p:spPr>
        <p:txBody>
          <a:bodyPr wrap="square">
            <a:spAutoFit/>
          </a:bodyPr>
          <a:lstStyle/>
          <a:p>
            <a:r>
              <a:rPr lang="en-US" sz="2800" b="1" dirty="0">
                <a:solidFill>
                  <a:srgbClr val="7F0055"/>
                </a:solidFill>
                <a:effectLst/>
                <a:latin typeface="Consolas" panose="020B0609020204030204" pitchFamily="49" charset="0"/>
              </a:rPr>
              <a:t>int</a:t>
            </a:r>
            <a:r>
              <a:rPr lang="en-US" sz="2800" dirty="0">
                <a:solidFill>
                  <a:srgbClr val="000000"/>
                </a:solidFill>
                <a:effectLst/>
                <a:latin typeface="Consolas" panose="020B0609020204030204" pitchFamily="49" charset="0"/>
              </a:rPr>
              <a:t> </a:t>
            </a:r>
            <a:r>
              <a:rPr lang="en-US" sz="2800" dirty="0">
                <a:solidFill>
                  <a:srgbClr val="6A3E3E"/>
                </a:solidFill>
                <a:effectLst/>
                <a:latin typeface="Consolas" panose="020B0609020204030204" pitchFamily="49" charset="0"/>
              </a:rPr>
              <a:t>N</a:t>
            </a:r>
            <a:r>
              <a:rPr lang="en-US" sz="2800" dirty="0">
                <a:solidFill>
                  <a:srgbClr val="000000"/>
                </a:solidFill>
                <a:effectLst/>
                <a:latin typeface="Consolas" panose="020B0609020204030204" pitchFamily="49" charset="0"/>
              </a:rPr>
              <a:t> = 3;</a:t>
            </a:r>
          </a:p>
          <a:p>
            <a:r>
              <a:rPr lang="en-US" sz="2800" dirty="0">
                <a:solidFill>
                  <a:srgbClr val="000000"/>
                </a:solidFill>
                <a:effectLst/>
                <a:latin typeface="Consolas" panose="020B0609020204030204" pitchFamily="49" charset="0"/>
              </a:rPr>
              <a:t>a = a + 3 * 12</a:t>
            </a:r>
          </a:p>
          <a:p>
            <a:r>
              <a:rPr lang="en-US" sz="2800" b="1" dirty="0">
                <a:solidFill>
                  <a:srgbClr val="7F0055"/>
                </a:solidFill>
                <a:effectLst/>
                <a:latin typeface="Consolas" panose="020B0609020204030204" pitchFamily="49" charset="0"/>
              </a:rPr>
              <a:t>if</a:t>
            </a:r>
            <a:r>
              <a:rPr lang="en-US" sz="2800" dirty="0">
                <a:solidFill>
                  <a:srgbClr val="000000"/>
                </a:solidFill>
                <a:effectLst/>
                <a:latin typeface="Consolas" panose="020B0609020204030204" pitchFamily="49" charset="0"/>
              </a:rPr>
              <a:t>(n &gt;= </a:t>
            </a:r>
            <a:r>
              <a:rPr lang="en-US" sz="2800" dirty="0" err="1">
                <a:solidFill>
                  <a:srgbClr val="000000"/>
                </a:solidFill>
                <a:effectLst/>
                <a:latin typeface="Consolas" panose="020B0609020204030204" pitchFamily="49" charset="0"/>
              </a:rPr>
              <a:t>i</a:t>
            </a:r>
            <a:r>
              <a:rPr lang="en-US" sz="2800" dirty="0">
                <a:solidFill>
                  <a:srgbClr val="000000"/>
                </a:solidFill>
                <a:effectLst/>
                <a:latin typeface="Consolas" panose="020B0609020204030204" pitchFamily="49" charset="0"/>
              </a:rPr>
              <a:t>)</a:t>
            </a:r>
          </a:p>
          <a:p>
            <a:r>
              <a:rPr lang="en-US" sz="2800" dirty="0" err="1">
                <a:solidFill>
                  <a:srgbClr val="000000"/>
                </a:solidFill>
                <a:effectLst/>
                <a:latin typeface="Consolas" panose="020B0609020204030204" pitchFamily="49" charset="0"/>
              </a:rPr>
              <a:t>i</a:t>
            </a:r>
            <a:r>
              <a:rPr lang="en-US" sz="2800" dirty="0">
                <a:solidFill>
                  <a:srgbClr val="000000"/>
                </a:solidFill>
                <a:effectLst/>
                <a:latin typeface="Consolas" panose="020B0609020204030204" pitchFamily="49" charset="0"/>
              </a:rPr>
              <a:t> = </a:t>
            </a:r>
            <a:r>
              <a:rPr lang="en-US" sz="2800" dirty="0" err="1">
                <a:solidFill>
                  <a:srgbClr val="000000"/>
                </a:solidFill>
                <a:effectLst/>
                <a:latin typeface="Consolas" panose="020B0609020204030204" pitchFamily="49" charset="0"/>
              </a:rPr>
              <a:t>arr</a:t>
            </a:r>
            <a:r>
              <a:rPr lang="en-US" sz="2800" dirty="0">
                <a:solidFill>
                  <a:srgbClr val="000000"/>
                </a:solidFill>
                <a:effectLst/>
                <a:latin typeface="Consolas" panose="020B0609020204030204" pitchFamily="49" charset="0"/>
              </a:rPr>
              <a:t>[3]</a:t>
            </a:r>
          </a:p>
          <a:p>
            <a:r>
              <a:rPr lang="en-US" sz="2800" dirty="0">
                <a:solidFill>
                  <a:srgbClr val="000000"/>
                </a:solidFill>
                <a:latin typeface="Consolas" panose="020B0609020204030204" pitchFamily="49" charset="0"/>
              </a:rPr>
              <a:t>return</a:t>
            </a:r>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73695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23</a:t>
            </a:fld>
            <a:endParaRPr lang="en-US" dirty="0"/>
          </a:p>
        </p:txBody>
      </p:sp>
      <p:sp>
        <p:nvSpPr>
          <p:cNvPr id="8" name="TextBox 7">
            <a:extLst>
              <a:ext uri="{FF2B5EF4-FFF2-40B4-BE49-F238E27FC236}">
                <a16:creationId xmlns:a16="http://schemas.microsoft.com/office/drawing/2014/main" id="{7C2B7604-A3F9-4B63-F559-F835DB6D6E17}"/>
              </a:ext>
            </a:extLst>
          </p:cNvPr>
          <p:cNvSpPr txBox="1"/>
          <p:nvPr/>
        </p:nvSpPr>
        <p:spPr>
          <a:xfrm>
            <a:off x="983863" y="457200"/>
            <a:ext cx="10224274" cy="461665"/>
          </a:xfrm>
          <a:prstGeom prst="rect">
            <a:avLst/>
          </a:prstGeom>
          <a:noFill/>
        </p:spPr>
        <p:txBody>
          <a:bodyPr wrap="none" rtlCol="0">
            <a:spAutoFit/>
          </a:bodyPr>
          <a:lstStyle/>
          <a:p>
            <a:r>
              <a:rPr lang="en-US" sz="2400" dirty="0"/>
              <a:t>A </a:t>
            </a:r>
            <a:r>
              <a:rPr lang="en-US" sz="2400" b="1" dirty="0"/>
              <a:t>primitive operation </a:t>
            </a:r>
            <a:r>
              <a:rPr lang="en-US" sz="2400" dirty="0"/>
              <a:t>is an operation that has a </a:t>
            </a:r>
            <a:r>
              <a:rPr lang="en-US" sz="2400" b="1" dirty="0"/>
              <a:t>constant</a:t>
            </a:r>
            <a:r>
              <a:rPr lang="en-US" sz="2400" dirty="0"/>
              <a:t> execution time</a:t>
            </a:r>
          </a:p>
        </p:txBody>
      </p:sp>
      <p:sp>
        <p:nvSpPr>
          <p:cNvPr id="9" name="TextBox 8">
            <a:extLst>
              <a:ext uri="{FF2B5EF4-FFF2-40B4-BE49-F238E27FC236}">
                <a16:creationId xmlns:a16="http://schemas.microsoft.com/office/drawing/2014/main" id="{5E8D810C-BF2D-8CF4-24B7-15D1563B18B3}"/>
              </a:ext>
            </a:extLst>
          </p:cNvPr>
          <p:cNvSpPr txBox="1"/>
          <p:nvPr/>
        </p:nvSpPr>
        <p:spPr>
          <a:xfrm>
            <a:off x="457200" y="1981200"/>
            <a:ext cx="6465231" cy="2308324"/>
          </a:xfrm>
          <a:prstGeom prst="rect">
            <a:avLst/>
          </a:prstGeom>
          <a:noFill/>
        </p:spPr>
        <p:txBody>
          <a:bodyPr wrap="none" rtlCol="0">
            <a:spAutoFit/>
          </a:bodyPr>
          <a:lstStyle/>
          <a:p>
            <a:pPr marL="285750" indent="-285750">
              <a:buFont typeface="Arial" panose="020B0604020202020204" pitchFamily="34" charset="0"/>
              <a:buChar char="•"/>
            </a:pPr>
            <a:r>
              <a:rPr lang="en-US" sz="2400" dirty="0"/>
              <a:t>Assigning a value to a variable</a:t>
            </a:r>
          </a:p>
          <a:p>
            <a:pPr marL="285750" indent="-285750">
              <a:buFont typeface="Arial" panose="020B0604020202020204" pitchFamily="34" charset="0"/>
              <a:buChar char="•"/>
            </a:pPr>
            <a:r>
              <a:rPr lang="en-US" sz="2400" dirty="0"/>
              <a:t>Performing an arithmetic operation</a:t>
            </a:r>
          </a:p>
          <a:p>
            <a:pPr marL="285750" indent="-285750">
              <a:buFont typeface="Arial" panose="020B0604020202020204" pitchFamily="34" charset="0"/>
              <a:buChar char="•"/>
            </a:pPr>
            <a:r>
              <a:rPr lang="en-US" sz="2400" dirty="0"/>
              <a:t>Comparing two numbers/values</a:t>
            </a:r>
          </a:p>
          <a:p>
            <a:pPr marL="285750" indent="-285750">
              <a:buFont typeface="Arial" panose="020B0604020202020204" pitchFamily="34" charset="0"/>
              <a:buChar char="•"/>
            </a:pPr>
            <a:r>
              <a:rPr lang="en-US" sz="2400" dirty="0"/>
              <a:t>Accessing an element in an array (by index)</a:t>
            </a:r>
          </a:p>
          <a:p>
            <a:pPr marL="285750" indent="-285750">
              <a:buFont typeface="Arial" panose="020B0604020202020204" pitchFamily="34" charset="0"/>
              <a:buChar char="•"/>
            </a:pPr>
            <a:r>
              <a:rPr lang="en-US" sz="2400" dirty="0"/>
              <a:t>Returning from a method</a:t>
            </a:r>
          </a:p>
          <a:p>
            <a:pPr marL="285750" indent="-285750">
              <a:buFont typeface="Arial" panose="020B0604020202020204" pitchFamily="34" charset="0"/>
              <a:buChar char="•"/>
            </a:pPr>
            <a:r>
              <a:rPr lang="en-US" sz="2400" dirty="0"/>
              <a:t>Printing out a value</a:t>
            </a:r>
          </a:p>
        </p:txBody>
      </p:sp>
      <p:sp>
        <p:nvSpPr>
          <p:cNvPr id="6" name="TextBox 5">
            <a:extLst>
              <a:ext uri="{FF2B5EF4-FFF2-40B4-BE49-F238E27FC236}">
                <a16:creationId xmlns:a16="http://schemas.microsoft.com/office/drawing/2014/main" id="{01185A83-081B-AB2B-6E3E-98D683FEEA7D}"/>
              </a:ext>
            </a:extLst>
          </p:cNvPr>
          <p:cNvSpPr txBox="1"/>
          <p:nvPr/>
        </p:nvSpPr>
        <p:spPr>
          <a:xfrm>
            <a:off x="7086600" y="1752600"/>
            <a:ext cx="4953000" cy="3970318"/>
          </a:xfrm>
          <a:prstGeom prst="rect">
            <a:avLst/>
          </a:prstGeom>
          <a:noFill/>
        </p:spPr>
        <p:txBody>
          <a:bodyPr wrap="square">
            <a:spAutoFit/>
          </a:bodyPr>
          <a:lstStyle/>
          <a:p>
            <a:r>
              <a:rPr lang="en-US" sz="2800" b="1" dirty="0">
                <a:solidFill>
                  <a:srgbClr val="7F0055"/>
                </a:solidFill>
                <a:effectLst/>
                <a:latin typeface="Consolas" panose="020B0609020204030204" pitchFamily="49" charset="0"/>
              </a:rPr>
              <a:t>int</a:t>
            </a:r>
            <a:r>
              <a:rPr lang="en-US" sz="2800" dirty="0">
                <a:solidFill>
                  <a:srgbClr val="000000"/>
                </a:solidFill>
                <a:effectLst/>
                <a:latin typeface="Consolas" panose="020B0609020204030204" pitchFamily="49" charset="0"/>
              </a:rPr>
              <a:t> </a:t>
            </a:r>
            <a:r>
              <a:rPr lang="en-US" sz="2800" dirty="0">
                <a:solidFill>
                  <a:srgbClr val="6A3E3E"/>
                </a:solidFill>
                <a:effectLst/>
                <a:latin typeface="Consolas" panose="020B0609020204030204" pitchFamily="49" charset="0"/>
              </a:rPr>
              <a:t>N</a:t>
            </a:r>
            <a:r>
              <a:rPr lang="en-US" sz="2800" dirty="0">
                <a:solidFill>
                  <a:srgbClr val="000000"/>
                </a:solidFill>
                <a:effectLst/>
                <a:latin typeface="Consolas" panose="020B0609020204030204" pitchFamily="49" charset="0"/>
              </a:rPr>
              <a:t> = 3;</a:t>
            </a:r>
          </a:p>
          <a:p>
            <a:r>
              <a:rPr lang="en-US" sz="2800" dirty="0">
                <a:solidFill>
                  <a:srgbClr val="000000"/>
                </a:solidFill>
                <a:effectLst/>
                <a:latin typeface="Consolas" panose="020B0609020204030204" pitchFamily="49" charset="0"/>
              </a:rPr>
              <a:t>a = a + 3 * 12</a:t>
            </a:r>
          </a:p>
          <a:p>
            <a:r>
              <a:rPr lang="en-US" sz="2800" b="1" dirty="0">
                <a:solidFill>
                  <a:srgbClr val="7F0055"/>
                </a:solidFill>
                <a:effectLst/>
                <a:latin typeface="Consolas" panose="020B0609020204030204" pitchFamily="49" charset="0"/>
              </a:rPr>
              <a:t>if</a:t>
            </a:r>
            <a:r>
              <a:rPr lang="en-US" sz="2800" dirty="0">
                <a:solidFill>
                  <a:srgbClr val="000000"/>
                </a:solidFill>
                <a:effectLst/>
                <a:latin typeface="Consolas" panose="020B0609020204030204" pitchFamily="49" charset="0"/>
              </a:rPr>
              <a:t>(n &gt;= </a:t>
            </a:r>
            <a:r>
              <a:rPr lang="en-US" sz="2800" dirty="0" err="1">
                <a:solidFill>
                  <a:srgbClr val="000000"/>
                </a:solidFill>
                <a:effectLst/>
                <a:latin typeface="Consolas" panose="020B0609020204030204" pitchFamily="49" charset="0"/>
              </a:rPr>
              <a:t>i</a:t>
            </a:r>
            <a:r>
              <a:rPr lang="en-US" sz="2800" dirty="0">
                <a:solidFill>
                  <a:srgbClr val="000000"/>
                </a:solidFill>
                <a:effectLst/>
                <a:latin typeface="Consolas" panose="020B0609020204030204" pitchFamily="49" charset="0"/>
              </a:rPr>
              <a:t>)</a:t>
            </a:r>
          </a:p>
          <a:p>
            <a:r>
              <a:rPr lang="en-US" sz="2800" dirty="0" err="1">
                <a:solidFill>
                  <a:srgbClr val="000000"/>
                </a:solidFill>
                <a:effectLst/>
                <a:latin typeface="Consolas" panose="020B0609020204030204" pitchFamily="49" charset="0"/>
              </a:rPr>
              <a:t>i</a:t>
            </a:r>
            <a:r>
              <a:rPr lang="en-US" sz="2800" dirty="0">
                <a:solidFill>
                  <a:srgbClr val="000000"/>
                </a:solidFill>
                <a:effectLst/>
                <a:latin typeface="Consolas" panose="020B0609020204030204" pitchFamily="49" charset="0"/>
              </a:rPr>
              <a:t> = </a:t>
            </a:r>
            <a:r>
              <a:rPr lang="en-US" sz="2800" dirty="0" err="1">
                <a:solidFill>
                  <a:srgbClr val="000000"/>
                </a:solidFill>
                <a:effectLst/>
                <a:latin typeface="Consolas" panose="020B0609020204030204" pitchFamily="49" charset="0"/>
              </a:rPr>
              <a:t>arr</a:t>
            </a:r>
            <a:r>
              <a:rPr lang="en-US" sz="2800" dirty="0">
                <a:solidFill>
                  <a:srgbClr val="000000"/>
                </a:solidFill>
                <a:effectLst/>
                <a:latin typeface="Consolas" panose="020B0609020204030204" pitchFamily="49" charset="0"/>
              </a:rPr>
              <a:t>[3]</a:t>
            </a:r>
          </a:p>
          <a:p>
            <a:r>
              <a:rPr lang="en-US" sz="2800" dirty="0">
                <a:solidFill>
                  <a:srgbClr val="000000"/>
                </a:solidFill>
                <a:latin typeface="Consolas" panose="020B0609020204030204" pitchFamily="49" charset="0"/>
              </a:rPr>
              <a:t>return</a:t>
            </a:r>
            <a:endParaRPr lang="en-US" sz="2800" dirty="0">
              <a:solidFill>
                <a:srgbClr val="000000"/>
              </a:solidFill>
              <a:effectLst/>
              <a:latin typeface="Consolas" panose="020B0609020204030204" pitchFamily="49" charset="0"/>
            </a:endParaRPr>
          </a:p>
          <a:p>
            <a:r>
              <a:rPr lang="en-US" sz="2800" dirty="0" err="1">
                <a:solidFill>
                  <a:srgbClr val="000000"/>
                </a:solidFill>
                <a:effectLst/>
                <a:latin typeface="Consolas" panose="020B0609020204030204" pitchFamily="49" charset="0"/>
              </a:rPr>
              <a:t>System.out.println</a:t>
            </a:r>
            <a:r>
              <a:rPr lang="en-US" sz="2800" dirty="0">
                <a:solidFill>
                  <a:srgbClr val="000000"/>
                </a:solidFill>
                <a:effectLst/>
                <a:latin typeface="Consolas" panose="020B0609020204030204" pitchFamily="49" charset="0"/>
              </a:rPr>
              <a:t>(“Hi”)</a:t>
            </a: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30264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24</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59043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25</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8173BED1-0CE7-03FB-9E02-4239571A4F0D}"/>
              </a:ext>
            </a:extLst>
          </p:cNvPr>
          <p:cNvSpPr txBox="1"/>
          <p:nvPr/>
        </p:nvSpPr>
        <p:spPr>
          <a:xfrm>
            <a:off x="533400" y="4876800"/>
            <a:ext cx="9411551" cy="461665"/>
          </a:xfrm>
          <a:prstGeom prst="rect">
            <a:avLst/>
          </a:prstGeom>
          <a:noFill/>
        </p:spPr>
        <p:txBody>
          <a:bodyPr wrap="none" rtlCol="0">
            <a:spAutoFit/>
          </a:bodyPr>
          <a:lstStyle/>
          <a:p>
            <a:r>
              <a:rPr lang="en-US" sz="2400" dirty="0"/>
              <a:t>The number of operations this algorithm executes varies </a:t>
            </a:r>
            <a:r>
              <a:rPr lang="en-US" sz="2400" dirty="0">
                <a:highlight>
                  <a:srgbClr val="00FF00"/>
                </a:highlight>
              </a:rPr>
              <a:t>because…</a:t>
            </a:r>
          </a:p>
        </p:txBody>
      </p:sp>
    </p:spTree>
    <p:extLst>
      <p:ext uri="{BB962C8B-B14F-4D97-AF65-F5344CB8AC3E}">
        <p14:creationId xmlns:p14="http://schemas.microsoft.com/office/powerpoint/2010/main" val="2625199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26</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8173BED1-0CE7-03FB-9E02-4239571A4F0D}"/>
              </a:ext>
            </a:extLst>
          </p:cNvPr>
          <p:cNvSpPr txBox="1"/>
          <p:nvPr/>
        </p:nvSpPr>
        <p:spPr>
          <a:xfrm>
            <a:off x="234545" y="4549068"/>
            <a:ext cx="11968341" cy="584775"/>
          </a:xfrm>
          <a:prstGeom prst="rect">
            <a:avLst/>
          </a:prstGeom>
          <a:noFill/>
        </p:spPr>
        <p:txBody>
          <a:bodyPr wrap="none" rtlCol="0">
            <a:spAutoFit/>
          </a:bodyPr>
          <a:lstStyle/>
          <a:p>
            <a:r>
              <a:rPr lang="en-US" sz="2400" dirty="0"/>
              <a:t>The number of operations this algorithm executes varies </a:t>
            </a:r>
            <a:r>
              <a:rPr lang="en-US" sz="3200" b="1" dirty="0">
                <a:highlight>
                  <a:srgbClr val="00FF00"/>
                </a:highlight>
                <a:latin typeface="Courier New" panose="02070309020205020404" pitchFamily="49" charset="0"/>
                <a:cs typeface="Courier New" panose="02070309020205020404" pitchFamily="49" charset="0"/>
              </a:rPr>
              <a:t>S</a:t>
            </a:r>
            <a:r>
              <a:rPr lang="en-US" sz="2400" dirty="0">
                <a:highlight>
                  <a:srgbClr val="00FF00"/>
                </a:highlight>
              </a:rPr>
              <a:t> will be at different locations</a:t>
            </a:r>
          </a:p>
        </p:txBody>
      </p:sp>
    </p:spTree>
    <p:extLst>
      <p:ext uri="{BB962C8B-B14F-4D97-AF65-F5344CB8AC3E}">
        <p14:creationId xmlns:p14="http://schemas.microsoft.com/office/powerpoint/2010/main" val="24847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27</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2B8E78F6-CA83-2C78-107F-C6B4F3A6E2A5}"/>
                  </a:ext>
                </a:extLst>
              </p14:cNvPr>
              <p14:cNvContentPartPr/>
              <p14:nvPr/>
            </p14:nvContentPartPr>
            <p14:xfrm>
              <a:off x="2971466" y="1158853"/>
              <a:ext cx="3232440" cy="50400"/>
            </p14:xfrm>
          </p:contentPart>
        </mc:Choice>
        <mc:Fallback xmlns="">
          <p:pic>
            <p:nvPicPr>
              <p:cNvPr id="8" name="Ink 7">
                <a:extLst>
                  <a:ext uri="{FF2B5EF4-FFF2-40B4-BE49-F238E27FC236}">
                    <a16:creationId xmlns:a16="http://schemas.microsoft.com/office/drawing/2014/main" id="{2B8E78F6-CA83-2C78-107F-C6B4F3A6E2A5}"/>
                  </a:ext>
                </a:extLst>
              </p:cNvPr>
              <p:cNvPicPr/>
              <p:nvPr/>
            </p:nvPicPr>
            <p:blipFill>
              <a:blip r:embed="rId4"/>
              <a:stretch>
                <a:fillRect/>
              </a:stretch>
            </p:blipFill>
            <p:spPr>
              <a:xfrm>
                <a:off x="2881466" y="978853"/>
                <a:ext cx="3412080" cy="410040"/>
              </a:xfrm>
              <a:prstGeom prst="rect">
                <a:avLst/>
              </a:prstGeom>
            </p:spPr>
          </p:pic>
        </mc:Fallback>
      </mc:AlternateContent>
      <p:sp>
        <p:nvSpPr>
          <p:cNvPr id="11" name="TextBox 10">
            <a:extLst>
              <a:ext uri="{FF2B5EF4-FFF2-40B4-BE49-F238E27FC236}">
                <a16:creationId xmlns:a16="http://schemas.microsoft.com/office/drawing/2014/main" id="{7A682273-9C79-05D7-18F4-27A5813DD8B8}"/>
              </a:ext>
            </a:extLst>
          </p:cNvPr>
          <p:cNvSpPr txBox="1"/>
          <p:nvPr/>
        </p:nvSpPr>
        <p:spPr>
          <a:xfrm>
            <a:off x="214975" y="4849765"/>
            <a:ext cx="11731097" cy="400110"/>
          </a:xfrm>
          <a:prstGeom prst="rect">
            <a:avLst/>
          </a:prstGeom>
          <a:noFill/>
        </p:spPr>
        <p:txBody>
          <a:bodyPr wrap="none" rtlCol="0">
            <a:spAutoFit/>
          </a:bodyPr>
          <a:lstStyle/>
          <a:p>
            <a:r>
              <a:rPr lang="en-US" sz="2000" dirty="0"/>
              <a:t>This is a </a:t>
            </a:r>
            <a:r>
              <a:rPr lang="en-US" sz="2000" b="1" dirty="0"/>
              <a:t>primitive operation</a:t>
            </a:r>
            <a:r>
              <a:rPr lang="en-US" sz="2000" dirty="0"/>
              <a:t>, lets count how many times this operation is executed given some input </a:t>
            </a:r>
          </a:p>
        </p:txBody>
      </p:sp>
    </p:spTree>
    <p:extLst>
      <p:ext uri="{BB962C8B-B14F-4D97-AF65-F5344CB8AC3E}">
        <p14:creationId xmlns:p14="http://schemas.microsoft.com/office/powerpoint/2010/main" val="3857708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28</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extLst>
              <p:ext uri="{D42A27DB-BD31-4B8C-83A1-F6EECF244321}">
                <p14:modId xmlns:p14="http://schemas.microsoft.com/office/powerpoint/2010/main" val="346811982"/>
              </p:ext>
            </p:extLst>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106393"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S</a:t>
            </a:r>
            <a:r>
              <a:rPr lang="en-US" sz="2400" dirty="0">
                <a:latin typeface="Courier New" panose="02070309020205020404" pitchFamily="49" charset="0"/>
                <a:cs typeface="Courier New" panose="02070309020205020404" pitchFamily="49" charset="0"/>
              </a:rPr>
              <a:t> = 5</a:t>
            </a:r>
          </a:p>
        </p:txBody>
      </p:sp>
    </p:spTree>
    <p:extLst>
      <p:ext uri="{BB962C8B-B14F-4D97-AF65-F5344CB8AC3E}">
        <p14:creationId xmlns:p14="http://schemas.microsoft.com/office/powerpoint/2010/main" val="1281706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29</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106393"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S</a:t>
            </a:r>
            <a:r>
              <a:rPr lang="en-US" sz="2400" dirty="0">
                <a:latin typeface="Courier New" panose="02070309020205020404" pitchFamily="49" charset="0"/>
                <a:cs typeface="Courier New" panose="02070309020205020404" pitchFamily="49" charset="0"/>
              </a:rPr>
              <a:t> = 5</a:t>
            </a:r>
          </a:p>
        </p:txBody>
      </p:sp>
      <p:sp>
        <p:nvSpPr>
          <p:cNvPr id="8" name="Arrow: Down 7">
            <a:extLst>
              <a:ext uri="{FF2B5EF4-FFF2-40B4-BE49-F238E27FC236}">
                <a16:creationId xmlns:a16="http://schemas.microsoft.com/office/drawing/2014/main" id="{9D14C3E4-1A5A-D00B-7D96-F36144AC3D2F}"/>
              </a:ext>
            </a:extLst>
          </p:cNvPr>
          <p:cNvSpPr/>
          <p:nvPr/>
        </p:nvSpPr>
        <p:spPr>
          <a:xfrm rot="10800000">
            <a:off x="462643" y="5696862"/>
            <a:ext cx="457200" cy="62784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9846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a:t>
            </a:fld>
            <a:endParaRPr lang="en-US" dirty="0"/>
          </a:p>
        </p:txBody>
      </p:sp>
      <p:sp>
        <p:nvSpPr>
          <p:cNvPr id="7" name="TextBox 6">
            <a:extLst>
              <a:ext uri="{FF2B5EF4-FFF2-40B4-BE49-F238E27FC236}">
                <a16:creationId xmlns:a16="http://schemas.microsoft.com/office/drawing/2014/main" id="{64498124-8F6A-2943-CB95-50606CF85C1C}"/>
              </a:ext>
            </a:extLst>
          </p:cNvPr>
          <p:cNvSpPr txBox="1"/>
          <p:nvPr/>
        </p:nvSpPr>
        <p:spPr>
          <a:xfrm>
            <a:off x="838200" y="228600"/>
            <a:ext cx="10134600" cy="1569660"/>
          </a:xfrm>
          <a:prstGeom prst="rect">
            <a:avLst/>
          </a:prstGeom>
          <a:noFill/>
        </p:spPr>
        <p:txBody>
          <a:bodyPr wrap="square" rtlCol="0">
            <a:spAutoFit/>
          </a:bodyPr>
          <a:lstStyle/>
          <a:p>
            <a:r>
              <a:rPr lang="en-US" sz="2400" dirty="0"/>
              <a:t>Suppose you are moving across the country. You’ve contracted a builder to build you a brand-new house. You are trying to plan which date you should put all your belongings in the truck and move to the new house across the country. You ask the builder the following question:</a:t>
            </a:r>
          </a:p>
        </p:txBody>
      </p:sp>
      <p:sp>
        <p:nvSpPr>
          <p:cNvPr id="8" name="TextBox 7">
            <a:extLst>
              <a:ext uri="{FF2B5EF4-FFF2-40B4-BE49-F238E27FC236}">
                <a16:creationId xmlns:a16="http://schemas.microsoft.com/office/drawing/2014/main" id="{E6A5F9A4-CCE1-66EC-6BD1-A59EAF403858}"/>
              </a:ext>
            </a:extLst>
          </p:cNvPr>
          <p:cNvSpPr txBox="1"/>
          <p:nvPr/>
        </p:nvSpPr>
        <p:spPr>
          <a:xfrm>
            <a:off x="1295400" y="1938652"/>
            <a:ext cx="8627683" cy="523220"/>
          </a:xfrm>
          <a:prstGeom prst="rect">
            <a:avLst/>
          </a:prstGeom>
          <a:noFill/>
        </p:spPr>
        <p:txBody>
          <a:bodyPr wrap="none" rtlCol="0">
            <a:spAutoFit/>
          </a:bodyPr>
          <a:lstStyle/>
          <a:p>
            <a:r>
              <a:rPr lang="en-US" sz="2800" b="1" dirty="0"/>
              <a:t>How long will it take to finish building the house?</a:t>
            </a:r>
          </a:p>
        </p:txBody>
      </p:sp>
    </p:spTree>
    <p:extLst>
      <p:ext uri="{BB962C8B-B14F-4D97-AF65-F5344CB8AC3E}">
        <p14:creationId xmlns:p14="http://schemas.microsoft.com/office/powerpoint/2010/main" val="8209960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30</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extLst>
              <p:ext uri="{D42A27DB-BD31-4B8C-83A1-F6EECF244321}">
                <p14:modId xmlns:p14="http://schemas.microsoft.com/office/powerpoint/2010/main" val="1305677803"/>
              </p:ext>
            </p:extLst>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106393"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S</a:t>
            </a:r>
            <a:r>
              <a:rPr lang="en-US" sz="2400" dirty="0">
                <a:latin typeface="Courier New" panose="02070309020205020404" pitchFamily="49" charset="0"/>
                <a:cs typeface="Courier New" panose="02070309020205020404" pitchFamily="49" charset="0"/>
              </a:rPr>
              <a:t> = 5</a:t>
            </a:r>
          </a:p>
        </p:txBody>
      </p:sp>
      <p:sp>
        <p:nvSpPr>
          <p:cNvPr id="8" name="Arrow: Down 7">
            <a:extLst>
              <a:ext uri="{FF2B5EF4-FFF2-40B4-BE49-F238E27FC236}">
                <a16:creationId xmlns:a16="http://schemas.microsoft.com/office/drawing/2014/main" id="{9D14C3E4-1A5A-D00B-7D96-F36144AC3D2F}"/>
              </a:ext>
            </a:extLst>
          </p:cNvPr>
          <p:cNvSpPr/>
          <p:nvPr/>
        </p:nvSpPr>
        <p:spPr>
          <a:xfrm rot="10800000">
            <a:off x="1295400" y="5722573"/>
            <a:ext cx="457200" cy="62784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6689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31</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extLst>
              <p:ext uri="{D42A27DB-BD31-4B8C-83A1-F6EECF244321}">
                <p14:modId xmlns:p14="http://schemas.microsoft.com/office/powerpoint/2010/main" val="302988998"/>
              </p:ext>
            </p:extLst>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106393"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S</a:t>
            </a:r>
            <a:r>
              <a:rPr lang="en-US" sz="2400" dirty="0">
                <a:latin typeface="Courier New" panose="02070309020205020404" pitchFamily="49" charset="0"/>
                <a:cs typeface="Courier New" panose="02070309020205020404" pitchFamily="49" charset="0"/>
              </a:rPr>
              <a:t> = 5</a:t>
            </a:r>
          </a:p>
        </p:txBody>
      </p:sp>
      <p:sp>
        <p:nvSpPr>
          <p:cNvPr id="8" name="Arrow: Down 7">
            <a:extLst>
              <a:ext uri="{FF2B5EF4-FFF2-40B4-BE49-F238E27FC236}">
                <a16:creationId xmlns:a16="http://schemas.microsoft.com/office/drawing/2014/main" id="{9D14C3E4-1A5A-D00B-7D96-F36144AC3D2F}"/>
              </a:ext>
            </a:extLst>
          </p:cNvPr>
          <p:cNvSpPr/>
          <p:nvPr/>
        </p:nvSpPr>
        <p:spPr>
          <a:xfrm rot="10800000">
            <a:off x="2133600" y="5722573"/>
            <a:ext cx="457200" cy="62784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97096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32</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extLst>
              <p:ext uri="{D42A27DB-BD31-4B8C-83A1-F6EECF244321}">
                <p14:modId xmlns:p14="http://schemas.microsoft.com/office/powerpoint/2010/main" val="3128185062"/>
              </p:ext>
            </p:extLst>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106393"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S</a:t>
            </a:r>
            <a:r>
              <a:rPr lang="en-US" sz="2400" dirty="0">
                <a:latin typeface="Courier New" panose="02070309020205020404" pitchFamily="49" charset="0"/>
                <a:cs typeface="Courier New" panose="02070309020205020404" pitchFamily="49" charset="0"/>
              </a:rPr>
              <a:t> = 5</a:t>
            </a:r>
          </a:p>
        </p:txBody>
      </p:sp>
      <p:sp>
        <p:nvSpPr>
          <p:cNvPr id="8" name="Arrow: Down 7">
            <a:extLst>
              <a:ext uri="{FF2B5EF4-FFF2-40B4-BE49-F238E27FC236}">
                <a16:creationId xmlns:a16="http://schemas.microsoft.com/office/drawing/2014/main" id="{9D14C3E4-1A5A-D00B-7D96-F36144AC3D2F}"/>
              </a:ext>
            </a:extLst>
          </p:cNvPr>
          <p:cNvSpPr/>
          <p:nvPr/>
        </p:nvSpPr>
        <p:spPr>
          <a:xfrm rot="10800000">
            <a:off x="2971800" y="5722573"/>
            <a:ext cx="457200" cy="62784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1955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33</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extLst>
              <p:ext uri="{D42A27DB-BD31-4B8C-83A1-F6EECF244321}">
                <p14:modId xmlns:p14="http://schemas.microsoft.com/office/powerpoint/2010/main" val="1846575065"/>
              </p:ext>
            </p:extLst>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106393"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S</a:t>
            </a:r>
            <a:r>
              <a:rPr lang="en-US" sz="2400" dirty="0">
                <a:latin typeface="Courier New" panose="02070309020205020404" pitchFamily="49" charset="0"/>
                <a:cs typeface="Courier New" panose="02070309020205020404" pitchFamily="49" charset="0"/>
              </a:rPr>
              <a:t> = 5</a:t>
            </a:r>
          </a:p>
        </p:txBody>
      </p:sp>
      <p:sp>
        <p:nvSpPr>
          <p:cNvPr id="8" name="Arrow: Down 7">
            <a:extLst>
              <a:ext uri="{FF2B5EF4-FFF2-40B4-BE49-F238E27FC236}">
                <a16:creationId xmlns:a16="http://schemas.microsoft.com/office/drawing/2014/main" id="{9D14C3E4-1A5A-D00B-7D96-F36144AC3D2F}"/>
              </a:ext>
            </a:extLst>
          </p:cNvPr>
          <p:cNvSpPr/>
          <p:nvPr/>
        </p:nvSpPr>
        <p:spPr>
          <a:xfrm rot="10800000">
            <a:off x="2971800" y="5722573"/>
            <a:ext cx="457200" cy="62784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507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34</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106393"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S</a:t>
            </a:r>
            <a:r>
              <a:rPr lang="en-US" sz="2400" dirty="0">
                <a:latin typeface="Courier New" panose="02070309020205020404" pitchFamily="49" charset="0"/>
                <a:cs typeface="Courier New" panose="02070309020205020404" pitchFamily="49" charset="0"/>
              </a:rPr>
              <a:t> = 5</a:t>
            </a:r>
          </a:p>
        </p:txBody>
      </p:sp>
      <p:sp>
        <p:nvSpPr>
          <p:cNvPr id="10" name="Right Brace 9">
            <a:extLst>
              <a:ext uri="{FF2B5EF4-FFF2-40B4-BE49-F238E27FC236}">
                <a16:creationId xmlns:a16="http://schemas.microsoft.com/office/drawing/2014/main" id="{4E670AAB-CA4F-D07A-FA0D-D854C1F633DF}"/>
              </a:ext>
            </a:extLst>
          </p:cNvPr>
          <p:cNvSpPr/>
          <p:nvPr/>
        </p:nvSpPr>
        <p:spPr>
          <a:xfrm rot="5400000">
            <a:off x="1750060" y="4147183"/>
            <a:ext cx="386080" cy="34290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1" name="TextBox 10">
            <a:extLst>
              <a:ext uri="{FF2B5EF4-FFF2-40B4-BE49-F238E27FC236}">
                <a16:creationId xmlns:a16="http://schemas.microsoft.com/office/drawing/2014/main" id="{EC724CA0-3D27-F40D-BC51-1C37AD5B6074}"/>
              </a:ext>
            </a:extLst>
          </p:cNvPr>
          <p:cNvSpPr txBox="1"/>
          <p:nvPr/>
        </p:nvSpPr>
        <p:spPr>
          <a:xfrm>
            <a:off x="1270907" y="6041116"/>
            <a:ext cx="5378395" cy="369332"/>
          </a:xfrm>
          <a:prstGeom prst="rect">
            <a:avLst/>
          </a:prstGeom>
          <a:noFill/>
        </p:spPr>
        <p:txBody>
          <a:bodyPr wrap="none" rtlCol="0">
            <a:spAutoFit/>
          </a:bodyPr>
          <a:lstStyle/>
          <a:p>
            <a:r>
              <a:rPr lang="en-US" b="1" dirty="0"/>
              <a:t>4 operations (5 operations including the return)</a:t>
            </a:r>
          </a:p>
        </p:txBody>
      </p:sp>
    </p:spTree>
    <p:extLst>
      <p:ext uri="{BB962C8B-B14F-4D97-AF65-F5344CB8AC3E}">
        <p14:creationId xmlns:p14="http://schemas.microsoft.com/office/powerpoint/2010/main" val="2063977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35</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extLst>
              <p:ext uri="{D42A27DB-BD31-4B8C-83A1-F6EECF244321}">
                <p14:modId xmlns:p14="http://schemas.microsoft.com/office/powerpoint/2010/main" val="1129545683"/>
              </p:ext>
            </p:extLst>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475084"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S</a:t>
            </a:r>
            <a:r>
              <a:rPr lang="en-US" sz="2400" dirty="0">
                <a:latin typeface="Courier New" panose="02070309020205020404" pitchFamily="49" charset="0"/>
                <a:cs typeface="Courier New" panose="02070309020205020404" pitchFamily="49" charset="0"/>
              </a:rPr>
              <a:t> = ???</a:t>
            </a:r>
          </a:p>
        </p:txBody>
      </p:sp>
      <p:sp>
        <p:nvSpPr>
          <p:cNvPr id="8" name="TextBox 7">
            <a:extLst>
              <a:ext uri="{FF2B5EF4-FFF2-40B4-BE49-F238E27FC236}">
                <a16:creationId xmlns:a16="http://schemas.microsoft.com/office/drawing/2014/main" id="{F7DC70BC-C5CC-5ED2-0A0F-53E0A9D72D0E}"/>
              </a:ext>
            </a:extLst>
          </p:cNvPr>
          <p:cNvSpPr txBox="1"/>
          <p:nvPr/>
        </p:nvSpPr>
        <p:spPr>
          <a:xfrm>
            <a:off x="244929" y="5842157"/>
            <a:ext cx="11602856" cy="400110"/>
          </a:xfrm>
          <a:prstGeom prst="rect">
            <a:avLst/>
          </a:prstGeom>
          <a:noFill/>
        </p:spPr>
        <p:txBody>
          <a:bodyPr wrap="none" rtlCol="0">
            <a:spAutoFit/>
          </a:bodyPr>
          <a:lstStyle/>
          <a:p>
            <a:r>
              <a:rPr lang="en-US" sz="2000" dirty="0"/>
              <a:t>What is the </a:t>
            </a:r>
            <a:r>
              <a:rPr lang="en-US" sz="2000" b="1" dirty="0"/>
              <a:t>best-case scenario </a:t>
            </a:r>
            <a:r>
              <a:rPr lang="en-US" sz="2000" dirty="0"/>
              <a:t>for this algorithm (when would this have the shortest running time) ?</a:t>
            </a:r>
          </a:p>
        </p:txBody>
      </p:sp>
    </p:spTree>
    <p:extLst>
      <p:ext uri="{BB962C8B-B14F-4D97-AF65-F5344CB8AC3E}">
        <p14:creationId xmlns:p14="http://schemas.microsoft.com/office/powerpoint/2010/main" val="36361170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36</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106393" cy="461665"/>
          </a:xfrm>
          <a:prstGeom prst="rect">
            <a:avLst/>
          </a:prstGeom>
          <a:noFill/>
        </p:spPr>
        <p:txBody>
          <a:bodyPr wrap="none" rtlCol="0">
            <a:spAutoFit/>
          </a:bodyPr>
          <a:lstStyle/>
          <a:p>
            <a:r>
              <a:rPr lang="en-US" sz="2400" b="1" dirty="0">
                <a:highlight>
                  <a:srgbClr val="00FF00"/>
                </a:highlight>
                <a:latin typeface="Courier New" panose="02070309020205020404" pitchFamily="49" charset="0"/>
                <a:cs typeface="Courier New" panose="02070309020205020404" pitchFamily="49" charset="0"/>
              </a:rPr>
              <a:t>S</a:t>
            </a:r>
            <a:r>
              <a:rPr lang="en-US" sz="2400" dirty="0">
                <a:highlight>
                  <a:srgbClr val="00FF00"/>
                </a:highlight>
                <a:latin typeface="Courier New" panose="02070309020205020404" pitchFamily="49" charset="0"/>
                <a:cs typeface="Courier New" panose="02070309020205020404" pitchFamily="49" charset="0"/>
              </a:rPr>
              <a:t> = 4</a:t>
            </a:r>
          </a:p>
        </p:txBody>
      </p:sp>
      <p:sp>
        <p:nvSpPr>
          <p:cNvPr id="8" name="TextBox 7">
            <a:extLst>
              <a:ext uri="{FF2B5EF4-FFF2-40B4-BE49-F238E27FC236}">
                <a16:creationId xmlns:a16="http://schemas.microsoft.com/office/drawing/2014/main" id="{F7DC70BC-C5CC-5ED2-0A0F-53E0A9D72D0E}"/>
              </a:ext>
            </a:extLst>
          </p:cNvPr>
          <p:cNvSpPr txBox="1"/>
          <p:nvPr/>
        </p:nvSpPr>
        <p:spPr>
          <a:xfrm>
            <a:off x="228600" y="5621559"/>
            <a:ext cx="11602856" cy="400110"/>
          </a:xfrm>
          <a:prstGeom prst="rect">
            <a:avLst/>
          </a:prstGeom>
          <a:noFill/>
        </p:spPr>
        <p:txBody>
          <a:bodyPr wrap="none" rtlCol="0">
            <a:spAutoFit/>
          </a:bodyPr>
          <a:lstStyle/>
          <a:p>
            <a:r>
              <a:rPr lang="en-US" sz="2000" dirty="0"/>
              <a:t>What is the </a:t>
            </a:r>
            <a:r>
              <a:rPr lang="en-US" sz="2000" b="1" dirty="0"/>
              <a:t>best-case scenario </a:t>
            </a:r>
            <a:r>
              <a:rPr lang="en-US" sz="2000" dirty="0"/>
              <a:t>for this algorithm (when would this have the shortest running time) ?</a:t>
            </a:r>
          </a:p>
        </p:txBody>
      </p:sp>
    </p:spTree>
    <p:extLst>
      <p:ext uri="{BB962C8B-B14F-4D97-AF65-F5344CB8AC3E}">
        <p14:creationId xmlns:p14="http://schemas.microsoft.com/office/powerpoint/2010/main" val="6814781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37</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106393"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S</a:t>
            </a:r>
            <a:r>
              <a:rPr lang="en-US" sz="2400" dirty="0">
                <a:latin typeface="Courier New" panose="02070309020205020404" pitchFamily="49" charset="0"/>
                <a:cs typeface="Courier New" panose="02070309020205020404" pitchFamily="49" charset="0"/>
              </a:rPr>
              <a:t> = ?</a:t>
            </a:r>
          </a:p>
        </p:txBody>
      </p:sp>
      <p:sp>
        <p:nvSpPr>
          <p:cNvPr id="8" name="TextBox 7">
            <a:extLst>
              <a:ext uri="{FF2B5EF4-FFF2-40B4-BE49-F238E27FC236}">
                <a16:creationId xmlns:a16="http://schemas.microsoft.com/office/drawing/2014/main" id="{F7DC70BC-C5CC-5ED2-0A0F-53E0A9D72D0E}"/>
              </a:ext>
            </a:extLst>
          </p:cNvPr>
          <p:cNvSpPr txBox="1"/>
          <p:nvPr/>
        </p:nvSpPr>
        <p:spPr>
          <a:xfrm>
            <a:off x="228600" y="5621559"/>
            <a:ext cx="11604459" cy="400110"/>
          </a:xfrm>
          <a:prstGeom prst="rect">
            <a:avLst/>
          </a:prstGeom>
          <a:noFill/>
        </p:spPr>
        <p:txBody>
          <a:bodyPr wrap="none" rtlCol="0">
            <a:spAutoFit/>
          </a:bodyPr>
          <a:lstStyle/>
          <a:p>
            <a:r>
              <a:rPr lang="en-US" sz="2000" dirty="0"/>
              <a:t>What is the </a:t>
            </a:r>
            <a:r>
              <a:rPr lang="en-US" sz="2000" b="1" dirty="0"/>
              <a:t>worst-case scenario </a:t>
            </a:r>
            <a:r>
              <a:rPr lang="en-US" sz="2000" dirty="0"/>
              <a:t>for this algorithm (when would this have the longest running time) ?</a:t>
            </a:r>
          </a:p>
        </p:txBody>
      </p:sp>
    </p:spTree>
    <p:extLst>
      <p:ext uri="{BB962C8B-B14F-4D97-AF65-F5344CB8AC3E}">
        <p14:creationId xmlns:p14="http://schemas.microsoft.com/office/powerpoint/2010/main" val="3382084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38</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292341" cy="461665"/>
          </a:xfrm>
          <a:prstGeom prst="rect">
            <a:avLst/>
          </a:prstGeom>
          <a:noFill/>
        </p:spPr>
        <p:txBody>
          <a:bodyPr wrap="none" rtlCol="0">
            <a:spAutoFit/>
          </a:bodyPr>
          <a:lstStyle/>
          <a:p>
            <a:r>
              <a:rPr lang="en-US" sz="2400" b="1" dirty="0">
                <a:highlight>
                  <a:srgbClr val="00FF00"/>
                </a:highlight>
                <a:latin typeface="Courier New" panose="02070309020205020404" pitchFamily="49" charset="0"/>
                <a:cs typeface="Courier New" panose="02070309020205020404" pitchFamily="49" charset="0"/>
              </a:rPr>
              <a:t>S</a:t>
            </a:r>
            <a:r>
              <a:rPr lang="en-US" sz="2400" dirty="0">
                <a:highlight>
                  <a:srgbClr val="00FF00"/>
                </a:highlight>
                <a:latin typeface="Courier New" panose="02070309020205020404" pitchFamily="49" charset="0"/>
                <a:cs typeface="Courier New" panose="02070309020205020404" pitchFamily="49" charset="0"/>
              </a:rPr>
              <a:t> = 1	1</a:t>
            </a:r>
          </a:p>
        </p:txBody>
      </p:sp>
      <p:sp>
        <p:nvSpPr>
          <p:cNvPr id="8" name="TextBox 7">
            <a:extLst>
              <a:ext uri="{FF2B5EF4-FFF2-40B4-BE49-F238E27FC236}">
                <a16:creationId xmlns:a16="http://schemas.microsoft.com/office/drawing/2014/main" id="{F7DC70BC-C5CC-5ED2-0A0F-53E0A9D72D0E}"/>
              </a:ext>
            </a:extLst>
          </p:cNvPr>
          <p:cNvSpPr txBox="1"/>
          <p:nvPr/>
        </p:nvSpPr>
        <p:spPr>
          <a:xfrm>
            <a:off x="228600" y="5621559"/>
            <a:ext cx="11604459" cy="400110"/>
          </a:xfrm>
          <a:prstGeom prst="rect">
            <a:avLst/>
          </a:prstGeom>
          <a:noFill/>
        </p:spPr>
        <p:txBody>
          <a:bodyPr wrap="none" rtlCol="0">
            <a:spAutoFit/>
          </a:bodyPr>
          <a:lstStyle/>
          <a:p>
            <a:r>
              <a:rPr lang="en-US" sz="2000" dirty="0"/>
              <a:t>What is the </a:t>
            </a:r>
            <a:r>
              <a:rPr lang="en-US" sz="2000" b="1" dirty="0"/>
              <a:t>worst-case scenario </a:t>
            </a:r>
            <a:r>
              <a:rPr lang="en-US" sz="2000" dirty="0"/>
              <a:t>for this algorithm (when would this have the longest running time) ?</a:t>
            </a:r>
          </a:p>
        </p:txBody>
      </p:sp>
    </p:spTree>
    <p:extLst>
      <p:ext uri="{BB962C8B-B14F-4D97-AF65-F5344CB8AC3E}">
        <p14:creationId xmlns:p14="http://schemas.microsoft.com/office/powerpoint/2010/main" val="9213178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39</a:t>
            </a:fld>
            <a:endParaRPr lang="en-US" dirty="0"/>
          </a:p>
        </p:txBody>
      </p:sp>
      <p:sp>
        <p:nvSpPr>
          <p:cNvPr id="10" name="Rectangle 9">
            <a:extLst>
              <a:ext uri="{FF2B5EF4-FFF2-40B4-BE49-F238E27FC236}">
                <a16:creationId xmlns:a16="http://schemas.microsoft.com/office/drawing/2014/main" id="{A8FC40A1-96D9-FF86-8DF0-EA67E0275EEC}"/>
              </a:ext>
            </a:extLst>
          </p:cNvPr>
          <p:cNvSpPr/>
          <p:nvPr/>
        </p:nvSpPr>
        <p:spPr>
          <a:xfrm>
            <a:off x="1828800" y="1828800"/>
            <a:ext cx="304800"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C24F6C-B66F-007B-F07B-AC0EE40DC27B}"/>
              </a:ext>
            </a:extLst>
          </p:cNvPr>
          <p:cNvSpPr/>
          <p:nvPr/>
        </p:nvSpPr>
        <p:spPr>
          <a:xfrm>
            <a:off x="2667000" y="2819399"/>
            <a:ext cx="280307" cy="1983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B2C8CF3-F992-D4BA-F872-E0217FD0BAC3}"/>
              </a:ext>
            </a:extLst>
          </p:cNvPr>
          <p:cNvSpPr/>
          <p:nvPr/>
        </p:nvSpPr>
        <p:spPr>
          <a:xfrm>
            <a:off x="3480707" y="2133599"/>
            <a:ext cx="325210" cy="2664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B969912-D32A-B688-169C-2DF512B97C23}"/>
              </a:ext>
            </a:extLst>
          </p:cNvPr>
          <p:cNvSpPr/>
          <p:nvPr/>
        </p:nvSpPr>
        <p:spPr>
          <a:xfrm>
            <a:off x="4318907" y="3733800"/>
            <a:ext cx="280307"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260625-4461-B434-6EB2-BEC8B06A6927}"/>
              </a:ext>
            </a:extLst>
          </p:cNvPr>
          <p:cNvSpPr/>
          <p:nvPr/>
        </p:nvSpPr>
        <p:spPr>
          <a:xfrm>
            <a:off x="5136697" y="1371600"/>
            <a:ext cx="325210" cy="3418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06B5562-4FEE-A354-5928-4F46209CC6FA}"/>
              </a:ext>
            </a:extLst>
          </p:cNvPr>
          <p:cNvSpPr/>
          <p:nvPr/>
        </p:nvSpPr>
        <p:spPr>
          <a:xfrm>
            <a:off x="5974897" y="2514600"/>
            <a:ext cx="325210" cy="2277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F279BB-D5AD-160E-F909-1D663A6382EC}"/>
              </a:ext>
            </a:extLst>
          </p:cNvPr>
          <p:cNvSpPr/>
          <p:nvPr/>
        </p:nvSpPr>
        <p:spPr>
          <a:xfrm>
            <a:off x="6934200" y="914400"/>
            <a:ext cx="325210" cy="3880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F3A402-E27D-9F3D-089B-2249B0AEED7F}"/>
              </a:ext>
            </a:extLst>
          </p:cNvPr>
          <p:cNvSpPr/>
          <p:nvPr/>
        </p:nvSpPr>
        <p:spPr>
          <a:xfrm>
            <a:off x="7772400" y="3276599"/>
            <a:ext cx="280307" cy="1521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66D0AEC2-F532-2F20-A34B-4014B10199D2}"/>
              </a:ext>
            </a:extLst>
          </p:cNvPr>
          <p:cNvCxnSpPr/>
          <p:nvPr/>
        </p:nvCxnSpPr>
        <p:spPr>
          <a:xfrm>
            <a:off x="1371600" y="533400"/>
            <a:ext cx="0" cy="5257800"/>
          </a:xfrm>
          <a:prstGeom prst="line">
            <a:avLst/>
          </a:prstGeom>
          <a:ln w="762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F1AC0EDA-B159-3A8C-7DCB-D6D1A9E1B919}"/>
              </a:ext>
            </a:extLst>
          </p:cNvPr>
          <p:cNvCxnSpPr>
            <a:cxnSpLocks/>
          </p:cNvCxnSpPr>
          <p:nvPr/>
        </p:nvCxnSpPr>
        <p:spPr>
          <a:xfrm flipH="1">
            <a:off x="533400" y="4797878"/>
            <a:ext cx="8458200" cy="0"/>
          </a:xfrm>
          <a:prstGeom prst="line">
            <a:avLst/>
          </a:prstGeom>
          <a:ln w="76200"/>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FE44B0A2-732C-82EB-F30C-15B83AC6A666}"/>
              </a:ext>
            </a:extLst>
          </p:cNvPr>
          <p:cNvSpPr txBox="1"/>
          <p:nvPr/>
        </p:nvSpPr>
        <p:spPr>
          <a:xfrm rot="16200000">
            <a:off x="-414908" y="1993128"/>
            <a:ext cx="2233304" cy="461665"/>
          </a:xfrm>
          <a:prstGeom prst="rect">
            <a:avLst/>
          </a:prstGeom>
          <a:noFill/>
        </p:spPr>
        <p:txBody>
          <a:bodyPr wrap="none" rtlCol="0">
            <a:spAutoFit/>
          </a:bodyPr>
          <a:lstStyle/>
          <a:p>
            <a:r>
              <a:rPr lang="en-US" sz="2400" b="1" dirty="0"/>
              <a:t>Running Time</a:t>
            </a:r>
          </a:p>
        </p:txBody>
      </p:sp>
      <p:sp>
        <p:nvSpPr>
          <p:cNvPr id="28" name="TextBox 27">
            <a:extLst>
              <a:ext uri="{FF2B5EF4-FFF2-40B4-BE49-F238E27FC236}">
                <a16:creationId xmlns:a16="http://schemas.microsoft.com/office/drawing/2014/main" id="{AD6D7612-DE6B-B685-ADBC-AA7A662F84A8}"/>
              </a:ext>
            </a:extLst>
          </p:cNvPr>
          <p:cNvSpPr txBox="1"/>
          <p:nvPr/>
        </p:nvSpPr>
        <p:spPr>
          <a:xfrm>
            <a:off x="3685437" y="5057504"/>
            <a:ext cx="2622834" cy="523220"/>
          </a:xfrm>
          <a:prstGeom prst="rect">
            <a:avLst/>
          </a:prstGeom>
          <a:noFill/>
        </p:spPr>
        <p:txBody>
          <a:bodyPr wrap="none" rtlCol="0">
            <a:spAutoFit/>
          </a:bodyPr>
          <a:lstStyle/>
          <a:p>
            <a:r>
              <a:rPr lang="en-US" sz="2800" b="1" dirty="0"/>
              <a:t>Input Instance</a:t>
            </a:r>
          </a:p>
        </p:txBody>
      </p:sp>
    </p:spTree>
    <p:extLst>
      <p:ext uri="{BB962C8B-B14F-4D97-AF65-F5344CB8AC3E}">
        <p14:creationId xmlns:p14="http://schemas.microsoft.com/office/powerpoint/2010/main" val="612598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a:t>
            </a:fld>
            <a:endParaRPr lang="en-US" dirty="0"/>
          </a:p>
        </p:txBody>
      </p:sp>
      <p:sp>
        <p:nvSpPr>
          <p:cNvPr id="7" name="TextBox 6">
            <a:extLst>
              <a:ext uri="{FF2B5EF4-FFF2-40B4-BE49-F238E27FC236}">
                <a16:creationId xmlns:a16="http://schemas.microsoft.com/office/drawing/2014/main" id="{64498124-8F6A-2943-CB95-50606CF85C1C}"/>
              </a:ext>
            </a:extLst>
          </p:cNvPr>
          <p:cNvSpPr txBox="1"/>
          <p:nvPr/>
        </p:nvSpPr>
        <p:spPr>
          <a:xfrm>
            <a:off x="838200" y="228600"/>
            <a:ext cx="10134600" cy="1569660"/>
          </a:xfrm>
          <a:prstGeom prst="rect">
            <a:avLst/>
          </a:prstGeom>
          <a:noFill/>
        </p:spPr>
        <p:txBody>
          <a:bodyPr wrap="square" rtlCol="0">
            <a:spAutoFit/>
          </a:bodyPr>
          <a:lstStyle/>
          <a:p>
            <a:r>
              <a:rPr lang="en-US" sz="2400" dirty="0"/>
              <a:t>Suppose you are moving across the country. You’ve contracted a builder to build you a brand-new house. You are trying to plan which date you should put all your belongings in the truck and move to the new house across the country. You ask the builder the following question:</a:t>
            </a:r>
          </a:p>
        </p:txBody>
      </p:sp>
      <p:sp>
        <p:nvSpPr>
          <p:cNvPr id="8" name="TextBox 7">
            <a:extLst>
              <a:ext uri="{FF2B5EF4-FFF2-40B4-BE49-F238E27FC236}">
                <a16:creationId xmlns:a16="http://schemas.microsoft.com/office/drawing/2014/main" id="{E6A5F9A4-CCE1-66EC-6BD1-A59EAF403858}"/>
              </a:ext>
            </a:extLst>
          </p:cNvPr>
          <p:cNvSpPr txBox="1"/>
          <p:nvPr/>
        </p:nvSpPr>
        <p:spPr>
          <a:xfrm>
            <a:off x="1295400" y="1938652"/>
            <a:ext cx="8627683" cy="523220"/>
          </a:xfrm>
          <a:prstGeom prst="rect">
            <a:avLst/>
          </a:prstGeom>
          <a:noFill/>
        </p:spPr>
        <p:txBody>
          <a:bodyPr wrap="none" rtlCol="0">
            <a:spAutoFit/>
          </a:bodyPr>
          <a:lstStyle/>
          <a:p>
            <a:r>
              <a:rPr lang="en-US" sz="2800" b="1" dirty="0"/>
              <a:t>How long will it take to finish building the house?</a:t>
            </a:r>
          </a:p>
        </p:txBody>
      </p:sp>
      <p:sp>
        <p:nvSpPr>
          <p:cNvPr id="2" name="TextBox 1">
            <a:extLst>
              <a:ext uri="{FF2B5EF4-FFF2-40B4-BE49-F238E27FC236}">
                <a16:creationId xmlns:a16="http://schemas.microsoft.com/office/drawing/2014/main" id="{309A178F-84BA-EA17-0880-6823C474CD93}"/>
              </a:ext>
            </a:extLst>
          </p:cNvPr>
          <p:cNvSpPr txBox="1"/>
          <p:nvPr/>
        </p:nvSpPr>
        <p:spPr>
          <a:xfrm>
            <a:off x="838200" y="2667000"/>
            <a:ext cx="9753600" cy="830997"/>
          </a:xfrm>
          <a:prstGeom prst="rect">
            <a:avLst/>
          </a:prstGeom>
          <a:noFill/>
        </p:spPr>
        <p:txBody>
          <a:bodyPr wrap="square" rtlCol="0">
            <a:spAutoFit/>
          </a:bodyPr>
          <a:lstStyle/>
          <a:p>
            <a:r>
              <a:rPr lang="en-US" sz="2400" dirty="0"/>
              <a:t>The builder is unsure exactly when he will be done, but he offers the following answers in an enclosed envelope. You can only pick one.</a:t>
            </a:r>
          </a:p>
        </p:txBody>
      </p:sp>
    </p:spTree>
    <p:extLst>
      <p:ext uri="{BB962C8B-B14F-4D97-AF65-F5344CB8AC3E}">
        <p14:creationId xmlns:p14="http://schemas.microsoft.com/office/powerpoint/2010/main" val="7801740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40</a:t>
            </a:fld>
            <a:endParaRPr lang="en-US" dirty="0"/>
          </a:p>
        </p:txBody>
      </p:sp>
      <p:sp>
        <p:nvSpPr>
          <p:cNvPr id="10" name="Rectangle 9">
            <a:extLst>
              <a:ext uri="{FF2B5EF4-FFF2-40B4-BE49-F238E27FC236}">
                <a16:creationId xmlns:a16="http://schemas.microsoft.com/office/drawing/2014/main" id="{A8FC40A1-96D9-FF86-8DF0-EA67E0275EEC}"/>
              </a:ext>
            </a:extLst>
          </p:cNvPr>
          <p:cNvSpPr/>
          <p:nvPr/>
        </p:nvSpPr>
        <p:spPr>
          <a:xfrm>
            <a:off x="1828800" y="1828800"/>
            <a:ext cx="304800"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C24F6C-B66F-007B-F07B-AC0EE40DC27B}"/>
              </a:ext>
            </a:extLst>
          </p:cNvPr>
          <p:cNvSpPr/>
          <p:nvPr/>
        </p:nvSpPr>
        <p:spPr>
          <a:xfrm>
            <a:off x="2667000" y="2819399"/>
            <a:ext cx="280307" cy="1983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B2C8CF3-F992-D4BA-F872-E0217FD0BAC3}"/>
              </a:ext>
            </a:extLst>
          </p:cNvPr>
          <p:cNvSpPr/>
          <p:nvPr/>
        </p:nvSpPr>
        <p:spPr>
          <a:xfrm>
            <a:off x="3480707" y="2133599"/>
            <a:ext cx="325210" cy="2664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B969912-D32A-B688-169C-2DF512B97C23}"/>
              </a:ext>
            </a:extLst>
          </p:cNvPr>
          <p:cNvSpPr/>
          <p:nvPr/>
        </p:nvSpPr>
        <p:spPr>
          <a:xfrm>
            <a:off x="4318907" y="3733800"/>
            <a:ext cx="280307" cy="1066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260625-4461-B434-6EB2-BEC8B06A6927}"/>
              </a:ext>
            </a:extLst>
          </p:cNvPr>
          <p:cNvSpPr/>
          <p:nvPr/>
        </p:nvSpPr>
        <p:spPr>
          <a:xfrm>
            <a:off x="5136697" y="1371600"/>
            <a:ext cx="325210" cy="3418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06B5562-4FEE-A354-5928-4F46209CC6FA}"/>
              </a:ext>
            </a:extLst>
          </p:cNvPr>
          <p:cNvSpPr/>
          <p:nvPr/>
        </p:nvSpPr>
        <p:spPr>
          <a:xfrm>
            <a:off x="5974897" y="2514600"/>
            <a:ext cx="325210" cy="2277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F279BB-D5AD-160E-F909-1D663A6382EC}"/>
              </a:ext>
            </a:extLst>
          </p:cNvPr>
          <p:cNvSpPr/>
          <p:nvPr/>
        </p:nvSpPr>
        <p:spPr>
          <a:xfrm>
            <a:off x="6934200" y="914400"/>
            <a:ext cx="325210" cy="38807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F3A402-E27D-9F3D-089B-2249B0AEED7F}"/>
              </a:ext>
            </a:extLst>
          </p:cNvPr>
          <p:cNvSpPr/>
          <p:nvPr/>
        </p:nvSpPr>
        <p:spPr>
          <a:xfrm>
            <a:off x="7772400" y="3276599"/>
            <a:ext cx="280307" cy="1521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66D0AEC2-F532-2F20-A34B-4014B10199D2}"/>
              </a:ext>
            </a:extLst>
          </p:cNvPr>
          <p:cNvCxnSpPr/>
          <p:nvPr/>
        </p:nvCxnSpPr>
        <p:spPr>
          <a:xfrm>
            <a:off x="1371600" y="533400"/>
            <a:ext cx="0" cy="5257800"/>
          </a:xfrm>
          <a:prstGeom prst="line">
            <a:avLst/>
          </a:prstGeom>
          <a:ln w="762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F1AC0EDA-B159-3A8C-7DCB-D6D1A9E1B919}"/>
              </a:ext>
            </a:extLst>
          </p:cNvPr>
          <p:cNvCxnSpPr>
            <a:cxnSpLocks/>
          </p:cNvCxnSpPr>
          <p:nvPr/>
        </p:nvCxnSpPr>
        <p:spPr>
          <a:xfrm flipH="1">
            <a:off x="533400" y="4797878"/>
            <a:ext cx="8458200" cy="0"/>
          </a:xfrm>
          <a:prstGeom prst="line">
            <a:avLst/>
          </a:prstGeom>
          <a:ln w="76200"/>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FE44B0A2-732C-82EB-F30C-15B83AC6A666}"/>
              </a:ext>
            </a:extLst>
          </p:cNvPr>
          <p:cNvSpPr txBox="1"/>
          <p:nvPr/>
        </p:nvSpPr>
        <p:spPr>
          <a:xfrm rot="16200000">
            <a:off x="-414908" y="1993128"/>
            <a:ext cx="2233304" cy="461665"/>
          </a:xfrm>
          <a:prstGeom prst="rect">
            <a:avLst/>
          </a:prstGeom>
          <a:noFill/>
        </p:spPr>
        <p:txBody>
          <a:bodyPr wrap="none" rtlCol="0">
            <a:spAutoFit/>
          </a:bodyPr>
          <a:lstStyle/>
          <a:p>
            <a:r>
              <a:rPr lang="en-US" sz="2400" b="1" dirty="0"/>
              <a:t>Running Time</a:t>
            </a:r>
          </a:p>
        </p:txBody>
      </p:sp>
      <p:sp>
        <p:nvSpPr>
          <p:cNvPr id="28" name="TextBox 27">
            <a:extLst>
              <a:ext uri="{FF2B5EF4-FFF2-40B4-BE49-F238E27FC236}">
                <a16:creationId xmlns:a16="http://schemas.microsoft.com/office/drawing/2014/main" id="{AD6D7612-DE6B-B685-ADBC-AA7A662F84A8}"/>
              </a:ext>
            </a:extLst>
          </p:cNvPr>
          <p:cNvSpPr txBox="1"/>
          <p:nvPr/>
        </p:nvSpPr>
        <p:spPr>
          <a:xfrm>
            <a:off x="3685437" y="5057504"/>
            <a:ext cx="2622834" cy="523220"/>
          </a:xfrm>
          <a:prstGeom prst="rect">
            <a:avLst/>
          </a:prstGeom>
          <a:noFill/>
        </p:spPr>
        <p:txBody>
          <a:bodyPr wrap="none" rtlCol="0">
            <a:spAutoFit/>
          </a:bodyPr>
          <a:lstStyle/>
          <a:p>
            <a:r>
              <a:rPr lang="en-US" sz="2800" b="1" dirty="0"/>
              <a:t>Input Instance</a:t>
            </a:r>
          </a:p>
        </p:txBody>
      </p:sp>
      <p:sp>
        <p:nvSpPr>
          <p:cNvPr id="2" name="TextBox 1">
            <a:extLst>
              <a:ext uri="{FF2B5EF4-FFF2-40B4-BE49-F238E27FC236}">
                <a16:creationId xmlns:a16="http://schemas.microsoft.com/office/drawing/2014/main" id="{AFAC9F6D-AAE9-F6E0-A067-83ACA5468FB8}"/>
              </a:ext>
            </a:extLst>
          </p:cNvPr>
          <p:cNvSpPr txBox="1"/>
          <p:nvPr/>
        </p:nvSpPr>
        <p:spPr>
          <a:xfrm>
            <a:off x="9368516" y="1059452"/>
            <a:ext cx="2053908" cy="2246769"/>
          </a:xfrm>
          <a:prstGeom prst="rect">
            <a:avLst/>
          </a:prstGeom>
          <a:noFill/>
        </p:spPr>
        <p:txBody>
          <a:bodyPr wrap="square" rtlCol="0">
            <a:spAutoFit/>
          </a:bodyPr>
          <a:lstStyle/>
          <a:p>
            <a:r>
              <a:rPr lang="en-US" sz="2800" dirty="0">
                <a:solidFill>
                  <a:schemeClr val="accent3"/>
                </a:solidFill>
              </a:rPr>
              <a:t>Best Case Scenario</a:t>
            </a:r>
          </a:p>
          <a:p>
            <a:endParaRPr lang="en-US" sz="2800" dirty="0"/>
          </a:p>
          <a:p>
            <a:r>
              <a:rPr lang="en-US" sz="2800" dirty="0">
                <a:solidFill>
                  <a:schemeClr val="accent2"/>
                </a:solidFill>
              </a:rPr>
              <a:t>Worst Case scenario</a:t>
            </a:r>
          </a:p>
        </p:txBody>
      </p:sp>
    </p:spTree>
    <p:extLst>
      <p:ext uri="{BB962C8B-B14F-4D97-AF65-F5344CB8AC3E}">
        <p14:creationId xmlns:p14="http://schemas.microsoft.com/office/powerpoint/2010/main" val="14354040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41</a:t>
            </a:fld>
            <a:endParaRPr lang="en-US" dirty="0"/>
          </a:p>
        </p:txBody>
      </p:sp>
      <p:sp>
        <p:nvSpPr>
          <p:cNvPr id="10" name="Rectangle 9">
            <a:extLst>
              <a:ext uri="{FF2B5EF4-FFF2-40B4-BE49-F238E27FC236}">
                <a16:creationId xmlns:a16="http://schemas.microsoft.com/office/drawing/2014/main" id="{A8FC40A1-96D9-FF86-8DF0-EA67E0275EEC}"/>
              </a:ext>
            </a:extLst>
          </p:cNvPr>
          <p:cNvSpPr/>
          <p:nvPr/>
        </p:nvSpPr>
        <p:spPr>
          <a:xfrm>
            <a:off x="1828800" y="1828800"/>
            <a:ext cx="304800"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C24F6C-B66F-007B-F07B-AC0EE40DC27B}"/>
              </a:ext>
            </a:extLst>
          </p:cNvPr>
          <p:cNvSpPr/>
          <p:nvPr/>
        </p:nvSpPr>
        <p:spPr>
          <a:xfrm>
            <a:off x="2667000" y="2819399"/>
            <a:ext cx="280307" cy="1983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B2C8CF3-F992-D4BA-F872-E0217FD0BAC3}"/>
              </a:ext>
            </a:extLst>
          </p:cNvPr>
          <p:cNvSpPr/>
          <p:nvPr/>
        </p:nvSpPr>
        <p:spPr>
          <a:xfrm>
            <a:off x="3480707" y="2133599"/>
            <a:ext cx="325210" cy="2664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B969912-D32A-B688-169C-2DF512B97C23}"/>
              </a:ext>
            </a:extLst>
          </p:cNvPr>
          <p:cNvSpPr/>
          <p:nvPr/>
        </p:nvSpPr>
        <p:spPr>
          <a:xfrm>
            <a:off x="4318907" y="3733800"/>
            <a:ext cx="280307" cy="1066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260625-4461-B434-6EB2-BEC8B06A6927}"/>
              </a:ext>
            </a:extLst>
          </p:cNvPr>
          <p:cNvSpPr/>
          <p:nvPr/>
        </p:nvSpPr>
        <p:spPr>
          <a:xfrm>
            <a:off x="5136697" y="1371600"/>
            <a:ext cx="325210" cy="3418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06B5562-4FEE-A354-5928-4F46209CC6FA}"/>
              </a:ext>
            </a:extLst>
          </p:cNvPr>
          <p:cNvSpPr/>
          <p:nvPr/>
        </p:nvSpPr>
        <p:spPr>
          <a:xfrm>
            <a:off x="5974897" y="2514600"/>
            <a:ext cx="325210" cy="2277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F279BB-D5AD-160E-F909-1D663A6382EC}"/>
              </a:ext>
            </a:extLst>
          </p:cNvPr>
          <p:cNvSpPr/>
          <p:nvPr/>
        </p:nvSpPr>
        <p:spPr>
          <a:xfrm>
            <a:off x="6934200" y="914400"/>
            <a:ext cx="325210" cy="38807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F3A402-E27D-9F3D-089B-2249B0AEED7F}"/>
              </a:ext>
            </a:extLst>
          </p:cNvPr>
          <p:cNvSpPr/>
          <p:nvPr/>
        </p:nvSpPr>
        <p:spPr>
          <a:xfrm>
            <a:off x="7772400" y="3276599"/>
            <a:ext cx="280307" cy="1521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66D0AEC2-F532-2F20-A34B-4014B10199D2}"/>
              </a:ext>
            </a:extLst>
          </p:cNvPr>
          <p:cNvCxnSpPr/>
          <p:nvPr/>
        </p:nvCxnSpPr>
        <p:spPr>
          <a:xfrm>
            <a:off x="1371600" y="533400"/>
            <a:ext cx="0" cy="5257800"/>
          </a:xfrm>
          <a:prstGeom prst="line">
            <a:avLst/>
          </a:prstGeom>
          <a:ln w="762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F1AC0EDA-B159-3A8C-7DCB-D6D1A9E1B919}"/>
              </a:ext>
            </a:extLst>
          </p:cNvPr>
          <p:cNvCxnSpPr>
            <a:cxnSpLocks/>
          </p:cNvCxnSpPr>
          <p:nvPr/>
        </p:nvCxnSpPr>
        <p:spPr>
          <a:xfrm flipH="1">
            <a:off x="533400" y="4797878"/>
            <a:ext cx="8458200" cy="0"/>
          </a:xfrm>
          <a:prstGeom prst="line">
            <a:avLst/>
          </a:prstGeom>
          <a:ln w="76200"/>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FE44B0A2-732C-82EB-F30C-15B83AC6A666}"/>
              </a:ext>
            </a:extLst>
          </p:cNvPr>
          <p:cNvSpPr txBox="1"/>
          <p:nvPr/>
        </p:nvSpPr>
        <p:spPr>
          <a:xfrm rot="16200000">
            <a:off x="-414908" y="1993128"/>
            <a:ext cx="2233304" cy="461665"/>
          </a:xfrm>
          <a:prstGeom prst="rect">
            <a:avLst/>
          </a:prstGeom>
          <a:noFill/>
        </p:spPr>
        <p:txBody>
          <a:bodyPr wrap="none" rtlCol="0">
            <a:spAutoFit/>
          </a:bodyPr>
          <a:lstStyle/>
          <a:p>
            <a:r>
              <a:rPr lang="en-US" sz="2400" b="1" dirty="0"/>
              <a:t>Running Time</a:t>
            </a:r>
          </a:p>
        </p:txBody>
      </p:sp>
      <p:sp>
        <p:nvSpPr>
          <p:cNvPr id="28" name="TextBox 27">
            <a:extLst>
              <a:ext uri="{FF2B5EF4-FFF2-40B4-BE49-F238E27FC236}">
                <a16:creationId xmlns:a16="http://schemas.microsoft.com/office/drawing/2014/main" id="{AD6D7612-DE6B-B685-ADBC-AA7A662F84A8}"/>
              </a:ext>
            </a:extLst>
          </p:cNvPr>
          <p:cNvSpPr txBox="1"/>
          <p:nvPr/>
        </p:nvSpPr>
        <p:spPr>
          <a:xfrm>
            <a:off x="3685437" y="5057504"/>
            <a:ext cx="2622834" cy="523220"/>
          </a:xfrm>
          <a:prstGeom prst="rect">
            <a:avLst/>
          </a:prstGeom>
          <a:noFill/>
        </p:spPr>
        <p:txBody>
          <a:bodyPr wrap="none" rtlCol="0">
            <a:spAutoFit/>
          </a:bodyPr>
          <a:lstStyle/>
          <a:p>
            <a:r>
              <a:rPr lang="en-US" sz="2800" b="1" dirty="0"/>
              <a:t>Input Instance</a:t>
            </a:r>
          </a:p>
        </p:txBody>
      </p:sp>
      <p:sp>
        <p:nvSpPr>
          <p:cNvPr id="2" name="TextBox 1">
            <a:extLst>
              <a:ext uri="{FF2B5EF4-FFF2-40B4-BE49-F238E27FC236}">
                <a16:creationId xmlns:a16="http://schemas.microsoft.com/office/drawing/2014/main" id="{AFAC9F6D-AAE9-F6E0-A067-83ACA5468FB8}"/>
              </a:ext>
            </a:extLst>
          </p:cNvPr>
          <p:cNvSpPr txBox="1"/>
          <p:nvPr/>
        </p:nvSpPr>
        <p:spPr>
          <a:xfrm>
            <a:off x="9368516" y="1059452"/>
            <a:ext cx="2053908" cy="2246769"/>
          </a:xfrm>
          <a:prstGeom prst="rect">
            <a:avLst/>
          </a:prstGeom>
          <a:noFill/>
        </p:spPr>
        <p:txBody>
          <a:bodyPr wrap="square" rtlCol="0">
            <a:spAutoFit/>
          </a:bodyPr>
          <a:lstStyle/>
          <a:p>
            <a:r>
              <a:rPr lang="en-US" sz="2800" dirty="0">
                <a:solidFill>
                  <a:schemeClr val="accent3"/>
                </a:solidFill>
              </a:rPr>
              <a:t>Best Case Scenario</a:t>
            </a:r>
          </a:p>
          <a:p>
            <a:endParaRPr lang="en-US" sz="2800" dirty="0"/>
          </a:p>
          <a:p>
            <a:r>
              <a:rPr lang="en-US" sz="2800" dirty="0">
                <a:solidFill>
                  <a:schemeClr val="accent2"/>
                </a:solidFill>
              </a:rPr>
              <a:t>Worst Case scenario</a:t>
            </a:r>
          </a:p>
        </p:txBody>
      </p:sp>
      <p:cxnSp>
        <p:nvCxnSpPr>
          <p:cNvPr id="7" name="Straight Connector 6">
            <a:extLst>
              <a:ext uri="{FF2B5EF4-FFF2-40B4-BE49-F238E27FC236}">
                <a16:creationId xmlns:a16="http://schemas.microsoft.com/office/drawing/2014/main" id="{45D19D0D-50F2-3B8D-22BE-67AE317F2626}"/>
              </a:ext>
            </a:extLst>
          </p:cNvPr>
          <p:cNvCxnSpPr>
            <a:cxnSpLocks/>
          </p:cNvCxnSpPr>
          <p:nvPr/>
        </p:nvCxnSpPr>
        <p:spPr>
          <a:xfrm>
            <a:off x="1447800" y="2514600"/>
            <a:ext cx="7543800" cy="0"/>
          </a:xfrm>
          <a:prstGeom prst="line">
            <a:avLst/>
          </a:prstGeom>
          <a:ln w="57150">
            <a:solidFill>
              <a:srgbClr val="FB75FB"/>
            </a:solidFill>
            <a:prstDash val="sysDot"/>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6CB1BB6-BBAE-0AC0-FDF2-01E3E9F7BB61}"/>
              </a:ext>
            </a:extLst>
          </p:cNvPr>
          <p:cNvSpPr txBox="1"/>
          <p:nvPr/>
        </p:nvSpPr>
        <p:spPr>
          <a:xfrm>
            <a:off x="9399425" y="3626304"/>
            <a:ext cx="1524776" cy="523220"/>
          </a:xfrm>
          <a:prstGeom prst="rect">
            <a:avLst/>
          </a:prstGeom>
          <a:noFill/>
        </p:spPr>
        <p:txBody>
          <a:bodyPr wrap="none" rtlCol="0">
            <a:spAutoFit/>
          </a:bodyPr>
          <a:lstStyle/>
          <a:p>
            <a:r>
              <a:rPr lang="en-US" sz="2800" dirty="0">
                <a:solidFill>
                  <a:srgbClr val="FB75FB"/>
                </a:solidFill>
              </a:rPr>
              <a:t>Average</a:t>
            </a:r>
          </a:p>
        </p:txBody>
      </p:sp>
    </p:spTree>
    <p:extLst>
      <p:ext uri="{BB962C8B-B14F-4D97-AF65-F5344CB8AC3E}">
        <p14:creationId xmlns:p14="http://schemas.microsoft.com/office/powerpoint/2010/main" val="29532077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42</a:t>
            </a:fld>
            <a:endParaRPr lang="en-US" dirty="0"/>
          </a:p>
        </p:txBody>
      </p:sp>
      <p:pic>
        <p:nvPicPr>
          <p:cNvPr id="21" name="Picture 20">
            <a:extLst>
              <a:ext uri="{FF2B5EF4-FFF2-40B4-BE49-F238E27FC236}">
                <a16:creationId xmlns:a16="http://schemas.microsoft.com/office/drawing/2014/main" id="{A926A65A-4AB4-6D3B-1E1B-EF7275492A63}"/>
              </a:ext>
            </a:extLst>
          </p:cNvPr>
          <p:cNvPicPr>
            <a:picLocks noChangeAspect="1"/>
          </p:cNvPicPr>
          <p:nvPr/>
        </p:nvPicPr>
        <p:blipFill>
          <a:blip r:embed="rId3"/>
          <a:stretch>
            <a:fillRect/>
          </a:stretch>
        </p:blipFill>
        <p:spPr>
          <a:xfrm>
            <a:off x="2133600" y="152400"/>
            <a:ext cx="7712529" cy="3886200"/>
          </a:xfrm>
          <a:prstGeom prst="rect">
            <a:avLst/>
          </a:prstGeom>
          <a:ln w="38100">
            <a:solidFill>
              <a:schemeClr val="tx1"/>
            </a:solidFill>
          </a:ln>
        </p:spPr>
      </p:pic>
      <p:sp>
        <p:nvSpPr>
          <p:cNvPr id="23" name="TextBox 22">
            <a:extLst>
              <a:ext uri="{FF2B5EF4-FFF2-40B4-BE49-F238E27FC236}">
                <a16:creationId xmlns:a16="http://schemas.microsoft.com/office/drawing/2014/main" id="{C4BA1D2C-BABA-E036-1241-5FFF45DF8010}"/>
              </a:ext>
            </a:extLst>
          </p:cNvPr>
          <p:cNvSpPr txBox="1"/>
          <p:nvPr/>
        </p:nvSpPr>
        <p:spPr>
          <a:xfrm>
            <a:off x="685800" y="4648200"/>
            <a:ext cx="9525000" cy="830997"/>
          </a:xfrm>
          <a:prstGeom prst="rect">
            <a:avLst/>
          </a:prstGeom>
          <a:noFill/>
        </p:spPr>
        <p:txBody>
          <a:bodyPr wrap="square" rtlCol="0">
            <a:spAutoFit/>
          </a:bodyPr>
          <a:lstStyle/>
          <a:p>
            <a:r>
              <a:rPr lang="en-US" sz="2400" dirty="0"/>
              <a:t>In computer science (and this class in particular), we will be focusing on stating running time in terms of </a:t>
            </a:r>
            <a:r>
              <a:rPr lang="en-US" sz="2400" b="1" dirty="0"/>
              <a:t>worst-case scenario</a:t>
            </a:r>
          </a:p>
        </p:txBody>
      </p:sp>
    </p:spTree>
    <p:extLst>
      <p:ext uri="{BB962C8B-B14F-4D97-AF65-F5344CB8AC3E}">
        <p14:creationId xmlns:p14="http://schemas.microsoft.com/office/powerpoint/2010/main" val="8627741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43</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6" name="TextBox 5">
            <a:extLst>
              <a:ext uri="{FF2B5EF4-FFF2-40B4-BE49-F238E27FC236}">
                <a16:creationId xmlns:a16="http://schemas.microsoft.com/office/drawing/2014/main" id="{8D971200-69ED-3BEA-28E1-22C5F317E76B}"/>
              </a:ext>
            </a:extLst>
          </p:cNvPr>
          <p:cNvSpPr txBox="1"/>
          <p:nvPr/>
        </p:nvSpPr>
        <p:spPr>
          <a:xfrm>
            <a:off x="609600" y="3886200"/>
            <a:ext cx="8229600" cy="1938992"/>
          </a:xfrm>
          <a:prstGeom prst="rect">
            <a:avLst/>
          </a:prstGeom>
          <a:noFill/>
        </p:spPr>
        <p:txBody>
          <a:bodyPr wrap="square" rtlCol="0">
            <a:spAutoFit/>
          </a:bodyPr>
          <a:lstStyle/>
          <a:p>
            <a:r>
              <a:rPr lang="en-US" sz="2400" dirty="0"/>
              <a:t>To compute the running time of this algorithm, we will go line-by-line and state the running time of each operation (worst-case scenario)</a:t>
            </a:r>
          </a:p>
          <a:p>
            <a:endParaRPr lang="en-US" sz="2400" dirty="0"/>
          </a:p>
          <a:p>
            <a:r>
              <a:rPr lang="en-US" sz="2400" dirty="0"/>
              <a:t>At the end, add everything up to get the total running time</a:t>
            </a:r>
          </a:p>
        </p:txBody>
      </p:sp>
    </p:spTree>
    <p:extLst>
      <p:ext uri="{BB962C8B-B14F-4D97-AF65-F5344CB8AC3E}">
        <p14:creationId xmlns:p14="http://schemas.microsoft.com/office/powerpoint/2010/main" val="36144630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44</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09933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45</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60DB62D-9F0E-B92A-62DB-5793024CF555}"/>
              </a:ext>
            </a:extLst>
          </p:cNvPr>
          <p:cNvSpPr txBox="1"/>
          <p:nvPr/>
        </p:nvSpPr>
        <p:spPr>
          <a:xfrm>
            <a:off x="650537" y="4282303"/>
            <a:ext cx="10047943" cy="461665"/>
          </a:xfrm>
          <a:prstGeom prst="rect">
            <a:avLst/>
          </a:prstGeom>
          <a:noFill/>
        </p:spPr>
        <p:txBody>
          <a:bodyPr wrap="none" rtlCol="0">
            <a:spAutoFit/>
          </a:bodyPr>
          <a:lstStyle/>
          <a:p>
            <a:r>
              <a:rPr lang="en-US" sz="2400" dirty="0"/>
              <a:t>Worse case scenario, this for loop will run N times (N = size of the array)</a:t>
            </a:r>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Tree>
    <p:extLst>
      <p:ext uri="{BB962C8B-B14F-4D97-AF65-F5344CB8AC3E}">
        <p14:creationId xmlns:p14="http://schemas.microsoft.com/office/powerpoint/2010/main" val="40062072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46</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9" name="Arrow: Right 8">
            <a:extLst>
              <a:ext uri="{FF2B5EF4-FFF2-40B4-BE49-F238E27FC236}">
                <a16:creationId xmlns:a16="http://schemas.microsoft.com/office/drawing/2014/main" id="{4BE84500-3D9D-38A9-CFF2-EF20DC33AAE4}"/>
              </a:ext>
            </a:extLst>
          </p:cNvPr>
          <p:cNvSpPr/>
          <p:nvPr/>
        </p:nvSpPr>
        <p:spPr>
          <a:xfrm rot="10800000">
            <a:off x="5638800" y="1066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57216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47</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9" name="Arrow: Right 8">
            <a:extLst>
              <a:ext uri="{FF2B5EF4-FFF2-40B4-BE49-F238E27FC236}">
                <a16:creationId xmlns:a16="http://schemas.microsoft.com/office/drawing/2014/main" id="{4BE84500-3D9D-38A9-CFF2-EF20DC33AAE4}"/>
              </a:ext>
            </a:extLst>
          </p:cNvPr>
          <p:cNvSpPr/>
          <p:nvPr/>
        </p:nvSpPr>
        <p:spPr>
          <a:xfrm rot="10800000">
            <a:off x="5638800" y="1066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2C33E0B-779E-D706-4613-07B263B492D4}"/>
              </a:ext>
            </a:extLst>
          </p:cNvPr>
          <p:cNvSpPr txBox="1"/>
          <p:nvPr/>
        </p:nvSpPr>
        <p:spPr>
          <a:xfrm>
            <a:off x="6324600" y="1026466"/>
            <a:ext cx="356188" cy="461665"/>
          </a:xfrm>
          <a:prstGeom prst="rect">
            <a:avLst/>
          </a:prstGeom>
          <a:noFill/>
        </p:spPr>
        <p:txBody>
          <a:bodyPr wrap="none" rtlCol="0">
            <a:spAutoFit/>
          </a:bodyPr>
          <a:lstStyle/>
          <a:p>
            <a:r>
              <a:rPr lang="en-US" sz="2400" b="1" dirty="0"/>
              <a:t>1</a:t>
            </a:r>
          </a:p>
        </p:txBody>
      </p:sp>
      <p:sp>
        <p:nvSpPr>
          <p:cNvPr id="10" name="TextBox 9">
            <a:extLst>
              <a:ext uri="{FF2B5EF4-FFF2-40B4-BE49-F238E27FC236}">
                <a16:creationId xmlns:a16="http://schemas.microsoft.com/office/drawing/2014/main" id="{96B6D776-6E09-8525-FEBD-41A2ECCEE33B}"/>
              </a:ext>
            </a:extLst>
          </p:cNvPr>
          <p:cNvSpPr txBox="1"/>
          <p:nvPr/>
        </p:nvSpPr>
        <p:spPr>
          <a:xfrm>
            <a:off x="457200" y="4334560"/>
            <a:ext cx="10458312" cy="523220"/>
          </a:xfrm>
          <a:prstGeom prst="rect">
            <a:avLst/>
          </a:prstGeom>
          <a:noFill/>
        </p:spPr>
        <p:txBody>
          <a:bodyPr wrap="none" rtlCol="0">
            <a:spAutoFit/>
          </a:bodyPr>
          <a:lstStyle/>
          <a:p>
            <a:r>
              <a:rPr lang="en-US" sz="2800" dirty="0"/>
              <a:t>This is a primitive operation, so it will always run in constant time</a:t>
            </a:r>
          </a:p>
        </p:txBody>
      </p:sp>
    </p:spTree>
    <p:extLst>
      <p:ext uri="{BB962C8B-B14F-4D97-AF65-F5344CB8AC3E}">
        <p14:creationId xmlns:p14="http://schemas.microsoft.com/office/powerpoint/2010/main" val="23536701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48</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9" name="Arrow: Right 8">
            <a:extLst>
              <a:ext uri="{FF2B5EF4-FFF2-40B4-BE49-F238E27FC236}">
                <a16:creationId xmlns:a16="http://schemas.microsoft.com/office/drawing/2014/main" id="{4BE84500-3D9D-38A9-CFF2-EF20DC33AAE4}"/>
              </a:ext>
            </a:extLst>
          </p:cNvPr>
          <p:cNvSpPr/>
          <p:nvPr/>
        </p:nvSpPr>
        <p:spPr>
          <a:xfrm rot="10800000">
            <a:off x="5638800" y="1066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2C33E0B-779E-D706-4613-07B263B492D4}"/>
              </a:ext>
            </a:extLst>
          </p:cNvPr>
          <p:cNvSpPr txBox="1"/>
          <p:nvPr/>
        </p:nvSpPr>
        <p:spPr>
          <a:xfrm>
            <a:off x="6324600" y="1026466"/>
            <a:ext cx="356188" cy="461665"/>
          </a:xfrm>
          <a:prstGeom prst="rect">
            <a:avLst/>
          </a:prstGeom>
          <a:noFill/>
        </p:spPr>
        <p:txBody>
          <a:bodyPr wrap="none" rtlCol="0">
            <a:spAutoFit/>
          </a:bodyPr>
          <a:lstStyle/>
          <a:p>
            <a:r>
              <a:rPr lang="en-US" sz="2400" b="1" dirty="0"/>
              <a:t>1</a:t>
            </a:r>
          </a:p>
        </p:txBody>
      </p:sp>
      <p:sp>
        <p:nvSpPr>
          <p:cNvPr id="11" name="Arrow: Right 10">
            <a:extLst>
              <a:ext uri="{FF2B5EF4-FFF2-40B4-BE49-F238E27FC236}">
                <a16:creationId xmlns:a16="http://schemas.microsoft.com/office/drawing/2014/main" id="{FAC6A930-7F9D-FB88-28E0-7F1FEBF4FF72}"/>
              </a:ext>
            </a:extLst>
          </p:cNvPr>
          <p:cNvSpPr/>
          <p:nvPr/>
        </p:nvSpPr>
        <p:spPr>
          <a:xfrm rot="10800000">
            <a:off x="4769463" y="1482691"/>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65396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49</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9" name="Arrow: Right 8">
            <a:extLst>
              <a:ext uri="{FF2B5EF4-FFF2-40B4-BE49-F238E27FC236}">
                <a16:creationId xmlns:a16="http://schemas.microsoft.com/office/drawing/2014/main" id="{4BE84500-3D9D-38A9-CFF2-EF20DC33AAE4}"/>
              </a:ext>
            </a:extLst>
          </p:cNvPr>
          <p:cNvSpPr/>
          <p:nvPr/>
        </p:nvSpPr>
        <p:spPr>
          <a:xfrm rot="10800000">
            <a:off x="5638800" y="1066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2C33E0B-779E-D706-4613-07B263B492D4}"/>
              </a:ext>
            </a:extLst>
          </p:cNvPr>
          <p:cNvSpPr txBox="1"/>
          <p:nvPr/>
        </p:nvSpPr>
        <p:spPr>
          <a:xfrm>
            <a:off x="6324600" y="1026466"/>
            <a:ext cx="356188" cy="461665"/>
          </a:xfrm>
          <a:prstGeom prst="rect">
            <a:avLst/>
          </a:prstGeom>
          <a:noFill/>
        </p:spPr>
        <p:txBody>
          <a:bodyPr wrap="none" rtlCol="0">
            <a:spAutoFit/>
          </a:bodyPr>
          <a:lstStyle/>
          <a:p>
            <a:r>
              <a:rPr lang="en-US" sz="2400" b="1" dirty="0"/>
              <a:t>1</a:t>
            </a:r>
          </a:p>
        </p:txBody>
      </p:sp>
      <p:sp>
        <p:nvSpPr>
          <p:cNvPr id="11" name="Arrow: Right 10">
            <a:extLst>
              <a:ext uri="{FF2B5EF4-FFF2-40B4-BE49-F238E27FC236}">
                <a16:creationId xmlns:a16="http://schemas.microsoft.com/office/drawing/2014/main" id="{FAC6A930-7F9D-FB88-28E0-7F1FEBF4FF72}"/>
              </a:ext>
            </a:extLst>
          </p:cNvPr>
          <p:cNvSpPr/>
          <p:nvPr/>
        </p:nvSpPr>
        <p:spPr>
          <a:xfrm rot="10800000">
            <a:off x="4769463" y="1482691"/>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5E02BE1-F1B5-1394-EB3A-B1E8F6E70CAE}"/>
              </a:ext>
            </a:extLst>
          </p:cNvPr>
          <p:cNvSpPr txBox="1"/>
          <p:nvPr/>
        </p:nvSpPr>
        <p:spPr>
          <a:xfrm>
            <a:off x="5480075" y="1447800"/>
            <a:ext cx="356188" cy="461665"/>
          </a:xfrm>
          <a:prstGeom prst="rect">
            <a:avLst/>
          </a:prstGeom>
          <a:noFill/>
        </p:spPr>
        <p:txBody>
          <a:bodyPr wrap="none" rtlCol="0">
            <a:spAutoFit/>
          </a:bodyPr>
          <a:lstStyle/>
          <a:p>
            <a:r>
              <a:rPr lang="en-US" sz="2400" b="1" dirty="0"/>
              <a:t>1</a:t>
            </a:r>
          </a:p>
        </p:txBody>
      </p:sp>
      <p:sp>
        <p:nvSpPr>
          <p:cNvPr id="12" name="Arrow: Right 11">
            <a:extLst>
              <a:ext uri="{FF2B5EF4-FFF2-40B4-BE49-F238E27FC236}">
                <a16:creationId xmlns:a16="http://schemas.microsoft.com/office/drawing/2014/main" id="{E20C4953-3B25-D528-91FA-78E34F5B8066}"/>
              </a:ext>
            </a:extLst>
          </p:cNvPr>
          <p:cNvSpPr/>
          <p:nvPr/>
        </p:nvSpPr>
        <p:spPr>
          <a:xfrm rot="10800000">
            <a:off x="3200400" y="2590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2082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a:t>
            </a:fld>
            <a:endParaRPr lang="en-US" dirty="0"/>
          </a:p>
        </p:txBody>
      </p:sp>
      <p:sp>
        <p:nvSpPr>
          <p:cNvPr id="7" name="TextBox 6">
            <a:extLst>
              <a:ext uri="{FF2B5EF4-FFF2-40B4-BE49-F238E27FC236}">
                <a16:creationId xmlns:a16="http://schemas.microsoft.com/office/drawing/2014/main" id="{64498124-8F6A-2943-CB95-50606CF85C1C}"/>
              </a:ext>
            </a:extLst>
          </p:cNvPr>
          <p:cNvSpPr txBox="1"/>
          <p:nvPr/>
        </p:nvSpPr>
        <p:spPr>
          <a:xfrm>
            <a:off x="838200" y="228600"/>
            <a:ext cx="10134600" cy="1569660"/>
          </a:xfrm>
          <a:prstGeom prst="rect">
            <a:avLst/>
          </a:prstGeom>
          <a:noFill/>
        </p:spPr>
        <p:txBody>
          <a:bodyPr wrap="square" rtlCol="0">
            <a:spAutoFit/>
          </a:bodyPr>
          <a:lstStyle/>
          <a:p>
            <a:r>
              <a:rPr lang="en-US" sz="2400" dirty="0"/>
              <a:t>Suppose you are moving across the country. You’ve contracted a builder to build you a brand-new house. You are trying to plan which date you should put all your belongings in the truck and move to the new house across the country. You ask the builder the following question:</a:t>
            </a:r>
          </a:p>
        </p:txBody>
      </p:sp>
      <p:sp>
        <p:nvSpPr>
          <p:cNvPr id="8" name="TextBox 7">
            <a:extLst>
              <a:ext uri="{FF2B5EF4-FFF2-40B4-BE49-F238E27FC236}">
                <a16:creationId xmlns:a16="http://schemas.microsoft.com/office/drawing/2014/main" id="{E6A5F9A4-CCE1-66EC-6BD1-A59EAF403858}"/>
              </a:ext>
            </a:extLst>
          </p:cNvPr>
          <p:cNvSpPr txBox="1"/>
          <p:nvPr/>
        </p:nvSpPr>
        <p:spPr>
          <a:xfrm>
            <a:off x="1295400" y="1938652"/>
            <a:ext cx="8627683" cy="523220"/>
          </a:xfrm>
          <a:prstGeom prst="rect">
            <a:avLst/>
          </a:prstGeom>
          <a:noFill/>
        </p:spPr>
        <p:txBody>
          <a:bodyPr wrap="none" rtlCol="0">
            <a:spAutoFit/>
          </a:bodyPr>
          <a:lstStyle/>
          <a:p>
            <a:r>
              <a:rPr lang="en-US" sz="2800" b="1" dirty="0"/>
              <a:t>How long will it take to finish building the house?</a:t>
            </a:r>
          </a:p>
        </p:txBody>
      </p:sp>
      <p:sp>
        <p:nvSpPr>
          <p:cNvPr id="2" name="TextBox 1">
            <a:extLst>
              <a:ext uri="{FF2B5EF4-FFF2-40B4-BE49-F238E27FC236}">
                <a16:creationId xmlns:a16="http://schemas.microsoft.com/office/drawing/2014/main" id="{309A178F-84BA-EA17-0880-6823C474CD93}"/>
              </a:ext>
            </a:extLst>
          </p:cNvPr>
          <p:cNvSpPr txBox="1"/>
          <p:nvPr/>
        </p:nvSpPr>
        <p:spPr>
          <a:xfrm>
            <a:off x="838200" y="2667000"/>
            <a:ext cx="9753600" cy="830997"/>
          </a:xfrm>
          <a:prstGeom prst="rect">
            <a:avLst/>
          </a:prstGeom>
          <a:noFill/>
        </p:spPr>
        <p:txBody>
          <a:bodyPr wrap="square" rtlCol="0">
            <a:spAutoFit/>
          </a:bodyPr>
          <a:lstStyle/>
          <a:p>
            <a:r>
              <a:rPr lang="en-US" sz="2400" dirty="0"/>
              <a:t>The builder is unsure exactly when he will be done, but he offers the following answers in an enclosed envelope. You can only pick one.</a:t>
            </a:r>
          </a:p>
        </p:txBody>
      </p:sp>
      <p:sp>
        <p:nvSpPr>
          <p:cNvPr id="6" name="Rectangle 5">
            <a:extLst>
              <a:ext uri="{FF2B5EF4-FFF2-40B4-BE49-F238E27FC236}">
                <a16:creationId xmlns:a16="http://schemas.microsoft.com/office/drawing/2014/main" id="{39692EF3-9BCB-83D6-2765-C14E6FC6871E}"/>
              </a:ext>
            </a:extLst>
          </p:cNvPr>
          <p:cNvSpPr/>
          <p:nvPr/>
        </p:nvSpPr>
        <p:spPr>
          <a:xfrm>
            <a:off x="152400" y="4160271"/>
            <a:ext cx="3276600" cy="1676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t>The </a:t>
            </a:r>
            <a:r>
              <a:rPr lang="en-US" sz="2800" b="1" dirty="0"/>
              <a:t>fastest</a:t>
            </a:r>
            <a:r>
              <a:rPr lang="en-US" sz="2800" dirty="0"/>
              <a:t> time he has completed a house in the past</a:t>
            </a:r>
          </a:p>
        </p:txBody>
      </p:sp>
    </p:spTree>
    <p:extLst>
      <p:ext uri="{BB962C8B-B14F-4D97-AF65-F5344CB8AC3E}">
        <p14:creationId xmlns:p14="http://schemas.microsoft.com/office/powerpoint/2010/main" val="29386085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50</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9" name="Arrow: Right 8">
            <a:extLst>
              <a:ext uri="{FF2B5EF4-FFF2-40B4-BE49-F238E27FC236}">
                <a16:creationId xmlns:a16="http://schemas.microsoft.com/office/drawing/2014/main" id="{4BE84500-3D9D-38A9-CFF2-EF20DC33AAE4}"/>
              </a:ext>
            </a:extLst>
          </p:cNvPr>
          <p:cNvSpPr/>
          <p:nvPr/>
        </p:nvSpPr>
        <p:spPr>
          <a:xfrm rot="10800000">
            <a:off x="5638800" y="1066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2C33E0B-779E-D706-4613-07B263B492D4}"/>
              </a:ext>
            </a:extLst>
          </p:cNvPr>
          <p:cNvSpPr txBox="1"/>
          <p:nvPr/>
        </p:nvSpPr>
        <p:spPr>
          <a:xfrm>
            <a:off x="6324600" y="1026466"/>
            <a:ext cx="356188" cy="461665"/>
          </a:xfrm>
          <a:prstGeom prst="rect">
            <a:avLst/>
          </a:prstGeom>
          <a:noFill/>
        </p:spPr>
        <p:txBody>
          <a:bodyPr wrap="none" rtlCol="0">
            <a:spAutoFit/>
          </a:bodyPr>
          <a:lstStyle/>
          <a:p>
            <a:r>
              <a:rPr lang="en-US" sz="2400" b="1" dirty="0"/>
              <a:t>1</a:t>
            </a:r>
          </a:p>
        </p:txBody>
      </p:sp>
      <p:sp>
        <p:nvSpPr>
          <p:cNvPr id="11" name="Arrow: Right 10">
            <a:extLst>
              <a:ext uri="{FF2B5EF4-FFF2-40B4-BE49-F238E27FC236}">
                <a16:creationId xmlns:a16="http://schemas.microsoft.com/office/drawing/2014/main" id="{FAC6A930-7F9D-FB88-28E0-7F1FEBF4FF72}"/>
              </a:ext>
            </a:extLst>
          </p:cNvPr>
          <p:cNvSpPr/>
          <p:nvPr/>
        </p:nvSpPr>
        <p:spPr>
          <a:xfrm rot="10800000">
            <a:off x="4769463" y="1482691"/>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5E02BE1-F1B5-1394-EB3A-B1E8F6E70CAE}"/>
              </a:ext>
            </a:extLst>
          </p:cNvPr>
          <p:cNvSpPr txBox="1"/>
          <p:nvPr/>
        </p:nvSpPr>
        <p:spPr>
          <a:xfrm>
            <a:off x="5480075" y="1447800"/>
            <a:ext cx="356188" cy="461665"/>
          </a:xfrm>
          <a:prstGeom prst="rect">
            <a:avLst/>
          </a:prstGeom>
          <a:noFill/>
        </p:spPr>
        <p:txBody>
          <a:bodyPr wrap="none" rtlCol="0">
            <a:spAutoFit/>
          </a:bodyPr>
          <a:lstStyle/>
          <a:p>
            <a:r>
              <a:rPr lang="en-US" sz="2400" b="1" dirty="0"/>
              <a:t>1</a:t>
            </a:r>
          </a:p>
        </p:txBody>
      </p:sp>
      <p:sp>
        <p:nvSpPr>
          <p:cNvPr id="12" name="Arrow: Right 11">
            <a:extLst>
              <a:ext uri="{FF2B5EF4-FFF2-40B4-BE49-F238E27FC236}">
                <a16:creationId xmlns:a16="http://schemas.microsoft.com/office/drawing/2014/main" id="{E20C4953-3B25-D528-91FA-78E34F5B8066}"/>
              </a:ext>
            </a:extLst>
          </p:cNvPr>
          <p:cNvSpPr/>
          <p:nvPr/>
        </p:nvSpPr>
        <p:spPr>
          <a:xfrm rot="10800000">
            <a:off x="3200400" y="2590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FEC2D17-F066-A19D-7B74-6BA55D4D46D7}"/>
              </a:ext>
            </a:extLst>
          </p:cNvPr>
          <p:cNvSpPr txBox="1"/>
          <p:nvPr/>
        </p:nvSpPr>
        <p:spPr>
          <a:xfrm>
            <a:off x="3888921" y="2550467"/>
            <a:ext cx="356188" cy="461665"/>
          </a:xfrm>
          <a:prstGeom prst="rect">
            <a:avLst/>
          </a:prstGeom>
          <a:noFill/>
        </p:spPr>
        <p:txBody>
          <a:bodyPr wrap="none" rtlCol="0">
            <a:spAutoFit/>
          </a:bodyPr>
          <a:lstStyle/>
          <a:p>
            <a:r>
              <a:rPr lang="en-US" sz="2400" b="1" dirty="0"/>
              <a:t>1</a:t>
            </a:r>
          </a:p>
        </p:txBody>
      </p:sp>
    </p:spTree>
    <p:extLst>
      <p:ext uri="{BB962C8B-B14F-4D97-AF65-F5344CB8AC3E}">
        <p14:creationId xmlns:p14="http://schemas.microsoft.com/office/powerpoint/2010/main" val="9522944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51</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9" name="Arrow: Right 8">
            <a:extLst>
              <a:ext uri="{FF2B5EF4-FFF2-40B4-BE49-F238E27FC236}">
                <a16:creationId xmlns:a16="http://schemas.microsoft.com/office/drawing/2014/main" id="{4BE84500-3D9D-38A9-CFF2-EF20DC33AAE4}"/>
              </a:ext>
            </a:extLst>
          </p:cNvPr>
          <p:cNvSpPr/>
          <p:nvPr/>
        </p:nvSpPr>
        <p:spPr>
          <a:xfrm rot="10800000">
            <a:off x="5638800" y="1066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2C33E0B-779E-D706-4613-07B263B492D4}"/>
              </a:ext>
            </a:extLst>
          </p:cNvPr>
          <p:cNvSpPr txBox="1"/>
          <p:nvPr/>
        </p:nvSpPr>
        <p:spPr>
          <a:xfrm>
            <a:off x="6324600" y="1026466"/>
            <a:ext cx="356188" cy="461665"/>
          </a:xfrm>
          <a:prstGeom prst="rect">
            <a:avLst/>
          </a:prstGeom>
          <a:noFill/>
        </p:spPr>
        <p:txBody>
          <a:bodyPr wrap="none" rtlCol="0">
            <a:spAutoFit/>
          </a:bodyPr>
          <a:lstStyle/>
          <a:p>
            <a:r>
              <a:rPr lang="en-US" sz="2400" b="1" dirty="0"/>
              <a:t>1</a:t>
            </a:r>
          </a:p>
        </p:txBody>
      </p:sp>
      <p:sp>
        <p:nvSpPr>
          <p:cNvPr id="11" name="Arrow: Right 10">
            <a:extLst>
              <a:ext uri="{FF2B5EF4-FFF2-40B4-BE49-F238E27FC236}">
                <a16:creationId xmlns:a16="http://schemas.microsoft.com/office/drawing/2014/main" id="{FAC6A930-7F9D-FB88-28E0-7F1FEBF4FF72}"/>
              </a:ext>
            </a:extLst>
          </p:cNvPr>
          <p:cNvSpPr/>
          <p:nvPr/>
        </p:nvSpPr>
        <p:spPr>
          <a:xfrm rot="10800000">
            <a:off x="4769463" y="1482691"/>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5E02BE1-F1B5-1394-EB3A-B1E8F6E70CAE}"/>
              </a:ext>
            </a:extLst>
          </p:cNvPr>
          <p:cNvSpPr txBox="1"/>
          <p:nvPr/>
        </p:nvSpPr>
        <p:spPr>
          <a:xfrm>
            <a:off x="5480075" y="1447800"/>
            <a:ext cx="356188" cy="461665"/>
          </a:xfrm>
          <a:prstGeom prst="rect">
            <a:avLst/>
          </a:prstGeom>
          <a:noFill/>
        </p:spPr>
        <p:txBody>
          <a:bodyPr wrap="none" rtlCol="0">
            <a:spAutoFit/>
          </a:bodyPr>
          <a:lstStyle/>
          <a:p>
            <a:r>
              <a:rPr lang="en-US" sz="2400" b="1" dirty="0"/>
              <a:t>1</a:t>
            </a:r>
          </a:p>
        </p:txBody>
      </p:sp>
      <p:sp>
        <p:nvSpPr>
          <p:cNvPr id="12" name="Arrow: Right 11">
            <a:extLst>
              <a:ext uri="{FF2B5EF4-FFF2-40B4-BE49-F238E27FC236}">
                <a16:creationId xmlns:a16="http://schemas.microsoft.com/office/drawing/2014/main" id="{E20C4953-3B25-D528-91FA-78E34F5B8066}"/>
              </a:ext>
            </a:extLst>
          </p:cNvPr>
          <p:cNvSpPr/>
          <p:nvPr/>
        </p:nvSpPr>
        <p:spPr>
          <a:xfrm rot="10800000">
            <a:off x="3200400" y="2590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FEC2D17-F066-A19D-7B74-6BA55D4D46D7}"/>
              </a:ext>
            </a:extLst>
          </p:cNvPr>
          <p:cNvSpPr txBox="1"/>
          <p:nvPr/>
        </p:nvSpPr>
        <p:spPr>
          <a:xfrm>
            <a:off x="3888921" y="2550467"/>
            <a:ext cx="356188" cy="461665"/>
          </a:xfrm>
          <a:prstGeom prst="rect">
            <a:avLst/>
          </a:prstGeom>
          <a:noFill/>
        </p:spPr>
        <p:txBody>
          <a:bodyPr wrap="none" rtlCol="0">
            <a:spAutoFit/>
          </a:bodyPr>
          <a:lstStyle/>
          <a:p>
            <a:r>
              <a:rPr lang="en-US" sz="2400" b="1" dirty="0"/>
              <a:t>1</a:t>
            </a:r>
          </a:p>
        </p:txBody>
      </p:sp>
      <p:sp>
        <p:nvSpPr>
          <p:cNvPr id="15" name="Right Brace 14">
            <a:extLst>
              <a:ext uri="{FF2B5EF4-FFF2-40B4-BE49-F238E27FC236}">
                <a16:creationId xmlns:a16="http://schemas.microsoft.com/office/drawing/2014/main" id="{825A715A-B2A8-356A-C043-DAD989B678A6}"/>
              </a:ext>
            </a:extLst>
          </p:cNvPr>
          <p:cNvSpPr/>
          <p:nvPr/>
        </p:nvSpPr>
        <p:spPr>
          <a:xfrm>
            <a:off x="6731689" y="1163793"/>
            <a:ext cx="387325" cy="9906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BF5B6F40-C013-FD64-D459-9727DCA8F256}"/>
              </a:ext>
            </a:extLst>
          </p:cNvPr>
          <p:cNvSpPr txBox="1"/>
          <p:nvPr/>
        </p:nvSpPr>
        <p:spPr>
          <a:xfrm>
            <a:off x="7334250" y="1554228"/>
            <a:ext cx="4109752" cy="1200329"/>
          </a:xfrm>
          <a:prstGeom prst="rect">
            <a:avLst/>
          </a:prstGeom>
          <a:noFill/>
        </p:spPr>
        <p:txBody>
          <a:bodyPr wrap="square" rtlCol="0">
            <a:spAutoFit/>
          </a:bodyPr>
          <a:lstStyle/>
          <a:p>
            <a:r>
              <a:rPr lang="en-US" dirty="0"/>
              <a:t>This whole block consists of only primitive operation, so we will group everything together and call it one single primitive operation</a:t>
            </a:r>
          </a:p>
        </p:txBody>
      </p:sp>
    </p:spTree>
    <p:extLst>
      <p:ext uri="{BB962C8B-B14F-4D97-AF65-F5344CB8AC3E}">
        <p14:creationId xmlns:p14="http://schemas.microsoft.com/office/powerpoint/2010/main" val="8358292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52</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6" name="TextBox 5">
            <a:extLst>
              <a:ext uri="{FF2B5EF4-FFF2-40B4-BE49-F238E27FC236}">
                <a16:creationId xmlns:a16="http://schemas.microsoft.com/office/drawing/2014/main" id="{02C33E0B-779E-D706-4613-07B263B492D4}"/>
              </a:ext>
            </a:extLst>
          </p:cNvPr>
          <p:cNvSpPr txBox="1"/>
          <p:nvPr/>
        </p:nvSpPr>
        <p:spPr>
          <a:xfrm>
            <a:off x="6068862" y="1461897"/>
            <a:ext cx="356188" cy="461665"/>
          </a:xfrm>
          <a:prstGeom prst="rect">
            <a:avLst/>
          </a:prstGeom>
          <a:noFill/>
        </p:spPr>
        <p:txBody>
          <a:bodyPr wrap="none" rtlCol="0">
            <a:spAutoFit/>
          </a:bodyPr>
          <a:lstStyle/>
          <a:p>
            <a:r>
              <a:rPr lang="en-US" sz="2400" b="1" dirty="0"/>
              <a:t>1</a:t>
            </a:r>
          </a:p>
        </p:txBody>
      </p:sp>
      <p:sp>
        <p:nvSpPr>
          <p:cNvPr id="12" name="Arrow: Right 11">
            <a:extLst>
              <a:ext uri="{FF2B5EF4-FFF2-40B4-BE49-F238E27FC236}">
                <a16:creationId xmlns:a16="http://schemas.microsoft.com/office/drawing/2014/main" id="{E20C4953-3B25-D528-91FA-78E34F5B8066}"/>
              </a:ext>
            </a:extLst>
          </p:cNvPr>
          <p:cNvSpPr/>
          <p:nvPr/>
        </p:nvSpPr>
        <p:spPr>
          <a:xfrm rot="10800000">
            <a:off x="3200400" y="2590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FEC2D17-F066-A19D-7B74-6BA55D4D46D7}"/>
              </a:ext>
            </a:extLst>
          </p:cNvPr>
          <p:cNvSpPr txBox="1"/>
          <p:nvPr/>
        </p:nvSpPr>
        <p:spPr>
          <a:xfrm>
            <a:off x="3888921" y="2550467"/>
            <a:ext cx="356188" cy="461665"/>
          </a:xfrm>
          <a:prstGeom prst="rect">
            <a:avLst/>
          </a:prstGeom>
          <a:noFill/>
        </p:spPr>
        <p:txBody>
          <a:bodyPr wrap="none" rtlCol="0">
            <a:spAutoFit/>
          </a:bodyPr>
          <a:lstStyle/>
          <a:p>
            <a:r>
              <a:rPr lang="en-US" sz="2400" b="1" dirty="0"/>
              <a:t>1</a:t>
            </a:r>
          </a:p>
        </p:txBody>
      </p:sp>
      <p:sp>
        <p:nvSpPr>
          <p:cNvPr id="15" name="Right Brace 14">
            <a:extLst>
              <a:ext uri="{FF2B5EF4-FFF2-40B4-BE49-F238E27FC236}">
                <a16:creationId xmlns:a16="http://schemas.microsoft.com/office/drawing/2014/main" id="{825A715A-B2A8-356A-C043-DAD989B678A6}"/>
              </a:ext>
            </a:extLst>
          </p:cNvPr>
          <p:cNvSpPr/>
          <p:nvPr/>
        </p:nvSpPr>
        <p:spPr>
          <a:xfrm>
            <a:off x="5638800" y="1143000"/>
            <a:ext cx="387325" cy="990600"/>
          </a:xfrm>
          <a:prstGeom prst="rightBrace">
            <a:avLst/>
          </a:prstGeom>
          <a:ln>
            <a:solidFill>
              <a:schemeClr val="accent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accent2"/>
              </a:solidFill>
            </a:endParaRPr>
          </a:p>
        </p:txBody>
      </p:sp>
      <p:sp>
        <p:nvSpPr>
          <p:cNvPr id="17" name="TextBox 16">
            <a:extLst>
              <a:ext uri="{FF2B5EF4-FFF2-40B4-BE49-F238E27FC236}">
                <a16:creationId xmlns:a16="http://schemas.microsoft.com/office/drawing/2014/main" id="{3D0CC464-195B-08B1-3EE3-D9A6B85C8E6D}"/>
              </a:ext>
            </a:extLst>
          </p:cNvPr>
          <p:cNvSpPr txBox="1"/>
          <p:nvPr/>
        </p:nvSpPr>
        <p:spPr>
          <a:xfrm>
            <a:off x="311996" y="4071479"/>
            <a:ext cx="3847528" cy="523220"/>
          </a:xfrm>
          <a:prstGeom prst="rect">
            <a:avLst/>
          </a:prstGeom>
          <a:noFill/>
        </p:spPr>
        <p:txBody>
          <a:bodyPr wrap="none" rtlCol="0">
            <a:spAutoFit/>
          </a:bodyPr>
          <a:lstStyle/>
          <a:p>
            <a:r>
              <a:rPr lang="en-US" sz="2800" b="1" dirty="0"/>
              <a:t>Total Running Time =</a:t>
            </a:r>
          </a:p>
        </p:txBody>
      </p:sp>
    </p:spTree>
    <p:extLst>
      <p:ext uri="{BB962C8B-B14F-4D97-AF65-F5344CB8AC3E}">
        <p14:creationId xmlns:p14="http://schemas.microsoft.com/office/powerpoint/2010/main" val="27664967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53</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6" name="TextBox 5">
            <a:extLst>
              <a:ext uri="{FF2B5EF4-FFF2-40B4-BE49-F238E27FC236}">
                <a16:creationId xmlns:a16="http://schemas.microsoft.com/office/drawing/2014/main" id="{02C33E0B-779E-D706-4613-07B263B492D4}"/>
              </a:ext>
            </a:extLst>
          </p:cNvPr>
          <p:cNvSpPr txBox="1"/>
          <p:nvPr/>
        </p:nvSpPr>
        <p:spPr>
          <a:xfrm>
            <a:off x="6068862" y="1461897"/>
            <a:ext cx="356188" cy="461665"/>
          </a:xfrm>
          <a:prstGeom prst="rect">
            <a:avLst/>
          </a:prstGeom>
          <a:noFill/>
        </p:spPr>
        <p:txBody>
          <a:bodyPr wrap="none" rtlCol="0">
            <a:spAutoFit/>
          </a:bodyPr>
          <a:lstStyle/>
          <a:p>
            <a:r>
              <a:rPr lang="en-US" sz="2400" b="1" dirty="0"/>
              <a:t>1</a:t>
            </a:r>
          </a:p>
        </p:txBody>
      </p:sp>
      <p:sp>
        <p:nvSpPr>
          <p:cNvPr id="12" name="Arrow: Right 11">
            <a:extLst>
              <a:ext uri="{FF2B5EF4-FFF2-40B4-BE49-F238E27FC236}">
                <a16:creationId xmlns:a16="http://schemas.microsoft.com/office/drawing/2014/main" id="{E20C4953-3B25-D528-91FA-78E34F5B8066}"/>
              </a:ext>
            </a:extLst>
          </p:cNvPr>
          <p:cNvSpPr/>
          <p:nvPr/>
        </p:nvSpPr>
        <p:spPr>
          <a:xfrm rot="10800000">
            <a:off x="3200400" y="2590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FEC2D17-F066-A19D-7B74-6BA55D4D46D7}"/>
              </a:ext>
            </a:extLst>
          </p:cNvPr>
          <p:cNvSpPr txBox="1"/>
          <p:nvPr/>
        </p:nvSpPr>
        <p:spPr>
          <a:xfrm>
            <a:off x="3888921" y="2550467"/>
            <a:ext cx="356188" cy="461665"/>
          </a:xfrm>
          <a:prstGeom prst="rect">
            <a:avLst/>
          </a:prstGeom>
          <a:noFill/>
        </p:spPr>
        <p:txBody>
          <a:bodyPr wrap="none" rtlCol="0">
            <a:spAutoFit/>
          </a:bodyPr>
          <a:lstStyle/>
          <a:p>
            <a:r>
              <a:rPr lang="en-US" sz="2400" b="1" dirty="0"/>
              <a:t>1</a:t>
            </a:r>
          </a:p>
        </p:txBody>
      </p:sp>
      <p:sp>
        <p:nvSpPr>
          <p:cNvPr id="15" name="Right Brace 14">
            <a:extLst>
              <a:ext uri="{FF2B5EF4-FFF2-40B4-BE49-F238E27FC236}">
                <a16:creationId xmlns:a16="http://schemas.microsoft.com/office/drawing/2014/main" id="{825A715A-B2A8-356A-C043-DAD989B678A6}"/>
              </a:ext>
            </a:extLst>
          </p:cNvPr>
          <p:cNvSpPr/>
          <p:nvPr/>
        </p:nvSpPr>
        <p:spPr>
          <a:xfrm>
            <a:off x="5638800" y="1143000"/>
            <a:ext cx="387325" cy="990600"/>
          </a:xfrm>
          <a:prstGeom prst="rightBrace">
            <a:avLst/>
          </a:prstGeom>
          <a:ln>
            <a:solidFill>
              <a:schemeClr val="accent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accent2"/>
              </a:solidFill>
            </a:endParaRPr>
          </a:p>
        </p:txBody>
      </p:sp>
      <p:sp>
        <p:nvSpPr>
          <p:cNvPr id="14" name="TextBox 13">
            <a:extLst>
              <a:ext uri="{FF2B5EF4-FFF2-40B4-BE49-F238E27FC236}">
                <a16:creationId xmlns:a16="http://schemas.microsoft.com/office/drawing/2014/main" id="{5CC69126-F7F1-480A-F24A-7A5B68A7359C}"/>
              </a:ext>
            </a:extLst>
          </p:cNvPr>
          <p:cNvSpPr txBox="1"/>
          <p:nvPr/>
        </p:nvSpPr>
        <p:spPr>
          <a:xfrm>
            <a:off x="311996" y="4071479"/>
            <a:ext cx="5553123" cy="523220"/>
          </a:xfrm>
          <a:prstGeom prst="rect">
            <a:avLst/>
          </a:prstGeom>
          <a:noFill/>
        </p:spPr>
        <p:txBody>
          <a:bodyPr wrap="none" rtlCol="0">
            <a:spAutoFit/>
          </a:bodyPr>
          <a:lstStyle/>
          <a:p>
            <a:r>
              <a:rPr lang="en-US" sz="2800" b="1" dirty="0"/>
              <a:t>Total Running Time = N * 1 + 1  </a:t>
            </a:r>
          </a:p>
        </p:txBody>
      </p:sp>
      <p:sp>
        <p:nvSpPr>
          <p:cNvPr id="9" name="Right Brace 8">
            <a:extLst>
              <a:ext uri="{FF2B5EF4-FFF2-40B4-BE49-F238E27FC236}">
                <a16:creationId xmlns:a16="http://schemas.microsoft.com/office/drawing/2014/main" id="{CC7763A5-57E0-C834-F832-8CFBE4157C9B}"/>
              </a:ext>
            </a:extLst>
          </p:cNvPr>
          <p:cNvSpPr/>
          <p:nvPr/>
        </p:nvSpPr>
        <p:spPr>
          <a:xfrm rot="5400000">
            <a:off x="4288652" y="4553877"/>
            <a:ext cx="609600" cy="76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EF34EA6F-5ABE-8158-B35E-53079DC9DBF5}"/>
              </a:ext>
            </a:extLst>
          </p:cNvPr>
          <p:cNvSpPr txBox="1"/>
          <p:nvPr/>
        </p:nvSpPr>
        <p:spPr>
          <a:xfrm>
            <a:off x="1393753" y="5214876"/>
            <a:ext cx="10062593" cy="830997"/>
          </a:xfrm>
          <a:prstGeom prst="rect">
            <a:avLst/>
          </a:prstGeom>
          <a:noFill/>
        </p:spPr>
        <p:txBody>
          <a:bodyPr wrap="square" rtlCol="0">
            <a:spAutoFit/>
          </a:bodyPr>
          <a:lstStyle/>
          <a:p>
            <a:r>
              <a:rPr lang="en-US" sz="2400" dirty="0"/>
              <a:t>The if statement is inside the for loop, so we must multiply it by N (number of time the for loop runs)</a:t>
            </a:r>
          </a:p>
        </p:txBody>
      </p:sp>
    </p:spTree>
    <p:extLst>
      <p:ext uri="{BB962C8B-B14F-4D97-AF65-F5344CB8AC3E}">
        <p14:creationId xmlns:p14="http://schemas.microsoft.com/office/powerpoint/2010/main" val="42374006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54</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6" name="TextBox 5">
            <a:extLst>
              <a:ext uri="{FF2B5EF4-FFF2-40B4-BE49-F238E27FC236}">
                <a16:creationId xmlns:a16="http://schemas.microsoft.com/office/drawing/2014/main" id="{02C33E0B-779E-D706-4613-07B263B492D4}"/>
              </a:ext>
            </a:extLst>
          </p:cNvPr>
          <p:cNvSpPr txBox="1"/>
          <p:nvPr/>
        </p:nvSpPr>
        <p:spPr>
          <a:xfrm>
            <a:off x="6068862" y="1461897"/>
            <a:ext cx="356188" cy="461665"/>
          </a:xfrm>
          <a:prstGeom prst="rect">
            <a:avLst/>
          </a:prstGeom>
          <a:noFill/>
        </p:spPr>
        <p:txBody>
          <a:bodyPr wrap="none" rtlCol="0">
            <a:spAutoFit/>
          </a:bodyPr>
          <a:lstStyle/>
          <a:p>
            <a:r>
              <a:rPr lang="en-US" sz="2400" b="1" dirty="0"/>
              <a:t>1</a:t>
            </a:r>
          </a:p>
        </p:txBody>
      </p:sp>
      <p:sp>
        <p:nvSpPr>
          <p:cNvPr id="12" name="Arrow: Right 11">
            <a:extLst>
              <a:ext uri="{FF2B5EF4-FFF2-40B4-BE49-F238E27FC236}">
                <a16:creationId xmlns:a16="http://schemas.microsoft.com/office/drawing/2014/main" id="{E20C4953-3B25-D528-91FA-78E34F5B8066}"/>
              </a:ext>
            </a:extLst>
          </p:cNvPr>
          <p:cNvSpPr/>
          <p:nvPr/>
        </p:nvSpPr>
        <p:spPr>
          <a:xfrm rot="10800000">
            <a:off x="3200400" y="2590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FEC2D17-F066-A19D-7B74-6BA55D4D46D7}"/>
              </a:ext>
            </a:extLst>
          </p:cNvPr>
          <p:cNvSpPr txBox="1"/>
          <p:nvPr/>
        </p:nvSpPr>
        <p:spPr>
          <a:xfrm>
            <a:off x="3888921" y="2550467"/>
            <a:ext cx="356188" cy="461665"/>
          </a:xfrm>
          <a:prstGeom prst="rect">
            <a:avLst/>
          </a:prstGeom>
          <a:noFill/>
        </p:spPr>
        <p:txBody>
          <a:bodyPr wrap="none" rtlCol="0">
            <a:spAutoFit/>
          </a:bodyPr>
          <a:lstStyle/>
          <a:p>
            <a:r>
              <a:rPr lang="en-US" sz="2400" b="1" dirty="0"/>
              <a:t>1</a:t>
            </a:r>
          </a:p>
        </p:txBody>
      </p:sp>
      <p:sp>
        <p:nvSpPr>
          <p:cNvPr id="15" name="Right Brace 14">
            <a:extLst>
              <a:ext uri="{FF2B5EF4-FFF2-40B4-BE49-F238E27FC236}">
                <a16:creationId xmlns:a16="http://schemas.microsoft.com/office/drawing/2014/main" id="{825A715A-B2A8-356A-C043-DAD989B678A6}"/>
              </a:ext>
            </a:extLst>
          </p:cNvPr>
          <p:cNvSpPr/>
          <p:nvPr/>
        </p:nvSpPr>
        <p:spPr>
          <a:xfrm>
            <a:off x="5638800" y="1143000"/>
            <a:ext cx="387325" cy="990600"/>
          </a:xfrm>
          <a:prstGeom prst="rightBrace">
            <a:avLst/>
          </a:prstGeom>
          <a:ln>
            <a:solidFill>
              <a:schemeClr val="accent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accent2"/>
              </a:solidFill>
            </a:endParaRPr>
          </a:p>
        </p:txBody>
      </p:sp>
      <p:sp>
        <p:nvSpPr>
          <p:cNvPr id="14" name="TextBox 13">
            <a:extLst>
              <a:ext uri="{FF2B5EF4-FFF2-40B4-BE49-F238E27FC236}">
                <a16:creationId xmlns:a16="http://schemas.microsoft.com/office/drawing/2014/main" id="{5CC69126-F7F1-480A-F24A-7A5B68A7359C}"/>
              </a:ext>
            </a:extLst>
          </p:cNvPr>
          <p:cNvSpPr txBox="1"/>
          <p:nvPr/>
        </p:nvSpPr>
        <p:spPr>
          <a:xfrm>
            <a:off x="311996" y="4071479"/>
            <a:ext cx="5014514" cy="523220"/>
          </a:xfrm>
          <a:prstGeom prst="rect">
            <a:avLst/>
          </a:prstGeom>
          <a:noFill/>
        </p:spPr>
        <p:txBody>
          <a:bodyPr wrap="none" rtlCol="0">
            <a:spAutoFit/>
          </a:bodyPr>
          <a:lstStyle/>
          <a:p>
            <a:r>
              <a:rPr lang="en-US" sz="2800" b="1" dirty="0"/>
              <a:t>Total Running Time = N + 1  </a:t>
            </a:r>
          </a:p>
        </p:txBody>
      </p:sp>
    </p:spTree>
    <p:extLst>
      <p:ext uri="{BB962C8B-B14F-4D97-AF65-F5344CB8AC3E}">
        <p14:creationId xmlns:p14="http://schemas.microsoft.com/office/powerpoint/2010/main" val="30553452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55</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6" name="TextBox 5">
            <a:extLst>
              <a:ext uri="{FF2B5EF4-FFF2-40B4-BE49-F238E27FC236}">
                <a16:creationId xmlns:a16="http://schemas.microsoft.com/office/drawing/2014/main" id="{02C33E0B-779E-D706-4613-07B263B492D4}"/>
              </a:ext>
            </a:extLst>
          </p:cNvPr>
          <p:cNvSpPr txBox="1"/>
          <p:nvPr/>
        </p:nvSpPr>
        <p:spPr>
          <a:xfrm>
            <a:off x="6068862" y="1461897"/>
            <a:ext cx="356188" cy="461665"/>
          </a:xfrm>
          <a:prstGeom prst="rect">
            <a:avLst/>
          </a:prstGeom>
          <a:noFill/>
        </p:spPr>
        <p:txBody>
          <a:bodyPr wrap="none" rtlCol="0">
            <a:spAutoFit/>
          </a:bodyPr>
          <a:lstStyle/>
          <a:p>
            <a:r>
              <a:rPr lang="en-US" sz="2400" b="1" dirty="0"/>
              <a:t>1</a:t>
            </a:r>
          </a:p>
        </p:txBody>
      </p:sp>
      <p:sp>
        <p:nvSpPr>
          <p:cNvPr id="12" name="Arrow: Right 11">
            <a:extLst>
              <a:ext uri="{FF2B5EF4-FFF2-40B4-BE49-F238E27FC236}">
                <a16:creationId xmlns:a16="http://schemas.microsoft.com/office/drawing/2014/main" id="{E20C4953-3B25-D528-91FA-78E34F5B8066}"/>
              </a:ext>
            </a:extLst>
          </p:cNvPr>
          <p:cNvSpPr/>
          <p:nvPr/>
        </p:nvSpPr>
        <p:spPr>
          <a:xfrm rot="10800000">
            <a:off x="3200400" y="2590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FEC2D17-F066-A19D-7B74-6BA55D4D46D7}"/>
              </a:ext>
            </a:extLst>
          </p:cNvPr>
          <p:cNvSpPr txBox="1"/>
          <p:nvPr/>
        </p:nvSpPr>
        <p:spPr>
          <a:xfrm>
            <a:off x="3888921" y="2550467"/>
            <a:ext cx="356188" cy="461665"/>
          </a:xfrm>
          <a:prstGeom prst="rect">
            <a:avLst/>
          </a:prstGeom>
          <a:noFill/>
        </p:spPr>
        <p:txBody>
          <a:bodyPr wrap="none" rtlCol="0">
            <a:spAutoFit/>
          </a:bodyPr>
          <a:lstStyle/>
          <a:p>
            <a:r>
              <a:rPr lang="en-US" sz="2400" b="1" dirty="0"/>
              <a:t>1</a:t>
            </a:r>
          </a:p>
        </p:txBody>
      </p:sp>
      <p:sp>
        <p:nvSpPr>
          <p:cNvPr id="15" name="Right Brace 14">
            <a:extLst>
              <a:ext uri="{FF2B5EF4-FFF2-40B4-BE49-F238E27FC236}">
                <a16:creationId xmlns:a16="http://schemas.microsoft.com/office/drawing/2014/main" id="{825A715A-B2A8-356A-C043-DAD989B678A6}"/>
              </a:ext>
            </a:extLst>
          </p:cNvPr>
          <p:cNvSpPr/>
          <p:nvPr/>
        </p:nvSpPr>
        <p:spPr>
          <a:xfrm>
            <a:off x="5638800" y="1143000"/>
            <a:ext cx="387325" cy="990600"/>
          </a:xfrm>
          <a:prstGeom prst="rightBrace">
            <a:avLst/>
          </a:prstGeom>
          <a:ln>
            <a:solidFill>
              <a:schemeClr val="accent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accent2"/>
              </a:solidFill>
            </a:endParaRPr>
          </a:p>
        </p:txBody>
      </p:sp>
      <p:sp>
        <p:nvSpPr>
          <p:cNvPr id="14" name="TextBox 13">
            <a:extLst>
              <a:ext uri="{FF2B5EF4-FFF2-40B4-BE49-F238E27FC236}">
                <a16:creationId xmlns:a16="http://schemas.microsoft.com/office/drawing/2014/main" id="{5CC69126-F7F1-480A-F24A-7A5B68A7359C}"/>
              </a:ext>
            </a:extLst>
          </p:cNvPr>
          <p:cNvSpPr txBox="1"/>
          <p:nvPr/>
        </p:nvSpPr>
        <p:spPr>
          <a:xfrm>
            <a:off x="311996" y="4071479"/>
            <a:ext cx="5014514" cy="523220"/>
          </a:xfrm>
          <a:prstGeom prst="rect">
            <a:avLst/>
          </a:prstGeom>
          <a:noFill/>
        </p:spPr>
        <p:txBody>
          <a:bodyPr wrap="none" rtlCol="0">
            <a:spAutoFit/>
          </a:bodyPr>
          <a:lstStyle/>
          <a:p>
            <a:r>
              <a:rPr lang="en-US" sz="2800" b="1" dirty="0"/>
              <a:t>Total Running Time = N + 1  </a:t>
            </a:r>
          </a:p>
        </p:txBody>
      </p:sp>
      <p:sp>
        <p:nvSpPr>
          <p:cNvPr id="10" name="TextBox 9">
            <a:extLst>
              <a:ext uri="{FF2B5EF4-FFF2-40B4-BE49-F238E27FC236}">
                <a16:creationId xmlns:a16="http://schemas.microsoft.com/office/drawing/2014/main" id="{15B1F224-CE6F-E6FE-B26A-658A6A834F34}"/>
              </a:ext>
            </a:extLst>
          </p:cNvPr>
          <p:cNvSpPr txBox="1"/>
          <p:nvPr/>
        </p:nvSpPr>
        <p:spPr>
          <a:xfrm>
            <a:off x="2819253" y="4749772"/>
            <a:ext cx="6127296" cy="646331"/>
          </a:xfrm>
          <a:prstGeom prst="rect">
            <a:avLst/>
          </a:prstGeom>
          <a:noFill/>
        </p:spPr>
        <p:txBody>
          <a:bodyPr wrap="square">
            <a:spAutoFit/>
          </a:bodyPr>
          <a:lstStyle/>
          <a:p>
            <a:r>
              <a:rPr lang="en-US" sz="3600" b="1" dirty="0">
                <a:solidFill>
                  <a:srgbClr val="FF0000"/>
                </a:solidFill>
              </a:rPr>
              <a:t>O(N + 1 )</a:t>
            </a:r>
            <a:endParaRPr lang="en-US" sz="3600" dirty="0">
              <a:solidFill>
                <a:srgbClr val="FF0000"/>
              </a:solidFill>
            </a:endParaRPr>
          </a:p>
        </p:txBody>
      </p:sp>
      <p:sp>
        <p:nvSpPr>
          <p:cNvPr id="11" name="TextBox 10">
            <a:extLst>
              <a:ext uri="{FF2B5EF4-FFF2-40B4-BE49-F238E27FC236}">
                <a16:creationId xmlns:a16="http://schemas.microsoft.com/office/drawing/2014/main" id="{364DDE3D-0905-300A-A8FB-749CB97E19D8}"/>
              </a:ext>
            </a:extLst>
          </p:cNvPr>
          <p:cNvSpPr txBox="1"/>
          <p:nvPr/>
        </p:nvSpPr>
        <p:spPr>
          <a:xfrm>
            <a:off x="2056473" y="5770802"/>
            <a:ext cx="1516762" cy="461665"/>
          </a:xfrm>
          <a:prstGeom prst="rect">
            <a:avLst/>
          </a:prstGeom>
          <a:noFill/>
        </p:spPr>
        <p:txBody>
          <a:bodyPr wrap="none" rtlCol="0">
            <a:spAutoFit/>
          </a:bodyPr>
          <a:lstStyle/>
          <a:p>
            <a:r>
              <a:rPr lang="en-US" sz="2400" b="1" dirty="0"/>
              <a:t>“Big-Oh”</a:t>
            </a:r>
          </a:p>
        </p:txBody>
      </p:sp>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1F106E0A-697C-4E6C-D50D-3D2F19327C96}"/>
                  </a:ext>
                </a:extLst>
              </p14:cNvPr>
              <p14:cNvContentPartPr/>
              <p14:nvPr/>
            </p14:nvContentPartPr>
            <p14:xfrm>
              <a:off x="2109266" y="5274013"/>
              <a:ext cx="879840" cy="452160"/>
            </p14:xfrm>
          </p:contentPart>
        </mc:Choice>
        <mc:Fallback xmlns="">
          <p:pic>
            <p:nvPicPr>
              <p:cNvPr id="16" name="Ink 15">
                <a:extLst>
                  <a:ext uri="{FF2B5EF4-FFF2-40B4-BE49-F238E27FC236}">
                    <a16:creationId xmlns:a16="http://schemas.microsoft.com/office/drawing/2014/main" id="{1F106E0A-697C-4E6C-D50D-3D2F19327C96}"/>
                  </a:ext>
                </a:extLst>
              </p:cNvPr>
              <p:cNvPicPr/>
              <p:nvPr/>
            </p:nvPicPr>
            <p:blipFill>
              <a:blip r:embed="rId4"/>
              <a:stretch>
                <a:fillRect/>
              </a:stretch>
            </p:blipFill>
            <p:spPr>
              <a:xfrm>
                <a:off x="2104946" y="5269693"/>
                <a:ext cx="888480" cy="460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7C608097-5A26-B4B9-4B01-E5BB4BBD3C10}"/>
                  </a:ext>
                </a:extLst>
              </p14:cNvPr>
              <p14:cNvContentPartPr/>
              <p14:nvPr/>
            </p14:nvContentPartPr>
            <p14:xfrm>
              <a:off x="2979746" y="5265373"/>
              <a:ext cx="640440" cy="510480"/>
            </p14:xfrm>
          </p:contentPart>
        </mc:Choice>
        <mc:Fallback xmlns="">
          <p:pic>
            <p:nvPicPr>
              <p:cNvPr id="17" name="Ink 16">
                <a:extLst>
                  <a:ext uri="{FF2B5EF4-FFF2-40B4-BE49-F238E27FC236}">
                    <a16:creationId xmlns:a16="http://schemas.microsoft.com/office/drawing/2014/main" id="{7C608097-5A26-B4B9-4B01-E5BB4BBD3C10}"/>
                  </a:ext>
                </a:extLst>
              </p:cNvPr>
              <p:cNvPicPr/>
              <p:nvPr/>
            </p:nvPicPr>
            <p:blipFill>
              <a:blip r:embed="rId6"/>
              <a:stretch>
                <a:fillRect/>
              </a:stretch>
            </p:blipFill>
            <p:spPr>
              <a:xfrm>
                <a:off x="2975426" y="5261053"/>
                <a:ext cx="649080" cy="519120"/>
              </a:xfrm>
              <a:prstGeom prst="rect">
                <a:avLst/>
              </a:prstGeom>
            </p:spPr>
          </p:pic>
        </mc:Fallback>
      </mc:AlternateContent>
      <p:sp>
        <p:nvSpPr>
          <p:cNvPr id="18" name="TextBox 17">
            <a:extLst>
              <a:ext uri="{FF2B5EF4-FFF2-40B4-BE49-F238E27FC236}">
                <a16:creationId xmlns:a16="http://schemas.microsoft.com/office/drawing/2014/main" id="{FAE22D7C-2B76-A68D-7B75-C37DB13BF4B2}"/>
              </a:ext>
            </a:extLst>
          </p:cNvPr>
          <p:cNvSpPr txBox="1"/>
          <p:nvPr/>
        </p:nvSpPr>
        <p:spPr>
          <a:xfrm>
            <a:off x="6669002" y="4740917"/>
            <a:ext cx="4940728" cy="954107"/>
          </a:xfrm>
          <a:prstGeom prst="rect">
            <a:avLst/>
          </a:prstGeom>
          <a:noFill/>
        </p:spPr>
        <p:txBody>
          <a:bodyPr wrap="square" rtlCol="0">
            <a:spAutoFit/>
          </a:bodyPr>
          <a:lstStyle/>
          <a:p>
            <a:r>
              <a:rPr lang="en-US" sz="2800" dirty="0"/>
              <a:t>Big-O = Running Time in terms of worst-case scenario</a:t>
            </a:r>
          </a:p>
        </p:txBody>
      </p:sp>
    </p:spTree>
    <p:extLst>
      <p:ext uri="{BB962C8B-B14F-4D97-AF65-F5344CB8AC3E}">
        <p14:creationId xmlns:p14="http://schemas.microsoft.com/office/powerpoint/2010/main" val="9202017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56</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6" name="TextBox 5">
            <a:extLst>
              <a:ext uri="{FF2B5EF4-FFF2-40B4-BE49-F238E27FC236}">
                <a16:creationId xmlns:a16="http://schemas.microsoft.com/office/drawing/2014/main" id="{02C33E0B-779E-D706-4613-07B263B492D4}"/>
              </a:ext>
            </a:extLst>
          </p:cNvPr>
          <p:cNvSpPr txBox="1"/>
          <p:nvPr/>
        </p:nvSpPr>
        <p:spPr>
          <a:xfrm>
            <a:off x="6068862" y="1461897"/>
            <a:ext cx="356188" cy="461665"/>
          </a:xfrm>
          <a:prstGeom prst="rect">
            <a:avLst/>
          </a:prstGeom>
          <a:noFill/>
        </p:spPr>
        <p:txBody>
          <a:bodyPr wrap="none" rtlCol="0">
            <a:spAutoFit/>
          </a:bodyPr>
          <a:lstStyle/>
          <a:p>
            <a:r>
              <a:rPr lang="en-US" sz="2400" b="1" dirty="0"/>
              <a:t>1</a:t>
            </a:r>
          </a:p>
        </p:txBody>
      </p:sp>
      <p:sp>
        <p:nvSpPr>
          <p:cNvPr id="12" name="Arrow: Right 11">
            <a:extLst>
              <a:ext uri="{FF2B5EF4-FFF2-40B4-BE49-F238E27FC236}">
                <a16:creationId xmlns:a16="http://schemas.microsoft.com/office/drawing/2014/main" id="{E20C4953-3B25-D528-91FA-78E34F5B8066}"/>
              </a:ext>
            </a:extLst>
          </p:cNvPr>
          <p:cNvSpPr/>
          <p:nvPr/>
        </p:nvSpPr>
        <p:spPr>
          <a:xfrm rot="10800000">
            <a:off x="3200400" y="2590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FEC2D17-F066-A19D-7B74-6BA55D4D46D7}"/>
              </a:ext>
            </a:extLst>
          </p:cNvPr>
          <p:cNvSpPr txBox="1"/>
          <p:nvPr/>
        </p:nvSpPr>
        <p:spPr>
          <a:xfrm>
            <a:off x="3888921" y="2550467"/>
            <a:ext cx="356188" cy="461665"/>
          </a:xfrm>
          <a:prstGeom prst="rect">
            <a:avLst/>
          </a:prstGeom>
          <a:noFill/>
        </p:spPr>
        <p:txBody>
          <a:bodyPr wrap="none" rtlCol="0">
            <a:spAutoFit/>
          </a:bodyPr>
          <a:lstStyle/>
          <a:p>
            <a:r>
              <a:rPr lang="en-US" sz="2400" b="1" dirty="0"/>
              <a:t>1</a:t>
            </a:r>
          </a:p>
        </p:txBody>
      </p:sp>
      <p:sp>
        <p:nvSpPr>
          <p:cNvPr id="15" name="Right Brace 14">
            <a:extLst>
              <a:ext uri="{FF2B5EF4-FFF2-40B4-BE49-F238E27FC236}">
                <a16:creationId xmlns:a16="http://schemas.microsoft.com/office/drawing/2014/main" id="{825A715A-B2A8-356A-C043-DAD989B678A6}"/>
              </a:ext>
            </a:extLst>
          </p:cNvPr>
          <p:cNvSpPr/>
          <p:nvPr/>
        </p:nvSpPr>
        <p:spPr>
          <a:xfrm>
            <a:off x="5638800" y="1143000"/>
            <a:ext cx="387325" cy="990600"/>
          </a:xfrm>
          <a:prstGeom prst="rightBrace">
            <a:avLst/>
          </a:prstGeom>
          <a:ln>
            <a:solidFill>
              <a:schemeClr val="accent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accent2"/>
              </a:solidFill>
            </a:endParaRPr>
          </a:p>
        </p:txBody>
      </p:sp>
      <p:sp>
        <p:nvSpPr>
          <p:cNvPr id="14" name="TextBox 13">
            <a:extLst>
              <a:ext uri="{FF2B5EF4-FFF2-40B4-BE49-F238E27FC236}">
                <a16:creationId xmlns:a16="http://schemas.microsoft.com/office/drawing/2014/main" id="{5CC69126-F7F1-480A-F24A-7A5B68A7359C}"/>
              </a:ext>
            </a:extLst>
          </p:cNvPr>
          <p:cNvSpPr txBox="1"/>
          <p:nvPr/>
        </p:nvSpPr>
        <p:spPr>
          <a:xfrm>
            <a:off x="311996" y="4071479"/>
            <a:ext cx="5014514" cy="523220"/>
          </a:xfrm>
          <a:prstGeom prst="rect">
            <a:avLst/>
          </a:prstGeom>
          <a:noFill/>
        </p:spPr>
        <p:txBody>
          <a:bodyPr wrap="none" rtlCol="0">
            <a:spAutoFit/>
          </a:bodyPr>
          <a:lstStyle/>
          <a:p>
            <a:r>
              <a:rPr lang="en-US" sz="2800" b="1" dirty="0"/>
              <a:t>Total Running Time = N + 1  </a:t>
            </a:r>
          </a:p>
        </p:txBody>
      </p:sp>
      <p:sp>
        <p:nvSpPr>
          <p:cNvPr id="10" name="TextBox 9">
            <a:extLst>
              <a:ext uri="{FF2B5EF4-FFF2-40B4-BE49-F238E27FC236}">
                <a16:creationId xmlns:a16="http://schemas.microsoft.com/office/drawing/2014/main" id="{15B1F224-CE6F-E6FE-B26A-658A6A834F34}"/>
              </a:ext>
            </a:extLst>
          </p:cNvPr>
          <p:cNvSpPr txBox="1"/>
          <p:nvPr/>
        </p:nvSpPr>
        <p:spPr>
          <a:xfrm>
            <a:off x="2819252" y="4749772"/>
            <a:ext cx="8001147" cy="646331"/>
          </a:xfrm>
          <a:prstGeom prst="rect">
            <a:avLst/>
          </a:prstGeom>
          <a:noFill/>
        </p:spPr>
        <p:txBody>
          <a:bodyPr wrap="square">
            <a:spAutoFit/>
          </a:bodyPr>
          <a:lstStyle/>
          <a:p>
            <a:r>
              <a:rPr lang="en-US" sz="3600" b="1" dirty="0">
                <a:solidFill>
                  <a:srgbClr val="FF0000"/>
                </a:solidFill>
              </a:rPr>
              <a:t>O(N + 1 )   where N = Size of Array</a:t>
            </a:r>
            <a:endParaRPr lang="en-US" sz="3600" dirty="0">
              <a:solidFill>
                <a:srgbClr val="FF0000"/>
              </a:solidFill>
            </a:endParaRPr>
          </a:p>
        </p:txBody>
      </p:sp>
      <p:sp>
        <p:nvSpPr>
          <p:cNvPr id="11" name="TextBox 10">
            <a:extLst>
              <a:ext uri="{FF2B5EF4-FFF2-40B4-BE49-F238E27FC236}">
                <a16:creationId xmlns:a16="http://schemas.microsoft.com/office/drawing/2014/main" id="{364DDE3D-0905-300A-A8FB-749CB97E19D8}"/>
              </a:ext>
            </a:extLst>
          </p:cNvPr>
          <p:cNvSpPr txBox="1"/>
          <p:nvPr/>
        </p:nvSpPr>
        <p:spPr>
          <a:xfrm>
            <a:off x="2056473" y="5770802"/>
            <a:ext cx="1516762" cy="461665"/>
          </a:xfrm>
          <a:prstGeom prst="rect">
            <a:avLst/>
          </a:prstGeom>
          <a:noFill/>
        </p:spPr>
        <p:txBody>
          <a:bodyPr wrap="none" rtlCol="0">
            <a:spAutoFit/>
          </a:bodyPr>
          <a:lstStyle/>
          <a:p>
            <a:r>
              <a:rPr lang="en-US" sz="2400" b="1" dirty="0"/>
              <a:t>“Big-Oh”</a:t>
            </a:r>
          </a:p>
        </p:txBody>
      </p:sp>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1F106E0A-697C-4E6C-D50D-3D2F19327C96}"/>
                  </a:ext>
                </a:extLst>
              </p14:cNvPr>
              <p14:cNvContentPartPr/>
              <p14:nvPr/>
            </p14:nvContentPartPr>
            <p14:xfrm>
              <a:off x="2109266" y="5274013"/>
              <a:ext cx="879840" cy="452160"/>
            </p14:xfrm>
          </p:contentPart>
        </mc:Choice>
        <mc:Fallback xmlns="">
          <p:pic>
            <p:nvPicPr>
              <p:cNvPr id="16" name="Ink 15">
                <a:extLst>
                  <a:ext uri="{FF2B5EF4-FFF2-40B4-BE49-F238E27FC236}">
                    <a16:creationId xmlns:a16="http://schemas.microsoft.com/office/drawing/2014/main" id="{1F106E0A-697C-4E6C-D50D-3D2F19327C96}"/>
                  </a:ext>
                </a:extLst>
              </p:cNvPr>
              <p:cNvPicPr/>
              <p:nvPr/>
            </p:nvPicPr>
            <p:blipFill>
              <a:blip r:embed="rId4"/>
              <a:stretch>
                <a:fillRect/>
              </a:stretch>
            </p:blipFill>
            <p:spPr>
              <a:xfrm>
                <a:off x="2104946" y="5269693"/>
                <a:ext cx="888480" cy="460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7C608097-5A26-B4B9-4B01-E5BB4BBD3C10}"/>
                  </a:ext>
                </a:extLst>
              </p14:cNvPr>
              <p14:cNvContentPartPr/>
              <p14:nvPr/>
            </p14:nvContentPartPr>
            <p14:xfrm>
              <a:off x="2979746" y="5265373"/>
              <a:ext cx="640440" cy="510480"/>
            </p14:xfrm>
          </p:contentPart>
        </mc:Choice>
        <mc:Fallback xmlns="">
          <p:pic>
            <p:nvPicPr>
              <p:cNvPr id="17" name="Ink 16">
                <a:extLst>
                  <a:ext uri="{FF2B5EF4-FFF2-40B4-BE49-F238E27FC236}">
                    <a16:creationId xmlns:a16="http://schemas.microsoft.com/office/drawing/2014/main" id="{7C608097-5A26-B4B9-4B01-E5BB4BBD3C10}"/>
                  </a:ext>
                </a:extLst>
              </p:cNvPr>
              <p:cNvPicPr/>
              <p:nvPr/>
            </p:nvPicPr>
            <p:blipFill>
              <a:blip r:embed="rId6"/>
              <a:stretch>
                <a:fillRect/>
              </a:stretch>
            </p:blipFill>
            <p:spPr>
              <a:xfrm>
                <a:off x="2975424" y="5261050"/>
                <a:ext cx="649085" cy="519126"/>
              </a:xfrm>
              <a:prstGeom prst="rect">
                <a:avLst/>
              </a:prstGeom>
            </p:spPr>
          </p:pic>
        </mc:Fallback>
      </mc:AlternateContent>
    </p:spTree>
    <p:extLst>
      <p:ext uri="{BB962C8B-B14F-4D97-AF65-F5344CB8AC3E}">
        <p14:creationId xmlns:p14="http://schemas.microsoft.com/office/powerpoint/2010/main" val="2292015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57</a:t>
            </a:fld>
            <a:endParaRPr lang="en-US" dirty="0"/>
          </a:p>
        </p:txBody>
      </p:sp>
    </p:spTree>
    <p:extLst>
      <p:ext uri="{BB962C8B-B14F-4D97-AF65-F5344CB8AC3E}">
        <p14:creationId xmlns:p14="http://schemas.microsoft.com/office/powerpoint/2010/main" val="20888754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7A52636-AB5C-93A1-75AF-EC4A6F6C6517}"/>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D857651A-C11E-564A-0FCE-189AD619F3BE}"/>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3D62BF1D-F096-FA7D-570D-3E6333D7C33E}"/>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AF3C36B1-D050-BFA8-3983-2E7EBCB85DFF}"/>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B51D683D-69D0-6F11-0C33-EB94E6E4F4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5AD808DD-45FC-B212-95AC-ABE83BE3A4CC}"/>
              </a:ext>
            </a:extLst>
          </p:cNvPr>
          <p:cNvSpPr>
            <a:spLocks noGrp="1"/>
          </p:cNvSpPr>
          <p:nvPr>
            <p:ph type="sldNum" sz="quarter" idx="7"/>
          </p:nvPr>
        </p:nvSpPr>
        <p:spPr/>
        <p:txBody>
          <a:bodyPr/>
          <a:lstStyle/>
          <a:p>
            <a:fld id="{B6F15528-21DE-4FAA-801E-634DDDAF4B2B}" type="slidenum">
              <a:rPr lang="en-US" smtClean="0"/>
              <a:t>58</a:t>
            </a:fld>
            <a:endParaRPr lang="en-US" dirty="0"/>
          </a:p>
        </p:txBody>
      </p:sp>
      <p:sp>
        <p:nvSpPr>
          <p:cNvPr id="9" name="TextBox 8">
            <a:extLst>
              <a:ext uri="{FF2B5EF4-FFF2-40B4-BE49-F238E27FC236}">
                <a16:creationId xmlns:a16="http://schemas.microsoft.com/office/drawing/2014/main" id="{C7E67C64-E346-7308-4604-7128722DBE4F}"/>
              </a:ext>
            </a:extLst>
          </p:cNvPr>
          <p:cNvSpPr txBox="1"/>
          <p:nvPr/>
        </p:nvSpPr>
        <p:spPr>
          <a:xfrm>
            <a:off x="76200" y="76200"/>
            <a:ext cx="3902030" cy="523220"/>
          </a:xfrm>
          <a:prstGeom prst="rect">
            <a:avLst/>
          </a:prstGeom>
          <a:noFill/>
        </p:spPr>
        <p:txBody>
          <a:bodyPr wrap="none" rtlCol="0">
            <a:spAutoFit/>
          </a:bodyPr>
          <a:lstStyle/>
          <a:p>
            <a:r>
              <a:rPr lang="en-US" sz="2800" dirty="0"/>
              <a:t>Big O Formal Definition</a:t>
            </a:r>
          </a:p>
        </p:txBody>
      </p:sp>
      <p:sp>
        <p:nvSpPr>
          <p:cNvPr id="18" name="TextBox 17">
            <a:extLst>
              <a:ext uri="{FF2B5EF4-FFF2-40B4-BE49-F238E27FC236}">
                <a16:creationId xmlns:a16="http://schemas.microsoft.com/office/drawing/2014/main" id="{B7371C61-6E00-B471-A8C8-65C940992AD3}"/>
              </a:ext>
            </a:extLst>
          </p:cNvPr>
          <p:cNvSpPr txBox="1"/>
          <p:nvPr/>
        </p:nvSpPr>
        <p:spPr>
          <a:xfrm>
            <a:off x="391214" y="762000"/>
            <a:ext cx="11432938" cy="461665"/>
          </a:xfrm>
          <a:prstGeom prst="rect">
            <a:avLst/>
          </a:prstGeom>
          <a:noFill/>
        </p:spPr>
        <p:txBody>
          <a:bodyPr wrap="none" rtlCol="0">
            <a:spAutoFit/>
          </a:bodyPr>
          <a:lstStyle/>
          <a:p>
            <a:r>
              <a:rPr lang="en-US" sz="2400" dirty="0"/>
              <a:t>Let  </a:t>
            </a:r>
            <a:r>
              <a:rPr lang="en-US" sz="2400" b="0" i="0" dirty="0">
                <a:solidFill>
                  <a:schemeClr val="tx1"/>
                </a:solidFill>
                <a:effectLst/>
                <a:latin typeface="Consolas" panose="020B0609020204030204" pitchFamily="49" charset="0"/>
              </a:rPr>
              <a:t>ƒ</a:t>
            </a:r>
            <a:r>
              <a:rPr lang="en-US" sz="2400" dirty="0">
                <a:latin typeface="Consolas" panose="020B0609020204030204" pitchFamily="49" charset="0"/>
                <a:cs typeface="Courier New" panose="02070309020205020404" pitchFamily="49" charset="0"/>
              </a:rPr>
              <a:t>(n)</a:t>
            </a:r>
            <a:r>
              <a:rPr lang="en-US" sz="2400" dirty="0"/>
              <a:t> and </a:t>
            </a:r>
            <a:r>
              <a:rPr lang="en-US" sz="2400" dirty="0">
                <a:latin typeface="Consolas" panose="020B0609020204030204" pitchFamily="49" charset="0"/>
              </a:rPr>
              <a:t>g(n)</a:t>
            </a:r>
            <a:r>
              <a:rPr lang="en-US" sz="2400" dirty="0"/>
              <a:t> be functions mapping positive integers to positive real numbers</a:t>
            </a:r>
          </a:p>
        </p:txBody>
      </p:sp>
      <p:sp>
        <p:nvSpPr>
          <p:cNvPr id="19" name="TextBox 18">
            <a:extLst>
              <a:ext uri="{FF2B5EF4-FFF2-40B4-BE49-F238E27FC236}">
                <a16:creationId xmlns:a16="http://schemas.microsoft.com/office/drawing/2014/main" id="{205A1760-DC31-43D0-E03D-C5D5E63B9066}"/>
              </a:ext>
            </a:extLst>
          </p:cNvPr>
          <p:cNvSpPr txBox="1"/>
          <p:nvPr/>
        </p:nvSpPr>
        <p:spPr>
          <a:xfrm>
            <a:off x="247283" y="1386245"/>
            <a:ext cx="11705448" cy="461665"/>
          </a:xfrm>
          <a:prstGeom prst="rect">
            <a:avLst/>
          </a:prstGeom>
          <a:noFill/>
        </p:spPr>
        <p:txBody>
          <a:bodyPr wrap="none" rtlCol="0">
            <a:spAutoFit/>
          </a:bodyPr>
          <a:lstStyle/>
          <a:p>
            <a:r>
              <a:rPr lang="en-US" sz="2400" b="0" i="0" dirty="0">
                <a:solidFill>
                  <a:schemeClr val="tx1"/>
                </a:solidFill>
                <a:effectLst/>
                <a:latin typeface="Consolas" panose="020B0609020204030204" pitchFamily="49" charset="0"/>
              </a:rPr>
              <a:t>ƒ</a:t>
            </a:r>
            <a:r>
              <a:rPr lang="en-US" sz="2300" dirty="0">
                <a:latin typeface="Consolas" panose="020B0609020204030204" pitchFamily="49" charset="0"/>
              </a:rPr>
              <a:t>(n)</a:t>
            </a:r>
            <a:r>
              <a:rPr lang="en-US" sz="2300" dirty="0"/>
              <a:t> is </a:t>
            </a:r>
            <a:r>
              <a:rPr lang="en-US" sz="2300" b="1" dirty="0">
                <a:latin typeface="Consolas" panose="020B0609020204030204" pitchFamily="49" charset="0"/>
              </a:rPr>
              <a:t>O</a:t>
            </a:r>
            <a:r>
              <a:rPr lang="en-US" sz="2300" dirty="0">
                <a:latin typeface="Consolas" panose="020B0609020204030204" pitchFamily="49" charset="0"/>
              </a:rPr>
              <a:t>(g(n)) </a:t>
            </a:r>
            <a:r>
              <a:rPr lang="en-US" sz="2300" dirty="0"/>
              <a:t>if there is a real constant </a:t>
            </a:r>
            <a:r>
              <a:rPr lang="en-US" sz="2300" dirty="0">
                <a:latin typeface="Consolas" panose="020B0609020204030204" pitchFamily="49" charset="0"/>
              </a:rPr>
              <a:t>c</a:t>
            </a:r>
            <a:r>
              <a:rPr lang="en-US" sz="2300" dirty="0"/>
              <a:t> &gt; 0 and an integer constant </a:t>
            </a:r>
            <a:r>
              <a:rPr lang="en-US" sz="2300" dirty="0">
                <a:latin typeface="Consolas" panose="020B0609020204030204" pitchFamily="49" charset="0"/>
              </a:rPr>
              <a:t>n</a:t>
            </a:r>
            <a:r>
              <a:rPr lang="en-US" sz="2300" baseline="-25000" dirty="0">
                <a:latin typeface="Consolas" panose="020B0609020204030204" pitchFamily="49" charset="0"/>
              </a:rPr>
              <a:t>0</a:t>
            </a:r>
            <a:r>
              <a:rPr lang="en-US" sz="2300" baseline="-25000" dirty="0"/>
              <a:t> </a:t>
            </a:r>
            <a:r>
              <a:rPr lang="en-US" sz="2300" dirty="0"/>
              <a:t>≥ 1 such that</a:t>
            </a:r>
          </a:p>
        </p:txBody>
      </p:sp>
      <p:sp>
        <p:nvSpPr>
          <p:cNvPr id="27" name="TextBox 26">
            <a:extLst>
              <a:ext uri="{FF2B5EF4-FFF2-40B4-BE49-F238E27FC236}">
                <a16:creationId xmlns:a16="http://schemas.microsoft.com/office/drawing/2014/main" id="{BCC9C0C0-2BAE-67D9-644E-999233CB79DF}"/>
              </a:ext>
            </a:extLst>
          </p:cNvPr>
          <p:cNvSpPr txBox="1"/>
          <p:nvPr/>
        </p:nvSpPr>
        <p:spPr>
          <a:xfrm>
            <a:off x="1600200" y="2045869"/>
            <a:ext cx="7805342" cy="769441"/>
          </a:xfrm>
          <a:prstGeom prst="rect">
            <a:avLst/>
          </a:prstGeom>
          <a:noFill/>
        </p:spPr>
        <p:txBody>
          <a:bodyPr wrap="none" rtlCol="0">
            <a:spAutoFit/>
          </a:bodyPr>
          <a:lstStyle/>
          <a:p>
            <a:r>
              <a:rPr lang="en-US" sz="4000" b="0" i="0" dirty="0">
                <a:solidFill>
                  <a:schemeClr val="tx1"/>
                </a:solidFill>
                <a:effectLst/>
                <a:latin typeface="Consolas" panose="020B0609020204030204" pitchFamily="49" charset="0"/>
              </a:rPr>
              <a:t>ƒ</a:t>
            </a:r>
            <a:r>
              <a:rPr lang="en-US" sz="4000" dirty="0">
                <a:latin typeface="Consolas" panose="020B0609020204030204" pitchFamily="49" charset="0"/>
              </a:rPr>
              <a:t>(n)</a:t>
            </a:r>
            <a:r>
              <a:rPr lang="en-US" sz="4000" b="0" i="0" dirty="0">
                <a:solidFill>
                  <a:srgbClr val="4D5156"/>
                </a:solidFill>
                <a:effectLst/>
                <a:latin typeface="Roboto" panose="02000000000000000000" pitchFamily="2" charset="0"/>
              </a:rPr>
              <a:t> </a:t>
            </a:r>
            <a:r>
              <a:rPr lang="en-US" sz="4000" dirty="0">
                <a:latin typeface="+mn-lt"/>
              </a:rPr>
              <a:t>≤</a:t>
            </a:r>
            <a:r>
              <a:rPr lang="en-US" sz="4000" dirty="0">
                <a:latin typeface="Consolas" panose="020B0609020204030204" pitchFamily="49" charset="0"/>
              </a:rPr>
              <a:t> c </a:t>
            </a:r>
            <a:r>
              <a:rPr lang="en-US" sz="4400" b="0" i="0" dirty="0">
                <a:solidFill>
                  <a:srgbClr val="202124"/>
                </a:solidFill>
                <a:effectLst/>
                <a:latin typeface="Roboto" panose="02000000000000000000" pitchFamily="2" charset="0"/>
              </a:rPr>
              <a:t>·</a:t>
            </a:r>
            <a:r>
              <a:rPr lang="en-US" sz="4000" dirty="0">
                <a:latin typeface="Consolas" panose="020B0609020204030204" pitchFamily="49" charset="0"/>
              </a:rPr>
              <a:t> g(n)</a:t>
            </a:r>
            <a:r>
              <a:rPr lang="en-US" sz="4000" dirty="0"/>
              <a:t>,  for all </a:t>
            </a:r>
            <a:r>
              <a:rPr lang="en-US" sz="4000" dirty="0">
                <a:latin typeface="Consolas" panose="020B0609020204030204" pitchFamily="49" charset="0"/>
              </a:rPr>
              <a:t>n ≥ n</a:t>
            </a:r>
            <a:r>
              <a:rPr lang="en-US" sz="4000" baseline="-25000" dirty="0">
                <a:latin typeface="Consolas" panose="020B0609020204030204" pitchFamily="49" charset="0"/>
              </a:rPr>
              <a:t>0</a:t>
            </a:r>
            <a:r>
              <a:rPr lang="en-US" sz="4000" dirty="0">
                <a:latin typeface="Consolas" panose="020B0609020204030204" pitchFamily="49" charset="0"/>
              </a:rPr>
              <a:t> </a:t>
            </a:r>
          </a:p>
        </p:txBody>
      </p:sp>
    </p:spTree>
    <p:extLst>
      <p:ext uri="{BB962C8B-B14F-4D97-AF65-F5344CB8AC3E}">
        <p14:creationId xmlns:p14="http://schemas.microsoft.com/office/powerpoint/2010/main" val="40823490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59</a:t>
            </a:fld>
            <a:endParaRPr lang="en-US" dirty="0"/>
          </a:p>
        </p:txBody>
      </p:sp>
      <p:sp>
        <p:nvSpPr>
          <p:cNvPr id="9" name="TextBox 8">
            <a:extLst>
              <a:ext uri="{FF2B5EF4-FFF2-40B4-BE49-F238E27FC236}">
                <a16:creationId xmlns:a16="http://schemas.microsoft.com/office/drawing/2014/main" id="{DF36394E-DB0C-890A-FE96-BB0B85D57596}"/>
              </a:ext>
            </a:extLst>
          </p:cNvPr>
          <p:cNvSpPr txBox="1"/>
          <p:nvPr/>
        </p:nvSpPr>
        <p:spPr>
          <a:xfrm>
            <a:off x="76200" y="76200"/>
            <a:ext cx="3902030" cy="523220"/>
          </a:xfrm>
          <a:prstGeom prst="rect">
            <a:avLst/>
          </a:prstGeom>
          <a:noFill/>
        </p:spPr>
        <p:txBody>
          <a:bodyPr wrap="none" rtlCol="0">
            <a:spAutoFit/>
          </a:bodyPr>
          <a:lstStyle/>
          <a:p>
            <a:r>
              <a:rPr lang="en-US" sz="2800" dirty="0"/>
              <a:t>Big O Formal Definition</a:t>
            </a:r>
          </a:p>
        </p:txBody>
      </p:sp>
      <p:sp>
        <p:nvSpPr>
          <p:cNvPr id="18" name="TextBox 17">
            <a:extLst>
              <a:ext uri="{FF2B5EF4-FFF2-40B4-BE49-F238E27FC236}">
                <a16:creationId xmlns:a16="http://schemas.microsoft.com/office/drawing/2014/main" id="{7034A26C-1A55-CDE2-6AF5-16761B0210C8}"/>
              </a:ext>
            </a:extLst>
          </p:cNvPr>
          <p:cNvSpPr txBox="1"/>
          <p:nvPr/>
        </p:nvSpPr>
        <p:spPr>
          <a:xfrm>
            <a:off x="391214" y="762000"/>
            <a:ext cx="11432938" cy="461665"/>
          </a:xfrm>
          <a:prstGeom prst="rect">
            <a:avLst/>
          </a:prstGeom>
          <a:noFill/>
        </p:spPr>
        <p:txBody>
          <a:bodyPr wrap="none" rtlCol="0">
            <a:spAutoFit/>
          </a:bodyPr>
          <a:lstStyle/>
          <a:p>
            <a:r>
              <a:rPr lang="en-US" sz="2400" dirty="0"/>
              <a:t>Let  </a:t>
            </a:r>
            <a:r>
              <a:rPr lang="en-US" sz="2400" b="0" i="0" dirty="0">
                <a:solidFill>
                  <a:schemeClr val="tx1"/>
                </a:solidFill>
                <a:effectLst/>
                <a:latin typeface="Consolas" panose="020B0609020204030204" pitchFamily="49" charset="0"/>
              </a:rPr>
              <a:t>ƒ</a:t>
            </a:r>
            <a:r>
              <a:rPr lang="en-US" sz="2400" dirty="0">
                <a:latin typeface="Consolas" panose="020B0609020204030204" pitchFamily="49" charset="0"/>
                <a:cs typeface="Courier New" panose="02070309020205020404" pitchFamily="49" charset="0"/>
              </a:rPr>
              <a:t>(n)</a:t>
            </a:r>
            <a:r>
              <a:rPr lang="en-US" sz="2400" dirty="0"/>
              <a:t> and </a:t>
            </a:r>
            <a:r>
              <a:rPr lang="en-US" sz="2400" dirty="0">
                <a:latin typeface="Consolas" panose="020B0609020204030204" pitchFamily="49" charset="0"/>
              </a:rPr>
              <a:t>g(n)</a:t>
            </a:r>
            <a:r>
              <a:rPr lang="en-US" sz="2400" dirty="0"/>
              <a:t> be functions mapping positive integers to positive real numbers</a:t>
            </a:r>
          </a:p>
        </p:txBody>
      </p:sp>
      <p:sp>
        <p:nvSpPr>
          <p:cNvPr id="19" name="TextBox 18">
            <a:extLst>
              <a:ext uri="{FF2B5EF4-FFF2-40B4-BE49-F238E27FC236}">
                <a16:creationId xmlns:a16="http://schemas.microsoft.com/office/drawing/2014/main" id="{EFE42688-4D51-893E-DD1F-5A936D5B0C29}"/>
              </a:ext>
            </a:extLst>
          </p:cNvPr>
          <p:cNvSpPr txBox="1"/>
          <p:nvPr/>
        </p:nvSpPr>
        <p:spPr>
          <a:xfrm>
            <a:off x="247283" y="1386245"/>
            <a:ext cx="11705448" cy="461665"/>
          </a:xfrm>
          <a:prstGeom prst="rect">
            <a:avLst/>
          </a:prstGeom>
          <a:noFill/>
        </p:spPr>
        <p:txBody>
          <a:bodyPr wrap="none" rtlCol="0">
            <a:spAutoFit/>
          </a:bodyPr>
          <a:lstStyle/>
          <a:p>
            <a:r>
              <a:rPr lang="en-US" sz="2400" b="0" i="0" dirty="0">
                <a:solidFill>
                  <a:schemeClr val="tx1"/>
                </a:solidFill>
                <a:effectLst/>
                <a:latin typeface="Consolas" panose="020B0609020204030204" pitchFamily="49" charset="0"/>
              </a:rPr>
              <a:t>ƒ</a:t>
            </a:r>
            <a:r>
              <a:rPr lang="en-US" sz="2300" dirty="0">
                <a:latin typeface="Consolas" panose="020B0609020204030204" pitchFamily="49" charset="0"/>
              </a:rPr>
              <a:t>(n)</a:t>
            </a:r>
            <a:r>
              <a:rPr lang="en-US" sz="2300" dirty="0"/>
              <a:t> is </a:t>
            </a:r>
            <a:r>
              <a:rPr lang="en-US" sz="2300" b="1" dirty="0">
                <a:latin typeface="Consolas" panose="020B0609020204030204" pitchFamily="49" charset="0"/>
              </a:rPr>
              <a:t>O</a:t>
            </a:r>
            <a:r>
              <a:rPr lang="en-US" sz="2300" dirty="0">
                <a:latin typeface="Consolas" panose="020B0609020204030204" pitchFamily="49" charset="0"/>
              </a:rPr>
              <a:t>(g(n)) </a:t>
            </a:r>
            <a:r>
              <a:rPr lang="en-US" sz="2300" dirty="0"/>
              <a:t>if there is a real constant </a:t>
            </a:r>
            <a:r>
              <a:rPr lang="en-US" sz="2300" dirty="0">
                <a:latin typeface="Consolas" panose="020B0609020204030204" pitchFamily="49" charset="0"/>
              </a:rPr>
              <a:t>c</a:t>
            </a:r>
            <a:r>
              <a:rPr lang="en-US" sz="2300" dirty="0"/>
              <a:t> &gt; 0 and an integer constant </a:t>
            </a:r>
            <a:r>
              <a:rPr lang="en-US" sz="2300" dirty="0">
                <a:latin typeface="Consolas" panose="020B0609020204030204" pitchFamily="49" charset="0"/>
              </a:rPr>
              <a:t>n</a:t>
            </a:r>
            <a:r>
              <a:rPr lang="en-US" sz="2300" baseline="-25000" dirty="0">
                <a:latin typeface="Consolas" panose="020B0609020204030204" pitchFamily="49" charset="0"/>
              </a:rPr>
              <a:t>0</a:t>
            </a:r>
            <a:r>
              <a:rPr lang="en-US" sz="2300" baseline="-25000" dirty="0"/>
              <a:t> </a:t>
            </a:r>
            <a:r>
              <a:rPr lang="en-US" sz="2300" dirty="0"/>
              <a:t>≥ 1 such that</a:t>
            </a:r>
          </a:p>
        </p:txBody>
      </p:sp>
      <p:sp>
        <p:nvSpPr>
          <p:cNvPr id="27" name="TextBox 26">
            <a:extLst>
              <a:ext uri="{FF2B5EF4-FFF2-40B4-BE49-F238E27FC236}">
                <a16:creationId xmlns:a16="http://schemas.microsoft.com/office/drawing/2014/main" id="{37592AF5-298B-8A4B-FEA3-BB9BE71FF113}"/>
              </a:ext>
            </a:extLst>
          </p:cNvPr>
          <p:cNvSpPr txBox="1"/>
          <p:nvPr/>
        </p:nvSpPr>
        <p:spPr>
          <a:xfrm>
            <a:off x="1600200" y="2045869"/>
            <a:ext cx="7805342" cy="769441"/>
          </a:xfrm>
          <a:prstGeom prst="rect">
            <a:avLst/>
          </a:prstGeom>
          <a:noFill/>
        </p:spPr>
        <p:txBody>
          <a:bodyPr wrap="none" rtlCol="0">
            <a:spAutoFit/>
          </a:bodyPr>
          <a:lstStyle/>
          <a:p>
            <a:r>
              <a:rPr lang="en-US" sz="4000" b="0" i="0" dirty="0">
                <a:solidFill>
                  <a:srgbClr val="00B050"/>
                </a:solidFill>
                <a:effectLst/>
                <a:latin typeface="Consolas" panose="020B0609020204030204" pitchFamily="49" charset="0"/>
              </a:rPr>
              <a:t>ƒ</a:t>
            </a:r>
            <a:r>
              <a:rPr lang="en-US" sz="4000" dirty="0">
                <a:solidFill>
                  <a:srgbClr val="00B050"/>
                </a:solidFill>
                <a:latin typeface="Consolas" panose="020B0609020204030204" pitchFamily="49" charset="0"/>
              </a:rPr>
              <a:t>(n)</a:t>
            </a:r>
            <a:r>
              <a:rPr lang="en-US" sz="4000" b="0" i="0" dirty="0">
                <a:solidFill>
                  <a:srgbClr val="00B050"/>
                </a:solidFill>
                <a:effectLst/>
                <a:latin typeface="Roboto" panose="02000000000000000000" pitchFamily="2" charset="0"/>
              </a:rPr>
              <a:t> </a:t>
            </a:r>
            <a:r>
              <a:rPr lang="en-US" sz="4000" dirty="0">
                <a:solidFill>
                  <a:srgbClr val="00B050"/>
                </a:solidFill>
                <a:latin typeface="+mn-lt"/>
              </a:rPr>
              <a:t>≤</a:t>
            </a:r>
            <a:r>
              <a:rPr lang="en-US" sz="4000" dirty="0">
                <a:solidFill>
                  <a:srgbClr val="00B050"/>
                </a:solidFill>
                <a:latin typeface="Consolas" panose="020B0609020204030204" pitchFamily="49" charset="0"/>
              </a:rPr>
              <a:t> </a:t>
            </a:r>
            <a:r>
              <a:rPr lang="en-US" sz="4000" dirty="0">
                <a:solidFill>
                  <a:schemeClr val="accent6"/>
                </a:solidFill>
                <a:latin typeface="Consolas" panose="020B0609020204030204" pitchFamily="49" charset="0"/>
              </a:rPr>
              <a:t>c</a:t>
            </a:r>
            <a:r>
              <a:rPr lang="en-US" sz="4000" dirty="0">
                <a:latin typeface="Consolas" panose="020B0609020204030204" pitchFamily="49" charset="0"/>
              </a:rPr>
              <a:t> </a:t>
            </a:r>
            <a:r>
              <a:rPr lang="en-US" sz="4400" b="0" i="0" dirty="0">
                <a:solidFill>
                  <a:srgbClr val="202124"/>
                </a:solidFill>
                <a:effectLst/>
                <a:latin typeface="Roboto" panose="02000000000000000000" pitchFamily="2" charset="0"/>
              </a:rPr>
              <a:t>·</a:t>
            </a:r>
            <a:r>
              <a:rPr lang="en-US" sz="4000" dirty="0">
                <a:latin typeface="Consolas" panose="020B0609020204030204" pitchFamily="49" charset="0"/>
              </a:rPr>
              <a:t> </a:t>
            </a:r>
            <a:r>
              <a:rPr lang="en-US" sz="4000" dirty="0">
                <a:solidFill>
                  <a:srgbClr val="00B050"/>
                </a:solidFill>
                <a:latin typeface="Consolas" panose="020B0609020204030204" pitchFamily="49" charset="0"/>
              </a:rPr>
              <a:t>g(n)</a:t>
            </a:r>
            <a:r>
              <a:rPr lang="en-US" sz="4000" dirty="0"/>
              <a:t>,  </a:t>
            </a:r>
            <a:r>
              <a:rPr lang="en-US" sz="4000" dirty="0">
                <a:solidFill>
                  <a:srgbClr val="7030A0"/>
                </a:solidFill>
              </a:rPr>
              <a:t>for all </a:t>
            </a:r>
            <a:r>
              <a:rPr lang="en-US" sz="4000" dirty="0">
                <a:solidFill>
                  <a:srgbClr val="7030A0"/>
                </a:solidFill>
                <a:latin typeface="Consolas" panose="020B0609020204030204" pitchFamily="49" charset="0"/>
              </a:rPr>
              <a:t>n ≥ n</a:t>
            </a:r>
            <a:r>
              <a:rPr lang="en-US" sz="4000" baseline="-25000" dirty="0">
                <a:solidFill>
                  <a:srgbClr val="7030A0"/>
                </a:solidFill>
                <a:latin typeface="Consolas" panose="020B0609020204030204" pitchFamily="49" charset="0"/>
              </a:rPr>
              <a:t>0</a:t>
            </a:r>
            <a:r>
              <a:rPr lang="en-US" sz="4000" dirty="0">
                <a:solidFill>
                  <a:srgbClr val="7030A0"/>
                </a:solidFill>
                <a:latin typeface="Consolas" panose="020B0609020204030204" pitchFamily="49" charset="0"/>
              </a:rPr>
              <a:t> </a:t>
            </a:r>
          </a:p>
        </p:txBody>
      </p:sp>
      <p:sp>
        <p:nvSpPr>
          <p:cNvPr id="2" name="TextBox 1">
            <a:extLst>
              <a:ext uri="{FF2B5EF4-FFF2-40B4-BE49-F238E27FC236}">
                <a16:creationId xmlns:a16="http://schemas.microsoft.com/office/drawing/2014/main" id="{6655F733-D4A4-7295-004E-39A25C72673B}"/>
              </a:ext>
            </a:extLst>
          </p:cNvPr>
          <p:cNvSpPr txBox="1"/>
          <p:nvPr/>
        </p:nvSpPr>
        <p:spPr>
          <a:xfrm>
            <a:off x="391214" y="2905780"/>
            <a:ext cx="11338360" cy="523220"/>
          </a:xfrm>
          <a:prstGeom prst="rect">
            <a:avLst/>
          </a:prstGeom>
          <a:noFill/>
        </p:spPr>
        <p:txBody>
          <a:bodyPr wrap="none" rtlCol="0">
            <a:spAutoFit/>
          </a:bodyPr>
          <a:lstStyle/>
          <a:p>
            <a:r>
              <a:rPr lang="en-US" sz="2800" dirty="0">
                <a:solidFill>
                  <a:srgbClr val="7030A0"/>
                </a:solidFill>
              </a:rPr>
              <a:t>Past a certain spot</a:t>
            </a:r>
            <a:r>
              <a:rPr lang="en-US" sz="2800" dirty="0"/>
              <a:t>, </a:t>
            </a:r>
            <a:r>
              <a:rPr lang="en-US" sz="2800" dirty="0">
                <a:solidFill>
                  <a:srgbClr val="00B050"/>
                </a:solidFill>
              </a:rPr>
              <a:t>g(n) dominates f(n) </a:t>
            </a:r>
            <a:r>
              <a:rPr lang="en-US" sz="2800" dirty="0">
                <a:solidFill>
                  <a:schemeClr val="accent6"/>
                </a:solidFill>
              </a:rPr>
              <a:t>within a multiplicative constant</a:t>
            </a:r>
          </a:p>
        </p:txBody>
      </p:sp>
    </p:spTree>
    <p:extLst>
      <p:ext uri="{BB962C8B-B14F-4D97-AF65-F5344CB8AC3E}">
        <p14:creationId xmlns:p14="http://schemas.microsoft.com/office/powerpoint/2010/main" val="2164866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a:t>
            </a:fld>
            <a:endParaRPr lang="en-US" dirty="0"/>
          </a:p>
        </p:txBody>
      </p:sp>
      <p:sp>
        <p:nvSpPr>
          <p:cNvPr id="7" name="TextBox 6">
            <a:extLst>
              <a:ext uri="{FF2B5EF4-FFF2-40B4-BE49-F238E27FC236}">
                <a16:creationId xmlns:a16="http://schemas.microsoft.com/office/drawing/2014/main" id="{64498124-8F6A-2943-CB95-50606CF85C1C}"/>
              </a:ext>
            </a:extLst>
          </p:cNvPr>
          <p:cNvSpPr txBox="1"/>
          <p:nvPr/>
        </p:nvSpPr>
        <p:spPr>
          <a:xfrm>
            <a:off x="838200" y="228600"/>
            <a:ext cx="10134600" cy="1569660"/>
          </a:xfrm>
          <a:prstGeom prst="rect">
            <a:avLst/>
          </a:prstGeom>
          <a:noFill/>
        </p:spPr>
        <p:txBody>
          <a:bodyPr wrap="square" rtlCol="0">
            <a:spAutoFit/>
          </a:bodyPr>
          <a:lstStyle/>
          <a:p>
            <a:r>
              <a:rPr lang="en-US" sz="2400" dirty="0"/>
              <a:t>Suppose you are moving across the country. You’ve contracted a builder to build you a brand-new house. You are trying to plan which date you should put all your belongings in the truck and move to the new house across the country. You ask the builder the following question:</a:t>
            </a:r>
          </a:p>
        </p:txBody>
      </p:sp>
      <p:sp>
        <p:nvSpPr>
          <p:cNvPr id="8" name="TextBox 7">
            <a:extLst>
              <a:ext uri="{FF2B5EF4-FFF2-40B4-BE49-F238E27FC236}">
                <a16:creationId xmlns:a16="http://schemas.microsoft.com/office/drawing/2014/main" id="{E6A5F9A4-CCE1-66EC-6BD1-A59EAF403858}"/>
              </a:ext>
            </a:extLst>
          </p:cNvPr>
          <p:cNvSpPr txBox="1"/>
          <p:nvPr/>
        </p:nvSpPr>
        <p:spPr>
          <a:xfrm>
            <a:off x="1295400" y="1938652"/>
            <a:ext cx="8627683" cy="523220"/>
          </a:xfrm>
          <a:prstGeom prst="rect">
            <a:avLst/>
          </a:prstGeom>
          <a:noFill/>
        </p:spPr>
        <p:txBody>
          <a:bodyPr wrap="none" rtlCol="0">
            <a:spAutoFit/>
          </a:bodyPr>
          <a:lstStyle/>
          <a:p>
            <a:r>
              <a:rPr lang="en-US" sz="2800" b="1" dirty="0"/>
              <a:t>How long will it take to finish building the house?</a:t>
            </a:r>
          </a:p>
        </p:txBody>
      </p:sp>
      <p:sp>
        <p:nvSpPr>
          <p:cNvPr id="2" name="TextBox 1">
            <a:extLst>
              <a:ext uri="{FF2B5EF4-FFF2-40B4-BE49-F238E27FC236}">
                <a16:creationId xmlns:a16="http://schemas.microsoft.com/office/drawing/2014/main" id="{309A178F-84BA-EA17-0880-6823C474CD93}"/>
              </a:ext>
            </a:extLst>
          </p:cNvPr>
          <p:cNvSpPr txBox="1"/>
          <p:nvPr/>
        </p:nvSpPr>
        <p:spPr>
          <a:xfrm>
            <a:off x="838200" y="2667000"/>
            <a:ext cx="9753600" cy="830997"/>
          </a:xfrm>
          <a:prstGeom prst="rect">
            <a:avLst/>
          </a:prstGeom>
          <a:noFill/>
        </p:spPr>
        <p:txBody>
          <a:bodyPr wrap="square" rtlCol="0">
            <a:spAutoFit/>
          </a:bodyPr>
          <a:lstStyle/>
          <a:p>
            <a:r>
              <a:rPr lang="en-US" sz="2400" dirty="0"/>
              <a:t>The builder is unsure exactly when he will be done, but he offers the following answers in an enclosed envelope. You can only pick one.</a:t>
            </a:r>
          </a:p>
        </p:txBody>
      </p:sp>
      <p:sp>
        <p:nvSpPr>
          <p:cNvPr id="6" name="Rectangle 5">
            <a:extLst>
              <a:ext uri="{FF2B5EF4-FFF2-40B4-BE49-F238E27FC236}">
                <a16:creationId xmlns:a16="http://schemas.microsoft.com/office/drawing/2014/main" id="{39692EF3-9BCB-83D6-2765-C14E6FC6871E}"/>
              </a:ext>
            </a:extLst>
          </p:cNvPr>
          <p:cNvSpPr/>
          <p:nvPr/>
        </p:nvSpPr>
        <p:spPr>
          <a:xfrm>
            <a:off x="152400" y="4160271"/>
            <a:ext cx="3276600" cy="1676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t>The </a:t>
            </a:r>
            <a:r>
              <a:rPr lang="en-US" sz="2800" b="1" dirty="0"/>
              <a:t>fastest</a:t>
            </a:r>
            <a:r>
              <a:rPr lang="en-US" sz="2800" dirty="0"/>
              <a:t> time he has completed a house in the past</a:t>
            </a:r>
          </a:p>
        </p:txBody>
      </p:sp>
      <p:sp>
        <p:nvSpPr>
          <p:cNvPr id="9" name="Rectangle 8">
            <a:extLst>
              <a:ext uri="{FF2B5EF4-FFF2-40B4-BE49-F238E27FC236}">
                <a16:creationId xmlns:a16="http://schemas.microsoft.com/office/drawing/2014/main" id="{7EA5A32A-99C9-10F1-BB6A-71B9812BC679}"/>
              </a:ext>
            </a:extLst>
          </p:cNvPr>
          <p:cNvSpPr/>
          <p:nvPr/>
        </p:nvSpPr>
        <p:spPr>
          <a:xfrm>
            <a:off x="3970941" y="4179321"/>
            <a:ext cx="3276600"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t>The </a:t>
            </a:r>
            <a:r>
              <a:rPr lang="en-US" sz="2800" b="1" dirty="0"/>
              <a:t>slowest</a:t>
            </a:r>
            <a:r>
              <a:rPr lang="en-US" sz="2800" dirty="0"/>
              <a:t> time he has completed a house in the past</a:t>
            </a:r>
          </a:p>
        </p:txBody>
      </p:sp>
    </p:spTree>
    <p:extLst>
      <p:ext uri="{BB962C8B-B14F-4D97-AF65-F5344CB8AC3E}">
        <p14:creationId xmlns:p14="http://schemas.microsoft.com/office/powerpoint/2010/main" val="39473446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60</a:t>
            </a:fld>
            <a:endParaRPr lang="en-US" dirty="0"/>
          </a:p>
        </p:txBody>
      </p:sp>
      <p:sp>
        <p:nvSpPr>
          <p:cNvPr id="9" name="TextBox 8">
            <a:extLst>
              <a:ext uri="{FF2B5EF4-FFF2-40B4-BE49-F238E27FC236}">
                <a16:creationId xmlns:a16="http://schemas.microsoft.com/office/drawing/2014/main" id="{DF36394E-DB0C-890A-FE96-BB0B85D57596}"/>
              </a:ext>
            </a:extLst>
          </p:cNvPr>
          <p:cNvSpPr txBox="1"/>
          <p:nvPr/>
        </p:nvSpPr>
        <p:spPr>
          <a:xfrm>
            <a:off x="76200" y="76200"/>
            <a:ext cx="3902030" cy="523220"/>
          </a:xfrm>
          <a:prstGeom prst="rect">
            <a:avLst/>
          </a:prstGeom>
          <a:noFill/>
        </p:spPr>
        <p:txBody>
          <a:bodyPr wrap="none" rtlCol="0">
            <a:spAutoFit/>
          </a:bodyPr>
          <a:lstStyle/>
          <a:p>
            <a:r>
              <a:rPr lang="en-US" sz="2800" dirty="0"/>
              <a:t>Big O Formal Definition</a:t>
            </a:r>
          </a:p>
        </p:txBody>
      </p:sp>
      <p:sp>
        <p:nvSpPr>
          <p:cNvPr id="18" name="TextBox 17">
            <a:extLst>
              <a:ext uri="{FF2B5EF4-FFF2-40B4-BE49-F238E27FC236}">
                <a16:creationId xmlns:a16="http://schemas.microsoft.com/office/drawing/2014/main" id="{7034A26C-1A55-CDE2-6AF5-16761B0210C8}"/>
              </a:ext>
            </a:extLst>
          </p:cNvPr>
          <p:cNvSpPr txBox="1"/>
          <p:nvPr/>
        </p:nvSpPr>
        <p:spPr>
          <a:xfrm>
            <a:off x="391214" y="762000"/>
            <a:ext cx="11432938" cy="461665"/>
          </a:xfrm>
          <a:prstGeom prst="rect">
            <a:avLst/>
          </a:prstGeom>
          <a:noFill/>
        </p:spPr>
        <p:txBody>
          <a:bodyPr wrap="none" rtlCol="0">
            <a:spAutoFit/>
          </a:bodyPr>
          <a:lstStyle/>
          <a:p>
            <a:r>
              <a:rPr lang="en-US" sz="2400" dirty="0"/>
              <a:t>Let  </a:t>
            </a:r>
            <a:r>
              <a:rPr lang="en-US" sz="2400" b="0" i="0" dirty="0">
                <a:solidFill>
                  <a:schemeClr val="tx1"/>
                </a:solidFill>
                <a:effectLst/>
                <a:latin typeface="Consolas" panose="020B0609020204030204" pitchFamily="49" charset="0"/>
              </a:rPr>
              <a:t>ƒ</a:t>
            </a:r>
            <a:r>
              <a:rPr lang="en-US" sz="2400" dirty="0">
                <a:latin typeface="Consolas" panose="020B0609020204030204" pitchFamily="49" charset="0"/>
                <a:cs typeface="Courier New" panose="02070309020205020404" pitchFamily="49" charset="0"/>
              </a:rPr>
              <a:t>(n)</a:t>
            </a:r>
            <a:r>
              <a:rPr lang="en-US" sz="2400" dirty="0"/>
              <a:t> and </a:t>
            </a:r>
            <a:r>
              <a:rPr lang="en-US" sz="2400" dirty="0">
                <a:latin typeface="Consolas" panose="020B0609020204030204" pitchFamily="49" charset="0"/>
              </a:rPr>
              <a:t>g(n)</a:t>
            </a:r>
            <a:r>
              <a:rPr lang="en-US" sz="2400" dirty="0"/>
              <a:t> be functions mapping positive integers to positive real numbers</a:t>
            </a:r>
          </a:p>
        </p:txBody>
      </p:sp>
      <p:sp>
        <p:nvSpPr>
          <p:cNvPr id="19" name="TextBox 18">
            <a:extLst>
              <a:ext uri="{FF2B5EF4-FFF2-40B4-BE49-F238E27FC236}">
                <a16:creationId xmlns:a16="http://schemas.microsoft.com/office/drawing/2014/main" id="{EFE42688-4D51-893E-DD1F-5A936D5B0C29}"/>
              </a:ext>
            </a:extLst>
          </p:cNvPr>
          <p:cNvSpPr txBox="1"/>
          <p:nvPr/>
        </p:nvSpPr>
        <p:spPr>
          <a:xfrm>
            <a:off x="247283" y="1386245"/>
            <a:ext cx="11705448" cy="461665"/>
          </a:xfrm>
          <a:prstGeom prst="rect">
            <a:avLst/>
          </a:prstGeom>
          <a:noFill/>
        </p:spPr>
        <p:txBody>
          <a:bodyPr wrap="none" rtlCol="0">
            <a:spAutoFit/>
          </a:bodyPr>
          <a:lstStyle/>
          <a:p>
            <a:r>
              <a:rPr lang="en-US" sz="2400" b="0" i="0" dirty="0">
                <a:solidFill>
                  <a:schemeClr val="tx1"/>
                </a:solidFill>
                <a:effectLst/>
                <a:latin typeface="Consolas" panose="020B0609020204030204" pitchFamily="49" charset="0"/>
              </a:rPr>
              <a:t>ƒ</a:t>
            </a:r>
            <a:r>
              <a:rPr lang="en-US" sz="2300" dirty="0">
                <a:latin typeface="Consolas" panose="020B0609020204030204" pitchFamily="49" charset="0"/>
              </a:rPr>
              <a:t>(n)</a:t>
            </a:r>
            <a:r>
              <a:rPr lang="en-US" sz="2300" dirty="0"/>
              <a:t> is </a:t>
            </a:r>
            <a:r>
              <a:rPr lang="en-US" sz="2300" b="1" dirty="0">
                <a:latin typeface="Consolas" panose="020B0609020204030204" pitchFamily="49" charset="0"/>
              </a:rPr>
              <a:t>O</a:t>
            </a:r>
            <a:r>
              <a:rPr lang="en-US" sz="2300" dirty="0">
                <a:latin typeface="Consolas" panose="020B0609020204030204" pitchFamily="49" charset="0"/>
              </a:rPr>
              <a:t>(g(n)) </a:t>
            </a:r>
            <a:r>
              <a:rPr lang="en-US" sz="2300" dirty="0"/>
              <a:t>if there is a real constant </a:t>
            </a:r>
            <a:r>
              <a:rPr lang="en-US" sz="2300" dirty="0">
                <a:latin typeface="Consolas" panose="020B0609020204030204" pitchFamily="49" charset="0"/>
              </a:rPr>
              <a:t>c</a:t>
            </a:r>
            <a:r>
              <a:rPr lang="en-US" sz="2300" dirty="0"/>
              <a:t> &gt; 0 and an integer constant </a:t>
            </a:r>
            <a:r>
              <a:rPr lang="en-US" sz="2300" dirty="0">
                <a:latin typeface="Consolas" panose="020B0609020204030204" pitchFamily="49" charset="0"/>
              </a:rPr>
              <a:t>n</a:t>
            </a:r>
            <a:r>
              <a:rPr lang="en-US" sz="2300" baseline="-25000" dirty="0">
                <a:latin typeface="Consolas" panose="020B0609020204030204" pitchFamily="49" charset="0"/>
              </a:rPr>
              <a:t>0</a:t>
            </a:r>
            <a:r>
              <a:rPr lang="en-US" sz="2300" baseline="-25000" dirty="0"/>
              <a:t> </a:t>
            </a:r>
            <a:r>
              <a:rPr lang="en-US" sz="2300" dirty="0"/>
              <a:t>≥ 1 such that</a:t>
            </a:r>
          </a:p>
        </p:txBody>
      </p:sp>
      <p:sp>
        <p:nvSpPr>
          <p:cNvPr id="27" name="TextBox 26">
            <a:extLst>
              <a:ext uri="{FF2B5EF4-FFF2-40B4-BE49-F238E27FC236}">
                <a16:creationId xmlns:a16="http://schemas.microsoft.com/office/drawing/2014/main" id="{37592AF5-298B-8A4B-FEA3-BB9BE71FF113}"/>
              </a:ext>
            </a:extLst>
          </p:cNvPr>
          <p:cNvSpPr txBox="1"/>
          <p:nvPr/>
        </p:nvSpPr>
        <p:spPr>
          <a:xfrm>
            <a:off x="1600200" y="2045869"/>
            <a:ext cx="7805342" cy="769441"/>
          </a:xfrm>
          <a:prstGeom prst="rect">
            <a:avLst/>
          </a:prstGeom>
          <a:noFill/>
        </p:spPr>
        <p:txBody>
          <a:bodyPr wrap="none" rtlCol="0">
            <a:spAutoFit/>
          </a:bodyPr>
          <a:lstStyle/>
          <a:p>
            <a:r>
              <a:rPr lang="en-US" sz="4000" b="0" i="0" dirty="0">
                <a:solidFill>
                  <a:srgbClr val="00B050"/>
                </a:solidFill>
                <a:effectLst/>
                <a:latin typeface="Consolas" panose="020B0609020204030204" pitchFamily="49" charset="0"/>
              </a:rPr>
              <a:t>ƒ</a:t>
            </a:r>
            <a:r>
              <a:rPr lang="en-US" sz="4000" dirty="0">
                <a:solidFill>
                  <a:srgbClr val="00B050"/>
                </a:solidFill>
                <a:latin typeface="Consolas" panose="020B0609020204030204" pitchFamily="49" charset="0"/>
              </a:rPr>
              <a:t>(n)</a:t>
            </a:r>
            <a:r>
              <a:rPr lang="en-US" sz="4000" b="0" i="0" dirty="0">
                <a:solidFill>
                  <a:srgbClr val="00B050"/>
                </a:solidFill>
                <a:effectLst/>
                <a:latin typeface="Roboto" panose="02000000000000000000" pitchFamily="2" charset="0"/>
              </a:rPr>
              <a:t> </a:t>
            </a:r>
            <a:r>
              <a:rPr lang="en-US" sz="4000" dirty="0">
                <a:solidFill>
                  <a:srgbClr val="00B050"/>
                </a:solidFill>
                <a:latin typeface="+mn-lt"/>
              </a:rPr>
              <a:t>≤</a:t>
            </a:r>
            <a:r>
              <a:rPr lang="en-US" sz="4000" dirty="0">
                <a:solidFill>
                  <a:srgbClr val="00B050"/>
                </a:solidFill>
                <a:latin typeface="Consolas" panose="020B0609020204030204" pitchFamily="49" charset="0"/>
              </a:rPr>
              <a:t> </a:t>
            </a:r>
            <a:r>
              <a:rPr lang="en-US" sz="4000" dirty="0">
                <a:solidFill>
                  <a:schemeClr val="accent6"/>
                </a:solidFill>
                <a:latin typeface="Consolas" panose="020B0609020204030204" pitchFamily="49" charset="0"/>
              </a:rPr>
              <a:t>c</a:t>
            </a:r>
            <a:r>
              <a:rPr lang="en-US" sz="4000" dirty="0">
                <a:latin typeface="Consolas" panose="020B0609020204030204" pitchFamily="49" charset="0"/>
              </a:rPr>
              <a:t> </a:t>
            </a:r>
            <a:r>
              <a:rPr lang="en-US" sz="4400" b="0" i="0" dirty="0">
                <a:solidFill>
                  <a:srgbClr val="202124"/>
                </a:solidFill>
                <a:effectLst/>
                <a:latin typeface="Roboto" panose="02000000000000000000" pitchFamily="2" charset="0"/>
              </a:rPr>
              <a:t>·</a:t>
            </a:r>
            <a:r>
              <a:rPr lang="en-US" sz="4000" dirty="0">
                <a:latin typeface="Consolas" panose="020B0609020204030204" pitchFamily="49" charset="0"/>
              </a:rPr>
              <a:t> </a:t>
            </a:r>
            <a:r>
              <a:rPr lang="en-US" sz="4000" dirty="0">
                <a:solidFill>
                  <a:srgbClr val="00B050"/>
                </a:solidFill>
                <a:latin typeface="Consolas" panose="020B0609020204030204" pitchFamily="49" charset="0"/>
              </a:rPr>
              <a:t>g(n)</a:t>
            </a:r>
            <a:r>
              <a:rPr lang="en-US" sz="4000" dirty="0"/>
              <a:t>,  </a:t>
            </a:r>
            <a:r>
              <a:rPr lang="en-US" sz="4000" dirty="0">
                <a:solidFill>
                  <a:srgbClr val="7030A0"/>
                </a:solidFill>
              </a:rPr>
              <a:t>for all </a:t>
            </a:r>
            <a:r>
              <a:rPr lang="en-US" sz="4000" dirty="0">
                <a:solidFill>
                  <a:srgbClr val="7030A0"/>
                </a:solidFill>
                <a:latin typeface="Consolas" panose="020B0609020204030204" pitchFamily="49" charset="0"/>
              </a:rPr>
              <a:t>n ≥ n</a:t>
            </a:r>
            <a:r>
              <a:rPr lang="en-US" sz="4000" baseline="-25000" dirty="0">
                <a:solidFill>
                  <a:srgbClr val="7030A0"/>
                </a:solidFill>
                <a:latin typeface="Consolas" panose="020B0609020204030204" pitchFamily="49" charset="0"/>
              </a:rPr>
              <a:t>0</a:t>
            </a:r>
            <a:r>
              <a:rPr lang="en-US" sz="4000" dirty="0">
                <a:solidFill>
                  <a:srgbClr val="7030A0"/>
                </a:solidFill>
                <a:latin typeface="Consolas" panose="020B0609020204030204" pitchFamily="49" charset="0"/>
              </a:rPr>
              <a:t> </a:t>
            </a:r>
          </a:p>
        </p:txBody>
      </p:sp>
      <p:sp>
        <p:nvSpPr>
          <p:cNvPr id="2" name="TextBox 1">
            <a:extLst>
              <a:ext uri="{FF2B5EF4-FFF2-40B4-BE49-F238E27FC236}">
                <a16:creationId xmlns:a16="http://schemas.microsoft.com/office/drawing/2014/main" id="{6655F733-D4A4-7295-004E-39A25C72673B}"/>
              </a:ext>
            </a:extLst>
          </p:cNvPr>
          <p:cNvSpPr txBox="1"/>
          <p:nvPr/>
        </p:nvSpPr>
        <p:spPr>
          <a:xfrm>
            <a:off x="391214" y="2905780"/>
            <a:ext cx="11338360" cy="523220"/>
          </a:xfrm>
          <a:prstGeom prst="rect">
            <a:avLst/>
          </a:prstGeom>
          <a:noFill/>
        </p:spPr>
        <p:txBody>
          <a:bodyPr wrap="none" rtlCol="0">
            <a:spAutoFit/>
          </a:bodyPr>
          <a:lstStyle/>
          <a:p>
            <a:r>
              <a:rPr lang="en-US" sz="2800" dirty="0">
                <a:solidFill>
                  <a:srgbClr val="7030A0"/>
                </a:solidFill>
              </a:rPr>
              <a:t>Past a certain spot</a:t>
            </a:r>
            <a:r>
              <a:rPr lang="en-US" sz="2800" dirty="0"/>
              <a:t>, </a:t>
            </a:r>
            <a:r>
              <a:rPr lang="en-US" sz="2800" dirty="0">
                <a:solidFill>
                  <a:srgbClr val="00B050"/>
                </a:solidFill>
              </a:rPr>
              <a:t>g(n) dominates f(n) </a:t>
            </a:r>
            <a:r>
              <a:rPr lang="en-US" sz="2800" dirty="0">
                <a:solidFill>
                  <a:schemeClr val="accent6"/>
                </a:solidFill>
              </a:rPr>
              <a:t>within a multiplicative constant</a:t>
            </a:r>
          </a:p>
        </p:txBody>
      </p:sp>
      <p:pic>
        <p:nvPicPr>
          <p:cNvPr id="7" name="Picture 6">
            <a:extLst>
              <a:ext uri="{FF2B5EF4-FFF2-40B4-BE49-F238E27FC236}">
                <a16:creationId xmlns:a16="http://schemas.microsoft.com/office/drawing/2014/main" id="{9C3F9914-0BC4-4FFD-7192-B069DA7A234C}"/>
              </a:ext>
            </a:extLst>
          </p:cNvPr>
          <p:cNvPicPr>
            <a:picLocks noChangeAspect="1"/>
          </p:cNvPicPr>
          <p:nvPr/>
        </p:nvPicPr>
        <p:blipFill>
          <a:blip r:embed="rId3"/>
          <a:stretch>
            <a:fillRect/>
          </a:stretch>
        </p:blipFill>
        <p:spPr>
          <a:xfrm>
            <a:off x="665336" y="3518353"/>
            <a:ext cx="3128717" cy="3263447"/>
          </a:xfrm>
          <a:prstGeom prst="rect">
            <a:avLst/>
          </a:prstGeom>
        </p:spPr>
      </p:pic>
      <p:sp>
        <p:nvSpPr>
          <p:cNvPr id="8" name="TextBox 7">
            <a:extLst>
              <a:ext uri="{FF2B5EF4-FFF2-40B4-BE49-F238E27FC236}">
                <a16:creationId xmlns:a16="http://schemas.microsoft.com/office/drawing/2014/main" id="{A6BB44BB-9553-2FCA-84B8-9C0E5CF236E8}"/>
              </a:ext>
            </a:extLst>
          </p:cNvPr>
          <p:cNvSpPr txBox="1"/>
          <p:nvPr/>
        </p:nvSpPr>
        <p:spPr>
          <a:xfrm rot="19133169">
            <a:off x="2550803" y="3903018"/>
            <a:ext cx="691215" cy="369332"/>
          </a:xfrm>
          <a:prstGeom prst="rect">
            <a:avLst/>
          </a:prstGeom>
          <a:noFill/>
        </p:spPr>
        <p:txBody>
          <a:bodyPr wrap="none" rtlCol="0">
            <a:spAutoFit/>
          </a:bodyPr>
          <a:lstStyle/>
          <a:p>
            <a:r>
              <a:rPr lang="en-US" dirty="0">
                <a:solidFill>
                  <a:srgbClr val="00B050"/>
                </a:solidFill>
                <a:latin typeface="Consolas" panose="020B0609020204030204" pitchFamily="49" charset="0"/>
              </a:rPr>
              <a:t>g(n)</a:t>
            </a:r>
          </a:p>
        </p:txBody>
      </p:sp>
      <p:sp>
        <p:nvSpPr>
          <p:cNvPr id="11" name="TextBox 10">
            <a:extLst>
              <a:ext uri="{FF2B5EF4-FFF2-40B4-BE49-F238E27FC236}">
                <a16:creationId xmlns:a16="http://schemas.microsoft.com/office/drawing/2014/main" id="{3F4D5201-8083-ECBB-D01D-48BC6235DC16}"/>
              </a:ext>
            </a:extLst>
          </p:cNvPr>
          <p:cNvSpPr txBox="1"/>
          <p:nvPr/>
        </p:nvSpPr>
        <p:spPr>
          <a:xfrm rot="19133169">
            <a:off x="3250811" y="4315809"/>
            <a:ext cx="691215" cy="369332"/>
          </a:xfrm>
          <a:prstGeom prst="rect">
            <a:avLst/>
          </a:prstGeom>
          <a:noFill/>
        </p:spPr>
        <p:txBody>
          <a:bodyPr wrap="none" rtlCol="0">
            <a:spAutoFit/>
          </a:bodyPr>
          <a:lstStyle/>
          <a:p>
            <a:r>
              <a:rPr lang="en-US" dirty="0">
                <a:solidFill>
                  <a:schemeClr val="accent1"/>
                </a:solidFill>
                <a:latin typeface="Consolas" panose="020B0609020204030204" pitchFamily="49" charset="0"/>
              </a:rPr>
              <a:t>f(n)</a:t>
            </a:r>
          </a:p>
        </p:txBody>
      </p:sp>
      <p:sp>
        <p:nvSpPr>
          <p:cNvPr id="12" name="TextBox 11">
            <a:extLst>
              <a:ext uri="{FF2B5EF4-FFF2-40B4-BE49-F238E27FC236}">
                <a16:creationId xmlns:a16="http://schemas.microsoft.com/office/drawing/2014/main" id="{E8F31C9C-74E3-E6EF-8773-C5984AD8DFA8}"/>
              </a:ext>
            </a:extLst>
          </p:cNvPr>
          <p:cNvSpPr txBox="1"/>
          <p:nvPr/>
        </p:nvSpPr>
        <p:spPr>
          <a:xfrm>
            <a:off x="5192879" y="5726668"/>
            <a:ext cx="6333785" cy="369332"/>
          </a:xfrm>
          <a:prstGeom prst="rect">
            <a:avLst/>
          </a:prstGeom>
          <a:noFill/>
        </p:spPr>
        <p:txBody>
          <a:bodyPr wrap="none" rtlCol="0">
            <a:spAutoFit/>
          </a:bodyPr>
          <a:lstStyle/>
          <a:p>
            <a:r>
              <a:rPr lang="en-US" b="1" dirty="0"/>
              <a:t>O</a:t>
            </a:r>
            <a:r>
              <a:rPr lang="en-US" dirty="0"/>
              <a:t> -notation provides an upper bound on some function </a:t>
            </a:r>
            <a:r>
              <a:rPr lang="en-US" sz="1800" b="0" i="0" dirty="0">
                <a:solidFill>
                  <a:schemeClr val="tx1"/>
                </a:solidFill>
                <a:effectLst/>
                <a:latin typeface="Consolas" panose="020B0609020204030204" pitchFamily="49" charset="0"/>
              </a:rPr>
              <a:t>ƒ</a:t>
            </a:r>
            <a:r>
              <a:rPr lang="en-US" sz="1800" dirty="0">
                <a:latin typeface="Consolas" panose="020B0609020204030204" pitchFamily="49" charset="0"/>
                <a:cs typeface="Courier New" panose="02070309020205020404" pitchFamily="49" charset="0"/>
              </a:rPr>
              <a:t>(n)</a:t>
            </a:r>
            <a:endParaRPr lang="en-US" dirty="0"/>
          </a:p>
        </p:txBody>
      </p:sp>
      <p:pic>
        <p:nvPicPr>
          <p:cNvPr id="15" name="Picture 14">
            <a:extLst>
              <a:ext uri="{FF2B5EF4-FFF2-40B4-BE49-F238E27FC236}">
                <a16:creationId xmlns:a16="http://schemas.microsoft.com/office/drawing/2014/main" id="{70B17DE3-AB82-C845-972B-C031AC389C6A}"/>
              </a:ext>
            </a:extLst>
          </p:cNvPr>
          <p:cNvPicPr>
            <a:picLocks noChangeAspect="1"/>
          </p:cNvPicPr>
          <p:nvPr/>
        </p:nvPicPr>
        <p:blipFill>
          <a:blip r:embed="rId4"/>
          <a:stretch>
            <a:fillRect/>
          </a:stretch>
        </p:blipFill>
        <p:spPr>
          <a:xfrm>
            <a:off x="4507668" y="3922353"/>
            <a:ext cx="3248025" cy="1190625"/>
          </a:xfrm>
          <a:prstGeom prst="rect">
            <a:avLst/>
          </a:prstGeom>
        </p:spPr>
      </p:pic>
    </p:spTree>
    <p:extLst>
      <p:ext uri="{BB962C8B-B14F-4D97-AF65-F5344CB8AC3E}">
        <p14:creationId xmlns:p14="http://schemas.microsoft.com/office/powerpoint/2010/main" val="10717170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61</a:t>
            </a:fld>
            <a:endParaRPr lang="en-US" dirty="0"/>
          </a:p>
        </p:txBody>
      </p:sp>
      <p:sp>
        <p:nvSpPr>
          <p:cNvPr id="6" name="TextBox 5">
            <a:extLst>
              <a:ext uri="{FF2B5EF4-FFF2-40B4-BE49-F238E27FC236}">
                <a16:creationId xmlns:a16="http://schemas.microsoft.com/office/drawing/2014/main" id="{168ED930-0648-7EC9-83D7-A6F5AB144A6B}"/>
              </a:ext>
            </a:extLst>
          </p:cNvPr>
          <p:cNvSpPr txBox="1"/>
          <p:nvPr/>
        </p:nvSpPr>
        <p:spPr>
          <a:xfrm>
            <a:off x="228600" y="228600"/>
            <a:ext cx="1162498" cy="523220"/>
          </a:xfrm>
          <a:prstGeom prst="rect">
            <a:avLst/>
          </a:prstGeom>
          <a:noFill/>
        </p:spPr>
        <p:txBody>
          <a:bodyPr wrap="none" rtlCol="0">
            <a:spAutoFit/>
          </a:bodyPr>
          <a:lstStyle/>
          <a:p>
            <a:r>
              <a:rPr lang="en-US" sz="2800" b="1" dirty="0"/>
              <a:t>Big-O</a:t>
            </a:r>
          </a:p>
        </p:txBody>
      </p:sp>
      <p:sp>
        <p:nvSpPr>
          <p:cNvPr id="14" name="TextBox 13">
            <a:extLst>
              <a:ext uri="{FF2B5EF4-FFF2-40B4-BE49-F238E27FC236}">
                <a16:creationId xmlns:a16="http://schemas.microsoft.com/office/drawing/2014/main" id="{A033AFB3-CBDB-6E57-465A-A9AB47B9FB4F}"/>
              </a:ext>
            </a:extLst>
          </p:cNvPr>
          <p:cNvSpPr txBox="1"/>
          <p:nvPr/>
        </p:nvSpPr>
        <p:spPr>
          <a:xfrm>
            <a:off x="818013" y="685800"/>
            <a:ext cx="9417963" cy="369332"/>
          </a:xfrm>
          <a:prstGeom prst="rect">
            <a:avLst/>
          </a:prstGeom>
          <a:noFill/>
        </p:spPr>
        <p:txBody>
          <a:bodyPr wrap="none" rtlCol="0">
            <a:spAutoFit/>
          </a:bodyPr>
          <a:lstStyle/>
          <a:p>
            <a:r>
              <a:rPr lang="en-US" dirty="0"/>
              <a:t>Notation used to describe the running time of an algorithm in terms of worse case scenario</a:t>
            </a:r>
          </a:p>
        </p:txBody>
      </p:sp>
      <p:sp>
        <p:nvSpPr>
          <p:cNvPr id="16" name="TextBox 15">
            <a:extLst>
              <a:ext uri="{FF2B5EF4-FFF2-40B4-BE49-F238E27FC236}">
                <a16:creationId xmlns:a16="http://schemas.microsoft.com/office/drawing/2014/main" id="{CCC6F497-D4BD-5C4B-43D1-09B7E9C46AF3}"/>
              </a:ext>
            </a:extLst>
          </p:cNvPr>
          <p:cNvSpPr txBox="1"/>
          <p:nvPr/>
        </p:nvSpPr>
        <p:spPr>
          <a:xfrm>
            <a:off x="381000" y="2514600"/>
            <a:ext cx="3502882" cy="461665"/>
          </a:xfrm>
          <a:prstGeom prst="rect">
            <a:avLst/>
          </a:prstGeom>
          <a:noFill/>
        </p:spPr>
        <p:txBody>
          <a:bodyPr wrap="none" rtlCol="0">
            <a:spAutoFit/>
          </a:bodyPr>
          <a:lstStyle/>
          <a:p>
            <a:r>
              <a:rPr lang="en-US" sz="2400" dirty="0"/>
              <a:t>Traits of Big-O-Notation:</a:t>
            </a:r>
          </a:p>
        </p:txBody>
      </p:sp>
      <p:sp>
        <p:nvSpPr>
          <p:cNvPr id="17" name="TextBox 16">
            <a:extLst>
              <a:ext uri="{FF2B5EF4-FFF2-40B4-BE49-F238E27FC236}">
                <a16:creationId xmlns:a16="http://schemas.microsoft.com/office/drawing/2014/main" id="{CBEF47B0-943F-277A-3BC7-8C223EE52BB2}"/>
              </a:ext>
            </a:extLst>
          </p:cNvPr>
          <p:cNvSpPr txBox="1"/>
          <p:nvPr/>
        </p:nvSpPr>
        <p:spPr>
          <a:xfrm>
            <a:off x="1391098" y="3350514"/>
            <a:ext cx="7141699" cy="523220"/>
          </a:xfrm>
          <a:prstGeom prst="rect">
            <a:avLst/>
          </a:prstGeom>
          <a:noFill/>
          <a:ln w="28575">
            <a:solidFill>
              <a:schemeClr val="accent1"/>
            </a:solidFill>
          </a:ln>
        </p:spPr>
        <p:txBody>
          <a:bodyPr wrap="none" rtlCol="0">
            <a:spAutoFit/>
          </a:bodyPr>
          <a:lstStyle/>
          <a:p>
            <a:r>
              <a:rPr lang="en-US" sz="2800" dirty="0"/>
              <a:t>In Big-O, we can drop non-dominant factors</a:t>
            </a:r>
          </a:p>
        </p:txBody>
      </p:sp>
    </p:spTree>
    <p:extLst>
      <p:ext uri="{BB962C8B-B14F-4D97-AF65-F5344CB8AC3E}">
        <p14:creationId xmlns:p14="http://schemas.microsoft.com/office/powerpoint/2010/main" val="36346488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62</a:t>
            </a:fld>
            <a:endParaRPr lang="en-US" dirty="0"/>
          </a:p>
        </p:txBody>
      </p:sp>
      <p:sp>
        <p:nvSpPr>
          <p:cNvPr id="6" name="TextBox 5">
            <a:extLst>
              <a:ext uri="{FF2B5EF4-FFF2-40B4-BE49-F238E27FC236}">
                <a16:creationId xmlns:a16="http://schemas.microsoft.com/office/drawing/2014/main" id="{168ED930-0648-7EC9-83D7-A6F5AB144A6B}"/>
              </a:ext>
            </a:extLst>
          </p:cNvPr>
          <p:cNvSpPr txBox="1"/>
          <p:nvPr/>
        </p:nvSpPr>
        <p:spPr>
          <a:xfrm>
            <a:off x="228600" y="228600"/>
            <a:ext cx="1162498" cy="523220"/>
          </a:xfrm>
          <a:prstGeom prst="rect">
            <a:avLst/>
          </a:prstGeom>
          <a:noFill/>
        </p:spPr>
        <p:txBody>
          <a:bodyPr wrap="none" rtlCol="0">
            <a:spAutoFit/>
          </a:bodyPr>
          <a:lstStyle/>
          <a:p>
            <a:r>
              <a:rPr lang="en-US" sz="2800" b="1" dirty="0"/>
              <a:t>Big-O</a:t>
            </a:r>
          </a:p>
        </p:txBody>
      </p:sp>
      <p:sp>
        <p:nvSpPr>
          <p:cNvPr id="14" name="TextBox 13">
            <a:extLst>
              <a:ext uri="{FF2B5EF4-FFF2-40B4-BE49-F238E27FC236}">
                <a16:creationId xmlns:a16="http://schemas.microsoft.com/office/drawing/2014/main" id="{A033AFB3-CBDB-6E57-465A-A9AB47B9FB4F}"/>
              </a:ext>
            </a:extLst>
          </p:cNvPr>
          <p:cNvSpPr txBox="1"/>
          <p:nvPr/>
        </p:nvSpPr>
        <p:spPr>
          <a:xfrm>
            <a:off x="818013" y="685800"/>
            <a:ext cx="9417963" cy="369332"/>
          </a:xfrm>
          <a:prstGeom prst="rect">
            <a:avLst/>
          </a:prstGeom>
          <a:noFill/>
        </p:spPr>
        <p:txBody>
          <a:bodyPr wrap="none" rtlCol="0">
            <a:spAutoFit/>
          </a:bodyPr>
          <a:lstStyle/>
          <a:p>
            <a:r>
              <a:rPr lang="en-US" dirty="0"/>
              <a:t>Notation used to describe the running time of an algorithm in terms of worse case scenario</a:t>
            </a:r>
          </a:p>
        </p:txBody>
      </p:sp>
      <p:sp>
        <p:nvSpPr>
          <p:cNvPr id="16" name="TextBox 15">
            <a:extLst>
              <a:ext uri="{FF2B5EF4-FFF2-40B4-BE49-F238E27FC236}">
                <a16:creationId xmlns:a16="http://schemas.microsoft.com/office/drawing/2014/main" id="{CCC6F497-D4BD-5C4B-43D1-09B7E9C46AF3}"/>
              </a:ext>
            </a:extLst>
          </p:cNvPr>
          <p:cNvSpPr txBox="1"/>
          <p:nvPr/>
        </p:nvSpPr>
        <p:spPr>
          <a:xfrm>
            <a:off x="381000" y="2514600"/>
            <a:ext cx="3502882" cy="461665"/>
          </a:xfrm>
          <a:prstGeom prst="rect">
            <a:avLst/>
          </a:prstGeom>
          <a:noFill/>
        </p:spPr>
        <p:txBody>
          <a:bodyPr wrap="none" rtlCol="0">
            <a:spAutoFit/>
          </a:bodyPr>
          <a:lstStyle/>
          <a:p>
            <a:r>
              <a:rPr lang="en-US" sz="2400" dirty="0"/>
              <a:t>Traits of Big-O-Notation:</a:t>
            </a:r>
          </a:p>
        </p:txBody>
      </p:sp>
      <p:sp>
        <p:nvSpPr>
          <p:cNvPr id="17" name="TextBox 16">
            <a:extLst>
              <a:ext uri="{FF2B5EF4-FFF2-40B4-BE49-F238E27FC236}">
                <a16:creationId xmlns:a16="http://schemas.microsoft.com/office/drawing/2014/main" id="{CBEF47B0-943F-277A-3BC7-8C223EE52BB2}"/>
              </a:ext>
            </a:extLst>
          </p:cNvPr>
          <p:cNvSpPr txBox="1"/>
          <p:nvPr/>
        </p:nvSpPr>
        <p:spPr>
          <a:xfrm>
            <a:off x="1391098" y="3350514"/>
            <a:ext cx="7141699" cy="523220"/>
          </a:xfrm>
          <a:prstGeom prst="rect">
            <a:avLst/>
          </a:prstGeom>
          <a:noFill/>
          <a:ln w="28575">
            <a:solidFill>
              <a:schemeClr val="accent1"/>
            </a:solidFill>
          </a:ln>
        </p:spPr>
        <p:txBody>
          <a:bodyPr wrap="none" rtlCol="0">
            <a:spAutoFit/>
          </a:bodyPr>
          <a:lstStyle/>
          <a:p>
            <a:r>
              <a:rPr lang="en-US" sz="2800" dirty="0"/>
              <a:t>In Big-O, we can drop non-dominant factors</a:t>
            </a:r>
          </a:p>
        </p:txBody>
      </p:sp>
      <p:sp>
        <p:nvSpPr>
          <p:cNvPr id="2" name="TextBox 1">
            <a:extLst>
              <a:ext uri="{FF2B5EF4-FFF2-40B4-BE49-F238E27FC236}">
                <a16:creationId xmlns:a16="http://schemas.microsoft.com/office/drawing/2014/main" id="{E26CC760-3919-6B31-EDB9-B6EE2CF17767}"/>
              </a:ext>
            </a:extLst>
          </p:cNvPr>
          <p:cNvSpPr txBox="1"/>
          <p:nvPr/>
        </p:nvSpPr>
        <p:spPr>
          <a:xfrm>
            <a:off x="1373258" y="4401181"/>
            <a:ext cx="2510624" cy="646331"/>
          </a:xfrm>
          <a:prstGeom prst="rect">
            <a:avLst/>
          </a:prstGeom>
          <a:noFill/>
        </p:spPr>
        <p:txBody>
          <a:bodyPr wrap="none" rtlCol="0">
            <a:spAutoFit/>
          </a:bodyPr>
          <a:lstStyle/>
          <a:p>
            <a:r>
              <a:rPr lang="en-US" sz="3600" dirty="0"/>
              <a:t>x</a:t>
            </a:r>
            <a:r>
              <a:rPr lang="en-US" sz="3600" baseline="30000" dirty="0"/>
              <a:t>2</a:t>
            </a:r>
            <a:r>
              <a:rPr lang="en-US" sz="3600" dirty="0"/>
              <a:t> +  x + 10</a:t>
            </a:r>
          </a:p>
        </p:txBody>
      </p:sp>
    </p:spTree>
    <p:extLst>
      <p:ext uri="{BB962C8B-B14F-4D97-AF65-F5344CB8AC3E}">
        <p14:creationId xmlns:p14="http://schemas.microsoft.com/office/powerpoint/2010/main" val="24427584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63</a:t>
            </a:fld>
            <a:endParaRPr lang="en-US" dirty="0"/>
          </a:p>
        </p:txBody>
      </p:sp>
      <p:sp>
        <p:nvSpPr>
          <p:cNvPr id="6" name="TextBox 5">
            <a:extLst>
              <a:ext uri="{FF2B5EF4-FFF2-40B4-BE49-F238E27FC236}">
                <a16:creationId xmlns:a16="http://schemas.microsoft.com/office/drawing/2014/main" id="{168ED930-0648-7EC9-83D7-A6F5AB144A6B}"/>
              </a:ext>
            </a:extLst>
          </p:cNvPr>
          <p:cNvSpPr txBox="1"/>
          <p:nvPr/>
        </p:nvSpPr>
        <p:spPr>
          <a:xfrm>
            <a:off x="228600" y="228600"/>
            <a:ext cx="1162498" cy="523220"/>
          </a:xfrm>
          <a:prstGeom prst="rect">
            <a:avLst/>
          </a:prstGeom>
          <a:noFill/>
        </p:spPr>
        <p:txBody>
          <a:bodyPr wrap="none" rtlCol="0">
            <a:spAutoFit/>
          </a:bodyPr>
          <a:lstStyle/>
          <a:p>
            <a:r>
              <a:rPr lang="en-US" sz="2800" b="1" dirty="0"/>
              <a:t>Big-O</a:t>
            </a:r>
          </a:p>
        </p:txBody>
      </p:sp>
      <p:sp>
        <p:nvSpPr>
          <p:cNvPr id="14" name="TextBox 13">
            <a:extLst>
              <a:ext uri="{FF2B5EF4-FFF2-40B4-BE49-F238E27FC236}">
                <a16:creationId xmlns:a16="http://schemas.microsoft.com/office/drawing/2014/main" id="{A033AFB3-CBDB-6E57-465A-A9AB47B9FB4F}"/>
              </a:ext>
            </a:extLst>
          </p:cNvPr>
          <p:cNvSpPr txBox="1"/>
          <p:nvPr/>
        </p:nvSpPr>
        <p:spPr>
          <a:xfrm>
            <a:off x="818013" y="685800"/>
            <a:ext cx="9417963" cy="369332"/>
          </a:xfrm>
          <a:prstGeom prst="rect">
            <a:avLst/>
          </a:prstGeom>
          <a:noFill/>
        </p:spPr>
        <p:txBody>
          <a:bodyPr wrap="none" rtlCol="0">
            <a:spAutoFit/>
          </a:bodyPr>
          <a:lstStyle/>
          <a:p>
            <a:r>
              <a:rPr lang="en-US" dirty="0"/>
              <a:t>Notation used to describe the running time of an algorithm in terms of worse case scenario</a:t>
            </a:r>
          </a:p>
        </p:txBody>
      </p:sp>
      <p:sp>
        <p:nvSpPr>
          <p:cNvPr id="16" name="TextBox 15">
            <a:extLst>
              <a:ext uri="{FF2B5EF4-FFF2-40B4-BE49-F238E27FC236}">
                <a16:creationId xmlns:a16="http://schemas.microsoft.com/office/drawing/2014/main" id="{CCC6F497-D4BD-5C4B-43D1-09B7E9C46AF3}"/>
              </a:ext>
            </a:extLst>
          </p:cNvPr>
          <p:cNvSpPr txBox="1"/>
          <p:nvPr/>
        </p:nvSpPr>
        <p:spPr>
          <a:xfrm>
            <a:off x="381000" y="2514600"/>
            <a:ext cx="3502882" cy="461665"/>
          </a:xfrm>
          <a:prstGeom prst="rect">
            <a:avLst/>
          </a:prstGeom>
          <a:noFill/>
        </p:spPr>
        <p:txBody>
          <a:bodyPr wrap="none" rtlCol="0">
            <a:spAutoFit/>
          </a:bodyPr>
          <a:lstStyle/>
          <a:p>
            <a:r>
              <a:rPr lang="en-US" sz="2400" dirty="0"/>
              <a:t>Traits of Big-O-Notation:</a:t>
            </a:r>
          </a:p>
        </p:txBody>
      </p:sp>
      <p:sp>
        <p:nvSpPr>
          <p:cNvPr id="17" name="TextBox 16">
            <a:extLst>
              <a:ext uri="{FF2B5EF4-FFF2-40B4-BE49-F238E27FC236}">
                <a16:creationId xmlns:a16="http://schemas.microsoft.com/office/drawing/2014/main" id="{CBEF47B0-943F-277A-3BC7-8C223EE52BB2}"/>
              </a:ext>
            </a:extLst>
          </p:cNvPr>
          <p:cNvSpPr txBox="1"/>
          <p:nvPr/>
        </p:nvSpPr>
        <p:spPr>
          <a:xfrm>
            <a:off x="1391098" y="3350514"/>
            <a:ext cx="7141699" cy="523220"/>
          </a:xfrm>
          <a:prstGeom prst="rect">
            <a:avLst/>
          </a:prstGeom>
          <a:noFill/>
          <a:ln w="28575">
            <a:solidFill>
              <a:schemeClr val="accent1"/>
            </a:solidFill>
          </a:ln>
        </p:spPr>
        <p:txBody>
          <a:bodyPr wrap="none" rtlCol="0">
            <a:spAutoFit/>
          </a:bodyPr>
          <a:lstStyle/>
          <a:p>
            <a:r>
              <a:rPr lang="en-US" sz="2800" dirty="0"/>
              <a:t>In Big-O, we can drop non-dominant factors</a:t>
            </a:r>
          </a:p>
        </p:txBody>
      </p:sp>
      <p:sp>
        <p:nvSpPr>
          <p:cNvPr id="2" name="TextBox 1">
            <a:extLst>
              <a:ext uri="{FF2B5EF4-FFF2-40B4-BE49-F238E27FC236}">
                <a16:creationId xmlns:a16="http://schemas.microsoft.com/office/drawing/2014/main" id="{E26CC760-3919-6B31-EDB9-B6EE2CF17767}"/>
              </a:ext>
            </a:extLst>
          </p:cNvPr>
          <p:cNvSpPr txBox="1"/>
          <p:nvPr/>
        </p:nvSpPr>
        <p:spPr>
          <a:xfrm>
            <a:off x="1367815" y="4347010"/>
            <a:ext cx="2510624" cy="646331"/>
          </a:xfrm>
          <a:prstGeom prst="rect">
            <a:avLst/>
          </a:prstGeom>
          <a:noFill/>
        </p:spPr>
        <p:txBody>
          <a:bodyPr wrap="none" rtlCol="0">
            <a:spAutoFit/>
          </a:bodyPr>
          <a:lstStyle/>
          <a:p>
            <a:r>
              <a:rPr lang="en-US" sz="3600" dirty="0"/>
              <a:t>x</a:t>
            </a:r>
            <a:r>
              <a:rPr lang="en-US" sz="3600" baseline="30000" dirty="0"/>
              <a:t>2</a:t>
            </a:r>
            <a:r>
              <a:rPr lang="en-US" sz="3600" dirty="0"/>
              <a:t> +  x + 10</a:t>
            </a:r>
          </a:p>
        </p:txBody>
      </p:sp>
      <p:sp>
        <p:nvSpPr>
          <p:cNvPr id="7" name="TextBox 6">
            <a:extLst>
              <a:ext uri="{FF2B5EF4-FFF2-40B4-BE49-F238E27FC236}">
                <a16:creationId xmlns:a16="http://schemas.microsoft.com/office/drawing/2014/main" id="{E6C724BC-8958-4FF9-6E75-E410CCCC9A8A}"/>
              </a:ext>
            </a:extLst>
          </p:cNvPr>
          <p:cNvSpPr txBox="1"/>
          <p:nvPr/>
        </p:nvSpPr>
        <p:spPr>
          <a:xfrm>
            <a:off x="1143000" y="5466617"/>
            <a:ext cx="5791200" cy="830997"/>
          </a:xfrm>
          <a:prstGeom prst="rect">
            <a:avLst/>
          </a:prstGeom>
          <a:noFill/>
        </p:spPr>
        <p:txBody>
          <a:bodyPr wrap="square" rtlCol="0">
            <a:spAutoFit/>
          </a:bodyPr>
          <a:lstStyle/>
          <a:p>
            <a:r>
              <a:rPr lang="en-US" sz="2400" dirty="0"/>
              <a:t>When X is really </a:t>
            </a:r>
            <a:r>
              <a:rPr lang="en-US" sz="2400" i="1" dirty="0" err="1"/>
              <a:t>really</a:t>
            </a:r>
            <a:r>
              <a:rPr lang="en-US" sz="2400" i="1" dirty="0"/>
              <a:t> big</a:t>
            </a:r>
            <a:r>
              <a:rPr lang="en-US" sz="2400" dirty="0"/>
              <a:t>, these factors don’t contribute very much at all</a:t>
            </a:r>
          </a:p>
        </p:txBody>
      </p:sp>
      <p:sp>
        <p:nvSpPr>
          <p:cNvPr id="8" name="Right Brace 7">
            <a:extLst>
              <a:ext uri="{FF2B5EF4-FFF2-40B4-BE49-F238E27FC236}">
                <a16:creationId xmlns:a16="http://schemas.microsoft.com/office/drawing/2014/main" id="{7200FD15-4CC8-15B0-9CBB-B049EE679C8D}"/>
              </a:ext>
            </a:extLst>
          </p:cNvPr>
          <p:cNvSpPr/>
          <p:nvPr/>
        </p:nvSpPr>
        <p:spPr>
          <a:xfrm rot="5240118">
            <a:off x="2827056" y="4451637"/>
            <a:ext cx="579818" cy="152485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619416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64</a:t>
            </a:fld>
            <a:endParaRPr lang="en-US" dirty="0"/>
          </a:p>
        </p:txBody>
      </p:sp>
      <p:sp>
        <p:nvSpPr>
          <p:cNvPr id="6" name="TextBox 5">
            <a:extLst>
              <a:ext uri="{FF2B5EF4-FFF2-40B4-BE49-F238E27FC236}">
                <a16:creationId xmlns:a16="http://schemas.microsoft.com/office/drawing/2014/main" id="{168ED930-0648-7EC9-83D7-A6F5AB144A6B}"/>
              </a:ext>
            </a:extLst>
          </p:cNvPr>
          <p:cNvSpPr txBox="1"/>
          <p:nvPr/>
        </p:nvSpPr>
        <p:spPr>
          <a:xfrm>
            <a:off x="228600" y="228600"/>
            <a:ext cx="1162498" cy="523220"/>
          </a:xfrm>
          <a:prstGeom prst="rect">
            <a:avLst/>
          </a:prstGeom>
          <a:noFill/>
        </p:spPr>
        <p:txBody>
          <a:bodyPr wrap="none" rtlCol="0">
            <a:spAutoFit/>
          </a:bodyPr>
          <a:lstStyle/>
          <a:p>
            <a:r>
              <a:rPr lang="en-US" sz="2800" b="1" dirty="0"/>
              <a:t>Big-O</a:t>
            </a:r>
          </a:p>
        </p:txBody>
      </p:sp>
      <p:sp>
        <p:nvSpPr>
          <p:cNvPr id="14" name="TextBox 13">
            <a:extLst>
              <a:ext uri="{FF2B5EF4-FFF2-40B4-BE49-F238E27FC236}">
                <a16:creationId xmlns:a16="http://schemas.microsoft.com/office/drawing/2014/main" id="{A033AFB3-CBDB-6E57-465A-A9AB47B9FB4F}"/>
              </a:ext>
            </a:extLst>
          </p:cNvPr>
          <p:cNvSpPr txBox="1"/>
          <p:nvPr/>
        </p:nvSpPr>
        <p:spPr>
          <a:xfrm>
            <a:off x="818013" y="685800"/>
            <a:ext cx="9417963" cy="369332"/>
          </a:xfrm>
          <a:prstGeom prst="rect">
            <a:avLst/>
          </a:prstGeom>
          <a:noFill/>
        </p:spPr>
        <p:txBody>
          <a:bodyPr wrap="none" rtlCol="0">
            <a:spAutoFit/>
          </a:bodyPr>
          <a:lstStyle/>
          <a:p>
            <a:r>
              <a:rPr lang="en-US" dirty="0"/>
              <a:t>Notation used to describe the running time of an algorithm in terms of worse case scenario</a:t>
            </a:r>
          </a:p>
        </p:txBody>
      </p:sp>
      <p:sp>
        <p:nvSpPr>
          <p:cNvPr id="16" name="TextBox 15">
            <a:extLst>
              <a:ext uri="{FF2B5EF4-FFF2-40B4-BE49-F238E27FC236}">
                <a16:creationId xmlns:a16="http://schemas.microsoft.com/office/drawing/2014/main" id="{CCC6F497-D4BD-5C4B-43D1-09B7E9C46AF3}"/>
              </a:ext>
            </a:extLst>
          </p:cNvPr>
          <p:cNvSpPr txBox="1"/>
          <p:nvPr/>
        </p:nvSpPr>
        <p:spPr>
          <a:xfrm>
            <a:off x="381000" y="2514600"/>
            <a:ext cx="3502882" cy="461665"/>
          </a:xfrm>
          <a:prstGeom prst="rect">
            <a:avLst/>
          </a:prstGeom>
          <a:noFill/>
        </p:spPr>
        <p:txBody>
          <a:bodyPr wrap="none" rtlCol="0">
            <a:spAutoFit/>
          </a:bodyPr>
          <a:lstStyle/>
          <a:p>
            <a:r>
              <a:rPr lang="en-US" sz="2400" dirty="0"/>
              <a:t>Traits of Big-O-Notation:</a:t>
            </a:r>
          </a:p>
        </p:txBody>
      </p:sp>
      <p:sp>
        <p:nvSpPr>
          <p:cNvPr id="17" name="TextBox 16">
            <a:extLst>
              <a:ext uri="{FF2B5EF4-FFF2-40B4-BE49-F238E27FC236}">
                <a16:creationId xmlns:a16="http://schemas.microsoft.com/office/drawing/2014/main" id="{CBEF47B0-943F-277A-3BC7-8C223EE52BB2}"/>
              </a:ext>
            </a:extLst>
          </p:cNvPr>
          <p:cNvSpPr txBox="1"/>
          <p:nvPr/>
        </p:nvSpPr>
        <p:spPr>
          <a:xfrm>
            <a:off x="1391098" y="3350514"/>
            <a:ext cx="7141699" cy="523220"/>
          </a:xfrm>
          <a:prstGeom prst="rect">
            <a:avLst/>
          </a:prstGeom>
          <a:noFill/>
          <a:ln w="28575">
            <a:solidFill>
              <a:schemeClr val="accent1"/>
            </a:solidFill>
          </a:ln>
        </p:spPr>
        <p:txBody>
          <a:bodyPr wrap="none" rtlCol="0">
            <a:spAutoFit/>
          </a:bodyPr>
          <a:lstStyle/>
          <a:p>
            <a:r>
              <a:rPr lang="en-US" sz="2800" dirty="0"/>
              <a:t>In Big-O, we can drop non-dominant factors</a:t>
            </a:r>
          </a:p>
        </p:txBody>
      </p:sp>
      <p:sp>
        <p:nvSpPr>
          <p:cNvPr id="2" name="TextBox 1">
            <a:extLst>
              <a:ext uri="{FF2B5EF4-FFF2-40B4-BE49-F238E27FC236}">
                <a16:creationId xmlns:a16="http://schemas.microsoft.com/office/drawing/2014/main" id="{E26CC760-3919-6B31-EDB9-B6EE2CF17767}"/>
              </a:ext>
            </a:extLst>
          </p:cNvPr>
          <p:cNvSpPr txBox="1"/>
          <p:nvPr/>
        </p:nvSpPr>
        <p:spPr>
          <a:xfrm>
            <a:off x="1367815" y="4347010"/>
            <a:ext cx="2510624" cy="646331"/>
          </a:xfrm>
          <a:prstGeom prst="rect">
            <a:avLst/>
          </a:prstGeom>
          <a:noFill/>
        </p:spPr>
        <p:txBody>
          <a:bodyPr wrap="none" rtlCol="0">
            <a:spAutoFit/>
          </a:bodyPr>
          <a:lstStyle/>
          <a:p>
            <a:r>
              <a:rPr lang="en-US" sz="3600" dirty="0"/>
              <a:t>x</a:t>
            </a:r>
            <a:r>
              <a:rPr lang="en-US" sz="3600" baseline="30000" dirty="0"/>
              <a:t>2</a:t>
            </a:r>
            <a:r>
              <a:rPr lang="en-US" sz="3600" dirty="0"/>
              <a:t> +  x + 10</a:t>
            </a:r>
          </a:p>
        </p:txBody>
      </p:sp>
      <p:sp>
        <p:nvSpPr>
          <p:cNvPr id="7" name="TextBox 6">
            <a:extLst>
              <a:ext uri="{FF2B5EF4-FFF2-40B4-BE49-F238E27FC236}">
                <a16:creationId xmlns:a16="http://schemas.microsoft.com/office/drawing/2014/main" id="{E6C724BC-8958-4FF9-6E75-E410CCCC9A8A}"/>
              </a:ext>
            </a:extLst>
          </p:cNvPr>
          <p:cNvSpPr txBox="1"/>
          <p:nvPr/>
        </p:nvSpPr>
        <p:spPr>
          <a:xfrm>
            <a:off x="1143000" y="5466617"/>
            <a:ext cx="5791200" cy="830997"/>
          </a:xfrm>
          <a:prstGeom prst="rect">
            <a:avLst/>
          </a:prstGeom>
          <a:noFill/>
        </p:spPr>
        <p:txBody>
          <a:bodyPr wrap="square" rtlCol="0">
            <a:spAutoFit/>
          </a:bodyPr>
          <a:lstStyle/>
          <a:p>
            <a:r>
              <a:rPr lang="en-US" sz="2400" dirty="0"/>
              <a:t>When X is really </a:t>
            </a:r>
            <a:r>
              <a:rPr lang="en-US" sz="2400" i="1" dirty="0" err="1"/>
              <a:t>really</a:t>
            </a:r>
            <a:r>
              <a:rPr lang="en-US" sz="2400" i="1" dirty="0"/>
              <a:t> big</a:t>
            </a:r>
            <a:r>
              <a:rPr lang="en-US" sz="2400" dirty="0"/>
              <a:t>, these factors don’t contribute very much at all</a:t>
            </a:r>
          </a:p>
        </p:txBody>
      </p:sp>
      <p:sp>
        <p:nvSpPr>
          <p:cNvPr id="8" name="Right Brace 7">
            <a:extLst>
              <a:ext uri="{FF2B5EF4-FFF2-40B4-BE49-F238E27FC236}">
                <a16:creationId xmlns:a16="http://schemas.microsoft.com/office/drawing/2014/main" id="{7200FD15-4CC8-15B0-9CBB-B049EE679C8D}"/>
              </a:ext>
            </a:extLst>
          </p:cNvPr>
          <p:cNvSpPr/>
          <p:nvPr/>
        </p:nvSpPr>
        <p:spPr>
          <a:xfrm rot="5240118">
            <a:off x="2827056" y="4451637"/>
            <a:ext cx="579818" cy="152485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3CDAC90C-73C7-6E69-D7A3-6741192B18DB}"/>
              </a:ext>
            </a:extLst>
          </p:cNvPr>
          <p:cNvSpPr txBox="1"/>
          <p:nvPr/>
        </p:nvSpPr>
        <p:spPr>
          <a:xfrm>
            <a:off x="7467600" y="5528172"/>
            <a:ext cx="4542336" cy="707886"/>
          </a:xfrm>
          <a:prstGeom prst="rect">
            <a:avLst/>
          </a:prstGeom>
          <a:noFill/>
        </p:spPr>
        <p:txBody>
          <a:bodyPr wrap="square">
            <a:spAutoFit/>
          </a:bodyPr>
          <a:lstStyle/>
          <a:p>
            <a:r>
              <a:rPr lang="en-US" sz="2000" dirty="0"/>
              <a:t>x</a:t>
            </a:r>
            <a:r>
              <a:rPr lang="en-US" sz="2000" baseline="30000" dirty="0"/>
              <a:t>2</a:t>
            </a:r>
            <a:r>
              <a:rPr lang="en-US" sz="2000" dirty="0"/>
              <a:t>  is the dominating factor, so we can drop everything else</a:t>
            </a:r>
          </a:p>
        </p:txBody>
      </p:sp>
      <p:sp>
        <p:nvSpPr>
          <p:cNvPr id="11" name="TextBox 10">
            <a:extLst>
              <a:ext uri="{FF2B5EF4-FFF2-40B4-BE49-F238E27FC236}">
                <a16:creationId xmlns:a16="http://schemas.microsoft.com/office/drawing/2014/main" id="{B221DD8D-BCB0-3AEB-9C5B-8B050F01B92D}"/>
              </a:ext>
            </a:extLst>
          </p:cNvPr>
          <p:cNvSpPr txBox="1"/>
          <p:nvPr/>
        </p:nvSpPr>
        <p:spPr>
          <a:xfrm>
            <a:off x="4004004" y="4397727"/>
            <a:ext cx="1569660" cy="584775"/>
          </a:xfrm>
          <a:prstGeom prst="rect">
            <a:avLst/>
          </a:prstGeom>
          <a:noFill/>
        </p:spPr>
        <p:txBody>
          <a:bodyPr wrap="none" rtlCol="0">
            <a:spAutoFit/>
          </a:bodyPr>
          <a:lstStyle/>
          <a:p>
            <a:r>
              <a:rPr lang="en-US" sz="3200" b="0" i="0" dirty="0">
                <a:solidFill>
                  <a:srgbClr val="FF0000"/>
                </a:solidFill>
                <a:effectLst/>
                <a:latin typeface="Roboto" panose="02000000000000000000" pitchFamily="2" charset="0"/>
              </a:rPr>
              <a:t>∈ O(</a:t>
            </a:r>
            <a:r>
              <a:rPr lang="en-US" sz="3200" dirty="0">
                <a:solidFill>
                  <a:srgbClr val="FF0000"/>
                </a:solidFill>
              </a:rPr>
              <a:t>x</a:t>
            </a:r>
            <a:r>
              <a:rPr lang="en-US" sz="3200" baseline="30000" dirty="0">
                <a:solidFill>
                  <a:srgbClr val="FF0000"/>
                </a:solidFill>
              </a:rPr>
              <a:t>2</a:t>
            </a:r>
            <a:r>
              <a:rPr lang="en-US" sz="3200" b="0" i="0" dirty="0">
                <a:solidFill>
                  <a:srgbClr val="FF0000"/>
                </a:solidFill>
                <a:effectLst/>
                <a:latin typeface="Roboto" panose="02000000000000000000" pitchFamily="2" charset="0"/>
              </a:rPr>
              <a:t> )</a:t>
            </a:r>
            <a:endParaRPr lang="en-US" sz="3200" dirty="0">
              <a:solidFill>
                <a:srgbClr val="FF0000"/>
              </a:solidFill>
            </a:endParaRPr>
          </a:p>
        </p:txBody>
      </p:sp>
    </p:spTree>
    <p:extLst>
      <p:ext uri="{BB962C8B-B14F-4D97-AF65-F5344CB8AC3E}">
        <p14:creationId xmlns:p14="http://schemas.microsoft.com/office/powerpoint/2010/main" val="14412701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65</a:t>
            </a:fld>
            <a:endParaRPr lang="en-US" dirty="0"/>
          </a:p>
        </p:txBody>
      </p:sp>
      <p:sp>
        <p:nvSpPr>
          <p:cNvPr id="6" name="TextBox 5">
            <a:extLst>
              <a:ext uri="{FF2B5EF4-FFF2-40B4-BE49-F238E27FC236}">
                <a16:creationId xmlns:a16="http://schemas.microsoft.com/office/drawing/2014/main" id="{168ED930-0648-7EC9-83D7-A6F5AB144A6B}"/>
              </a:ext>
            </a:extLst>
          </p:cNvPr>
          <p:cNvSpPr txBox="1"/>
          <p:nvPr/>
        </p:nvSpPr>
        <p:spPr>
          <a:xfrm>
            <a:off x="228600" y="228600"/>
            <a:ext cx="1162498" cy="523220"/>
          </a:xfrm>
          <a:prstGeom prst="rect">
            <a:avLst/>
          </a:prstGeom>
          <a:noFill/>
        </p:spPr>
        <p:txBody>
          <a:bodyPr wrap="none" rtlCol="0">
            <a:spAutoFit/>
          </a:bodyPr>
          <a:lstStyle/>
          <a:p>
            <a:r>
              <a:rPr lang="en-US" sz="2800" b="1" dirty="0"/>
              <a:t>Big-O</a:t>
            </a:r>
          </a:p>
        </p:txBody>
      </p:sp>
      <p:sp>
        <p:nvSpPr>
          <p:cNvPr id="14" name="TextBox 13">
            <a:extLst>
              <a:ext uri="{FF2B5EF4-FFF2-40B4-BE49-F238E27FC236}">
                <a16:creationId xmlns:a16="http://schemas.microsoft.com/office/drawing/2014/main" id="{A033AFB3-CBDB-6E57-465A-A9AB47B9FB4F}"/>
              </a:ext>
            </a:extLst>
          </p:cNvPr>
          <p:cNvSpPr txBox="1"/>
          <p:nvPr/>
        </p:nvSpPr>
        <p:spPr>
          <a:xfrm>
            <a:off x="818013" y="685800"/>
            <a:ext cx="9417963" cy="369332"/>
          </a:xfrm>
          <a:prstGeom prst="rect">
            <a:avLst/>
          </a:prstGeom>
          <a:noFill/>
        </p:spPr>
        <p:txBody>
          <a:bodyPr wrap="none" rtlCol="0">
            <a:spAutoFit/>
          </a:bodyPr>
          <a:lstStyle/>
          <a:p>
            <a:r>
              <a:rPr lang="en-US" dirty="0"/>
              <a:t>Notation used to describe the running time of an algorithm in terms of worse case scenario</a:t>
            </a:r>
          </a:p>
        </p:txBody>
      </p:sp>
      <p:sp>
        <p:nvSpPr>
          <p:cNvPr id="16" name="TextBox 15">
            <a:extLst>
              <a:ext uri="{FF2B5EF4-FFF2-40B4-BE49-F238E27FC236}">
                <a16:creationId xmlns:a16="http://schemas.microsoft.com/office/drawing/2014/main" id="{CCC6F497-D4BD-5C4B-43D1-09B7E9C46AF3}"/>
              </a:ext>
            </a:extLst>
          </p:cNvPr>
          <p:cNvSpPr txBox="1"/>
          <p:nvPr/>
        </p:nvSpPr>
        <p:spPr>
          <a:xfrm>
            <a:off x="381000" y="2514600"/>
            <a:ext cx="3502882" cy="461665"/>
          </a:xfrm>
          <a:prstGeom prst="rect">
            <a:avLst/>
          </a:prstGeom>
          <a:noFill/>
        </p:spPr>
        <p:txBody>
          <a:bodyPr wrap="none" rtlCol="0">
            <a:spAutoFit/>
          </a:bodyPr>
          <a:lstStyle/>
          <a:p>
            <a:r>
              <a:rPr lang="en-US" sz="2400" dirty="0"/>
              <a:t>Traits of Big-O-Notation:</a:t>
            </a:r>
          </a:p>
        </p:txBody>
      </p:sp>
      <p:sp>
        <p:nvSpPr>
          <p:cNvPr id="17" name="TextBox 16">
            <a:extLst>
              <a:ext uri="{FF2B5EF4-FFF2-40B4-BE49-F238E27FC236}">
                <a16:creationId xmlns:a16="http://schemas.microsoft.com/office/drawing/2014/main" id="{CBEF47B0-943F-277A-3BC7-8C223EE52BB2}"/>
              </a:ext>
            </a:extLst>
          </p:cNvPr>
          <p:cNvSpPr txBox="1"/>
          <p:nvPr/>
        </p:nvSpPr>
        <p:spPr>
          <a:xfrm>
            <a:off x="1391098" y="3350514"/>
            <a:ext cx="7141699" cy="523220"/>
          </a:xfrm>
          <a:prstGeom prst="rect">
            <a:avLst/>
          </a:prstGeom>
          <a:noFill/>
          <a:ln w="28575">
            <a:solidFill>
              <a:schemeClr val="accent1"/>
            </a:solidFill>
          </a:ln>
        </p:spPr>
        <p:txBody>
          <a:bodyPr wrap="none" rtlCol="0">
            <a:spAutoFit/>
          </a:bodyPr>
          <a:lstStyle/>
          <a:p>
            <a:r>
              <a:rPr lang="en-US" sz="2800" dirty="0"/>
              <a:t>In Big-O, we can drop non-dominant factors</a:t>
            </a:r>
          </a:p>
        </p:txBody>
      </p:sp>
      <p:sp>
        <p:nvSpPr>
          <p:cNvPr id="2" name="TextBox 1">
            <a:extLst>
              <a:ext uri="{FF2B5EF4-FFF2-40B4-BE49-F238E27FC236}">
                <a16:creationId xmlns:a16="http://schemas.microsoft.com/office/drawing/2014/main" id="{E26CC760-3919-6B31-EDB9-B6EE2CF17767}"/>
              </a:ext>
            </a:extLst>
          </p:cNvPr>
          <p:cNvSpPr txBox="1"/>
          <p:nvPr/>
        </p:nvSpPr>
        <p:spPr>
          <a:xfrm>
            <a:off x="1367815" y="4347010"/>
            <a:ext cx="2510624" cy="646331"/>
          </a:xfrm>
          <a:prstGeom prst="rect">
            <a:avLst/>
          </a:prstGeom>
          <a:noFill/>
        </p:spPr>
        <p:txBody>
          <a:bodyPr wrap="none" rtlCol="0">
            <a:spAutoFit/>
          </a:bodyPr>
          <a:lstStyle/>
          <a:p>
            <a:r>
              <a:rPr lang="en-US" sz="3600" dirty="0"/>
              <a:t>x</a:t>
            </a:r>
            <a:r>
              <a:rPr lang="en-US" sz="3600" baseline="30000" dirty="0"/>
              <a:t>2</a:t>
            </a:r>
            <a:r>
              <a:rPr lang="en-US" sz="3600" dirty="0"/>
              <a:t> +  x + 10</a:t>
            </a:r>
          </a:p>
        </p:txBody>
      </p:sp>
      <p:sp>
        <p:nvSpPr>
          <p:cNvPr id="7" name="TextBox 6">
            <a:extLst>
              <a:ext uri="{FF2B5EF4-FFF2-40B4-BE49-F238E27FC236}">
                <a16:creationId xmlns:a16="http://schemas.microsoft.com/office/drawing/2014/main" id="{E6C724BC-8958-4FF9-6E75-E410CCCC9A8A}"/>
              </a:ext>
            </a:extLst>
          </p:cNvPr>
          <p:cNvSpPr txBox="1"/>
          <p:nvPr/>
        </p:nvSpPr>
        <p:spPr>
          <a:xfrm>
            <a:off x="1143000" y="5466617"/>
            <a:ext cx="5791200" cy="830997"/>
          </a:xfrm>
          <a:prstGeom prst="rect">
            <a:avLst/>
          </a:prstGeom>
          <a:noFill/>
        </p:spPr>
        <p:txBody>
          <a:bodyPr wrap="square" rtlCol="0">
            <a:spAutoFit/>
          </a:bodyPr>
          <a:lstStyle/>
          <a:p>
            <a:r>
              <a:rPr lang="en-US" sz="2400" dirty="0"/>
              <a:t>When X is really </a:t>
            </a:r>
            <a:r>
              <a:rPr lang="en-US" sz="2400" i="1" dirty="0" err="1"/>
              <a:t>really</a:t>
            </a:r>
            <a:r>
              <a:rPr lang="en-US" sz="2400" i="1" dirty="0"/>
              <a:t> big</a:t>
            </a:r>
            <a:r>
              <a:rPr lang="en-US" sz="2400" dirty="0"/>
              <a:t>, these factors don’t contribute very much at all</a:t>
            </a:r>
          </a:p>
        </p:txBody>
      </p:sp>
      <p:sp>
        <p:nvSpPr>
          <p:cNvPr id="8" name="Right Brace 7">
            <a:extLst>
              <a:ext uri="{FF2B5EF4-FFF2-40B4-BE49-F238E27FC236}">
                <a16:creationId xmlns:a16="http://schemas.microsoft.com/office/drawing/2014/main" id="{7200FD15-4CC8-15B0-9CBB-B049EE679C8D}"/>
              </a:ext>
            </a:extLst>
          </p:cNvPr>
          <p:cNvSpPr/>
          <p:nvPr/>
        </p:nvSpPr>
        <p:spPr>
          <a:xfrm rot="5240118">
            <a:off x="2827056" y="4451637"/>
            <a:ext cx="579818" cy="152485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B221DD8D-BCB0-3AEB-9C5B-8B050F01B92D}"/>
              </a:ext>
            </a:extLst>
          </p:cNvPr>
          <p:cNvSpPr txBox="1"/>
          <p:nvPr/>
        </p:nvSpPr>
        <p:spPr>
          <a:xfrm>
            <a:off x="4004004" y="4397727"/>
            <a:ext cx="1569660" cy="584775"/>
          </a:xfrm>
          <a:prstGeom prst="rect">
            <a:avLst/>
          </a:prstGeom>
          <a:noFill/>
        </p:spPr>
        <p:txBody>
          <a:bodyPr wrap="none" rtlCol="0">
            <a:spAutoFit/>
          </a:bodyPr>
          <a:lstStyle/>
          <a:p>
            <a:r>
              <a:rPr lang="en-US" sz="3200" b="0" i="0" dirty="0">
                <a:solidFill>
                  <a:srgbClr val="FF0000"/>
                </a:solidFill>
                <a:effectLst/>
                <a:latin typeface="Roboto" panose="02000000000000000000" pitchFamily="2" charset="0"/>
              </a:rPr>
              <a:t>∈ O(</a:t>
            </a:r>
            <a:r>
              <a:rPr lang="en-US" sz="3200" dirty="0">
                <a:solidFill>
                  <a:srgbClr val="FF0000"/>
                </a:solidFill>
              </a:rPr>
              <a:t>x</a:t>
            </a:r>
            <a:r>
              <a:rPr lang="en-US" sz="3200" baseline="30000" dirty="0">
                <a:solidFill>
                  <a:srgbClr val="FF0000"/>
                </a:solidFill>
              </a:rPr>
              <a:t>2</a:t>
            </a:r>
            <a:r>
              <a:rPr lang="en-US" sz="3200" b="0" i="0" dirty="0">
                <a:solidFill>
                  <a:srgbClr val="FF0000"/>
                </a:solidFill>
                <a:effectLst/>
                <a:latin typeface="Roboto" panose="02000000000000000000" pitchFamily="2" charset="0"/>
              </a:rPr>
              <a:t> )</a:t>
            </a:r>
            <a:endParaRPr lang="en-US" sz="3200" dirty="0">
              <a:solidFill>
                <a:srgbClr val="FF0000"/>
              </a:solidFill>
            </a:endParaRPr>
          </a:p>
        </p:txBody>
      </p:sp>
      <p:sp>
        <p:nvSpPr>
          <p:cNvPr id="9" name="TextBox 8">
            <a:extLst>
              <a:ext uri="{FF2B5EF4-FFF2-40B4-BE49-F238E27FC236}">
                <a16:creationId xmlns:a16="http://schemas.microsoft.com/office/drawing/2014/main" id="{88E79A94-21E4-D628-C52E-5EF9CAF99D64}"/>
              </a:ext>
            </a:extLst>
          </p:cNvPr>
          <p:cNvSpPr txBox="1"/>
          <p:nvPr/>
        </p:nvSpPr>
        <p:spPr>
          <a:xfrm>
            <a:off x="6904264" y="4342408"/>
            <a:ext cx="2510624" cy="646331"/>
          </a:xfrm>
          <a:prstGeom prst="rect">
            <a:avLst/>
          </a:prstGeom>
          <a:noFill/>
        </p:spPr>
        <p:txBody>
          <a:bodyPr wrap="none" rtlCol="0">
            <a:spAutoFit/>
          </a:bodyPr>
          <a:lstStyle/>
          <a:p>
            <a:r>
              <a:rPr lang="en-US" sz="3600" dirty="0"/>
              <a:t>x</a:t>
            </a:r>
            <a:r>
              <a:rPr lang="en-US" sz="3600" baseline="30000" dirty="0"/>
              <a:t>2</a:t>
            </a:r>
            <a:r>
              <a:rPr lang="en-US" sz="3600" dirty="0"/>
              <a:t> +  x + 10</a:t>
            </a:r>
          </a:p>
        </p:txBody>
      </p:sp>
      <p:sp>
        <p:nvSpPr>
          <p:cNvPr id="12" name="TextBox 11">
            <a:extLst>
              <a:ext uri="{FF2B5EF4-FFF2-40B4-BE49-F238E27FC236}">
                <a16:creationId xmlns:a16="http://schemas.microsoft.com/office/drawing/2014/main" id="{A9C62DF9-BC58-69B0-9948-9E67B766952D}"/>
              </a:ext>
            </a:extLst>
          </p:cNvPr>
          <p:cNvSpPr txBox="1"/>
          <p:nvPr/>
        </p:nvSpPr>
        <p:spPr>
          <a:xfrm>
            <a:off x="9540453" y="4393125"/>
            <a:ext cx="1569660" cy="584775"/>
          </a:xfrm>
          <a:prstGeom prst="rect">
            <a:avLst/>
          </a:prstGeom>
          <a:noFill/>
        </p:spPr>
        <p:txBody>
          <a:bodyPr wrap="none" rtlCol="0">
            <a:spAutoFit/>
          </a:bodyPr>
          <a:lstStyle/>
          <a:p>
            <a:r>
              <a:rPr lang="en-US" sz="3200" b="0" i="0" dirty="0">
                <a:solidFill>
                  <a:srgbClr val="FF0000"/>
                </a:solidFill>
                <a:effectLst/>
                <a:latin typeface="Roboto" panose="02000000000000000000" pitchFamily="2" charset="0"/>
              </a:rPr>
              <a:t>= O(</a:t>
            </a:r>
            <a:r>
              <a:rPr lang="en-US" sz="3200" dirty="0">
                <a:solidFill>
                  <a:srgbClr val="FF0000"/>
                </a:solidFill>
              </a:rPr>
              <a:t>x</a:t>
            </a:r>
            <a:r>
              <a:rPr lang="en-US" sz="3200" baseline="30000" dirty="0">
                <a:solidFill>
                  <a:srgbClr val="FF0000"/>
                </a:solidFill>
              </a:rPr>
              <a:t>2</a:t>
            </a:r>
            <a:r>
              <a:rPr lang="en-US" sz="3200" b="0" i="0" dirty="0">
                <a:solidFill>
                  <a:srgbClr val="FF0000"/>
                </a:solidFill>
                <a:effectLst/>
                <a:latin typeface="Roboto" panose="02000000000000000000" pitchFamily="2" charset="0"/>
              </a:rPr>
              <a:t> )</a:t>
            </a:r>
            <a:endParaRPr lang="en-US" sz="3200" dirty="0">
              <a:solidFill>
                <a:srgbClr val="FF0000"/>
              </a:solidFill>
            </a:endParaRPr>
          </a:p>
        </p:txBody>
      </p:sp>
      <p:sp>
        <p:nvSpPr>
          <p:cNvPr id="13" name="TextBox 12">
            <a:extLst>
              <a:ext uri="{FF2B5EF4-FFF2-40B4-BE49-F238E27FC236}">
                <a16:creationId xmlns:a16="http://schemas.microsoft.com/office/drawing/2014/main" id="{6B08DD25-EB88-017A-AADE-B02D2129E762}"/>
              </a:ext>
            </a:extLst>
          </p:cNvPr>
          <p:cNvSpPr txBox="1"/>
          <p:nvPr/>
        </p:nvSpPr>
        <p:spPr>
          <a:xfrm>
            <a:off x="7970405" y="5281951"/>
            <a:ext cx="2852063" cy="369332"/>
          </a:xfrm>
          <a:prstGeom prst="rect">
            <a:avLst/>
          </a:prstGeom>
          <a:noFill/>
        </p:spPr>
        <p:txBody>
          <a:bodyPr wrap="none" rtlCol="0">
            <a:spAutoFit/>
          </a:bodyPr>
          <a:lstStyle/>
          <a:p>
            <a:r>
              <a:rPr lang="en-US" i="1" dirty="0"/>
              <a:t>Quick warning on notation</a:t>
            </a:r>
          </a:p>
        </p:txBody>
      </p:sp>
      <p:grpSp>
        <p:nvGrpSpPr>
          <p:cNvPr id="20" name="Group 19">
            <a:extLst>
              <a:ext uri="{FF2B5EF4-FFF2-40B4-BE49-F238E27FC236}">
                <a16:creationId xmlns:a16="http://schemas.microsoft.com/office/drawing/2014/main" id="{CABD9044-3A28-2B10-F2AD-7A5AF727272A}"/>
              </a:ext>
            </a:extLst>
          </p:cNvPr>
          <p:cNvGrpSpPr/>
          <p:nvPr/>
        </p:nvGrpSpPr>
        <p:grpSpPr>
          <a:xfrm>
            <a:off x="6643466" y="4201933"/>
            <a:ext cx="4781160" cy="902160"/>
            <a:chOff x="6643466" y="4201933"/>
            <a:chExt cx="4781160" cy="902160"/>
          </a:xfrm>
        </p:grpSpPr>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370C45BC-DE59-0D2A-41D4-076764E940A8}"/>
                    </a:ext>
                  </a:extLst>
                </p14:cNvPr>
                <p14:cNvContentPartPr/>
                <p14:nvPr/>
              </p14:nvContentPartPr>
              <p14:xfrm>
                <a:off x="6643466" y="4201933"/>
                <a:ext cx="4781160" cy="902160"/>
              </p14:xfrm>
            </p:contentPart>
          </mc:Choice>
          <mc:Fallback xmlns="">
            <p:pic>
              <p:nvPicPr>
                <p:cNvPr id="18" name="Ink 17">
                  <a:extLst>
                    <a:ext uri="{FF2B5EF4-FFF2-40B4-BE49-F238E27FC236}">
                      <a16:creationId xmlns:a16="http://schemas.microsoft.com/office/drawing/2014/main" id="{370C45BC-DE59-0D2A-41D4-076764E940A8}"/>
                    </a:ext>
                  </a:extLst>
                </p:cNvPr>
                <p:cNvPicPr/>
                <p:nvPr/>
              </p:nvPicPr>
              <p:blipFill>
                <a:blip r:embed="rId4"/>
                <a:stretch>
                  <a:fillRect/>
                </a:stretch>
              </p:blipFill>
              <p:spPr>
                <a:xfrm>
                  <a:off x="6634466" y="4192933"/>
                  <a:ext cx="4798800" cy="919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Ink 18">
                  <a:extLst>
                    <a:ext uri="{FF2B5EF4-FFF2-40B4-BE49-F238E27FC236}">
                      <a16:creationId xmlns:a16="http://schemas.microsoft.com/office/drawing/2014/main" id="{57900C09-318C-EA68-9872-18A2B398D082}"/>
                    </a:ext>
                  </a:extLst>
                </p14:cNvPr>
                <p14:cNvContentPartPr/>
                <p14:nvPr/>
              </p14:nvContentPartPr>
              <p14:xfrm>
                <a:off x="6670106" y="4253053"/>
                <a:ext cx="4637160" cy="657000"/>
              </p14:xfrm>
            </p:contentPart>
          </mc:Choice>
          <mc:Fallback xmlns="">
            <p:pic>
              <p:nvPicPr>
                <p:cNvPr id="19" name="Ink 18">
                  <a:extLst>
                    <a:ext uri="{FF2B5EF4-FFF2-40B4-BE49-F238E27FC236}">
                      <a16:creationId xmlns:a16="http://schemas.microsoft.com/office/drawing/2014/main" id="{57900C09-318C-EA68-9872-18A2B398D082}"/>
                    </a:ext>
                  </a:extLst>
                </p:cNvPr>
                <p:cNvPicPr/>
                <p:nvPr/>
              </p:nvPicPr>
              <p:blipFill>
                <a:blip r:embed="rId6"/>
                <a:stretch>
                  <a:fillRect/>
                </a:stretch>
              </p:blipFill>
              <p:spPr>
                <a:xfrm>
                  <a:off x="6661466" y="4244413"/>
                  <a:ext cx="4654800" cy="674640"/>
                </a:xfrm>
                <a:prstGeom prst="rect">
                  <a:avLst/>
                </a:prstGeom>
              </p:spPr>
            </p:pic>
          </mc:Fallback>
        </mc:AlternateContent>
      </p:grpSp>
      <p:grpSp>
        <p:nvGrpSpPr>
          <p:cNvPr id="25" name="Group 24">
            <a:extLst>
              <a:ext uri="{FF2B5EF4-FFF2-40B4-BE49-F238E27FC236}">
                <a16:creationId xmlns:a16="http://schemas.microsoft.com/office/drawing/2014/main" id="{43355868-5545-45F6-932E-FF0224350FE6}"/>
              </a:ext>
            </a:extLst>
          </p:cNvPr>
          <p:cNvGrpSpPr/>
          <p:nvPr/>
        </p:nvGrpSpPr>
        <p:grpSpPr>
          <a:xfrm>
            <a:off x="8490626" y="6090493"/>
            <a:ext cx="383040" cy="258120"/>
            <a:chOff x="8490626" y="6090493"/>
            <a:chExt cx="383040" cy="258120"/>
          </a:xfrm>
        </p:grpSpPr>
        <mc:AlternateContent xmlns:mc="http://schemas.openxmlformats.org/markup-compatibility/2006" xmlns:p14="http://schemas.microsoft.com/office/powerpoint/2010/main">
          <mc:Choice Requires="p14">
            <p:contentPart p14:bwMode="auto" r:id="rId7">
              <p14:nvContentPartPr>
                <p14:cNvPr id="21" name="Ink 20">
                  <a:extLst>
                    <a:ext uri="{FF2B5EF4-FFF2-40B4-BE49-F238E27FC236}">
                      <a16:creationId xmlns:a16="http://schemas.microsoft.com/office/drawing/2014/main" id="{A0827FAF-9B51-2A98-9ADF-8185ACA6EC96}"/>
                    </a:ext>
                  </a:extLst>
                </p14:cNvPr>
                <p14:cNvContentPartPr/>
                <p14:nvPr/>
              </p14:nvContentPartPr>
              <p14:xfrm>
                <a:off x="8490626" y="6114613"/>
                <a:ext cx="383040" cy="201600"/>
              </p14:xfrm>
            </p:contentPart>
          </mc:Choice>
          <mc:Fallback xmlns="">
            <p:pic>
              <p:nvPicPr>
                <p:cNvPr id="21" name="Ink 20">
                  <a:extLst>
                    <a:ext uri="{FF2B5EF4-FFF2-40B4-BE49-F238E27FC236}">
                      <a16:creationId xmlns:a16="http://schemas.microsoft.com/office/drawing/2014/main" id="{A0827FAF-9B51-2A98-9ADF-8185ACA6EC96}"/>
                    </a:ext>
                  </a:extLst>
                </p:cNvPr>
                <p:cNvPicPr/>
                <p:nvPr/>
              </p:nvPicPr>
              <p:blipFill>
                <a:blip r:embed="rId8"/>
                <a:stretch>
                  <a:fillRect/>
                </a:stretch>
              </p:blipFill>
              <p:spPr>
                <a:xfrm>
                  <a:off x="8481626" y="6105973"/>
                  <a:ext cx="4006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 name="Ink 22">
                  <a:extLst>
                    <a:ext uri="{FF2B5EF4-FFF2-40B4-BE49-F238E27FC236}">
                      <a16:creationId xmlns:a16="http://schemas.microsoft.com/office/drawing/2014/main" id="{2D3EEE74-63B2-2D13-C44D-65137E1F464F}"/>
                    </a:ext>
                  </a:extLst>
                </p14:cNvPr>
                <p14:cNvContentPartPr/>
                <p14:nvPr/>
              </p14:nvContentPartPr>
              <p14:xfrm>
                <a:off x="8613026" y="6090493"/>
                <a:ext cx="163800" cy="258120"/>
              </p14:xfrm>
            </p:contentPart>
          </mc:Choice>
          <mc:Fallback xmlns="">
            <p:pic>
              <p:nvPicPr>
                <p:cNvPr id="23" name="Ink 22">
                  <a:extLst>
                    <a:ext uri="{FF2B5EF4-FFF2-40B4-BE49-F238E27FC236}">
                      <a16:creationId xmlns:a16="http://schemas.microsoft.com/office/drawing/2014/main" id="{2D3EEE74-63B2-2D13-C44D-65137E1F464F}"/>
                    </a:ext>
                  </a:extLst>
                </p:cNvPr>
                <p:cNvPicPr/>
                <p:nvPr/>
              </p:nvPicPr>
              <p:blipFill>
                <a:blip r:embed="rId10"/>
                <a:stretch>
                  <a:fillRect/>
                </a:stretch>
              </p:blipFill>
              <p:spPr>
                <a:xfrm>
                  <a:off x="8604026" y="6081493"/>
                  <a:ext cx="181440" cy="275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26" name="Ink 25">
                <a:extLst>
                  <a:ext uri="{FF2B5EF4-FFF2-40B4-BE49-F238E27FC236}">
                    <a16:creationId xmlns:a16="http://schemas.microsoft.com/office/drawing/2014/main" id="{807403CF-26E0-A2F3-3173-B8F95907B07D}"/>
                  </a:ext>
                </a:extLst>
              </p14:cNvPr>
              <p14:cNvContentPartPr/>
              <p14:nvPr/>
            </p14:nvContentPartPr>
            <p14:xfrm>
              <a:off x="9976346" y="5947213"/>
              <a:ext cx="499320" cy="360360"/>
            </p14:xfrm>
          </p:contentPart>
        </mc:Choice>
        <mc:Fallback xmlns="">
          <p:pic>
            <p:nvPicPr>
              <p:cNvPr id="26" name="Ink 25">
                <a:extLst>
                  <a:ext uri="{FF2B5EF4-FFF2-40B4-BE49-F238E27FC236}">
                    <a16:creationId xmlns:a16="http://schemas.microsoft.com/office/drawing/2014/main" id="{807403CF-26E0-A2F3-3173-B8F95907B07D}"/>
                  </a:ext>
                </a:extLst>
              </p:cNvPr>
              <p:cNvPicPr/>
              <p:nvPr/>
            </p:nvPicPr>
            <p:blipFill>
              <a:blip r:embed="rId12"/>
              <a:stretch>
                <a:fillRect/>
              </a:stretch>
            </p:blipFill>
            <p:spPr>
              <a:xfrm>
                <a:off x="9967346" y="5938213"/>
                <a:ext cx="516960" cy="378000"/>
              </a:xfrm>
              <a:prstGeom prst="rect">
                <a:avLst/>
              </a:prstGeom>
            </p:spPr>
          </p:pic>
        </mc:Fallback>
      </mc:AlternateContent>
      <p:sp>
        <p:nvSpPr>
          <p:cNvPr id="29" name="TextBox 28">
            <a:extLst>
              <a:ext uri="{FF2B5EF4-FFF2-40B4-BE49-F238E27FC236}">
                <a16:creationId xmlns:a16="http://schemas.microsoft.com/office/drawing/2014/main" id="{6D159438-68D3-A7AA-64DD-80F8C24FFCC9}"/>
              </a:ext>
            </a:extLst>
          </p:cNvPr>
          <p:cNvSpPr txBox="1"/>
          <p:nvPr/>
        </p:nvSpPr>
        <p:spPr>
          <a:xfrm>
            <a:off x="9940087" y="5590432"/>
            <a:ext cx="6127296" cy="369332"/>
          </a:xfrm>
          <a:prstGeom prst="rect">
            <a:avLst/>
          </a:prstGeom>
          <a:noFill/>
        </p:spPr>
        <p:txBody>
          <a:bodyPr wrap="square">
            <a:spAutoFit/>
          </a:bodyPr>
          <a:lstStyle/>
          <a:p>
            <a:r>
              <a:rPr lang="en-US" sz="1800" b="0" i="0" dirty="0">
                <a:solidFill>
                  <a:srgbClr val="FF0000"/>
                </a:solidFill>
                <a:effectLst/>
                <a:latin typeface="Roboto" panose="02000000000000000000" pitchFamily="2" charset="0"/>
              </a:rPr>
              <a:t>∈</a:t>
            </a:r>
            <a:endParaRPr lang="en-US" dirty="0"/>
          </a:p>
        </p:txBody>
      </p:sp>
      <p:sp>
        <p:nvSpPr>
          <p:cNvPr id="30" name="TextBox 29">
            <a:extLst>
              <a:ext uri="{FF2B5EF4-FFF2-40B4-BE49-F238E27FC236}">
                <a16:creationId xmlns:a16="http://schemas.microsoft.com/office/drawing/2014/main" id="{E4E5CFBE-5BAD-0840-1251-FE8A1DB0CD36}"/>
              </a:ext>
            </a:extLst>
          </p:cNvPr>
          <p:cNvSpPr txBox="1"/>
          <p:nvPr/>
        </p:nvSpPr>
        <p:spPr>
          <a:xfrm>
            <a:off x="8490626" y="5577881"/>
            <a:ext cx="6127296" cy="369332"/>
          </a:xfrm>
          <a:prstGeom prst="rect">
            <a:avLst/>
          </a:prstGeom>
          <a:noFill/>
        </p:spPr>
        <p:txBody>
          <a:bodyPr wrap="square">
            <a:spAutoFit/>
          </a:bodyPr>
          <a:lstStyle/>
          <a:p>
            <a:r>
              <a:rPr lang="en-US" sz="1800" b="0" i="0" dirty="0">
                <a:solidFill>
                  <a:srgbClr val="FF0000"/>
                </a:solidFill>
                <a:effectLst/>
                <a:latin typeface="Roboto" panose="02000000000000000000" pitchFamily="2" charset="0"/>
              </a:rPr>
              <a:t>=</a:t>
            </a:r>
            <a:endParaRPr lang="en-US" dirty="0"/>
          </a:p>
        </p:txBody>
      </p:sp>
    </p:spTree>
    <p:extLst>
      <p:ext uri="{BB962C8B-B14F-4D97-AF65-F5344CB8AC3E}">
        <p14:creationId xmlns:p14="http://schemas.microsoft.com/office/powerpoint/2010/main" val="18368558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66</a:t>
            </a:fld>
            <a:endParaRPr lang="en-US" dirty="0"/>
          </a:p>
        </p:txBody>
      </p:sp>
      <p:sp>
        <p:nvSpPr>
          <p:cNvPr id="6" name="TextBox 5">
            <a:extLst>
              <a:ext uri="{FF2B5EF4-FFF2-40B4-BE49-F238E27FC236}">
                <a16:creationId xmlns:a16="http://schemas.microsoft.com/office/drawing/2014/main" id="{168ED930-0648-7EC9-83D7-A6F5AB144A6B}"/>
              </a:ext>
            </a:extLst>
          </p:cNvPr>
          <p:cNvSpPr txBox="1"/>
          <p:nvPr/>
        </p:nvSpPr>
        <p:spPr>
          <a:xfrm>
            <a:off x="228600" y="228600"/>
            <a:ext cx="1162498" cy="523220"/>
          </a:xfrm>
          <a:prstGeom prst="rect">
            <a:avLst/>
          </a:prstGeom>
          <a:noFill/>
        </p:spPr>
        <p:txBody>
          <a:bodyPr wrap="none" rtlCol="0">
            <a:spAutoFit/>
          </a:bodyPr>
          <a:lstStyle/>
          <a:p>
            <a:r>
              <a:rPr lang="en-US" sz="2800" b="1" dirty="0"/>
              <a:t>Big-O</a:t>
            </a:r>
          </a:p>
        </p:txBody>
      </p:sp>
      <p:sp>
        <p:nvSpPr>
          <p:cNvPr id="14" name="TextBox 13">
            <a:extLst>
              <a:ext uri="{FF2B5EF4-FFF2-40B4-BE49-F238E27FC236}">
                <a16:creationId xmlns:a16="http://schemas.microsoft.com/office/drawing/2014/main" id="{A033AFB3-CBDB-6E57-465A-A9AB47B9FB4F}"/>
              </a:ext>
            </a:extLst>
          </p:cNvPr>
          <p:cNvSpPr txBox="1"/>
          <p:nvPr/>
        </p:nvSpPr>
        <p:spPr>
          <a:xfrm>
            <a:off x="818013" y="685800"/>
            <a:ext cx="9417963" cy="369332"/>
          </a:xfrm>
          <a:prstGeom prst="rect">
            <a:avLst/>
          </a:prstGeom>
          <a:noFill/>
        </p:spPr>
        <p:txBody>
          <a:bodyPr wrap="none" rtlCol="0">
            <a:spAutoFit/>
          </a:bodyPr>
          <a:lstStyle/>
          <a:p>
            <a:r>
              <a:rPr lang="en-US" dirty="0"/>
              <a:t>Notation used to describe the running time of an algorithm in terms of worse case scenario</a:t>
            </a:r>
          </a:p>
        </p:txBody>
      </p:sp>
      <p:sp>
        <p:nvSpPr>
          <p:cNvPr id="16" name="TextBox 15">
            <a:extLst>
              <a:ext uri="{FF2B5EF4-FFF2-40B4-BE49-F238E27FC236}">
                <a16:creationId xmlns:a16="http://schemas.microsoft.com/office/drawing/2014/main" id="{CCC6F497-D4BD-5C4B-43D1-09B7E9C46AF3}"/>
              </a:ext>
            </a:extLst>
          </p:cNvPr>
          <p:cNvSpPr txBox="1"/>
          <p:nvPr/>
        </p:nvSpPr>
        <p:spPr>
          <a:xfrm>
            <a:off x="381000" y="2514600"/>
            <a:ext cx="3502882" cy="461665"/>
          </a:xfrm>
          <a:prstGeom prst="rect">
            <a:avLst/>
          </a:prstGeom>
          <a:noFill/>
        </p:spPr>
        <p:txBody>
          <a:bodyPr wrap="none" rtlCol="0">
            <a:spAutoFit/>
          </a:bodyPr>
          <a:lstStyle/>
          <a:p>
            <a:r>
              <a:rPr lang="en-US" sz="2400" dirty="0"/>
              <a:t>Traits of Big-O-Notation:</a:t>
            </a:r>
          </a:p>
        </p:txBody>
      </p:sp>
      <p:sp>
        <p:nvSpPr>
          <p:cNvPr id="17" name="TextBox 16">
            <a:extLst>
              <a:ext uri="{FF2B5EF4-FFF2-40B4-BE49-F238E27FC236}">
                <a16:creationId xmlns:a16="http://schemas.microsoft.com/office/drawing/2014/main" id="{CBEF47B0-943F-277A-3BC7-8C223EE52BB2}"/>
              </a:ext>
            </a:extLst>
          </p:cNvPr>
          <p:cNvSpPr txBox="1"/>
          <p:nvPr/>
        </p:nvSpPr>
        <p:spPr>
          <a:xfrm>
            <a:off x="1391098" y="3350514"/>
            <a:ext cx="7141699" cy="523220"/>
          </a:xfrm>
          <a:prstGeom prst="rect">
            <a:avLst/>
          </a:prstGeom>
          <a:noFill/>
          <a:ln w="28575">
            <a:solidFill>
              <a:schemeClr val="accent1"/>
            </a:solidFill>
          </a:ln>
        </p:spPr>
        <p:txBody>
          <a:bodyPr wrap="none" rtlCol="0">
            <a:spAutoFit/>
          </a:bodyPr>
          <a:lstStyle/>
          <a:p>
            <a:r>
              <a:rPr lang="en-US" sz="2800" dirty="0"/>
              <a:t>In Big-O, we can drop non-dominant factors</a:t>
            </a:r>
          </a:p>
        </p:txBody>
      </p:sp>
      <p:sp>
        <p:nvSpPr>
          <p:cNvPr id="10" name="TextBox 9">
            <a:extLst>
              <a:ext uri="{FF2B5EF4-FFF2-40B4-BE49-F238E27FC236}">
                <a16:creationId xmlns:a16="http://schemas.microsoft.com/office/drawing/2014/main" id="{56B23F98-F641-8529-B79D-B0E59F516127}"/>
              </a:ext>
            </a:extLst>
          </p:cNvPr>
          <p:cNvSpPr txBox="1"/>
          <p:nvPr/>
        </p:nvSpPr>
        <p:spPr>
          <a:xfrm>
            <a:off x="1391098" y="4564902"/>
            <a:ext cx="7141699" cy="523220"/>
          </a:xfrm>
          <a:prstGeom prst="rect">
            <a:avLst/>
          </a:prstGeom>
          <a:noFill/>
          <a:ln w="28575">
            <a:solidFill>
              <a:srgbClr val="FF0000"/>
            </a:solidFill>
          </a:ln>
        </p:spPr>
        <p:txBody>
          <a:bodyPr wrap="square" rtlCol="0">
            <a:spAutoFit/>
          </a:bodyPr>
          <a:lstStyle/>
          <a:p>
            <a:r>
              <a:rPr lang="en-US" sz="2800" dirty="0"/>
              <a:t>????</a:t>
            </a:r>
          </a:p>
        </p:txBody>
      </p:sp>
    </p:spTree>
    <p:extLst>
      <p:ext uri="{BB962C8B-B14F-4D97-AF65-F5344CB8AC3E}">
        <p14:creationId xmlns:p14="http://schemas.microsoft.com/office/powerpoint/2010/main" val="4000291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67</a:t>
            </a:fld>
            <a:endParaRPr lang="en-US" dirty="0"/>
          </a:p>
        </p:txBody>
      </p:sp>
      <p:sp>
        <p:nvSpPr>
          <p:cNvPr id="2" name="TextBox 1">
            <a:extLst>
              <a:ext uri="{FF2B5EF4-FFF2-40B4-BE49-F238E27FC236}">
                <a16:creationId xmlns:a16="http://schemas.microsoft.com/office/drawing/2014/main" id="{E22FC65D-B000-2DE0-2D4E-69CCBE7F1FFD}"/>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FBB8EB3B-FA1B-B50D-3E6D-CEB08D74A2F7}"/>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414D729-A294-146C-A6B4-8F7060AC5C96}"/>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9" name="TextBox 8">
            <a:extLst>
              <a:ext uri="{FF2B5EF4-FFF2-40B4-BE49-F238E27FC236}">
                <a16:creationId xmlns:a16="http://schemas.microsoft.com/office/drawing/2014/main" id="{ED6A8D52-3368-036C-13F9-A24DB3DCF1F9}"/>
              </a:ext>
            </a:extLst>
          </p:cNvPr>
          <p:cNvSpPr txBox="1"/>
          <p:nvPr/>
        </p:nvSpPr>
        <p:spPr>
          <a:xfrm>
            <a:off x="6068862" y="1461897"/>
            <a:ext cx="356188" cy="461665"/>
          </a:xfrm>
          <a:prstGeom prst="rect">
            <a:avLst/>
          </a:prstGeom>
          <a:noFill/>
        </p:spPr>
        <p:txBody>
          <a:bodyPr wrap="none" rtlCol="0">
            <a:spAutoFit/>
          </a:bodyPr>
          <a:lstStyle/>
          <a:p>
            <a:r>
              <a:rPr lang="en-US" sz="2400" b="1" dirty="0"/>
              <a:t>1</a:t>
            </a:r>
          </a:p>
        </p:txBody>
      </p:sp>
      <p:sp>
        <p:nvSpPr>
          <p:cNvPr id="11" name="Arrow: Right 10">
            <a:extLst>
              <a:ext uri="{FF2B5EF4-FFF2-40B4-BE49-F238E27FC236}">
                <a16:creationId xmlns:a16="http://schemas.microsoft.com/office/drawing/2014/main" id="{DBF79162-6B2D-9873-3CF0-38B2CDC9938B}"/>
              </a:ext>
            </a:extLst>
          </p:cNvPr>
          <p:cNvSpPr/>
          <p:nvPr/>
        </p:nvSpPr>
        <p:spPr>
          <a:xfrm rot="10800000">
            <a:off x="3200400" y="2590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557F0A6-0B37-0CA4-4B14-82EE7F02C1E9}"/>
              </a:ext>
            </a:extLst>
          </p:cNvPr>
          <p:cNvSpPr txBox="1"/>
          <p:nvPr/>
        </p:nvSpPr>
        <p:spPr>
          <a:xfrm>
            <a:off x="3888921" y="2550467"/>
            <a:ext cx="356188" cy="461665"/>
          </a:xfrm>
          <a:prstGeom prst="rect">
            <a:avLst/>
          </a:prstGeom>
          <a:noFill/>
        </p:spPr>
        <p:txBody>
          <a:bodyPr wrap="none" rtlCol="0">
            <a:spAutoFit/>
          </a:bodyPr>
          <a:lstStyle/>
          <a:p>
            <a:r>
              <a:rPr lang="en-US" sz="2400" b="1" dirty="0"/>
              <a:t>1</a:t>
            </a:r>
          </a:p>
        </p:txBody>
      </p:sp>
      <p:sp>
        <p:nvSpPr>
          <p:cNvPr id="13" name="Right Brace 12">
            <a:extLst>
              <a:ext uri="{FF2B5EF4-FFF2-40B4-BE49-F238E27FC236}">
                <a16:creationId xmlns:a16="http://schemas.microsoft.com/office/drawing/2014/main" id="{4F7B2F3B-830C-B4FC-BE18-886A68C5EF55}"/>
              </a:ext>
            </a:extLst>
          </p:cNvPr>
          <p:cNvSpPr/>
          <p:nvPr/>
        </p:nvSpPr>
        <p:spPr>
          <a:xfrm>
            <a:off x="5638800" y="1143000"/>
            <a:ext cx="387325" cy="990600"/>
          </a:xfrm>
          <a:prstGeom prst="rightBrace">
            <a:avLst/>
          </a:prstGeom>
          <a:ln>
            <a:solidFill>
              <a:schemeClr val="accent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accent2"/>
              </a:solidFill>
            </a:endParaRPr>
          </a:p>
        </p:txBody>
      </p:sp>
      <p:sp>
        <p:nvSpPr>
          <p:cNvPr id="15" name="TextBox 14">
            <a:extLst>
              <a:ext uri="{FF2B5EF4-FFF2-40B4-BE49-F238E27FC236}">
                <a16:creationId xmlns:a16="http://schemas.microsoft.com/office/drawing/2014/main" id="{CFD61A97-7D31-E0CA-6AB1-FEA5E076E6D0}"/>
              </a:ext>
            </a:extLst>
          </p:cNvPr>
          <p:cNvSpPr txBox="1"/>
          <p:nvPr/>
        </p:nvSpPr>
        <p:spPr>
          <a:xfrm>
            <a:off x="311996" y="4071479"/>
            <a:ext cx="5014514" cy="523220"/>
          </a:xfrm>
          <a:prstGeom prst="rect">
            <a:avLst/>
          </a:prstGeom>
          <a:noFill/>
        </p:spPr>
        <p:txBody>
          <a:bodyPr wrap="none" rtlCol="0">
            <a:spAutoFit/>
          </a:bodyPr>
          <a:lstStyle/>
          <a:p>
            <a:r>
              <a:rPr lang="en-US" sz="2800" b="1" dirty="0"/>
              <a:t>Total Running Time = N + 1  </a:t>
            </a:r>
          </a:p>
        </p:txBody>
      </p:sp>
      <p:sp>
        <p:nvSpPr>
          <p:cNvPr id="18" name="TextBox 17">
            <a:extLst>
              <a:ext uri="{FF2B5EF4-FFF2-40B4-BE49-F238E27FC236}">
                <a16:creationId xmlns:a16="http://schemas.microsoft.com/office/drawing/2014/main" id="{2AA2CC9D-17FE-20A6-E8AC-BA143804D02F}"/>
              </a:ext>
            </a:extLst>
          </p:cNvPr>
          <p:cNvSpPr txBox="1"/>
          <p:nvPr/>
        </p:nvSpPr>
        <p:spPr>
          <a:xfrm>
            <a:off x="2819252" y="4749772"/>
            <a:ext cx="8001147" cy="523220"/>
          </a:xfrm>
          <a:prstGeom prst="rect">
            <a:avLst/>
          </a:prstGeom>
          <a:noFill/>
        </p:spPr>
        <p:txBody>
          <a:bodyPr wrap="square">
            <a:spAutoFit/>
          </a:bodyPr>
          <a:lstStyle/>
          <a:p>
            <a:r>
              <a:rPr lang="en-US" sz="2800" b="1" dirty="0">
                <a:solidFill>
                  <a:schemeClr val="tx1"/>
                </a:solidFill>
              </a:rPr>
              <a:t>O(N + 1 )   where N = Size of Array</a:t>
            </a:r>
            <a:endParaRPr lang="en-US" sz="2800" dirty="0">
              <a:solidFill>
                <a:schemeClr val="tx1"/>
              </a:solidFill>
            </a:endParaRPr>
          </a:p>
        </p:txBody>
      </p:sp>
      <p:sp>
        <p:nvSpPr>
          <p:cNvPr id="23" name="TextBox 22">
            <a:extLst>
              <a:ext uri="{FF2B5EF4-FFF2-40B4-BE49-F238E27FC236}">
                <a16:creationId xmlns:a16="http://schemas.microsoft.com/office/drawing/2014/main" id="{411AA367-8083-7268-0474-861D82B3FE57}"/>
              </a:ext>
            </a:extLst>
          </p:cNvPr>
          <p:cNvSpPr txBox="1"/>
          <p:nvPr/>
        </p:nvSpPr>
        <p:spPr>
          <a:xfrm>
            <a:off x="2830138" y="5434280"/>
            <a:ext cx="7443063" cy="1323439"/>
          </a:xfrm>
          <a:prstGeom prst="rect">
            <a:avLst/>
          </a:prstGeom>
          <a:noFill/>
        </p:spPr>
        <p:txBody>
          <a:bodyPr wrap="none" rtlCol="0">
            <a:spAutoFit/>
          </a:bodyPr>
          <a:lstStyle/>
          <a:p>
            <a:r>
              <a:rPr lang="en-US" sz="4000" b="1" dirty="0">
                <a:solidFill>
                  <a:srgbClr val="FF0000"/>
                </a:solidFill>
              </a:rPr>
              <a:t>O(N)   where N = Size of Array</a:t>
            </a:r>
            <a:endParaRPr lang="en-US" sz="4000" dirty="0">
              <a:solidFill>
                <a:srgbClr val="FF0000"/>
              </a:solidFill>
            </a:endParaRPr>
          </a:p>
          <a:p>
            <a:endParaRPr lang="en-US" sz="4000" dirty="0"/>
          </a:p>
        </p:txBody>
      </p:sp>
      <mc:AlternateContent xmlns:mc="http://schemas.openxmlformats.org/markup-compatibility/2006" xmlns:p14="http://schemas.microsoft.com/office/powerpoint/2010/main">
        <mc:Choice Requires="p14">
          <p:contentPart p14:bwMode="auto" r:id="rId3">
            <p14:nvContentPartPr>
              <p14:cNvPr id="25" name="Ink 24">
                <a:extLst>
                  <a:ext uri="{FF2B5EF4-FFF2-40B4-BE49-F238E27FC236}">
                    <a16:creationId xmlns:a16="http://schemas.microsoft.com/office/drawing/2014/main" id="{D6ED35C4-D3FD-74D6-CFFC-671552D25996}"/>
                  </a:ext>
                </a:extLst>
              </p14:cNvPr>
              <p14:cNvContentPartPr/>
              <p14:nvPr/>
            </p14:nvContentPartPr>
            <p14:xfrm>
              <a:off x="10107026" y="4222813"/>
              <a:ext cx="1148760" cy="1125360"/>
            </p14:xfrm>
          </p:contentPart>
        </mc:Choice>
        <mc:Fallback xmlns="">
          <p:pic>
            <p:nvPicPr>
              <p:cNvPr id="25" name="Ink 24">
                <a:extLst>
                  <a:ext uri="{FF2B5EF4-FFF2-40B4-BE49-F238E27FC236}">
                    <a16:creationId xmlns:a16="http://schemas.microsoft.com/office/drawing/2014/main" id="{D6ED35C4-D3FD-74D6-CFFC-671552D25996}"/>
                  </a:ext>
                </a:extLst>
              </p:cNvPr>
              <p:cNvPicPr/>
              <p:nvPr/>
            </p:nvPicPr>
            <p:blipFill>
              <a:blip r:embed="rId4"/>
              <a:stretch>
                <a:fillRect/>
              </a:stretch>
            </p:blipFill>
            <p:spPr>
              <a:xfrm>
                <a:off x="10089386" y="4205173"/>
                <a:ext cx="1184400" cy="1161000"/>
              </a:xfrm>
              <a:prstGeom prst="rect">
                <a:avLst/>
              </a:prstGeom>
            </p:spPr>
          </p:pic>
        </mc:Fallback>
      </mc:AlternateContent>
    </p:spTree>
    <p:extLst>
      <p:ext uri="{BB962C8B-B14F-4D97-AF65-F5344CB8AC3E}">
        <p14:creationId xmlns:p14="http://schemas.microsoft.com/office/powerpoint/2010/main" val="22502975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68</a:t>
            </a:fld>
            <a:endParaRPr lang="en-US" dirty="0"/>
          </a:p>
        </p:txBody>
      </p:sp>
      <p:pic>
        <p:nvPicPr>
          <p:cNvPr id="14" name="Picture 13" descr="Diagram&#10;&#10;Description automatically generated">
            <a:extLst>
              <a:ext uri="{FF2B5EF4-FFF2-40B4-BE49-F238E27FC236}">
                <a16:creationId xmlns:a16="http://schemas.microsoft.com/office/drawing/2014/main" id="{E100D464-4CD8-0484-1D75-666A7660F0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85800"/>
            <a:ext cx="7239000" cy="5065786"/>
          </a:xfrm>
          <a:prstGeom prst="rect">
            <a:avLst/>
          </a:prstGeom>
        </p:spPr>
      </p:pic>
      <p:pic>
        <p:nvPicPr>
          <p:cNvPr id="2052" name="Picture 4" descr="Box Glasgow - The sad cat is back 😞 As you will have... | Facebook">
            <a:extLst>
              <a:ext uri="{FF2B5EF4-FFF2-40B4-BE49-F238E27FC236}">
                <a16:creationId xmlns:a16="http://schemas.microsoft.com/office/drawing/2014/main" id="{BAB3378E-5C3F-C565-CAAF-57B6A7754A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4400" y="2895600"/>
            <a:ext cx="2638425"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68458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69</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8" name="Rectangle 7">
            <a:extLst>
              <a:ext uri="{FF2B5EF4-FFF2-40B4-BE49-F238E27FC236}">
                <a16:creationId xmlns:a16="http://schemas.microsoft.com/office/drawing/2014/main" id="{BC907F4E-2257-039D-973D-1F6119041CEF}"/>
              </a:ext>
            </a:extLst>
          </p:cNvPr>
          <p:cNvSpPr/>
          <p:nvPr/>
        </p:nvSpPr>
        <p:spPr>
          <a:xfrm>
            <a:off x="8839200" y="599077"/>
            <a:ext cx="2819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a new array that is one spot larger</a:t>
            </a:r>
          </a:p>
        </p:txBody>
      </p:sp>
      <p:sp>
        <p:nvSpPr>
          <p:cNvPr id="9" name="Rectangle 8">
            <a:extLst>
              <a:ext uri="{FF2B5EF4-FFF2-40B4-BE49-F238E27FC236}">
                <a16:creationId xmlns:a16="http://schemas.microsoft.com/office/drawing/2014/main" id="{D3C15D11-4B73-119D-AD18-BFE7511EEED3}"/>
              </a:ext>
            </a:extLst>
          </p:cNvPr>
          <p:cNvSpPr/>
          <p:nvPr/>
        </p:nvSpPr>
        <p:spPr>
          <a:xfrm>
            <a:off x="8839200" y="1524000"/>
            <a:ext cx="2819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Fill new array with contents of old array</a:t>
            </a:r>
          </a:p>
        </p:txBody>
      </p:sp>
      <p:sp>
        <p:nvSpPr>
          <p:cNvPr id="10" name="Rectangle 9">
            <a:extLst>
              <a:ext uri="{FF2B5EF4-FFF2-40B4-BE49-F238E27FC236}">
                <a16:creationId xmlns:a16="http://schemas.microsoft.com/office/drawing/2014/main" id="{342FECC9-A092-4A54-285C-E21C74ADA4AE}"/>
              </a:ext>
            </a:extLst>
          </p:cNvPr>
          <p:cNvSpPr/>
          <p:nvPr/>
        </p:nvSpPr>
        <p:spPr>
          <a:xfrm>
            <a:off x="8839200" y="3185482"/>
            <a:ext cx="2819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new value to array and update reference variable</a:t>
            </a:r>
          </a:p>
        </p:txBody>
      </p:sp>
      <p:sp>
        <p:nvSpPr>
          <p:cNvPr id="11" name="TextBox 10">
            <a:extLst>
              <a:ext uri="{FF2B5EF4-FFF2-40B4-BE49-F238E27FC236}">
                <a16:creationId xmlns:a16="http://schemas.microsoft.com/office/drawing/2014/main" id="{A63752CB-8725-9149-1769-9E99CB058417}"/>
              </a:ext>
            </a:extLst>
          </p:cNvPr>
          <p:cNvSpPr txBox="1"/>
          <p:nvPr/>
        </p:nvSpPr>
        <p:spPr>
          <a:xfrm>
            <a:off x="1905000" y="5257800"/>
            <a:ext cx="7510389" cy="523220"/>
          </a:xfrm>
          <a:prstGeom prst="rect">
            <a:avLst/>
          </a:prstGeom>
          <a:noFill/>
        </p:spPr>
        <p:txBody>
          <a:bodyPr wrap="none" rtlCol="0">
            <a:spAutoFit/>
          </a:bodyPr>
          <a:lstStyle/>
          <a:p>
            <a:r>
              <a:rPr lang="en-US" sz="2800" b="1" dirty="0">
                <a:solidFill>
                  <a:srgbClr val="00B050"/>
                </a:solidFill>
              </a:rPr>
              <a:t>What is the running time of this algorithm?</a:t>
            </a:r>
          </a:p>
        </p:txBody>
      </p:sp>
    </p:spTree>
    <p:extLst>
      <p:ext uri="{BB962C8B-B14F-4D97-AF65-F5344CB8AC3E}">
        <p14:creationId xmlns:p14="http://schemas.microsoft.com/office/powerpoint/2010/main" val="2685298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a:t>
            </a:fld>
            <a:endParaRPr lang="en-US" dirty="0"/>
          </a:p>
        </p:txBody>
      </p:sp>
      <p:sp>
        <p:nvSpPr>
          <p:cNvPr id="7" name="TextBox 6">
            <a:extLst>
              <a:ext uri="{FF2B5EF4-FFF2-40B4-BE49-F238E27FC236}">
                <a16:creationId xmlns:a16="http://schemas.microsoft.com/office/drawing/2014/main" id="{64498124-8F6A-2943-CB95-50606CF85C1C}"/>
              </a:ext>
            </a:extLst>
          </p:cNvPr>
          <p:cNvSpPr txBox="1"/>
          <p:nvPr/>
        </p:nvSpPr>
        <p:spPr>
          <a:xfrm>
            <a:off x="838200" y="228600"/>
            <a:ext cx="10134600" cy="1569660"/>
          </a:xfrm>
          <a:prstGeom prst="rect">
            <a:avLst/>
          </a:prstGeom>
          <a:noFill/>
        </p:spPr>
        <p:txBody>
          <a:bodyPr wrap="square" rtlCol="0">
            <a:spAutoFit/>
          </a:bodyPr>
          <a:lstStyle/>
          <a:p>
            <a:r>
              <a:rPr lang="en-US" sz="2400" dirty="0"/>
              <a:t>Suppose you are moving across the country. You’ve contracted a builder to build you a brand-new house. You are trying to plan which date you should put all your belongings in the truck and move to the new house across the country. You ask the builder the following question:</a:t>
            </a:r>
          </a:p>
        </p:txBody>
      </p:sp>
      <p:sp>
        <p:nvSpPr>
          <p:cNvPr id="8" name="TextBox 7">
            <a:extLst>
              <a:ext uri="{FF2B5EF4-FFF2-40B4-BE49-F238E27FC236}">
                <a16:creationId xmlns:a16="http://schemas.microsoft.com/office/drawing/2014/main" id="{E6A5F9A4-CCE1-66EC-6BD1-A59EAF403858}"/>
              </a:ext>
            </a:extLst>
          </p:cNvPr>
          <p:cNvSpPr txBox="1"/>
          <p:nvPr/>
        </p:nvSpPr>
        <p:spPr>
          <a:xfrm>
            <a:off x="1295400" y="1938652"/>
            <a:ext cx="8627683" cy="523220"/>
          </a:xfrm>
          <a:prstGeom prst="rect">
            <a:avLst/>
          </a:prstGeom>
          <a:noFill/>
        </p:spPr>
        <p:txBody>
          <a:bodyPr wrap="none" rtlCol="0">
            <a:spAutoFit/>
          </a:bodyPr>
          <a:lstStyle/>
          <a:p>
            <a:r>
              <a:rPr lang="en-US" sz="2800" b="1" dirty="0"/>
              <a:t>How long will it take to finish building the house?</a:t>
            </a:r>
          </a:p>
        </p:txBody>
      </p:sp>
      <p:sp>
        <p:nvSpPr>
          <p:cNvPr id="2" name="TextBox 1">
            <a:extLst>
              <a:ext uri="{FF2B5EF4-FFF2-40B4-BE49-F238E27FC236}">
                <a16:creationId xmlns:a16="http://schemas.microsoft.com/office/drawing/2014/main" id="{309A178F-84BA-EA17-0880-6823C474CD93}"/>
              </a:ext>
            </a:extLst>
          </p:cNvPr>
          <p:cNvSpPr txBox="1"/>
          <p:nvPr/>
        </p:nvSpPr>
        <p:spPr>
          <a:xfrm>
            <a:off x="838200" y="2667000"/>
            <a:ext cx="9753600" cy="830997"/>
          </a:xfrm>
          <a:prstGeom prst="rect">
            <a:avLst/>
          </a:prstGeom>
          <a:noFill/>
        </p:spPr>
        <p:txBody>
          <a:bodyPr wrap="square" rtlCol="0">
            <a:spAutoFit/>
          </a:bodyPr>
          <a:lstStyle/>
          <a:p>
            <a:r>
              <a:rPr lang="en-US" sz="2400" dirty="0"/>
              <a:t>The builder is unsure exactly when he will be done, but he offers the following answers in an enclosed envelope. You can only pick one.</a:t>
            </a:r>
          </a:p>
        </p:txBody>
      </p:sp>
      <p:sp>
        <p:nvSpPr>
          <p:cNvPr id="6" name="Rectangle 5">
            <a:extLst>
              <a:ext uri="{FF2B5EF4-FFF2-40B4-BE49-F238E27FC236}">
                <a16:creationId xmlns:a16="http://schemas.microsoft.com/office/drawing/2014/main" id="{39692EF3-9BCB-83D6-2765-C14E6FC6871E}"/>
              </a:ext>
            </a:extLst>
          </p:cNvPr>
          <p:cNvSpPr/>
          <p:nvPr/>
        </p:nvSpPr>
        <p:spPr>
          <a:xfrm>
            <a:off x="152400" y="4160271"/>
            <a:ext cx="3276600" cy="1676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t>The </a:t>
            </a:r>
            <a:r>
              <a:rPr lang="en-US" sz="2800" b="1" dirty="0"/>
              <a:t>fastest</a:t>
            </a:r>
            <a:r>
              <a:rPr lang="en-US" sz="2800" dirty="0"/>
              <a:t> time he has completed a house in the past</a:t>
            </a:r>
          </a:p>
        </p:txBody>
      </p:sp>
      <p:sp>
        <p:nvSpPr>
          <p:cNvPr id="9" name="Rectangle 8">
            <a:extLst>
              <a:ext uri="{FF2B5EF4-FFF2-40B4-BE49-F238E27FC236}">
                <a16:creationId xmlns:a16="http://schemas.microsoft.com/office/drawing/2014/main" id="{7EA5A32A-99C9-10F1-BB6A-71B9812BC679}"/>
              </a:ext>
            </a:extLst>
          </p:cNvPr>
          <p:cNvSpPr/>
          <p:nvPr/>
        </p:nvSpPr>
        <p:spPr>
          <a:xfrm>
            <a:off x="3970941" y="4179321"/>
            <a:ext cx="3276600"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t>The </a:t>
            </a:r>
            <a:r>
              <a:rPr lang="en-US" sz="2800" b="1" dirty="0"/>
              <a:t>slowest</a:t>
            </a:r>
            <a:r>
              <a:rPr lang="en-US" sz="2800" dirty="0"/>
              <a:t> time he has completed a house in the past</a:t>
            </a:r>
          </a:p>
        </p:txBody>
      </p:sp>
      <p:sp>
        <p:nvSpPr>
          <p:cNvPr id="10" name="Rectangle 9">
            <a:extLst>
              <a:ext uri="{FF2B5EF4-FFF2-40B4-BE49-F238E27FC236}">
                <a16:creationId xmlns:a16="http://schemas.microsoft.com/office/drawing/2014/main" id="{0486DE1F-E23C-CCE4-A757-97470F3E8648}"/>
              </a:ext>
            </a:extLst>
          </p:cNvPr>
          <p:cNvSpPr/>
          <p:nvPr/>
        </p:nvSpPr>
        <p:spPr>
          <a:xfrm>
            <a:off x="7789482" y="4179321"/>
            <a:ext cx="3276600" cy="1676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t>The </a:t>
            </a:r>
            <a:r>
              <a:rPr lang="en-US" sz="2800" b="1" dirty="0"/>
              <a:t>average</a:t>
            </a:r>
            <a:r>
              <a:rPr lang="en-US" sz="2800" dirty="0"/>
              <a:t> time it takes him to complete a house </a:t>
            </a:r>
          </a:p>
        </p:txBody>
      </p:sp>
    </p:spTree>
    <p:extLst>
      <p:ext uri="{BB962C8B-B14F-4D97-AF65-F5344CB8AC3E}">
        <p14:creationId xmlns:p14="http://schemas.microsoft.com/office/powerpoint/2010/main" val="34818306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70</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8" name="Rectangle 7">
            <a:extLst>
              <a:ext uri="{FF2B5EF4-FFF2-40B4-BE49-F238E27FC236}">
                <a16:creationId xmlns:a16="http://schemas.microsoft.com/office/drawing/2014/main" id="{BC907F4E-2257-039D-973D-1F6119041CEF}"/>
              </a:ext>
            </a:extLst>
          </p:cNvPr>
          <p:cNvSpPr/>
          <p:nvPr/>
        </p:nvSpPr>
        <p:spPr>
          <a:xfrm>
            <a:off x="8839200" y="599077"/>
            <a:ext cx="2819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a new array that is one spot larger</a:t>
            </a:r>
          </a:p>
        </p:txBody>
      </p:sp>
      <p:sp>
        <p:nvSpPr>
          <p:cNvPr id="9" name="Rectangle 8">
            <a:extLst>
              <a:ext uri="{FF2B5EF4-FFF2-40B4-BE49-F238E27FC236}">
                <a16:creationId xmlns:a16="http://schemas.microsoft.com/office/drawing/2014/main" id="{D3C15D11-4B73-119D-AD18-BFE7511EEED3}"/>
              </a:ext>
            </a:extLst>
          </p:cNvPr>
          <p:cNvSpPr/>
          <p:nvPr/>
        </p:nvSpPr>
        <p:spPr>
          <a:xfrm>
            <a:off x="8839200" y="1524000"/>
            <a:ext cx="2819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Fill new array with contents of old array</a:t>
            </a:r>
          </a:p>
        </p:txBody>
      </p:sp>
      <p:sp>
        <p:nvSpPr>
          <p:cNvPr id="10" name="Rectangle 9">
            <a:extLst>
              <a:ext uri="{FF2B5EF4-FFF2-40B4-BE49-F238E27FC236}">
                <a16:creationId xmlns:a16="http://schemas.microsoft.com/office/drawing/2014/main" id="{342FECC9-A092-4A54-285C-E21C74ADA4AE}"/>
              </a:ext>
            </a:extLst>
          </p:cNvPr>
          <p:cNvSpPr/>
          <p:nvPr/>
        </p:nvSpPr>
        <p:spPr>
          <a:xfrm>
            <a:off x="8839200" y="3185482"/>
            <a:ext cx="2819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new value to array and update reference variable</a:t>
            </a:r>
          </a:p>
        </p:txBody>
      </p:sp>
      <p:sp>
        <p:nvSpPr>
          <p:cNvPr id="11" name="TextBox 10">
            <a:extLst>
              <a:ext uri="{FF2B5EF4-FFF2-40B4-BE49-F238E27FC236}">
                <a16:creationId xmlns:a16="http://schemas.microsoft.com/office/drawing/2014/main" id="{A63752CB-8725-9149-1769-9E99CB058417}"/>
              </a:ext>
            </a:extLst>
          </p:cNvPr>
          <p:cNvSpPr txBox="1"/>
          <p:nvPr/>
        </p:nvSpPr>
        <p:spPr>
          <a:xfrm>
            <a:off x="1905000" y="4794451"/>
            <a:ext cx="8970726" cy="1384995"/>
          </a:xfrm>
          <a:prstGeom prst="rect">
            <a:avLst/>
          </a:prstGeom>
          <a:noFill/>
        </p:spPr>
        <p:txBody>
          <a:bodyPr wrap="none" rtlCol="0">
            <a:spAutoFit/>
          </a:bodyPr>
          <a:lstStyle/>
          <a:p>
            <a:r>
              <a:rPr lang="en-US" sz="2800" b="1" dirty="0">
                <a:solidFill>
                  <a:srgbClr val="00B050"/>
                </a:solidFill>
              </a:rPr>
              <a:t>What is the running time of this algorithm?</a:t>
            </a:r>
          </a:p>
          <a:p>
            <a:endParaRPr lang="en-US" sz="2800" b="1" dirty="0">
              <a:solidFill>
                <a:srgbClr val="00B050"/>
              </a:solidFill>
            </a:endParaRPr>
          </a:p>
          <a:p>
            <a:r>
              <a:rPr lang="en-US" sz="2800" b="1" dirty="0">
                <a:solidFill>
                  <a:srgbClr val="00B050"/>
                </a:solidFill>
              </a:rPr>
              <a:t>We will find the time complexity for each operation!</a:t>
            </a:r>
          </a:p>
        </p:txBody>
      </p:sp>
    </p:spTree>
    <p:extLst>
      <p:ext uri="{BB962C8B-B14F-4D97-AF65-F5344CB8AC3E}">
        <p14:creationId xmlns:p14="http://schemas.microsoft.com/office/powerpoint/2010/main" val="33885295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71</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3946914" cy="523220"/>
          </a:xfrm>
          <a:prstGeom prst="rect">
            <a:avLst/>
          </a:prstGeom>
          <a:noFill/>
        </p:spPr>
        <p:txBody>
          <a:bodyPr wrap="none" rtlCol="0">
            <a:spAutoFit/>
          </a:bodyPr>
          <a:lstStyle/>
          <a:p>
            <a:r>
              <a:rPr lang="en-US" sz="2800" b="1" dirty="0"/>
              <a:t>Total Running Time = </a:t>
            </a:r>
          </a:p>
        </p:txBody>
      </p:sp>
      <p:sp>
        <p:nvSpPr>
          <p:cNvPr id="13" name="TextBox 12">
            <a:extLst>
              <a:ext uri="{FF2B5EF4-FFF2-40B4-BE49-F238E27FC236}">
                <a16:creationId xmlns:a16="http://schemas.microsoft.com/office/drawing/2014/main" id="{916E9863-B332-6212-EC17-AD95385D31A0}"/>
              </a:ext>
            </a:extLst>
          </p:cNvPr>
          <p:cNvSpPr txBox="1"/>
          <p:nvPr/>
        </p:nvSpPr>
        <p:spPr>
          <a:xfrm>
            <a:off x="8816148" y="685800"/>
            <a:ext cx="607859" cy="369332"/>
          </a:xfrm>
          <a:prstGeom prst="rect">
            <a:avLst/>
          </a:prstGeom>
          <a:noFill/>
        </p:spPr>
        <p:txBody>
          <a:bodyPr wrap="none" rtlCol="0">
            <a:spAutoFit/>
          </a:bodyPr>
          <a:lstStyle/>
          <a:p>
            <a:r>
              <a:rPr lang="en-US" b="1" dirty="0">
                <a:solidFill>
                  <a:srgbClr val="00B050"/>
                </a:solidFill>
              </a:rPr>
              <a:t>???</a:t>
            </a:r>
          </a:p>
        </p:txBody>
      </p:sp>
    </p:spTree>
    <p:extLst>
      <p:ext uri="{BB962C8B-B14F-4D97-AF65-F5344CB8AC3E}">
        <p14:creationId xmlns:p14="http://schemas.microsoft.com/office/powerpoint/2010/main" val="19557579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72</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4265911" cy="523220"/>
          </a:xfrm>
          <a:prstGeom prst="rect">
            <a:avLst/>
          </a:prstGeom>
          <a:noFill/>
        </p:spPr>
        <p:txBody>
          <a:bodyPr wrap="none" rtlCol="0">
            <a:spAutoFit/>
          </a:bodyPr>
          <a:lstStyle/>
          <a:p>
            <a:r>
              <a:rPr lang="en-US" sz="2800" b="1" dirty="0"/>
              <a:t>Total Running Time =  n</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r>
              <a:rPr lang="en-US" sz="2400" b="1" dirty="0"/>
              <a:t>O(n)</a:t>
            </a:r>
          </a:p>
        </p:txBody>
      </p:sp>
    </p:spTree>
    <p:extLst>
      <p:ext uri="{BB962C8B-B14F-4D97-AF65-F5344CB8AC3E}">
        <p14:creationId xmlns:p14="http://schemas.microsoft.com/office/powerpoint/2010/main" val="31921885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73</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4265911" cy="523220"/>
          </a:xfrm>
          <a:prstGeom prst="rect">
            <a:avLst/>
          </a:prstGeom>
          <a:noFill/>
        </p:spPr>
        <p:txBody>
          <a:bodyPr wrap="none" rtlCol="0">
            <a:spAutoFit/>
          </a:bodyPr>
          <a:lstStyle/>
          <a:p>
            <a:r>
              <a:rPr lang="en-US" sz="2800" b="1" dirty="0"/>
              <a:t>Total Running Time =  n</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35878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74</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4993675" cy="523220"/>
          </a:xfrm>
          <a:prstGeom prst="rect">
            <a:avLst/>
          </a:prstGeom>
          <a:noFill/>
        </p:spPr>
        <p:txBody>
          <a:bodyPr wrap="none" rtlCol="0">
            <a:spAutoFit/>
          </a:bodyPr>
          <a:lstStyle/>
          <a:p>
            <a:r>
              <a:rPr lang="en-US" sz="2800" b="1" dirty="0"/>
              <a:t>Total Running Time =  n  + n</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0146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75</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5532284" cy="523220"/>
          </a:xfrm>
          <a:prstGeom prst="rect">
            <a:avLst/>
          </a:prstGeom>
          <a:noFill/>
        </p:spPr>
        <p:txBody>
          <a:bodyPr wrap="none" rtlCol="0">
            <a:spAutoFit/>
          </a:bodyPr>
          <a:lstStyle/>
          <a:p>
            <a:r>
              <a:rPr lang="en-US" sz="2800" b="1" dirty="0"/>
              <a:t>Total Running Time =  n  + n * 1</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3798BB1-EB84-81A6-038F-B88C6B289324}"/>
              </a:ext>
            </a:extLst>
          </p:cNvPr>
          <p:cNvSpPr txBox="1"/>
          <p:nvPr/>
        </p:nvSpPr>
        <p:spPr>
          <a:xfrm>
            <a:off x="6401971" y="1746001"/>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5230738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76</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5532284" cy="523220"/>
          </a:xfrm>
          <a:prstGeom prst="rect">
            <a:avLst/>
          </a:prstGeom>
          <a:noFill/>
        </p:spPr>
        <p:txBody>
          <a:bodyPr wrap="none" rtlCol="0">
            <a:spAutoFit/>
          </a:bodyPr>
          <a:lstStyle/>
          <a:p>
            <a:r>
              <a:rPr lang="en-US" sz="2800" b="1" dirty="0"/>
              <a:t>Total Running Time =  n  + n * 1</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3798BB1-EB84-81A6-038F-B88C6B289324}"/>
              </a:ext>
            </a:extLst>
          </p:cNvPr>
          <p:cNvSpPr txBox="1"/>
          <p:nvPr/>
        </p:nvSpPr>
        <p:spPr>
          <a:xfrm>
            <a:off x="6435077" y="1736337"/>
            <a:ext cx="816249" cy="461665"/>
          </a:xfrm>
          <a:prstGeom prst="rect">
            <a:avLst/>
          </a:prstGeom>
          <a:noFill/>
        </p:spPr>
        <p:txBody>
          <a:bodyPr wrap="none" rtlCol="0">
            <a:spAutoFit/>
          </a:bodyPr>
          <a:lstStyle/>
          <a:p>
            <a:pPr algn="ctr"/>
            <a:r>
              <a:rPr lang="en-US" sz="2400" b="1" dirty="0"/>
              <a:t>O(1)</a:t>
            </a:r>
          </a:p>
        </p:txBody>
      </p:sp>
      <p:sp>
        <p:nvSpPr>
          <p:cNvPr id="14" name="TextBox 13">
            <a:extLst>
              <a:ext uri="{FF2B5EF4-FFF2-40B4-BE49-F238E27FC236}">
                <a16:creationId xmlns:a16="http://schemas.microsoft.com/office/drawing/2014/main" id="{12E33161-7FBB-AB96-F0D3-E3F75B28D3AD}"/>
              </a:ext>
            </a:extLst>
          </p:cNvPr>
          <p:cNvSpPr txBox="1"/>
          <p:nvPr/>
        </p:nvSpPr>
        <p:spPr>
          <a:xfrm>
            <a:off x="6161749" y="4083447"/>
            <a:ext cx="5287025" cy="461665"/>
          </a:xfrm>
          <a:prstGeom prst="rect">
            <a:avLst/>
          </a:prstGeom>
          <a:noFill/>
        </p:spPr>
        <p:txBody>
          <a:bodyPr wrap="none" rtlCol="0">
            <a:spAutoFit/>
          </a:bodyPr>
          <a:lstStyle/>
          <a:p>
            <a:r>
              <a:rPr lang="en-US" sz="2400" dirty="0"/>
              <a:t>When do we add? When do multiply?</a:t>
            </a:r>
          </a:p>
        </p:txBody>
      </p:sp>
      <p:sp>
        <p:nvSpPr>
          <p:cNvPr id="15" name="TextBox 14">
            <a:extLst>
              <a:ext uri="{FF2B5EF4-FFF2-40B4-BE49-F238E27FC236}">
                <a16:creationId xmlns:a16="http://schemas.microsoft.com/office/drawing/2014/main" id="{AA1F6272-7CB4-8CD1-5586-66017C59D384}"/>
              </a:ext>
            </a:extLst>
          </p:cNvPr>
          <p:cNvSpPr txBox="1"/>
          <p:nvPr/>
        </p:nvSpPr>
        <p:spPr>
          <a:xfrm>
            <a:off x="6248400" y="4552483"/>
            <a:ext cx="4762842" cy="707886"/>
          </a:xfrm>
          <a:prstGeom prst="rect">
            <a:avLst/>
          </a:prstGeom>
          <a:noFill/>
        </p:spPr>
        <p:txBody>
          <a:bodyPr wrap="none" rtlCol="0">
            <a:spAutoFit/>
          </a:bodyPr>
          <a:lstStyle/>
          <a:p>
            <a:r>
              <a:rPr lang="en-US" sz="2000" dirty="0"/>
              <a:t>Sequential Operations = Add</a:t>
            </a:r>
          </a:p>
          <a:p>
            <a:r>
              <a:rPr lang="en-US" sz="2000" dirty="0"/>
              <a:t>Nested Operations (in a loop) = Multiply </a:t>
            </a:r>
          </a:p>
        </p:txBody>
      </p:sp>
    </p:spTree>
    <p:extLst>
      <p:ext uri="{BB962C8B-B14F-4D97-AF65-F5344CB8AC3E}">
        <p14:creationId xmlns:p14="http://schemas.microsoft.com/office/powerpoint/2010/main" val="22701434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77</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5532284" cy="523220"/>
          </a:xfrm>
          <a:prstGeom prst="rect">
            <a:avLst/>
          </a:prstGeom>
          <a:noFill/>
        </p:spPr>
        <p:txBody>
          <a:bodyPr wrap="none" rtlCol="0">
            <a:spAutoFit/>
          </a:bodyPr>
          <a:lstStyle/>
          <a:p>
            <a:r>
              <a:rPr lang="en-US" sz="2800" b="1" dirty="0"/>
              <a:t>Total Running Time =  n  + n * 1</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3798BB1-EB84-81A6-038F-B88C6B289324}"/>
              </a:ext>
            </a:extLst>
          </p:cNvPr>
          <p:cNvSpPr txBox="1"/>
          <p:nvPr/>
        </p:nvSpPr>
        <p:spPr>
          <a:xfrm>
            <a:off x="6435077" y="1736337"/>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FC41CA70-E8E8-2D42-055B-214154AA3798}"/>
              </a:ext>
            </a:extLst>
          </p:cNvPr>
          <p:cNvSpPr/>
          <p:nvPr/>
        </p:nvSpPr>
        <p:spPr>
          <a:xfrm rot="10800000">
            <a:off x="3429000" y="2853702"/>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07252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78</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6141425" cy="523220"/>
          </a:xfrm>
          <a:prstGeom prst="rect">
            <a:avLst/>
          </a:prstGeom>
          <a:noFill/>
        </p:spPr>
        <p:txBody>
          <a:bodyPr wrap="none" rtlCol="0">
            <a:spAutoFit/>
          </a:bodyPr>
          <a:lstStyle/>
          <a:p>
            <a:r>
              <a:rPr lang="en-US" sz="2800" b="1" dirty="0"/>
              <a:t>Total Running Time =  n  + n * 1 + 1</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3798BB1-EB84-81A6-038F-B88C6B289324}"/>
              </a:ext>
            </a:extLst>
          </p:cNvPr>
          <p:cNvSpPr txBox="1"/>
          <p:nvPr/>
        </p:nvSpPr>
        <p:spPr>
          <a:xfrm>
            <a:off x="6435077" y="1736337"/>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FC41CA70-E8E8-2D42-055B-214154AA3798}"/>
              </a:ext>
            </a:extLst>
          </p:cNvPr>
          <p:cNvSpPr/>
          <p:nvPr/>
        </p:nvSpPr>
        <p:spPr>
          <a:xfrm rot="10800000">
            <a:off x="3429000" y="2853702"/>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9AB330F0-4B5F-6EE9-9FF4-EF6FC8A30835}"/>
              </a:ext>
            </a:extLst>
          </p:cNvPr>
          <p:cNvSpPr/>
          <p:nvPr/>
        </p:nvSpPr>
        <p:spPr>
          <a:xfrm rot="10800000">
            <a:off x="6629400" y="323978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163631B-E8D6-1CED-955D-CCC6AA8BE1A3}"/>
              </a:ext>
            </a:extLst>
          </p:cNvPr>
          <p:cNvSpPr txBox="1"/>
          <p:nvPr/>
        </p:nvSpPr>
        <p:spPr>
          <a:xfrm>
            <a:off x="4267200" y="2778118"/>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19800002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79</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6750566" cy="523220"/>
          </a:xfrm>
          <a:prstGeom prst="rect">
            <a:avLst/>
          </a:prstGeom>
          <a:noFill/>
        </p:spPr>
        <p:txBody>
          <a:bodyPr wrap="none" rtlCol="0">
            <a:spAutoFit/>
          </a:bodyPr>
          <a:lstStyle/>
          <a:p>
            <a:r>
              <a:rPr lang="en-US" sz="2800" b="1" dirty="0"/>
              <a:t>Total Running Time =  n  + n * 1 + 1 + 1</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3798BB1-EB84-81A6-038F-B88C6B289324}"/>
              </a:ext>
            </a:extLst>
          </p:cNvPr>
          <p:cNvSpPr txBox="1"/>
          <p:nvPr/>
        </p:nvSpPr>
        <p:spPr>
          <a:xfrm>
            <a:off x="6435077" y="1736337"/>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FC41CA70-E8E8-2D42-055B-214154AA3798}"/>
              </a:ext>
            </a:extLst>
          </p:cNvPr>
          <p:cNvSpPr/>
          <p:nvPr/>
        </p:nvSpPr>
        <p:spPr>
          <a:xfrm rot="10800000">
            <a:off x="3429000" y="2853702"/>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9AB330F0-4B5F-6EE9-9FF4-EF6FC8A30835}"/>
              </a:ext>
            </a:extLst>
          </p:cNvPr>
          <p:cNvSpPr/>
          <p:nvPr/>
        </p:nvSpPr>
        <p:spPr>
          <a:xfrm rot="10800000">
            <a:off x="6629400" y="323978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163631B-E8D6-1CED-955D-CCC6AA8BE1A3}"/>
              </a:ext>
            </a:extLst>
          </p:cNvPr>
          <p:cNvSpPr txBox="1"/>
          <p:nvPr/>
        </p:nvSpPr>
        <p:spPr>
          <a:xfrm>
            <a:off x="7445649" y="3198167"/>
            <a:ext cx="816249" cy="461665"/>
          </a:xfrm>
          <a:prstGeom prst="rect">
            <a:avLst/>
          </a:prstGeom>
          <a:noFill/>
        </p:spPr>
        <p:txBody>
          <a:bodyPr wrap="none" rtlCol="0">
            <a:spAutoFit/>
          </a:bodyPr>
          <a:lstStyle/>
          <a:p>
            <a:pPr algn="ctr"/>
            <a:r>
              <a:rPr lang="en-US" sz="2400" b="1" dirty="0"/>
              <a:t>O(1)</a:t>
            </a:r>
          </a:p>
        </p:txBody>
      </p:sp>
      <p:sp>
        <p:nvSpPr>
          <p:cNvPr id="17" name="TextBox 16">
            <a:extLst>
              <a:ext uri="{FF2B5EF4-FFF2-40B4-BE49-F238E27FC236}">
                <a16:creationId xmlns:a16="http://schemas.microsoft.com/office/drawing/2014/main" id="{438CA42E-F08D-447A-2449-F9428A13612E}"/>
              </a:ext>
            </a:extLst>
          </p:cNvPr>
          <p:cNvSpPr txBox="1"/>
          <p:nvPr/>
        </p:nvSpPr>
        <p:spPr>
          <a:xfrm>
            <a:off x="4218214" y="2815909"/>
            <a:ext cx="816249" cy="461665"/>
          </a:xfrm>
          <a:prstGeom prst="rect">
            <a:avLst/>
          </a:prstGeom>
          <a:noFill/>
        </p:spPr>
        <p:txBody>
          <a:bodyPr wrap="none" rtlCol="0">
            <a:spAutoFit/>
          </a:bodyPr>
          <a:lstStyle/>
          <a:p>
            <a:pPr algn="ctr"/>
            <a:r>
              <a:rPr lang="en-US" sz="2400" b="1" dirty="0"/>
              <a:t>O(1)</a:t>
            </a:r>
          </a:p>
        </p:txBody>
      </p:sp>
      <p:sp>
        <p:nvSpPr>
          <p:cNvPr id="18" name="Arrow: Right 17">
            <a:extLst>
              <a:ext uri="{FF2B5EF4-FFF2-40B4-BE49-F238E27FC236}">
                <a16:creationId xmlns:a16="http://schemas.microsoft.com/office/drawing/2014/main" id="{9C8F967D-47B8-793B-15CE-D471080D2AE7}"/>
              </a:ext>
            </a:extLst>
          </p:cNvPr>
          <p:cNvSpPr/>
          <p:nvPr/>
        </p:nvSpPr>
        <p:spPr>
          <a:xfrm rot="10800000">
            <a:off x="3527683" y="359225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0639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a:t>
            </a:fld>
            <a:endParaRPr lang="en-US" dirty="0"/>
          </a:p>
        </p:txBody>
      </p:sp>
      <p:sp>
        <p:nvSpPr>
          <p:cNvPr id="7" name="TextBox 6">
            <a:extLst>
              <a:ext uri="{FF2B5EF4-FFF2-40B4-BE49-F238E27FC236}">
                <a16:creationId xmlns:a16="http://schemas.microsoft.com/office/drawing/2014/main" id="{64498124-8F6A-2943-CB95-50606CF85C1C}"/>
              </a:ext>
            </a:extLst>
          </p:cNvPr>
          <p:cNvSpPr txBox="1"/>
          <p:nvPr/>
        </p:nvSpPr>
        <p:spPr>
          <a:xfrm>
            <a:off x="838200" y="228600"/>
            <a:ext cx="10134600" cy="1569660"/>
          </a:xfrm>
          <a:prstGeom prst="rect">
            <a:avLst/>
          </a:prstGeom>
          <a:noFill/>
        </p:spPr>
        <p:txBody>
          <a:bodyPr wrap="square" rtlCol="0">
            <a:spAutoFit/>
          </a:bodyPr>
          <a:lstStyle/>
          <a:p>
            <a:r>
              <a:rPr lang="en-US" sz="2400" dirty="0"/>
              <a:t>Suppose you are moving across the country. You’ve contracted a builder to build you a brand-new house. You are trying to plan which date you should put all your belongings in the truck and move to the new house across the country. You ask the builder the following question:</a:t>
            </a:r>
          </a:p>
        </p:txBody>
      </p:sp>
      <p:sp>
        <p:nvSpPr>
          <p:cNvPr id="8" name="TextBox 7">
            <a:extLst>
              <a:ext uri="{FF2B5EF4-FFF2-40B4-BE49-F238E27FC236}">
                <a16:creationId xmlns:a16="http://schemas.microsoft.com/office/drawing/2014/main" id="{E6A5F9A4-CCE1-66EC-6BD1-A59EAF403858}"/>
              </a:ext>
            </a:extLst>
          </p:cNvPr>
          <p:cNvSpPr txBox="1"/>
          <p:nvPr/>
        </p:nvSpPr>
        <p:spPr>
          <a:xfrm>
            <a:off x="1295400" y="1938652"/>
            <a:ext cx="8627683" cy="523220"/>
          </a:xfrm>
          <a:prstGeom prst="rect">
            <a:avLst/>
          </a:prstGeom>
          <a:noFill/>
        </p:spPr>
        <p:txBody>
          <a:bodyPr wrap="none" rtlCol="0">
            <a:spAutoFit/>
          </a:bodyPr>
          <a:lstStyle/>
          <a:p>
            <a:r>
              <a:rPr lang="en-US" sz="2800" b="1" dirty="0"/>
              <a:t>How long will it take to finish building the house?</a:t>
            </a:r>
          </a:p>
        </p:txBody>
      </p:sp>
      <p:sp>
        <p:nvSpPr>
          <p:cNvPr id="2" name="TextBox 1">
            <a:extLst>
              <a:ext uri="{FF2B5EF4-FFF2-40B4-BE49-F238E27FC236}">
                <a16:creationId xmlns:a16="http://schemas.microsoft.com/office/drawing/2014/main" id="{309A178F-84BA-EA17-0880-6823C474CD93}"/>
              </a:ext>
            </a:extLst>
          </p:cNvPr>
          <p:cNvSpPr txBox="1"/>
          <p:nvPr/>
        </p:nvSpPr>
        <p:spPr>
          <a:xfrm>
            <a:off x="838200" y="2667000"/>
            <a:ext cx="9753600" cy="830997"/>
          </a:xfrm>
          <a:prstGeom prst="rect">
            <a:avLst/>
          </a:prstGeom>
          <a:noFill/>
        </p:spPr>
        <p:txBody>
          <a:bodyPr wrap="square" rtlCol="0">
            <a:spAutoFit/>
          </a:bodyPr>
          <a:lstStyle/>
          <a:p>
            <a:r>
              <a:rPr lang="en-US" sz="2400" dirty="0"/>
              <a:t>The builder is unsure exactly when he will be done, but he offers the following answers in an enclosed envelope. You can only pick one.</a:t>
            </a:r>
          </a:p>
        </p:txBody>
      </p:sp>
      <p:sp>
        <p:nvSpPr>
          <p:cNvPr id="6" name="Rectangle 5">
            <a:extLst>
              <a:ext uri="{FF2B5EF4-FFF2-40B4-BE49-F238E27FC236}">
                <a16:creationId xmlns:a16="http://schemas.microsoft.com/office/drawing/2014/main" id="{39692EF3-9BCB-83D6-2765-C14E6FC6871E}"/>
              </a:ext>
            </a:extLst>
          </p:cNvPr>
          <p:cNvSpPr/>
          <p:nvPr/>
        </p:nvSpPr>
        <p:spPr>
          <a:xfrm>
            <a:off x="152400" y="4160271"/>
            <a:ext cx="3276600" cy="1676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t>The </a:t>
            </a:r>
            <a:r>
              <a:rPr lang="en-US" sz="2800" b="1" dirty="0"/>
              <a:t>fastest</a:t>
            </a:r>
            <a:r>
              <a:rPr lang="en-US" sz="2800" dirty="0"/>
              <a:t> time he has completed a house in the past</a:t>
            </a:r>
          </a:p>
        </p:txBody>
      </p:sp>
      <p:sp>
        <p:nvSpPr>
          <p:cNvPr id="9" name="Rectangle 8">
            <a:extLst>
              <a:ext uri="{FF2B5EF4-FFF2-40B4-BE49-F238E27FC236}">
                <a16:creationId xmlns:a16="http://schemas.microsoft.com/office/drawing/2014/main" id="{7EA5A32A-99C9-10F1-BB6A-71B9812BC679}"/>
              </a:ext>
            </a:extLst>
          </p:cNvPr>
          <p:cNvSpPr/>
          <p:nvPr/>
        </p:nvSpPr>
        <p:spPr>
          <a:xfrm>
            <a:off x="3970941" y="4179321"/>
            <a:ext cx="3276600"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t>The </a:t>
            </a:r>
            <a:r>
              <a:rPr lang="en-US" sz="2800" b="1" dirty="0"/>
              <a:t>slowest</a:t>
            </a:r>
            <a:r>
              <a:rPr lang="en-US" sz="2800" dirty="0"/>
              <a:t> time he has completed a house in the past</a:t>
            </a:r>
          </a:p>
        </p:txBody>
      </p:sp>
      <p:sp>
        <p:nvSpPr>
          <p:cNvPr id="10" name="Rectangle 9">
            <a:extLst>
              <a:ext uri="{FF2B5EF4-FFF2-40B4-BE49-F238E27FC236}">
                <a16:creationId xmlns:a16="http://schemas.microsoft.com/office/drawing/2014/main" id="{0486DE1F-E23C-CCE4-A757-97470F3E8648}"/>
              </a:ext>
            </a:extLst>
          </p:cNvPr>
          <p:cNvSpPr/>
          <p:nvPr/>
        </p:nvSpPr>
        <p:spPr>
          <a:xfrm>
            <a:off x="7789482" y="4179321"/>
            <a:ext cx="3276600" cy="1676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t>The </a:t>
            </a:r>
            <a:r>
              <a:rPr lang="en-US" sz="2800" b="1" dirty="0"/>
              <a:t>average</a:t>
            </a:r>
            <a:r>
              <a:rPr lang="en-US" sz="2800" dirty="0"/>
              <a:t> time it takes him to complete a house </a:t>
            </a:r>
          </a:p>
        </p:txBody>
      </p:sp>
      <p:sp>
        <p:nvSpPr>
          <p:cNvPr id="11" name="TextBox 10">
            <a:extLst>
              <a:ext uri="{FF2B5EF4-FFF2-40B4-BE49-F238E27FC236}">
                <a16:creationId xmlns:a16="http://schemas.microsoft.com/office/drawing/2014/main" id="{269083D0-D48B-B513-8C44-1ED5A44F3D85}"/>
              </a:ext>
            </a:extLst>
          </p:cNvPr>
          <p:cNvSpPr txBox="1"/>
          <p:nvPr/>
        </p:nvSpPr>
        <p:spPr>
          <a:xfrm>
            <a:off x="533400" y="5969883"/>
            <a:ext cx="2292615" cy="369332"/>
          </a:xfrm>
          <a:prstGeom prst="rect">
            <a:avLst/>
          </a:prstGeom>
          <a:noFill/>
        </p:spPr>
        <p:txBody>
          <a:bodyPr wrap="none" rtlCol="0">
            <a:spAutoFit/>
          </a:bodyPr>
          <a:lstStyle/>
          <a:p>
            <a:r>
              <a:rPr lang="en-US" i="1" dirty="0"/>
              <a:t>“Best case scenario”</a:t>
            </a:r>
          </a:p>
        </p:txBody>
      </p:sp>
      <p:sp>
        <p:nvSpPr>
          <p:cNvPr id="12" name="TextBox 11">
            <a:extLst>
              <a:ext uri="{FF2B5EF4-FFF2-40B4-BE49-F238E27FC236}">
                <a16:creationId xmlns:a16="http://schemas.microsoft.com/office/drawing/2014/main" id="{9CE010E8-3293-AC75-973D-66E5C50447A6}"/>
              </a:ext>
            </a:extLst>
          </p:cNvPr>
          <p:cNvSpPr txBox="1"/>
          <p:nvPr/>
        </p:nvSpPr>
        <p:spPr>
          <a:xfrm>
            <a:off x="4267200" y="5979408"/>
            <a:ext cx="2428870" cy="369332"/>
          </a:xfrm>
          <a:prstGeom prst="rect">
            <a:avLst/>
          </a:prstGeom>
          <a:noFill/>
        </p:spPr>
        <p:txBody>
          <a:bodyPr wrap="none" rtlCol="0">
            <a:spAutoFit/>
          </a:bodyPr>
          <a:lstStyle/>
          <a:p>
            <a:r>
              <a:rPr lang="en-US" i="1" dirty="0"/>
              <a:t>“Worst case scenario”</a:t>
            </a:r>
          </a:p>
        </p:txBody>
      </p:sp>
      <p:sp>
        <p:nvSpPr>
          <p:cNvPr id="13" name="TextBox 12">
            <a:extLst>
              <a:ext uri="{FF2B5EF4-FFF2-40B4-BE49-F238E27FC236}">
                <a16:creationId xmlns:a16="http://schemas.microsoft.com/office/drawing/2014/main" id="{09009240-E087-2F41-5C4E-B926876041C9}"/>
              </a:ext>
            </a:extLst>
          </p:cNvPr>
          <p:cNvSpPr txBox="1"/>
          <p:nvPr/>
        </p:nvSpPr>
        <p:spPr>
          <a:xfrm>
            <a:off x="8879207" y="5969883"/>
            <a:ext cx="1043876" cy="369332"/>
          </a:xfrm>
          <a:prstGeom prst="rect">
            <a:avLst/>
          </a:prstGeom>
          <a:noFill/>
        </p:spPr>
        <p:txBody>
          <a:bodyPr wrap="none" rtlCol="0">
            <a:spAutoFit/>
          </a:bodyPr>
          <a:lstStyle/>
          <a:p>
            <a:r>
              <a:rPr lang="en-US" i="1" dirty="0"/>
              <a:t>Average</a:t>
            </a:r>
          </a:p>
        </p:txBody>
      </p:sp>
      <p:sp>
        <p:nvSpPr>
          <p:cNvPr id="14" name="TextBox 13">
            <a:extLst>
              <a:ext uri="{FF2B5EF4-FFF2-40B4-BE49-F238E27FC236}">
                <a16:creationId xmlns:a16="http://schemas.microsoft.com/office/drawing/2014/main" id="{F8DBE879-BEA0-E967-8975-196C9B41DBD6}"/>
              </a:ext>
            </a:extLst>
          </p:cNvPr>
          <p:cNvSpPr txBox="1"/>
          <p:nvPr/>
        </p:nvSpPr>
        <p:spPr>
          <a:xfrm>
            <a:off x="1481068" y="3524514"/>
            <a:ext cx="7853432" cy="369332"/>
          </a:xfrm>
          <a:prstGeom prst="rect">
            <a:avLst/>
          </a:prstGeom>
          <a:noFill/>
        </p:spPr>
        <p:txBody>
          <a:bodyPr wrap="none" rtlCol="0">
            <a:spAutoFit/>
          </a:bodyPr>
          <a:lstStyle/>
          <a:p>
            <a:r>
              <a:rPr lang="en-US" i="1" dirty="0"/>
              <a:t>(We will also assume they won’t break any records for fastest/slowest time)</a:t>
            </a:r>
          </a:p>
        </p:txBody>
      </p:sp>
    </p:spTree>
    <p:extLst>
      <p:ext uri="{BB962C8B-B14F-4D97-AF65-F5344CB8AC3E}">
        <p14:creationId xmlns:p14="http://schemas.microsoft.com/office/powerpoint/2010/main" val="12005029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80</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7359707" cy="523220"/>
          </a:xfrm>
          <a:prstGeom prst="rect">
            <a:avLst/>
          </a:prstGeom>
          <a:noFill/>
        </p:spPr>
        <p:txBody>
          <a:bodyPr wrap="none" rtlCol="0">
            <a:spAutoFit/>
          </a:bodyPr>
          <a:lstStyle/>
          <a:p>
            <a:r>
              <a:rPr lang="en-US" sz="2800" b="1" dirty="0"/>
              <a:t>Total Running Time =  n  + n * 1 + 1 + 1 + 1</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3798BB1-EB84-81A6-038F-B88C6B289324}"/>
              </a:ext>
            </a:extLst>
          </p:cNvPr>
          <p:cNvSpPr txBox="1"/>
          <p:nvPr/>
        </p:nvSpPr>
        <p:spPr>
          <a:xfrm>
            <a:off x="6435077" y="1736337"/>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FC41CA70-E8E8-2D42-055B-214154AA3798}"/>
              </a:ext>
            </a:extLst>
          </p:cNvPr>
          <p:cNvSpPr/>
          <p:nvPr/>
        </p:nvSpPr>
        <p:spPr>
          <a:xfrm rot="10800000">
            <a:off x="3429000" y="2853702"/>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9AB330F0-4B5F-6EE9-9FF4-EF6FC8A30835}"/>
              </a:ext>
            </a:extLst>
          </p:cNvPr>
          <p:cNvSpPr/>
          <p:nvPr/>
        </p:nvSpPr>
        <p:spPr>
          <a:xfrm rot="10800000">
            <a:off x="6629400" y="323978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163631B-E8D6-1CED-955D-CCC6AA8BE1A3}"/>
              </a:ext>
            </a:extLst>
          </p:cNvPr>
          <p:cNvSpPr txBox="1"/>
          <p:nvPr/>
        </p:nvSpPr>
        <p:spPr>
          <a:xfrm>
            <a:off x="7445649" y="3198167"/>
            <a:ext cx="816249" cy="461665"/>
          </a:xfrm>
          <a:prstGeom prst="rect">
            <a:avLst/>
          </a:prstGeom>
          <a:noFill/>
        </p:spPr>
        <p:txBody>
          <a:bodyPr wrap="none" rtlCol="0">
            <a:spAutoFit/>
          </a:bodyPr>
          <a:lstStyle/>
          <a:p>
            <a:pPr algn="ctr"/>
            <a:r>
              <a:rPr lang="en-US" sz="2400" b="1" dirty="0"/>
              <a:t>O(1)</a:t>
            </a:r>
          </a:p>
        </p:txBody>
      </p:sp>
      <p:sp>
        <p:nvSpPr>
          <p:cNvPr id="17" name="TextBox 16">
            <a:extLst>
              <a:ext uri="{FF2B5EF4-FFF2-40B4-BE49-F238E27FC236}">
                <a16:creationId xmlns:a16="http://schemas.microsoft.com/office/drawing/2014/main" id="{438CA42E-F08D-447A-2449-F9428A13612E}"/>
              </a:ext>
            </a:extLst>
          </p:cNvPr>
          <p:cNvSpPr txBox="1"/>
          <p:nvPr/>
        </p:nvSpPr>
        <p:spPr>
          <a:xfrm>
            <a:off x="4218214" y="2815909"/>
            <a:ext cx="816249" cy="461665"/>
          </a:xfrm>
          <a:prstGeom prst="rect">
            <a:avLst/>
          </a:prstGeom>
          <a:noFill/>
        </p:spPr>
        <p:txBody>
          <a:bodyPr wrap="none" rtlCol="0">
            <a:spAutoFit/>
          </a:bodyPr>
          <a:lstStyle/>
          <a:p>
            <a:pPr algn="ctr"/>
            <a:r>
              <a:rPr lang="en-US" sz="2400" b="1" dirty="0"/>
              <a:t>O(1)</a:t>
            </a:r>
          </a:p>
        </p:txBody>
      </p:sp>
      <p:sp>
        <p:nvSpPr>
          <p:cNvPr id="18" name="Arrow: Right 17">
            <a:extLst>
              <a:ext uri="{FF2B5EF4-FFF2-40B4-BE49-F238E27FC236}">
                <a16:creationId xmlns:a16="http://schemas.microsoft.com/office/drawing/2014/main" id="{9C8F967D-47B8-793B-15CE-D471080D2AE7}"/>
              </a:ext>
            </a:extLst>
          </p:cNvPr>
          <p:cNvSpPr/>
          <p:nvPr/>
        </p:nvSpPr>
        <p:spPr>
          <a:xfrm rot="10800000">
            <a:off x="3527683" y="359225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911CB59-B90D-7DE2-E2D7-94BD94B52A04}"/>
              </a:ext>
            </a:extLst>
          </p:cNvPr>
          <p:cNvSpPr txBox="1"/>
          <p:nvPr/>
        </p:nvSpPr>
        <p:spPr>
          <a:xfrm>
            <a:off x="4365703" y="3554621"/>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19982885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81</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7359707" cy="1508105"/>
          </a:xfrm>
          <a:prstGeom prst="rect">
            <a:avLst/>
          </a:prstGeom>
          <a:noFill/>
        </p:spPr>
        <p:txBody>
          <a:bodyPr wrap="none" rtlCol="0">
            <a:spAutoFit/>
          </a:bodyPr>
          <a:lstStyle/>
          <a:p>
            <a:r>
              <a:rPr lang="en-US" sz="2800" b="1" dirty="0"/>
              <a:t>Total Running Time =  n  + n * 1 + 1 + 1 + 1</a:t>
            </a:r>
          </a:p>
          <a:p>
            <a:r>
              <a:rPr lang="en-US" sz="2800" b="1" dirty="0"/>
              <a:t>                                   </a:t>
            </a:r>
            <a:r>
              <a:rPr lang="en-US" sz="3600" b="1" dirty="0"/>
              <a:t>= 2n + 3</a:t>
            </a:r>
          </a:p>
          <a:p>
            <a:r>
              <a:rPr lang="en-US" sz="2800" b="1" dirty="0"/>
              <a:t>                                     </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3798BB1-EB84-81A6-038F-B88C6B289324}"/>
              </a:ext>
            </a:extLst>
          </p:cNvPr>
          <p:cNvSpPr txBox="1"/>
          <p:nvPr/>
        </p:nvSpPr>
        <p:spPr>
          <a:xfrm>
            <a:off x="6435077" y="1736337"/>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FC41CA70-E8E8-2D42-055B-214154AA3798}"/>
              </a:ext>
            </a:extLst>
          </p:cNvPr>
          <p:cNvSpPr/>
          <p:nvPr/>
        </p:nvSpPr>
        <p:spPr>
          <a:xfrm rot="10800000">
            <a:off x="3429000" y="2853702"/>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9AB330F0-4B5F-6EE9-9FF4-EF6FC8A30835}"/>
              </a:ext>
            </a:extLst>
          </p:cNvPr>
          <p:cNvSpPr/>
          <p:nvPr/>
        </p:nvSpPr>
        <p:spPr>
          <a:xfrm rot="10800000">
            <a:off x="6629400" y="323978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163631B-E8D6-1CED-955D-CCC6AA8BE1A3}"/>
              </a:ext>
            </a:extLst>
          </p:cNvPr>
          <p:cNvSpPr txBox="1"/>
          <p:nvPr/>
        </p:nvSpPr>
        <p:spPr>
          <a:xfrm>
            <a:off x="7445649" y="3198167"/>
            <a:ext cx="816249" cy="461665"/>
          </a:xfrm>
          <a:prstGeom prst="rect">
            <a:avLst/>
          </a:prstGeom>
          <a:noFill/>
        </p:spPr>
        <p:txBody>
          <a:bodyPr wrap="none" rtlCol="0">
            <a:spAutoFit/>
          </a:bodyPr>
          <a:lstStyle/>
          <a:p>
            <a:pPr algn="ctr"/>
            <a:r>
              <a:rPr lang="en-US" sz="2400" b="1" dirty="0"/>
              <a:t>O(1)</a:t>
            </a:r>
          </a:p>
        </p:txBody>
      </p:sp>
      <p:sp>
        <p:nvSpPr>
          <p:cNvPr id="17" name="TextBox 16">
            <a:extLst>
              <a:ext uri="{FF2B5EF4-FFF2-40B4-BE49-F238E27FC236}">
                <a16:creationId xmlns:a16="http://schemas.microsoft.com/office/drawing/2014/main" id="{438CA42E-F08D-447A-2449-F9428A13612E}"/>
              </a:ext>
            </a:extLst>
          </p:cNvPr>
          <p:cNvSpPr txBox="1"/>
          <p:nvPr/>
        </p:nvSpPr>
        <p:spPr>
          <a:xfrm>
            <a:off x="4218214" y="2815909"/>
            <a:ext cx="816249" cy="461665"/>
          </a:xfrm>
          <a:prstGeom prst="rect">
            <a:avLst/>
          </a:prstGeom>
          <a:noFill/>
        </p:spPr>
        <p:txBody>
          <a:bodyPr wrap="none" rtlCol="0">
            <a:spAutoFit/>
          </a:bodyPr>
          <a:lstStyle/>
          <a:p>
            <a:pPr algn="ctr"/>
            <a:r>
              <a:rPr lang="en-US" sz="2400" b="1" dirty="0"/>
              <a:t>O(1)</a:t>
            </a:r>
          </a:p>
        </p:txBody>
      </p:sp>
      <p:sp>
        <p:nvSpPr>
          <p:cNvPr id="18" name="Arrow: Right 17">
            <a:extLst>
              <a:ext uri="{FF2B5EF4-FFF2-40B4-BE49-F238E27FC236}">
                <a16:creationId xmlns:a16="http://schemas.microsoft.com/office/drawing/2014/main" id="{9C8F967D-47B8-793B-15CE-D471080D2AE7}"/>
              </a:ext>
            </a:extLst>
          </p:cNvPr>
          <p:cNvSpPr/>
          <p:nvPr/>
        </p:nvSpPr>
        <p:spPr>
          <a:xfrm rot="10800000">
            <a:off x="3527683" y="359225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911CB59-B90D-7DE2-E2D7-94BD94B52A04}"/>
              </a:ext>
            </a:extLst>
          </p:cNvPr>
          <p:cNvSpPr txBox="1"/>
          <p:nvPr/>
        </p:nvSpPr>
        <p:spPr>
          <a:xfrm>
            <a:off x="4365703" y="3554621"/>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296751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82</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7359707" cy="1508105"/>
          </a:xfrm>
          <a:prstGeom prst="rect">
            <a:avLst/>
          </a:prstGeom>
          <a:noFill/>
        </p:spPr>
        <p:txBody>
          <a:bodyPr wrap="none" rtlCol="0">
            <a:spAutoFit/>
          </a:bodyPr>
          <a:lstStyle/>
          <a:p>
            <a:r>
              <a:rPr lang="en-US" sz="2800" b="1" dirty="0"/>
              <a:t>Total Running Time =  n  + n * 1 + 1 + 1 + 1</a:t>
            </a:r>
          </a:p>
          <a:p>
            <a:r>
              <a:rPr lang="en-US" sz="2800" b="1" dirty="0"/>
              <a:t>                                   </a:t>
            </a:r>
            <a:r>
              <a:rPr lang="en-US" sz="3600" b="1" dirty="0"/>
              <a:t>= 2n + 3</a:t>
            </a:r>
          </a:p>
          <a:p>
            <a:r>
              <a:rPr lang="en-US" sz="2800" b="1" dirty="0"/>
              <a:t>                                     </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3798BB1-EB84-81A6-038F-B88C6B289324}"/>
              </a:ext>
            </a:extLst>
          </p:cNvPr>
          <p:cNvSpPr txBox="1"/>
          <p:nvPr/>
        </p:nvSpPr>
        <p:spPr>
          <a:xfrm>
            <a:off x="6435077" y="1736337"/>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FC41CA70-E8E8-2D42-055B-214154AA3798}"/>
              </a:ext>
            </a:extLst>
          </p:cNvPr>
          <p:cNvSpPr/>
          <p:nvPr/>
        </p:nvSpPr>
        <p:spPr>
          <a:xfrm rot="10800000">
            <a:off x="3429000" y="2853702"/>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9AB330F0-4B5F-6EE9-9FF4-EF6FC8A30835}"/>
              </a:ext>
            </a:extLst>
          </p:cNvPr>
          <p:cNvSpPr/>
          <p:nvPr/>
        </p:nvSpPr>
        <p:spPr>
          <a:xfrm rot="10800000">
            <a:off x="6629400" y="323978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163631B-E8D6-1CED-955D-CCC6AA8BE1A3}"/>
              </a:ext>
            </a:extLst>
          </p:cNvPr>
          <p:cNvSpPr txBox="1"/>
          <p:nvPr/>
        </p:nvSpPr>
        <p:spPr>
          <a:xfrm>
            <a:off x="7445649" y="3198167"/>
            <a:ext cx="816249" cy="461665"/>
          </a:xfrm>
          <a:prstGeom prst="rect">
            <a:avLst/>
          </a:prstGeom>
          <a:noFill/>
        </p:spPr>
        <p:txBody>
          <a:bodyPr wrap="none" rtlCol="0">
            <a:spAutoFit/>
          </a:bodyPr>
          <a:lstStyle/>
          <a:p>
            <a:pPr algn="ctr"/>
            <a:r>
              <a:rPr lang="en-US" sz="2400" b="1" dirty="0"/>
              <a:t>O(1)</a:t>
            </a:r>
          </a:p>
        </p:txBody>
      </p:sp>
      <p:sp>
        <p:nvSpPr>
          <p:cNvPr id="17" name="TextBox 16">
            <a:extLst>
              <a:ext uri="{FF2B5EF4-FFF2-40B4-BE49-F238E27FC236}">
                <a16:creationId xmlns:a16="http://schemas.microsoft.com/office/drawing/2014/main" id="{438CA42E-F08D-447A-2449-F9428A13612E}"/>
              </a:ext>
            </a:extLst>
          </p:cNvPr>
          <p:cNvSpPr txBox="1"/>
          <p:nvPr/>
        </p:nvSpPr>
        <p:spPr>
          <a:xfrm>
            <a:off x="4218214" y="2815909"/>
            <a:ext cx="816249" cy="461665"/>
          </a:xfrm>
          <a:prstGeom prst="rect">
            <a:avLst/>
          </a:prstGeom>
          <a:noFill/>
        </p:spPr>
        <p:txBody>
          <a:bodyPr wrap="none" rtlCol="0">
            <a:spAutoFit/>
          </a:bodyPr>
          <a:lstStyle/>
          <a:p>
            <a:pPr algn="ctr"/>
            <a:r>
              <a:rPr lang="en-US" sz="2400" b="1" dirty="0"/>
              <a:t>O(1)</a:t>
            </a:r>
          </a:p>
        </p:txBody>
      </p:sp>
      <p:sp>
        <p:nvSpPr>
          <p:cNvPr id="18" name="Arrow: Right 17">
            <a:extLst>
              <a:ext uri="{FF2B5EF4-FFF2-40B4-BE49-F238E27FC236}">
                <a16:creationId xmlns:a16="http://schemas.microsoft.com/office/drawing/2014/main" id="{9C8F967D-47B8-793B-15CE-D471080D2AE7}"/>
              </a:ext>
            </a:extLst>
          </p:cNvPr>
          <p:cNvSpPr/>
          <p:nvPr/>
        </p:nvSpPr>
        <p:spPr>
          <a:xfrm rot="10800000">
            <a:off x="3527683" y="359225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911CB59-B90D-7DE2-E2D7-94BD94B52A04}"/>
              </a:ext>
            </a:extLst>
          </p:cNvPr>
          <p:cNvSpPr txBox="1"/>
          <p:nvPr/>
        </p:nvSpPr>
        <p:spPr>
          <a:xfrm>
            <a:off x="4365703" y="3554621"/>
            <a:ext cx="816249" cy="461665"/>
          </a:xfrm>
          <a:prstGeom prst="rect">
            <a:avLst/>
          </a:prstGeom>
          <a:noFill/>
        </p:spPr>
        <p:txBody>
          <a:bodyPr wrap="none" rtlCol="0">
            <a:spAutoFit/>
          </a:bodyPr>
          <a:lstStyle/>
          <a:p>
            <a:pPr algn="ctr"/>
            <a:r>
              <a:rPr lang="en-US" sz="2400" b="1" dirty="0"/>
              <a:t>O(1)</a:t>
            </a:r>
          </a:p>
        </p:txBody>
      </p:sp>
      <p:sp>
        <p:nvSpPr>
          <p:cNvPr id="20" name="TextBox 19">
            <a:extLst>
              <a:ext uri="{FF2B5EF4-FFF2-40B4-BE49-F238E27FC236}">
                <a16:creationId xmlns:a16="http://schemas.microsoft.com/office/drawing/2014/main" id="{EC111DB5-31FD-4A0A-68F7-6B287CCA510A}"/>
              </a:ext>
            </a:extLst>
          </p:cNvPr>
          <p:cNvSpPr txBox="1"/>
          <p:nvPr/>
        </p:nvSpPr>
        <p:spPr>
          <a:xfrm>
            <a:off x="2643052" y="5561985"/>
            <a:ext cx="5846472" cy="584775"/>
          </a:xfrm>
          <a:prstGeom prst="rect">
            <a:avLst/>
          </a:prstGeom>
          <a:noFill/>
        </p:spPr>
        <p:txBody>
          <a:bodyPr wrap="none" rtlCol="0">
            <a:spAutoFit/>
          </a:bodyPr>
          <a:lstStyle/>
          <a:p>
            <a:r>
              <a:rPr lang="en-US" sz="3200" b="1" dirty="0">
                <a:solidFill>
                  <a:srgbClr val="FF0000"/>
                </a:solidFill>
              </a:rPr>
              <a:t>O(2n) </a:t>
            </a:r>
            <a:r>
              <a:rPr lang="en-US" sz="2400" b="1" dirty="0">
                <a:solidFill>
                  <a:srgbClr val="FF0000"/>
                </a:solidFill>
              </a:rPr>
              <a:t>where n is the size of the array</a:t>
            </a:r>
          </a:p>
        </p:txBody>
      </p:sp>
    </p:spTree>
    <p:extLst>
      <p:ext uri="{BB962C8B-B14F-4D97-AF65-F5344CB8AC3E}">
        <p14:creationId xmlns:p14="http://schemas.microsoft.com/office/powerpoint/2010/main" val="220075938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83</a:t>
            </a:fld>
            <a:endParaRPr lang="en-US" dirty="0"/>
          </a:p>
        </p:txBody>
      </p:sp>
      <p:sp>
        <p:nvSpPr>
          <p:cNvPr id="6" name="TextBox 5">
            <a:extLst>
              <a:ext uri="{FF2B5EF4-FFF2-40B4-BE49-F238E27FC236}">
                <a16:creationId xmlns:a16="http://schemas.microsoft.com/office/drawing/2014/main" id="{168ED930-0648-7EC9-83D7-A6F5AB144A6B}"/>
              </a:ext>
            </a:extLst>
          </p:cNvPr>
          <p:cNvSpPr txBox="1"/>
          <p:nvPr/>
        </p:nvSpPr>
        <p:spPr>
          <a:xfrm>
            <a:off x="228600" y="228600"/>
            <a:ext cx="1162498" cy="523220"/>
          </a:xfrm>
          <a:prstGeom prst="rect">
            <a:avLst/>
          </a:prstGeom>
          <a:noFill/>
        </p:spPr>
        <p:txBody>
          <a:bodyPr wrap="none" rtlCol="0">
            <a:spAutoFit/>
          </a:bodyPr>
          <a:lstStyle/>
          <a:p>
            <a:r>
              <a:rPr lang="en-US" sz="2800" b="1" dirty="0"/>
              <a:t>Big-O</a:t>
            </a:r>
          </a:p>
        </p:txBody>
      </p:sp>
      <p:sp>
        <p:nvSpPr>
          <p:cNvPr id="14" name="TextBox 13">
            <a:extLst>
              <a:ext uri="{FF2B5EF4-FFF2-40B4-BE49-F238E27FC236}">
                <a16:creationId xmlns:a16="http://schemas.microsoft.com/office/drawing/2014/main" id="{A033AFB3-CBDB-6E57-465A-A9AB47B9FB4F}"/>
              </a:ext>
            </a:extLst>
          </p:cNvPr>
          <p:cNvSpPr txBox="1"/>
          <p:nvPr/>
        </p:nvSpPr>
        <p:spPr>
          <a:xfrm>
            <a:off x="818013" y="685800"/>
            <a:ext cx="9417963" cy="369332"/>
          </a:xfrm>
          <a:prstGeom prst="rect">
            <a:avLst/>
          </a:prstGeom>
          <a:noFill/>
        </p:spPr>
        <p:txBody>
          <a:bodyPr wrap="none" rtlCol="0">
            <a:spAutoFit/>
          </a:bodyPr>
          <a:lstStyle/>
          <a:p>
            <a:r>
              <a:rPr lang="en-US" dirty="0"/>
              <a:t>Notation used to describe the running time of an algorithm in terms of worse case scenario</a:t>
            </a:r>
          </a:p>
        </p:txBody>
      </p:sp>
      <p:sp>
        <p:nvSpPr>
          <p:cNvPr id="16" name="TextBox 15">
            <a:extLst>
              <a:ext uri="{FF2B5EF4-FFF2-40B4-BE49-F238E27FC236}">
                <a16:creationId xmlns:a16="http://schemas.microsoft.com/office/drawing/2014/main" id="{CCC6F497-D4BD-5C4B-43D1-09B7E9C46AF3}"/>
              </a:ext>
            </a:extLst>
          </p:cNvPr>
          <p:cNvSpPr txBox="1"/>
          <p:nvPr/>
        </p:nvSpPr>
        <p:spPr>
          <a:xfrm>
            <a:off x="381000" y="2514600"/>
            <a:ext cx="3502882" cy="461665"/>
          </a:xfrm>
          <a:prstGeom prst="rect">
            <a:avLst/>
          </a:prstGeom>
          <a:noFill/>
        </p:spPr>
        <p:txBody>
          <a:bodyPr wrap="none" rtlCol="0">
            <a:spAutoFit/>
          </a:bodyPr>
          <a:lstStyle/>
          <a:p>
            <a:r>
              <a:rPr lang="en-US" sz="2400" dirty="0"/>
              <a:t>Traits of Big-O-Notation:</a:t>
            </a:r>
          </a:p>
        </p:txBody>
      </p:sp>
      <p:sp>
        <p:nvSpPr>
          <p:cNvPr id="17" name="TextBox 16">
            <a:extLst>
              <a:ext uri="{FF2B5EF4-FFF2-40B4-BE49-F238E27FC236}">
                <a16:creationId xmlns:a16="http://schemas.microsoft.com/office/drawing/2014/main" id="{CBEF47B0-943F-277A-3BC7-8C223EE52BB2}"/>
              </a:ext>
            </a:extLst>
          </p:cNvPr>
          <p:cNvSpPr txBox="1"/>
          <p:nvPr/>
        </p:nvSpPr>
        <p:spPr>
          <a:xfrm>
            <a:off x="1391098" y="3350514"/>
            <a:ext cx="7141699" cy="523220"/>
          </a:xfrm>
          <a:prstGeom prst="rect">
            <a:avLst/>
          </a:prstGeom>
          <a:noFill/>
          <a:ln w="28575">
            <a:solidFill>
              <a:schemeClr val="accent1"/>
            </a:solidFill>
          </a:ln>
        </p:spPr>
        <p:txBody>
          <a:bodyPr wrap="none" rtlCol="0">
            <a:spAutoFit/>
          </a:bodyPr>
          <a:lstStyle/>
          <a:p>
            <a:r>
              <a:rPr lang="en-US" sz="2800" dirty="0"/>
              <a:t>In Big-O, we can drop non-dominant factors</a:t>
            </a:r>
          </a:p>
        </p:txBody>
      </p:sp>
      <p:sp>
        <p:nvSpPr>
          <p:cNvPr id="10" name="TextBox 9">
            <a:extLst>
              <a:ext uri="{FF2B5EF4-FFF2-40B4-BE49-F238E27FC236}">
                <a16:creationId xmlns:a16="http://schemas.microsoft.com/office/drawing/2014/main" id="{56B23F98-F641-8529-B79D-B0E59F516127}"/>
              </a:ext>
            </a:extLst>
          </p:cNvPr>
          <p:cNvSpPr txBox="1"/>
          <p:nvPr/>
        </p:nvSpPr>
        <p:spPr>
          <a:xfrm>
            <a:off x="1391098" y="4564902"/>
            <a:ext cx="8057702" cy="523220"/>
          </a:xfrm>
          <a:prstGeom prst="rect">
            <a:avLst/>
          </a:prstGeom>
          <a:noFill/>
          <a:ln w="28575">
            <a:solidFill>
              <a:srgbClr val="FF0000"/>
            </a:solidFill>
          </a:ln>
        </p:spPr>
        <p:txBody>
          <a:bodyPr wrap="square" rtlCol="0">
            <a:spAutoFit/>
          </a:bodyPr>
          <a:lstStyle/>
          <a:p>
            <a:r>
              <a:rPr lang="en-US" sz="2800" dirty="0"/>
              <a:t>In Big-O, we can drop multiplicative constants</a:t>
            </a:r>
          </a:p>
        </p:txBody>
      </p:sp>
    </p:spTree>
    <p:extLst>
      <p:ext uri="{BB962C8B-B14F-4D97-AF65-F5344CB8AC3E}">
        <p14:creationId xmlns:p14="http://schemas.microsoft.com/office/powerpoint/2010/main" val="22559513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84</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7359707" cy="1508105"/>
          </a:xfrm>
          <a:prstGeom prst="rect">
            <a:avLst/>
          </a:prstGeom>
          <a:noFill/>
        </p:spPr>
        <p:txBody>
          <a:bodyPr wrap="none" rtlCol="0">
            <a:spAutoFit/>
          </a:bodyPr>
          <a:lstStyle/>
          <a:p>
            <a:r>
              <a:rPr lang="en-US" sz="2800" b="1" dirty="0"/>
              <a:t>Total Running Time =  n  + n * 1 + 1 + 1 + 1</a:t>
            </a:r>
          </a:p>
          <a:p>
            <a:r>
              <a:rPr lang="en-US" sz="2800" b="1" dirty="0"/>
              <a:t>                                   </a:t>
            </a:r>
            <a:r>
              <a:rPr lang="en-US" sz="3600" b="1" dirty="0"/>
              <a:t>= 2n + 3</a:t>
            </a:r>
          </a:p>
          <a:p>
            <a:r>
              <a:rPr lang="en-US" sz="2800" b="1" dirty="0"/>
              <a:t>                                     </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3798BB1-EB84-81A6-038F-B88C6B289324}"/>
              </a:ext>
            </a:extLst>
          </p:cNvPr>
          <p:cNvSpPr txBox="1"/>
          <p:nvPr/>
        </p:nvSpPr>
        <p:spPr>
          <a:xfrm>
            <a:off x="6435077" y="1736337"/>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FC41CA70-E8E8-2D42-055B-214154AA3798}"/>
              </a:ext>
            </a:extLst>
          </p:cNvPr>
          <p:cNvSpPr/>
          <p:nvPr/>
        </p:nvSpPr>
        <p:spPr>
          <a:xfrm rot="10800000">
            <a:off x="3429000" y="2853702"/>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9AB330F0-4B5F-6EE9-9FF4-EF6FC8A30835}"/>
              </a:ext>
            </a:extLst>
          </p:cNvPr>
          <p:cNvSpPr/>
          <p:nvPr/>
        </p:nvSpPr>
        <p:spPr>
          <a:xfrm rot="10800000">
            <a:off x="6629400" y="323978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163631B-E8D6-1CED-955D-CCC6AA8BE1A3}"/>
              </a:ext>
            </a:extLst>
          </p:cNvPr>
          <p:cNvSpPr txBox="1"/>
          <p:nvPr/>
        </p:nvSpPr>
        <p:spPr>
          <a:xfrm>
            <a:off x="7445649" y="3198167"/>
            <a:ext cx="816249" cy="461665"/>
          </a:xfrm>
          <a:prstGeom prst="rect">
            <a:avLst/>
          </a:prstGeom>
          <a:noFill/>
        </p:spPr>
        <p:txBody>
          <a:bodyPr wrap="none" rtlCol="0">
            <a:spAutoFit/>
          </a:bodyPr>
          <a:lstStyle/>
          <a:p>
            <a:pPr algn="ctr"/>
            <a:r>
              <a:rPr lang="en-US" sz="2400" b="1" dirty="0"/>
              <a:t>O(1)</a:t>
            </a:r>
          </a:p>
        </p:txBody>
      </p:sp>
      <p:sp>
        <p:nvSpPr>
          <p:cNvPr id="17" name="TextBox 16">
            <a:extLst>
              <a:ext uri="{FF2B5EF4-FFF2-40B4-BE49-F238E27FC236}">
                <a16:creationId xmlns:a16="http://schemas.microsoft.com/office/drawing/2014/main" id="{438CA42E-F08D-447A-2449-F9428A13612E}"/>
              </a:ext>
            </a:extLst>
          </p:cNvPr>
          <p:cNvSpPr txBox="1"/>
          <p:nvPr/>
        </p:nvSpPr>
        <p:spPr>
          <a:xfrm>
            <a:off x="4218214" y="2815909"/>
            <a:ext cx="816249" cy="461665"/>
          </a:xfrm>
          <a:prstGeom prst="rect">
            <a:avLst/>
          </a:prstGeom>
          <a:noFill/>
        </p:spPr>
        <p:txBody>
          <a:bodyPr wrap="none" rtlCol="0">
            <a:spAutoFit/>
          </a:bodyPr>
          <a:lstStyle/>
          <a:p>
            <a:pPr algn="ctr"/>
            <a:r>
              <a:rPr lang="en-US" sz="2400" b="1" dirty="0"/>
              <a:t>O(1)</a:t>
            </a:r>
          </a:p>
        </p:txBody>
      </p:sp>
      <p:sp>
        <p:nvSpPr>
          <p:cNvPr id="18" name="Arrow: Right 17">
            <a:extLst>
              <a:ext uri="{FF2B5EF4-FFF2-40B4-BE49-F238E27FC236}">
                <a16:creationId xmlns:a16="http://schemas.microsoft.com/office/drawing/2014/main" id="{9C8F967D-47B8-793B-15CE-D471080D2AE7}"/>
              </a:ext>
            </a:extLst>
          </p:cNvPr>
          <p:cNvSpPr/>
          <p:nvPr/>
        </p:nvSpPr>
        <p:spPr>
          <a:xfrm rot="10800000">
            <a:off x="3527683" y="359225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911CB59-B90D-7DE2-E2D7-94BD94B52A04}"/>
              </a:ext>
            </a:extLst>
          </p:cNvPr>
          <p:cNvSpPr txBox="1"/>
          <p:nvPr/>
        </p:nvSpPr>
        <p:spPr>
          <a:xfrm>
            <a:off x="4365703" y="3554621"/>
            <a:ext cx="816249" cy="461665"/>
          </a:xfrm>
          <a:prstGeom prst="rect">
            <a:avLst/>
          </a:prstGeom>
          <a:noFill/>
        </p:spPr>
        <p:txBody>
          <a:bodyPr wrap="none" rtlCol="0">
            <a:spAutoFit/>
          </a:bodyPr>
          <a:lstStyle/>
          <a:p>
            <a:pPr algn="ctr"/>
            <a:r>
              <a:rPr lang="en-US" sz="2400" b="1" dirty="0"/>
              <a:t>O(1)</a:t>
            </a:r>
          </a:p>
        </p:txBody>
      </p:sp>
      <p:sp>
        <p:nvSpPr>
          <p:cNvPr id="20" name="TextBox 19">
            <a:extLst>
              <a:ext uri="{FF2B5EF4-FFF2-40B4-BE49-F238E27FC236}">
                <a16:creationId xmlns:a16="http://schemas.microsoft.com/office/drawing/2014/main" id="{EC111DB5-31FD-4A0A-68F7-6B287CCA510A}"/>
              </a:ext>
            </a:extLst>
          </p:cNvPr>
          <p:cNvSpPr txBox="1"/>
          <p:nvPr/>
        </p:nvSpPr>
        <p:spPr>
          <a:xfrm>
            <a:off x="114652" y="5591580"/>
            <a:ext cx="6401111" cy="584775"/>
          </a:xfrm>
          <a:prstGeom prst="rect">
            <a:avLst/>
          </a:prstGeom>
          <a:noFill/>
        </p:spPr>
        <p:txBody>
          <a:bodyPr wrap="none" rtlCol="0">
            <a:spAutoFit/>
          </a:bodyPr>
          <a:lstStyle/>
          <a:p>
            <a:r>
              <a:rPr lang="en-US" sz="3200" b="1" dirty="0">
                <a:solidFill>
                  <a:srgbClr val="FF0000"/>
                </a:solidFill>
              </a:rPr>
              <a:t>O(2n) </a:t>
            </a:r>
            <a:r>
              <a:rPr lang="en-US" sz="2400" b="1" dirty="0">
                <a:solidFill>
                  <a:srgbClr val="FF0000"/>
                </a:solidFill>
              </a:rPr>
              <a:t>where n is the size of the array  </a:t>
            </a:r>
            <a:r>
              <a:rPr lang="en-US" sz="2400" b="1" dirty="0">
                <a:solidFill>
                  <a:srgbClr val="FF0000"/>
                </a:solidFill>
                <a:sym typeface="Wingdings" panose="05000000000000000000" pitchFamily="2" charset="2"/>
              </a:rPr>
              <a:t></a:t>
            </a:r>
            <a:endParaRPr lang="en-US" sz="2400" b="1" dirty="0">
              <a:solidFill>
                <a:srgbClr val="FF0000"/>
              </a:solidFill>
            </a:endParaRPr>
          </a:p>
        </p:txBody>
      </p:sp>
      <p:sp>
        <p:nvSpPr>
          <p:cNvPr id="21" name="TextBox 20">
            <a:extLst>
              <a:ext uri="{FF2B5EF4-FFF2-40B4-BE49-F238E27FC236}">
                <a16:creationId xmlns:a16="http://schemas.microsoft.com/office/drawing/2014/main" id="{7B765640-71DB-F65E-005C-5F1E1E1E4937}"/>
              </a:ext>
            </a:extLst>
          </p:cNvPr>
          <p:cNvSpPr txBox="1"/>
          <p:nvPr/>
        </p:nvSpPr>
        <p:spPr>
          <a:xfrm>
            <a:off x="6435077" y="5591580"/>
            <a:ext cx="5618846" cy="584775"/>
          </a:xfrm>
          <a:prstGeom prst="rect">
            <a:avLst/>
          </a:prstGeom>
          <a:noFill/>
        </p:spPr>
        <p:txBody>
          <a:bodyPr wrap="none" rtlCol="0">
            <a:spAutoFit/>
          </a:bodyPr>
          <a:lstStyle/>
          <a:p>
            <a:r>
              <a:rPr lang="en-US" sz="3200" b="1" dirty="0">
                <a:solidFill>
                  <a:srgbClr val="FF0000"/>
                </a:solidFill>
              </a:rPr>
              <a:t>O(n) </a:t>
            </a:r>
            <a:r>
              <a:rPr lang="en-US" sz="2400" b="1" dirty="0">
                <a:solidFill>
                  <a:srgbClr val="FF0000"/>
                </a:solidFill>
              </a:rPr>
              <a:t>where n is the size of the array</a:t>
            </a:r>
          </a:p>
        </p:txBody>
      </p:sp>
      <p:grpSp>
        <p:nvGrpSpPr>
          <p:cNvPr id="26" name="Group 25">
            <a:extLst>
              <a:ext uri="{FF2B5EF4-FFF2-40B4-BE49-F238E27FC236}">
                <a16:creationId xmlns:a16="http://schemas.microsoft.com/office/drawing/2014/main" id="{7CC7DB58-F607-E512-7E2A-3457231A30AD}"/>
              </a:ext>
            </a:extLst>
          </p:cNvPr>
          <p:cNvGrpSpPr/>
          <p:nvPr/>
        </p:nvGrpSpPr>
        <p:grpSpPr>
          <a:xfrm>
            <a:off x="146906" y="5657413"/>
            <a:ext cx="5355720" cy="559440"/>
            <a:chOff x="146906" y="5657413"/>
            <a:chExt cx="5355720" cy="559440"/>
          </a:xfrm>
        </p:grpSpPr>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328B8DAF-7422-40F9-5FC5-33834D5D7E34}"/>
                    </a:ext>
                  </a:extLst>
                </p14:cNvPr>
                <p14:cNvContentPartPr/>
                <p14:nvPr/>
              </p14:nvContentPartPr>
              <p14:xfrm>
                <a:off x="146906" y="5682253"/>
                <a:ext cx="5338080" cy="374040"/>
              </p14:xfrm>
            </p:contentPart>
          </mc:Choice>
          <mc:Fallback xmlns="">
            <p:pic>
              <p:nvPicPr>
                <p:cNvPr id="23" name="Ink 22">
                  <a:extLst>
                    <a:ext uri="{FF2B5EF4-FFF2-40B4-BE49-F238E27FC236}">
                      <a16:creationId xmlns:a16="http://schemas.microsoft.com/office/drawing/2014/main" id="{328B8DAF-7422-40F9-5FC5-33834D5D7E34}"/>
                    </a:ext>
                  </a:extLst>
                </p:cNvPr>
                <p:cNvPicPr/>
                <p:nvPr/>
              </p:nvPicPr>
              <p:blipFill>
                <a:blip r:embed="rId4"/>
                <a:stretch>
                  <a:fillRect/>
                </a:stretch>
              </p:blipFill>
              <p:spPr>
                <a:xfrm>
                  <a:off x="137906" y="5673253"/>
                  <a:ext cx="5355720" cy="391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5" name="Ink 24">
                  <a:extLst>
                    <a:ext uri="{FF2B5EF4-FFF2-40B4-BE49-F238E27FC236}">
                      <a16:creationId xmlns:a16="http://schemas.microsoft.com/office/drawing/2014/main" id="{FEFB202B-B842-7F06-8800-F0549C55DA02}"/>
                    </a:ext>
                  </a:extLst>
                </p14:cNvPr>
                <p14:cNvContentPartPr/>
                <p14:nvPr/>
              </p14:nvContentPartPr>
              <p14:xfrm>
                <a:off x="722186" y="5657413"/>
                <a:ext cx="4780440" cy="559440"/>
              </p14:xfrm>
            </p:contentPart>
          </mc:Choice>
          <mc:Fallback xmlns="">
            <p:pic>
              <p:nvPicPr>
                <p:cNvPr id="25" name="Ink 24">
                  <a:extLst>
                    <a:ext uri="{FF2B5EF4-FFF2-40B4-BE49-F238E27FC236}">
                      <a16:creationId xmlns:a16="http://schemas.microsoft.com/office/drawing/2014/main" id="{FEFB202B-B842-7F06-8800-F0549C55DA02}"/>
                    </a:ext>
                  </a:extLst>
                </p:cNvPr>
                <p:cNvPicPr/>
                <p:nvPr/>
              </p:nvPicPr>
              <p:blipFill>
                <a:blip r:embed="rId6"/>
                <a:stretch>
                  <a:fillRect/>
                </a:stretch>
              </p:blipFill>
              <p:spPr>
                <a:xfrm>
                  <a:off x="713186" y="5648413"/>
                  <a:ext cx="4798080" cy="577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27" name="Ink 26">
                <a:extLst>
                  <a:ext uri="{FF2B5EF4-FFF2-40B4-BE49-F238E27FC236}">
                    <a16:creationId xmlns:a16="http://schemas.microsoft.com/office/drawing/2014/main" id="{02F6177A-C87F-5404-06D7-CE40C5775918}"/>
                  </a:ext>
                </a:extLst>
              </p14:cNvPr>
              <p14:cNvContentPartPr/>
              <p14:nvPr/>
            </p14:nvContentPartPr>
            <p14:xfrm>
              <a:off x="9625346" y="4279333"/>
              <a:ext cx="1230120" cy="1124280"/>
            </p14:xfrm>
          </p:contentPart>
        </mc:Choice>
        <mc:Fallback xmlns="">
          <p:pic>
            <p:nvPicPr>
              <p:cNvPr id="27" name="Ink 26">
                <a:extLst>
                  <a:ext uri="{FF2B5EF4-FFF2-40B4-BE49-F238E27FC236}">
                    <a16:creationId xmlns:a16="http://schemas.microsoft.com/office/drawing/2014/main" id="{02F6177A-C87F-5404-06D7-CE40C5775918}"/>
                  </a:ext>
                </a:extLst>
              </p:cNvPr>
              <p:cNvPicPr/>
              <p:nvPr/>
            </p:nvPicPr>
            <p:blipFill>
              <a:blip r:embed="rId8"/>
              <a:stretch>
                <a:fillRect/>
              </a:stretch>
            </p:blipFill>
            <p:spPr>
              <a:xfrm>
                <a:off x="9607706" y="4261693"/>
                <a:ext cx="1265760" cy="1159920"/>
              </a:xfrm>
              <a:prstGeom prst="rect">
                <a:avLst/>
              </a:prstGeom>
            </p:spPr>
          </p:pic>
        </mc:Fallback>
      </mc:AlternateContent>
      <p:sp>
        <p:nvSpPr>
          <p:cNvPr id="29" name="Rectangle 28">
            <a:extLst>
              <a:ext uri="{FF2B5EF4-FFF2-40B4-BE49-F238E27FC236}">
                <a16:creationId xmlns:a16="http://schemas.microsoft.com/office/drawing/2014/main" id="{74C49F18-9C22-60C0-0E94-623625EDAFA2}"/>
              </a:ext>
            </a:extLst>
          </p:cNvPr>
          <p:cNvSpPr/>
          <p:nvPr/>
        </p:nvSpPr>
        <p:spPr>
          <a:xfrm>
            <a:off x="8915400" y="2232319"/>
            <a:ext cx="2839864" cy="1116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When we write algorithms, we should still be </a:t>
            </a:r>
            <a:r>
              <a:rPr lang="en-US" i="1" dirty="0"/>
              <a:t>aware of </a:t>
            </a:r>
            <a:r>
              <a:rPr lang="en-US" dirty="0"/>
              <a:t>these coefficients</a:t>
            </a:r>
          </a:p>
        </p:txBody>
      </p:sp>
    </p:spTree>
    <p:extLst>
      <p:ext uri="{BB962C8B-B14F-4D97-AF65-F5344CB8AC3E}">
        <p14:creationId xmlns:p14="http://schemas.microsoft.com/office/powerpoint/2010/main" val="40570344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85</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30" name="TextBox 29">
            <a:extLst>
              <a:ext uri="{FF2B5EF4-FFF2-40B4-BE49-F238E27FC236}">
                <a16:creationId xmlns:a16="http://schemas.microsoft.com/office/drawing/2014/main" id="{6E823EDA-A3CB-B908-CF80-EDDFB7C217A4}"/>
              </a:ext>
            </a:extLst>
          </p:cNvPr>
          <p:cNvSpPr txBox="1"/>
          <p:nvPr/>
        </p:nvSpPr>
        <p:spPr>
          <a:xfrm>
            <a:off x="762000" y="4953000"/>
            <a:ext cx="5934638" cy="461665"/>
          </a:xfrm>
          <a:prstGeom prst="rect">
            <a:avLst/>
          </a:prstGeom>
          <a:noFill/>
        </p:spPr>
        <p:txBody>
          <a:bodyPr wrap="none" rtlCol="0">
            <a:spAutoFit/>
          </a:bodyPr>
          <a:lstStyle/>
          <a:p>
            <a:r>
              <a:rPr lang="en-US" sz="2400" dirty="0">
                <a:solidFill>
                  <a:srgbClr val="00B050"/>
                </a:solidFill>
              </a:rPr>
              <a:t>What is the running time of this algorithm?</a:t>
            </a:r>
          </a:p>
        </p:txBody>
      </p:sp>
    </p:spTree>
    <p:extLst>
      <p:ext uri="{BB962C8B-B14F-4D97-AF65-F5344CB8AC3E}">
        <p14:creationId xmlns:p14="http://schemas.microsoft.com/office/powerpoint/2010/main" val="120492481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86</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3401893" cy="461665"/>
          </a:xfrm>
          <a:prstGeom prst="rect">
            <a:avLst/>
          </a:prstGeom>
          <a:noFill/>
        </p:spPr>
        <p:txBody>
          <a:bodyPr wrap="none" rtlCol="0">
            <a:spAutoFit/>
          </a:bodyPr>
          <a:lstStyle/>
          <a:p>
            <a:r>
              <a:rPr lang="en-US" sz="2400" b="1" dirty="0"/>
              <a:t>Total Running Time =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8223607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87</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4007828" cy="461665"/>
          </a:xfrm>
          <a:prstGeom prst="rect">
            <a:avLst/>
          </a:prstGeom>
          <a:noFill/>
        </p:spPr>
        <p:txBody>
          <a:bodyPr wrap="none" rtlCol="0">
            <a:spAutoFit/>
          </a:bodyPr>
          <a:lstStyle/>
          <a:p>
            <a:r>
              <a:rPr lang="en-US" sz="2400" b="1" dirty="0"/>
              <a:t>Total Running Time = 1 +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6F249864-A087-6592-C797-B1F5D47D28C0}"/>
              </a:ext>
            </a:extLst>
          </p:cNvPr>
          <p:cNvSpPr txBox="1"/>
          <p:nvPr/>
        </p:nvSpPr>
        <p:spPr>
          <a:xfrm>
            <a:off x="5215403" y="903179"/>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16D049CC-DE76-D6B4-B2B9-632C0357BE70}"/>
              </a:ext>
            </a:extLst>
          </p:cNvPr>
          <p:cNvSpPr/>
          <p:nvPr/>
        </p:nvSpPr>
        <p:spPr>
          <a:xfrm rot="10800000">
            <a:off x="4114800" y="186511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407367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88</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4264309" cy="461665"/>
          </a:xfrm>
          <a:prstGeom prst="rect">
            <a:avLst/>
          </a:prstGeom>
          <a:noFill/>
        </p:spPr>
        <p:txBody>
          <a:bodyPr wrap="none" rtlCol="0">
            <a:spAutoFit/>
          </a:bodyPr>
          <a:lstStyle/>
          <a:p>
            <a:r>
              <a:rPr lang="en-US" sz="2400" b="1" dirty="0"/>
              <a:t>Total Running Time = 1 + 1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6F249864-A087-6592-C797-B1F5D47D28C0}"/>
              </a:ext>
            </a:extLst>
          </p:cNvPr>
          <p:cNvSpPr txBox="1"/>
          <p:nvPr/>
        </p:nvSpPr>
        <p:spPr>
          <a:xfrm>
            <a:off x="5215403" y="903179"/>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16D049CC-DE76-D6B4-B2B9-632C0357BE70}"/>
              </a:ext>
            </a:extLst>
          </p:cNvPr>
          <p:cNvSpPr/>
          <p:nvPr/>
        </p:nvSpPr>
        <p:spPr>
          <a:xfrm rot="10800000">
            <a:off x="4114800" y="186511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B7157E-9962-7E97-F589-102E6391AF54}"/>
              </a:ext>
            </a:extLst>
          </p:cNvPr>
          <p:cNvSpPr txBox="1"/>
          <p:nvPr/>
        </p:nvSpPr>
        <p:spPr>
          <a:xfrm>
            <a:off x="4849675" y="1678013"/>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A2504759-0115-1920-9883-688A376EB07E}"/>
              </a:ext>
            </a:extLst>
          </p:cNvPr>
          <p:cNvSpPr/>
          <p:nvPr/>
        </p:nvSpPr>
        <p:spPr>
          <a:xfrm rot="10800000">
            <a:off x="5743601" y="2117921"/>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89671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89</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4801314" cy="461665"/>
          </a:xfrm>
          <a:prstGeom prst="rect">
            <a:avLst/>
          </a:prstGeom>
          <a:noFill/>
        </p:spPr>
        <p:txBody>
          <a:bodyPr wrap="none" rtlCol="0">
            <a:spAutoFit/>
          </a:bodyPr>
          <a:lstStyle/>
          <a:p>
            <a:r>
              <a:rPr lang="en-US" sz="2400" b="1" dirty="0"/>
              <a:t>Total Running Time = 1 + 1 + n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6F249864-A087-6592-C797-B1F5D47D28C0}"/>
              </a:ext>
            </a:extLst>
          </p:cNvPr>
          <p:cNvSpPr txBox="1"/>
          <p:nvPr/>
        </p:nvSpPr>
        <p:spPr>
          <a:xfrm>
            <a:off x="5215403" y="903179"/>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16D049CC-DE76-D6B4-B2B9-632C0357BE70}"/>
              </a:ext>
            </a:extLst>
          </p:cNvPr>
          <p:cNvSpPr/>
          <p:nvPr/>
        </p:nvSpPr>
        <p:spPr>
          <a:xfrm rot="10800000">
            <a:off x="4114800" y="186511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B7157E-9962-7E97-F589-102E6391AF54}"/>
              </a:ext>
            </a:extLst>
          </p:cNvPr>
          <p:cNvSpPr txBox="1"/>
          <p:nvPr/>
        </p:nvSpPr>
        <p:spPr>
          <a:xfrm>
            <a:off x="4849675" y="1678013"/>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A2504759-0115-1920-9883-688A376EB07E}"/>
              </a:ext>
            </a:extLst>
          </p:cNvPr>
          <p:cNvSpPr/>
          <p:nvPr/>
        </p:nvSpPr>
        <p:spPr>
          <a:xfrm rot="10800000">
            <a:off x="5743601" y="2117921"/>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18255D9-5F95-043A-D250-8BF5C497B222}"/>
              </a:ext>
            </a:extLst>
          </p:cNvPr>
          <p:cNvSpPr txBox="1"/>
          <p:nvPr/>
        </p:nvSpPr>
        <p:spPr>
          <a:xfrm>
            <a:off x="6583278" y="2020360"/>
            <a:ext cx="816250" cy="461665"/>
          </a:xfrm>
          <a:prstGeom prst="rect">
            <a:avLst/>
          </a:prstGeom>
          <a:noFill/>
        </p:spPr>
        <p:txBody>
          <a:bodyPr wrap="none" rtlCol="0">
            <a:spAutoFit/>
          </a:bodyPr>
          <a:lstStyle/>
          <a:p>
            <a:pPr algn="ctr"/>
            <a:r>
              <a:rPr lang="en-US" sz="2400" b="1" dirty="0"/>
              <a:t>O(n)</a:t>
            </a:r>
          </a:p>
        </p:txBody>
      </p:sp>
      <p:sp>
        <p:nvSpPr>
          <p:cNvPr id="14" name="Arrow: Right 13">
            <a:extLst>
              <a:ext uri="{FF2B5EF4-FFF2-40B4-BE49-F238E27FC236}">
                <a16:creationId xmlns:a16="http://schemas.microsoft.com/office/drawing/2014/main" id="{7FE852C0-0065-D604-8342-B8C09F789989}"/>
              </a:ext>
            </a:extLst>
          </p:cNvPr>
          <p:cNvSpPr/>
          <p:nvPr/>
        </p:nvSpPr>
        <p:spPr>
          <a:xfrm rot="10800000">
            <a:off x="5486400" y="247030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6314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a:t>
            </a:fld>
            <a:endParaRPr lang="en-US" dirty="0"/>
          </a:p>
        </p:txBody>
      </p:sp>
      <p:sp>
        <p:nvSpPr>
          <p:cNvPr id="7" name="TextBox 6">
            <a:extLst>
              <a:ext uri="{FF2B5EF4-FFF2-40B4-BE49-F238E27FC236}">
                <a16:creationId xmlns:a16="http://schemas.microsoft.com/office/drawing/2014/main" id="{64498124-8F6A-2943-CB95-50606CF85C1C}"/>
              </a:ext>
            </a:extLst>
          </p:cNvPr>
          <p:cNvSpPr txBox="1"/>
          <p:nvPr/>
        </p:nvSpPr>
        <p:spPr>
          <a:xfrm>
            <a:off x="838200" y="228600"/>
            <a:ext cx="10134600" cy="1569660"/>
          </a:xfrm>
          <a:prstGeom prst="rect">
            <a:avLst/>
          </a:prstGeom>
          <a:noFill/>
        </p:spPr>
        <p:txBody>
          <a:bodyPr wrap="square" rtlCol="0">
            <a:spAutoFit/>
          </a:bodyPr>
          <a:lstStyle/>
          <a:p>
            <a:r>
              <a:rPr lang="en-US" sz="2400" dirty="0"/>
              <a:t>Suppose you are moving across the country. You’ve contracted a builder to build you a brand-new house. You are trying to plan which date you should put all your belongings in the truck and move to the new house across the country. You ask the builder the following question:</a:t>
            </a:r>
          </a:p>
        </p:txBody>
      </p:sp>
      <p:sp>
        <p:nvSpPr>
          <p:cNvPr id="8" name="TextBox 7">
            <a:extLst>
              <a:ext uri="{FF2B5EF4-FFF2-40B4-BE49-F238E27FC236}">
                <a16:creationId xmlns:a16="http://schemas.microsoft.com/office/drawing/2014/main" id="{E6A5F9A4-CCE1-66EC-6BD1-A59EAF403858}"/>
              </a:ext>
            </a:extLst>
          </p:cNvPr>
          <p:cNvSpPr txBox="1"/>
          <p:nvPr/>
        </p:nvSpPr>
        <p:spPr>
          <a:xfrm>
            <a:off x="1295400" y="1938652"/>
            <a:ext cx="8627683" cy="523220"/>
          </a:xfrm>
          <a:prstGeom prst="rect">
            <a:avLst/>
          </a:prstGeom>
          <a:noFill/>
        </p:spPr>
        <p:txBody>
          <a:bodyPr wrap="none" rtlCol="0">
            <a:spAutoFit/>
          </a:bodyPr>
          <a:lstStyle/>
          <a:p>
            <a:r>
              <a:rPr lang="en-US" sz="2800" b="1" dirty="0"/>
              <a:t>How long will it take to finish building the house?</a:t>
            </a:r>
          </a:p>
        </p:txBody>
      </p:sp>
      <p:sp>
        <p:nvSpPr>
          <p:cNvPr id="2" name="TextBox 1">
            <a:extLst>
              <a:ext uri="{FF2B5EF4-FFF2-40B4-BE49-F238E27FC236}">
                <a16:creationId xmlns:a16="http://schemas.microsoft.com/office/drawing/2014/main" id="{309A178F-84BA-EA17-0880-6823C474CD93}"/>
              </a:ext>
            </a:extLst>
          </p:cNvPr>
          <p:cNvSpPr txBox="1"/>
          <p:nvPr/>
        </p:nvSpPr>
        <p:spPr>
          <a:xfrm>
            <a:off x="838200" y="2667000"/>
            <a:ext cx="9753600" cy="830997"/>
          </a:xfrm>
          <a:prstGeom prst="rect">
            <a:avLst/>
          </a:prstGeom>
          <a:noFill/>
        </p:spPr>
        <p:txBody>
          <a:bodyPr wrap="square" rtlCol="0">
            <a:spAutoFit/>
          </a:bodyPr>
          <a:lstStyle/>
          <a:p>
            <a:r>
              <a:rPr lang="en-US" sz="2400" dirty="0"/>
              <a:t>The builder is unsure exactly when he will be done, but he offers the following answers in an enclosed envelope. You can only pick one.</a:t>
            </a:r>
          </a:p>
        </p:txBody>
      </p:sp>
      <p:sp>
        <p:nvSpPr>
          <p:cNvPr id="9" name="Rectangle 8">
            <a:extLst>
              <a:ext uri="{FF2B5EF4-FFF2-40B4-BE49-F238E27FC236}">
                <a16:creationId xmlns:a16="http://schemas.microsoft.com/office/drawing/2014/main" id="{7EA5A32A-99C9-10F1-BB6A-71B9812BC679}"/>
              </a:ext>
            </a:extLst>
          </p:cNvPr>
          <p:cNvSpPr/>
          <p:nvPr/>
        </p:nvSpPr>
        <p:spPr>
          <a:xfrm>
            <a:off x="381000" y="4114704"/>
            <a:ext cx="3276600"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t>The </a:t>
            </a:r>
            <a:r>
              <a:rPr lang="en-US" sz="2800" b="1" dirty="0"/>
              <a:t>slowest</a:t>
            </a:r>
            <a:r>
              <a:rPr lang="en-US" sz="2800" dirty="0"/>
              <a:t> time he has completed a house in the past</a:t>
            </a:r>
          </a:p>
        </p:txBody>
      </p:sp>
      <p:sp>
        <p:nvSpPr>
          <p:cNvPr id="12" name="TextBox 11">
            <a:extLst>
              <a:ext uri="{FF2B5EF4-FFF2-40B4-BE49-F238E27FC236}">
                <a16:creationId xmlns:a16="http://schemas.microsoft.com/office/drawing/2014/main" id="{9CE010E8-3293-AC75-973D-66E5C50447A6}"/>
              </a:ext>
            </a:extLst>
          </p:cNvPr>
          <p:cNvSpPr txBox="1"/>
          <p:nvPr/>
        </p:nvSpPr>
        <p:spPr>
          <a:xfrm>
            <a:off x="875760" y="5924317"/>
            <a:ext cx="2428870" cy="369332"/>
          </a:xfrm>
          <a:prstGeom prst="rect">
            <a:avLst/>
          </a:prstGeom>
          <a:noFill/>
        </p:spPr>
        <p:txBody>
          <a:bodyPr wrap="none" rtlCol="0">
            <a:spAutoFit/>
          </a:bodyPr>
          <a:lstStyle/>
          <a:p>
            <a:r>
              <a:rPr lang="en-US" i="1" dirty="0"/>
              <a:t>“Worst case scenario”</a:t>
            </a:r>
          </a:p>
        </p:txBody>
      </p:sp>
      <p:sp>
        <p:nvSpPr>
          <p:cNvPr id="14" name="TextBox 13">
            <a:extLst>
              <a:ext uri="{FF2B5EF4-FFF2-40B4-BE49-F238E27FC236}">
                <a16:creationId xmlns:a16="http://schemas.microsoft.com/office/drawing/2014/main" id="{E5666E83-40E8-D461-FB97-A659208838D1}"/>
              </a:ext>
            </a:extLst>
          </p:cNvPr>
          <p:cNvSpPr txBox="1"/>
          <p:nvPr/>
        </p:nvSpPr>
        <p:spPr>
          <a:xfrm>
            <a:off x="4273676" y="4366737"/>
            <a:ext cx="7196343" cy="954107"/>
          </a:xfrm>
          <a:prstGeom prst="rect">
            <a:avLst/>
          </a:prstGeom>
          <a:noFill/>
        </p:spPr>
        <p:txBody>
          <a:bodyPr wrap="square" rtlCol="0">
            <a:spAutoFit/>
          </a:bodyPr>
          <a:lstStyle/>
          <a:p>
            <a:r>
              <a:rPr lang="en-US" sz="2800" dirty="0"/>
              <a:t>If we select this option, we are </a:t>
            </a:r>
            <a:r>
              <a:rPr lang="en-US" sz="2800" b="1" dirty="0"/>
              <a:t>guaranteed</a:t>
            </a:r>
            <a:r>
              <a:rPr lang="en-US" sz="2800" dirty="0"/>
              <a:t> a date that the house will be finished by</a:t>
            </a:r>
          </a:p>
        </p:txBody>
      </p:sp>
      <p:sp>
        <p:nvSpPr>
          <p:cNvPr id="15" name="TextBox 14">
            <a:extLst>
              <a:ext uri="{FF2B5EF4-FFF2-40B4-BE49-F238E27FC236}">
                <a16:creationId xmlns:a16="http://schemas.microsoft.com/office/drawing/2014/main" id="{3D9A6E9E-77F5-0CEE-DCD8-75613C5BB498}"/>
              </a:ext>
            </a:extLst>
          </p:cNvPr>
          <p:cNvSpPr txBox="1"/>
          <p:nvPr/>
        </p:nvSpPr>
        <p:spPr>
          <a:xfrm>
            <a:off x="4300890" y="5428415"/>
            <a:ext cx="7529160" cy="646331"/>
          </a:xfrm>
          <a:prstGeom prst="rect">
            <a:avLst/>
          </a:prstGeom>
          <a:noFill/>
        </p:spPr>
        <p:txBody>
          <a:bodyPr wrap="square" rtlCol="0">
            <a:spAutoFit/>
          </a:bodyPr>
          <a:lstStyle/>
          <a:p>
            <a:r>
              <a:rPr lang="en-US" dirty="0"/>
              <a:t>(The house might be empty for a few days, but that’s much better than having to stay in a hotel until the house is ready)</a:t>
            </a:r>
          </a:p>
        </p:txBody>
      </p:sp>
    </p:spTree>
    <p:extLst>
      <p:ext uri="{BB962C8B-B14F-4D97-AF65-F5344CB8AC3E}">
        <p14:creationId xmlns:p14="http://schemas.microsoft.com/office/powerpoint/2010/main" val="389553041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90</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5262979" cy="461665"/>
          </a:xfrm>
          <a:prstGeom prst="rect">
            <a:avLst/>
          </a:prstGeom>
          <a:noFill/>
        </p:spPr>
        <p:txBody>
          <a:bodyPr wrap="none" rtlCol="0">
            <a:spAutoFit/>
          </a:bodyPr>
          <a:lstStyle/>
          <a:p>
            <a:r>
              <a:rPr lang="en-US" sz="2400" b="1" dirty="0"/>
              <a:t>Total Running Time = 1 + 1 + n * 1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6F249864-A087-6592-C797-B1F5D47D28C0}"/>
              </a:ext>
            </a:extLst>
          </p:cNvPr>
          <p:cNvSpPr txBox="1"/>
          <p:nvPr/>
        </p:nvSpPr>
        <p:spPr>
          <a:xfrm>
            <a:off x="5215403" y="903179"/>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16D049CC-DE76-D6B4-B2B9-632C0357BE70}"/>
              </a:ext>
            </a:extLst>
          </p:cNvPr>
          <p:cNvSpPr/>
          <p:nvPr/>
        </p:nvSpPr>
        <p:spPr>
          <a:xfrm rot="10800000">
            <a:off x="4114800" y="186511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B7157E-9962-7E97-F589-102E6391AF54}"/>
              </a:ext>
            </a:extLst>
          </p:cNvPr>
          <p:cNvSpPr txBox="1"/>
          <p:nvPr/>
        </p:nvSpPr>
        <p:spPr>
          <a:xfrm>
            <a:off x="4849675" y="1678013"/>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A2504759-0115-1920-9883-688A376EB07E}"/>
              </a:ext>
            </a:extLst>
          </p:cNvPr>
          <p:cNvSpPr/>
          <p:nvPr/>
        </p:nvSpPr>
        <p:spPr>
          <a:xfrm rot="10800000">
            <a:off x="5743601" y="2117921"/>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18255D9-5F95-043A-D250-8BF5C497B222}"/>
              </a:ext>
            </a:extLst>
          </p:cNvPr>
          <p:cNvSpPr txBox="1"/>
          <p:nvPr/>
        </p:nvSpPr>
        <p:spPr>
          <a:xfrm>
            <a:off x="6583278" y="2020360"/>
            <a:ext cx="816250" cy="461665"/>
          </a:xfrm>
          <a:prstGeom prst="rect">
            <a:avLst/>
          </a:prstGeom>
          <a:noFill/>
        </p:spPr>
        <p:txBody>
          <a:bodyPr wrap="none" rtlCol="0">
            <a:spAutoFit/>
          </a:bodyPr>
          <a:lstStyle/>
          <a:p>
            <a:pPr algn="ctr"/>
            <a:r>
              <a:rPr lang="en-US" sz="2400" b="1" dirty="0"/>
              <a:t>O(n)</a:t>
            </a:r>
          </a:p>
        </p:txBody>
      </p:sp>
      <p:sp>
        <p:nvSpPr>
          <p:cNvPr id="14" name="Arrow: Right 13">
            <a:extLst>
              <a:ext uri="{FF2B5EF4-FFF2-40B4-BE49-F238E27FC236}">
                <a16:creationId xmlns:a16="http://schemas.microsoft.com/office/drawing/2014/main" id="{7FE852C0-0065-D604-8342-B8C09F789989}"/>
              </a:ext>
            </a:extLst>
          </p:cNvPr>
          <p:cNvSpPr/>
          <p:nvPr/>
        </p:nvSpPr>
        <p:spPr>
          <a:xfrm rot="10800000">
            <a:off x="5486400" y="247030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9151E29-B332-D1D8-5163-D6D3931E16F3}"/>
              </a:ext>
            </a:extLst>
          </p:cNvPr>
          <p:cNvSpPr txBox="1"/>
          <p:nvPr/>
        </p:nvSpPr>
        <p:spPr>
          <a:xfrm>
            <a:off x="6298951" y="2456149"/>
            <a:ext cx="816250"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1D164CD8-4616-74CE-E7A7-4D2259C6CD80}"/>
              </a:ext>
            </a:extLst>
          </p:cNvPr>
          <p:cNvSpPr/>
          <p:nvPr/>
        </p:nvSpPr>
        <p:spPr>
          <a:xfrm rot="10800000">
            <a:off x="4572000" y="296730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488713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91</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5783956" cy="461665"/>
          </a:xfrm>
          <a:prstGeom prst="rect">
            <a:avLst/>
          </a:prstGeom>
          <a:noFill/>
        </p:spPr>
        <p:txBody>
          <a:bodyPr wrap="none" rtlCol="0">
            <a:spAutoFit/>
          </a:bodyPr>
          <a:lstStyle/>
          <a:p>
            <a:r>
              <a:rPr lang="en-US" sz="2400" b="1" dirty="0"/>
              <a:t>Total Running Time = 1 + 1 + n * 1 + 1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6F249864-A087-6592-C797-B1F5D47D28C0}"/>
              </a:ext>
            </a:extLst>
          </p:cNvPr>
          <p:cNvSpPr txBox="1"/>
          <p:nvPr/>
        </p:nvSpPr>
        <p:spPr>
          <a:xfrm>
            <a:off x="5215403" y="903179"/>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16D049CC-DE76-D6B4-B2B9-632C0357BE70}"/>
              </a:ext>
            </a:extLst>
          </p:cNvPr>
          <p:cNvSpPr/>
          <p:nvPr/>
        </p:nvSpPr>
        <p:spPr>
          <a:xfrm rot="10800000">
            <a:off x="4114800" y="186511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B7157E-9962-7E97-F589-102E6391AF54}"/>
              </a:ext>
            </a:extLst>
          </p:cNvPr>
          <p:cNvSpPr txBox="1"/>
          <p:nvPr/>
        </p:nvSpPr>
        <p:spPr>
          <a:xfrm>
            <a:off x="4849675" y="1678013"/>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A2504759-0115-1920-9883-688A376EB07E}"/>
              </a:ext>
            </a:extLst>
          </p:cNvPr>
          <p:cNvSpPr/>
          <p:nvPr/>
        </p:nvSpPr>
        <p:spPr>
          <a:xfrm rot="10800000">
            <a:off x="5743601" y="2117921"/>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18255D9-5F95-043A-D250-8BF5C497B222}"/>
              </a:ext>
            </a:extLst>
          </p:cNvPr>
          <p:cNvSpPr txBox="1"/>
          <p:nvPr/>
        </p:nvSpPr>
        <p:spPr>
          <a:xfrm>
            <a:off x="6583278" y="2020360"/>
            <a:ext cx="816250" cy="461665"/>
          </a:xfrm>
          <a:prstGeom prst="rect">
            <a:avLst/>
          </a:prstGeom>
          <a:noFill/>
        </p:spPr>
        <p:txBody>
          <a:bodyPr wrap="none" rtlCol="0">
            <a:spAutoFit/>
          </a:bodyPr>
          <a:lstStyle/>
          <a:p>
            <a:pPr algn="ctr"/>
            <a:r>
              <a:rPr lang="en-US" sz="2400" b="1" dirty="0"/>
              <a:t>O(n)</a:t>
            </a:r>
          </a:p>
        </p:txBody>
      </p:sp>
      <p:sp>
        <p:nvSpPr>
          <p:cNvPr id="14" name="Arrow: Right 13">
            <a:extLst>
              <a:ext uri="{FF2B5EF4-FFF2-40B4-BE49-F238E27FC236}">
                <a16:creationId xmlns:a16="http://schemas.microsoft.com/office/drawing/2014/main" id="{7FE852C0-0065-D604-8342-B8C09F789989}"/>
              </a:ext>
            </a:extLst>
          </p:cNvPr>
          <p:cNvSpPr/>
          <p:nvPr/>
        </p:nvSpPr>
        <p:spPr>
          <a:xfrm rot="10800000">
            <a:off x="5486400" y="247030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9151E29-B332-D1D8-5163-D6D3931E16F3}"/>
              </a:ext>
            </a:extLst>
          </p:cNvPr>
          <p:cNvSpPr txBox="1"/>
          <p:nvPr/>
        </p:nvSpPr>
        <p:spPr>
          <a:xfrm>
            <a:off x="6298951" y="2456149"/>
            <a:ext cx="816250"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1D164CD8-4616-74CE-E7A7-4D2259C6CD80}"/>
              </a:ext>
            </a:extLst>
          </p:cNvPr>
          <p:cNvSpPr/>
          <p:nvPr/>
        </p:nvSpPr>
        <p:spPr>
          <a:xfrm rot="10800000">
            <a:off x="4572000" y="296730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B057430-D469-1357-7157-2418CCC133A7}"/>
              </a:ext>
            </a:extLst>
          </p:cNvPr>
          <p:cNvSpPr txBox="1"/>
          <p:nvPr/>
        </p:nvSpPr>
        <p:spPr>
          <a:xfrm>
            <a:off x="5432150" y="2937769"/>
            <a:ext cx="816250"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205378408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92</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5698996" cy="830997"/>
          </a:xfrm>
          <a:prstGeom prst="rect">
            <a:avLst/>
          </a:prstGeom>
          <a:noFill/>
        </p:spPr>
        <p:txBody>
          <a:bodyPr wrap="none" rtlCol="0">
            <a:spAutoFit/>
          </a:bodyPr>
          <a:lstStyle/>
          <a:p>
            <a:r>
              <a:rPr lang="en-US" sz="2400" b="1" dirty="0"/>
              <a:t>Total Running Time = 1 + 1 + n * 1 + 1 </a:t>
            </a:r>
          </a:p>
          <a:p>
            <a:r>
              <a:rPr lang="en-US" sz="2400" b="1" dirty="0"/>
              <a:t>			  = n + 3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6F249864-A087-6592-C797-B1F5D47D28C0}"/>
              </a:ext>
            </a:extLst>
          </p:cNvPr>
          <p:cNvSpPr txBox="1"/>
          <p:nvPr/>
        </p:nvSpPr>
        <p:spPr>
          <a:xfrm>
            <a:off x="5215403" y="903179"/>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16D049CC-DE76-D6B4-B2B9-632C0357BE70}"/>
              </a:ext>
            </a:extLst>
          </p:cNvPr>
          <p:cNvSpPr/>
          <p:nvPr/>
        </p:nvSpPr>
        <p:spPr>
          <a:xfrm rot="10800000">
            <a:off x="4114800" y="186511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B7157E-9962-7E97-F589-102E6391AF54}"/>
              </a:ext>
            </a:extLst>
          </p:cNvPr>
          <p:cNvSpPr txBox="1"/>
          <p:nvPr/>
        </p:nvSpPr>
        <p:spPr>
          <a:xfrm>
            <a:off x="4849675" y="1678013"/>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A2504759-0115-1920-9883-688A376EB07E}"/>
              </a:ext>
            </a:extLst>
          </p:cNvPr>
          <p:cNvSpPr/>
          <p:nvPr/>
        </p:nvSpPr>
        <p:spPr>
          <a:xfrm rot="10800000">
            <a:off x="5743601" y="2117921"/>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18255D9-5F95-043A-D250-8BF5C497B222}"/>
              </a:ext>
            </a:extLst>
          </p:cNvPr>
          <p:cNvSpPr txBox="1"/>
          <p:nvPr/>
        </p:nvSpPr>
        <p:spPr>
          <a:xfrm>
            <a:off x="6583278" y="2020360"/>
            <a:ext cx="816250" cy="461665"/>
          </a:xfrm>
          <a:prstGeom prst="rect">
            <a:avLst/>
          </a:prstGeom>
          <a:noFill/>
        </p:spPr>
        <p:txBody>
          <a:bodyPr wrap="none" rtlCol="0">
            <a:spAutoFit/>
          </a:bodyPr>
          <a:lstStyle/>
          <a:p>
            <a:pPr algn="ctr"/>
            <a:r>
              <a:rPr lang="en-US" sz="2400" b="1" dirty="0"/>
              <a:t>O(n)</a:t>
            </a:r>
          </a:p>
        </p:txBody>
      </p:sp>
      <p:sp>
        <p:nvSpPr>
          <p:cNvPr id="14" name="Arrow: Right 13">
            <a:extLst>
              <a:ext uri="{FF2B5EF4-FFF2-40B4-BE49-F238E27FC236}">
                <a16:creationId xmlns:a16="http://schemas.microsoft.com/office/drawing/2014/main" id="{7FE852C0-0065-D604-8342-B8C09F789989}"/>
              </a:ext>
            </a:extLst>
          </p:cNvPr>
          <p:cNvSpPr/>
          <p:nvPr/>
        </p:nvSpPr>
        <p:spPr>
          <a:xfrm rot="10800000">
            <a:off x="5486400" y="247030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9151E29-B332-D1D8-5163-D6D3931E16F3}"/>
              </a:ext>
            </a:extLst>
          </p:cNvPr>
          <p:cNvSpPr txBox="1"/>
          <p:nvPr/>
        </p:nvSpPr>
        <p:spPr>
          <a:xfrm>
            <a:off x="6298951" y="2456149"/>
            <a:ext cx="816250"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1D164CD8-4616-74CE-E7A7-4D2259C6CD80}"/>
              </a:ext>
            </a:extLst>
          </p:cNvPr>
          <p:cNvSpPr/>
          <p:nvPr/>
        </p:nvSpPr>
        <p:spPr>
          <a:xfrm rot="10800000">
            <a:off x="4572000" y="296730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B057430-D469-1357-7157-2418CCC133A7}"/>
              </a:ext>
            </a:extLst>
          </p:cNvPr>
          <p:cNvSpPr txBox="1"/>
          <p:nvPr/>
        </p:nvSpPr>
        <p:spPr>
          <a:xfrm>
            <a:off x="5432150" y="2937769"/>
            <a:ext cx="816250"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348269890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93</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5698996" cy="830997"/>
          </a:xfrm>
          <a:prstGeom prst="rect">
            <a:avLst/>
          </a:prstGeom>
          <a:noFill/>
        </p:spPr>
        <p:txBody>
          <a:bodyPr wrap="none" rtlCol="0">
            <a:spAutoFit/>
          </a:bodyPr>
          <a:lstStyle/>
          <a:p>
            <a:r>
              <a:rPr lang="en-US" sz="2400" b="1" dirty="0"/>
              <a:t>Total Running Time = 1 + 1 + n * 1 + 1 </a:t>
            </a:r>
          </a:p>
          <a:p>
            <a:r>
              <a:rPr lang="en-US" sz="2400" b="1" dirty="0"/>
              <a:t>			  = n + 3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6F249864-A087-6592-C797-B1F5D47D28C0}"/>
              </a:ext>
            </a:extLst>
          </p:cNvPr>
          <p:cNvSpPr txBox="1"/>
          <p:nvPr/>
        </p:nvSpPr>
        <p:spPr>
          <a:xfrm>
            <a:off x="5215403" y="903179"/>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16D049CC-DE76-D6B4-B2B9-632C0357BE70}"/>
              </a:ext>
            </a:extLst>
          </p:cNvPr>
          <p:cNvSpPr/>
          <p:nvPr/>
        </p:nvSpPr>
        <p:spPr>
          <a:xfrm rot="10800000">
            <a:off x="4114800" y="186511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B7157E-9962-7E97-F589-102E6391AF54}"/>
              </a:ext>
            </a:extLst>
          </p:cNvPr>
          <p:cNvSpPr txBox="1"/>
          <p:nvPr/>
        </p:nvSpPr>
        <p:spPr>
          <a:xfrm>
            <a:off x="4849675" y="1678013"/>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A2504759-0115-1920-9883-688A376EB07E}"/>
              </a:ext>
            </a:extLst>
          </p:cNvPr>
          <p:cNvSpPr/>
          <p:nvPr/>
        </p:nvSpPr>
        <p:spPr>
          <a:xfrm rot="10800000">
            <a:off x="5743601" y="2117921"/>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18255D9-5F95-043A-D250-8BF5C497B222}"/>
              </a:ext>
            </a:extLst>
          </p:cNvPr>
          <p:cNvSpPr txBox="1"/>
          <p:nvPr/>
        </p:nvSpPr>
        <p:spPr>
          <a:xfrm>
            <a:off x="6583278" y="2020360"/>
            <a:ext cx="816250" cy="461665"/>
          </a:xfrm>
          <a:prstGeom prst="rect">
            <a:avLst/>
          </a:prstGeom>
          <a:noFill/>
        </p:spPr>
        <p:txBody>
          <a:bodyPr wrap="none" rtlCol="0">
            <a:spAutoFit/>
          </a:bodyPr>
          <a:lstStyle/>
          <a:p>
            <a:pPr algn="ctr"/>
            <a:r>
              <a:rPr lang="en-US" sz="2400" b="1" dirty="0"/>
              <a:t>O(n)</a:t>
            </a:r>
          </a:p>
        </p:txBody>
      </p:sp>
      <p:sp>
        <p:nvSpPr>
          <p:cNvPr id="14" name="Arrow: Right 13">
            <a:extLst>
              <a:ext uri="{FF2B5EF4-FFF2-40B4-BE49-F238E27FC236}">
                <a16:creationId xmlns:a16="http://schemas.microsoft.com/office/drawing/2014/main" id="{7FE852C0-0065-D604-8342-B8C09F789989}"/>
              </a:ext>
            </a:extLst>
          </p:cNvPr>
          <p:cNvSpPr/>
          <p:nvPr/>
        </p:nvSpPr>
        <p:spPr>
          <a:xfrm rot="10800000">
            <a:off x="5486400" y="247030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9151E29-B332-D1D8-5163-D6D3931E16F3}"/>
              </a:ext>
            </a:extLst>
          </p:cNvPr>
          <p:cNvSpPr txBox="1"/>
          <p:nvPr/>
        </p:nvSpPr>
        <p:spPr>
          <a:xfrm>
            <a:off x="6298951" y="2456149"/>
            <a:ext cx="816250"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1D164CD8-4616-74CE-E7A7-4D2259C6CD80}"/>
              </a:ext>
            </a:extLst>
          </p:cNvPr>
          <p:cNvSpPr/>
          <p:nvPr/>
        </p:nvSpPr>
        <p:spPr>
          <a:xfrm rot="10800000">
            <a:off x="4572000" y="296730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B057430-D469-1357-7157-2418CCC133A7}"/>
              </a:ext>
            </a:extLst>
          </p:cNvPr>
          <p:cNvSpPr txBox="1"/>
          <p:nvPr/>
        </p:nvSpPr>
        <p:spPr>
          <a:xfrm>
            <a:off x="5432150" y="2937769"/>
            <a:ext cx="816250" cy="461665"/>
          </a:xfrm>
          <a:prstGeom prst="rect">
            <a:avLst/>
          </a:prstGeom>
          <a:noFill/>
        </p:spPr>
        <p:txBody>
          <a:bodyPr wrap="none" rtlCol="0">
            <a:spAutoFit/>
          </a:bodyPr>
          <a:lstStyle/>
          <a:p>
            <a:pPr algn="ctr"/>
            <a:r>
              <a:rPr lang="en-US" sz="2400" b="1" dirty="0"/>
              <a:t>O(1)</a:t>
            </a:r>
          </a:p>
        </p:txBody>
      </p:sp>
      <p:sp>
        <p:nvSpPr>
          <p:cNvPr id="18" name="TextBox 17">
            <a:extLst>
              <a:ext uri="{FF2B5EF4-FFF2-40B4-BE49-F238E27FC236}">
                <a16:creationId xmlns:a16="http://schemas.microsoft.com/office/drawing/2014/main" id="{DB941DB1-B896-4C49-3AD8-57E1112CE11E}"/>
              </a:ext>
            </a:extLst>
          </p:cNvPr>
          <p:cNvSpPr txBox="1"/>
          <p:nvPr/>
        </p:nvSpPr>
        <p:spPr>
          <a:xfrm>
            <a:off x="2563164" y="5727412"/>
            <a:ext cx="3478837" cy="584775"/>
          </a:xfrm>
          <a:prstGeom prst="rect">
            <a:avLst/>
          </a:prstGeom>
          <a:noFill/>
        </p:spPr>
        <p:txBody>
          <a:bodyPr wrap="none" rtlCol="0">
            <a:spAutoFit/>
          </a:bodyPr>
          <a:lstStyle/>
          <a:p>
            <a:r>
              <a:rPr lang="en-US" sz="3200" b="1" dirty="0">
                <a:solidFill>
                  <a:srgbClr val="FF0000"/>
                </a:solidFill>
              </a:rPr>
              <a:t>O(n) </a:t>
            </a:r>
            <a:r>
              <a:rPr lang="en-US" sz="2400" b="1" dirty="0">
                <a:solidFill>
                  <a:srgbClr val="FF0000"/>
                </a:solidFill>
              </a:rPr>
              <a:t>where n is </a:t>
            </a:r>
            <a:r>
              <a:rPr lang="en-US" sz="2400" b="1" dirty="0">
                <a:solidFill>
                  <a:srgbClr val="FF0000"/>
                </a:solidFill>
                <a:highlight>
                  <a:srgbClr val="00FF00"/>
                </a:highlight>
              </a:rPr>
              <a:t>????</a:t>
            </a:r>
          </a:p>
        </p:txBody>
      </p:sp>
      <p:sp>
        <p:nvSpPr>
          <p:cNvPr id="20" name="TextBox 19">
            <a:extLst>
              <a:ext uri="{FF2B5EF4-FFF2-40B4-BE49-F238E27FC236}">
                <a16:creationId xmlns:a16="http://schemas.microsoft.com/office/drawing/2014/main" id="{1B9543E0-32B6-DF7F-FDE6-277CEF3D4B72}"/>
              </a:ext>
            </a:extLst>
          </p:cNvPr>
          <p:cNvSpPr txBox="1"/>
          <p:nvPr/>
        </p:nvSpPr>
        <p:spPr>
          <a:xfrm>
            <a:off x="2271566" y="5860197"/>
            <a:ext cx="6124868" cy="369332"/>
          </a:xfrm>
          <a:prstGeom prst="rect">
            <a:avLst/>
          </a:prstGeom>
          <a:noFill/>
        </p:spPr>
        <p:txBody>
          <a:bodyPr wrap="square">
            <a:spAutoFit/>
          </a:bodyPr>
          <a:lstStyle/>
          <a:p>
            <a:r>
              <a:rPr lang="en-US" sz="1800" b="0" i="0" dirty="0">
                <a:solidFill>
                  <a:srgbClr val="FF0000"/>
                </a:solidFill>
                <a:effectLst/>
                <a:latin typeface="Roboto" panose="02000000000000000000" pitchFamily="2" charset="0"/>
              </a:rPr>
              <a:t>∈</a:t>
            </a:r>
            <a:endParaRPr lang="en-US" dirty="0"/>
          </a:p>
        </p:txBody>
      </p:sp>
    </p:spTree>
    <p:extLst>
      <p:ext uri="{BB962C8B-B14F-4D97-AF65-F5344CB8AC3E}">
        <p14:creationId xmlns:p14="http://schemas.microsoft.com/office/powerpoint/2010/main" val="2248239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94</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5698996" cy="830997"/>
          </a:xfrm>
          <a:prstGeom prst="rect">
            <a:avLst/>
          </a:prstGeom>
          <a:noFill/>
        </p:spPr>
        <p:txBody>
          <a:bodyPr wrap="none" rtlCol="0">
            <a:spAutoFit/>
          </a:bodyPr>
          <a:lstStyle/>
          <a:p>
            <a:r>
              <a:rPr lang="en-US" sz="2400" b="1" dirty="0"/>
              <a:t>Total Running Time = 1 + 1 + n * 1 + 1 </a:t>
            </a:r>
          </a:p>
          <a:p>
            <a:r>
              <a:rPr lang="en-US" sz="2400" b="1" dirty="0"/>
              <a:t>			  = n + 3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6F249864-A087-6592-C797-B1F5D47D28C0}"/>
              </a:ext>
            </a:extLst>
          </p:cNvPr>
          <p:cNvSpPr txBox="1"/>
          <p:nvPr/>
        </p:nvSpPr>
        <p:spPr>
          <a:xfrm>
            <a:off x="5215403" y="903179"/>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16D049CC-DE76-D6B4-B2B9-632C0357BE70}"/>
              </a:ext>
            </a:extLst>
          </p:cNvPr>
          <p:cNvSpPr/>
          <p:nvPr/>
        </p:nvSpPr>
        <p:spPr>
          <a:xfrm rot="10800000">
            <a:off x="4114800" y="186511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B7157E-9962-7E97-F589-102E6391AF54}"/>
              </a:ext>
            </a:extLst>
          </p:cNvPr>
          <p:cNvSpPr txBox="1"/>
          <p:nvPr/>
        </p:nvSpPr>
        <p:spPr>
          <a:xfrm>
            <a:off x="4849675" y="1678013"/>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A2504759-0115-1920-9883-688A376EB07E}"/>
              </a:ext>
            </a:extLst>
          </p:cNvPr>
          <p:cNvSpPr/>
          <p:nvPr/>
        </p:nvSpPr>
        <p:spPr>
          <a:xfrm rot="10800000">
            <a:off x="5743601" y="2117921"/>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18255D9-5F95-043A-D250-8BF5C497B222}"/>
              </a:ext>
            </a:extLst>
          </p:cNvPr>
          <p:cNvSpPr txBox="1"/>
          <p:nvPr/>
        </p:nvSpPr>
        <p:spPr>
          <a:xfrm>
            <a:off x="6583278" y="2020360"/>
            <a:ext cx="816250" cy="461665"/>
          </a:xfrm>
          <a:prstGeom prst="rect">
            <a:avLst/>
          </a:prstGeom>
          <a:noFill/>
        </p:spPr>
        <p:txBody>
          <a:bodyPr wrap="none" rtlCol="0">
            <a:spAutoFit/>
          </a:bodyPr>
          <a:lstStyle/>
          <a:p>
            <a:pPr algn="ctr"/>
            <a:r>
              <a:rPr lang="en-US" sz="2400" b="1" dirty="0"/>
              <a:t>O(n)</a:t>
            </a:r>
          </a:p>
        </p:txBody>
      </p:sp>
      <p:sp>
        <p:nvSpPr>
          <p:cNvPr id="14" name="Arrow: Right 13">
            <a:extLst>
              <a:ext uri="{FF2B5EF4-FFF2-40B4-BE49-F238E27FC236}">
                <a16:creationId xmlns:a16="http://schemas.microsoft.com/office/drawing/2014/main" id="{7FE852C0-0065-D604-8342-B8C09F789989}"/>
              </a:ext>
            </a:extLst>
          </p:cNvPr>
          <p:cNvSpPr/>
          <p:nvPr/>
        </p:nvSpPr>
        <p:spPr>
          <a:xfrm rot="10800000">
            <a:off x="5486400" y="247030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9151E29-B332-D1D8-5163-D6D3931E16F3}"/>
              </a:ext>
            </a:extLst>
          </p:cNvPr>
          <p:cNvSpPr txBox="1"/>
          <p:nvPr/>
        </p:nvSpPr>
        <p:spPr>
          <a:xfrm>
            <a:off x="6298951" y="2456149"/>
            <a:ext cx="816250"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1D164CD8-4616-74CE-E7A7-4D2259C6CD80}"/>
              </a:ext>
            </a:extLst>
          </p:cNvPr>
          <p:cNvSpPr/>
          <p:nvPr/>
        </p:nvSpPr>
        <p:spPr>
          <a:xfrm rot="10800000">
            <a:off x="4572000" y="296730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B057430-D469-1357-7157-2418CCC133A7}"/>
              </a:ext>
            </a:extLst>
          </p:cNvPr>
          <p:cNvSpPr txBox="1"/>
          <p:nvPr/>
        </p:nvSpPr>
        <p:spPr>
          <a:xfrm>
            <a:off x="5432150" y="2937769"/>
            <a:ext cx="816250" cy="461665"/>
          </a:xfrm>
          <a:prstGeom prst="rect">
            <a:avLst/>
          </a:prstGeom>
          <a:noFill/>
        </p:spPr>
        <p:txBody>
          <a:bodyPr wrap="none" rtlCol="0">
            <a:spAutoFit/>
          </a:bodyPr>
          <a:lstStyle/>
          <a:p>
            <a:pPr algn="ctr"/>
            <a:r>
              <a:rPr lang="en-US" sz="2400" b="1" dirty="0"/>
              <a:t>O(1)</a:t>
            </a:r>
          </a:p>
        </p:txBody>
      </p:sp>
      <p:sp>
        <p:nvSpPr>
          <p:cNvPr id="18" name="TextBox 17">
            <a:extLst>
              <a:ext uri="{FF2B5EF4-FFF2-40B4-BE49-F238E27FC236}">
                <a16:creationId xmlns:a16="http://schemas.microsoft.com/office/drawing/2014/main" id="{DB941DB1-B896-4C49-3AD8-57E1112CE11E}"/>
              </a:ext>
            </a:extLst>
          </p:cNvPr>
          <p:cNvSpPr txBox="1"/>
          <p:nvPr/>
        </p:nvSpPr>
        <p:spPr>
          <a:xfrm>
            <a:off x="2563164" y="5727412"/>
            <a:ext cx="7133684" cy="584775"/>
          </a:xfrm>
          <a:prstGeom prst="rect">
            <a:avLst/>
          </a:prstGeom>
          <a:noFill/>
        </p:spPr>
        <p:txBody>
          <a:bodyPr wrap="none" rtlCol="0">
            <a:spAutoFit/>
          </a:bodyPr>
          <a:lstStyle/>
          <a:p>
            <a:r>
              <a:rPr lang="en-US" sz="3200" b="1" dirty="0">
                <a:solidFill>
                  <a:srgbClr val="FF0000"/>
                </a:solidFill>
              </a:rPr>
              <a:t>O(n) </a:t>
            </a:r>
            <a:r>
              <a:rPr lang="en-US" sz="2400" b="1" dirty="0">
                <a:solidFill>
                  <a:srgbClr val="FF0000"/>
                </a:solidFill>
              </a:rPr>
              <a:t>where n is the number of nodes in the LL</a:t>
            </a:r>
            <a:endParaRPr lang="en-US" sz="2400" b="1" dirty="0">
              <a:solidFill>
                <a:srgbClr val="FF0000"/>
              </a:solidFill>
              <a:highlight>
                <a:srgbClr val="00FF00"/>
              </a:highlight>
            </a:endParaRPr>
          </a:p>
        </p:txBody>
      </p:sp>
      <p:sp>
        <p:nvSpPr>
          <p:cNvPr id="20" name="TextBox 19">
            <a:extLst>
              <a:ext uri="{FF2B5EF4-FFF2-40B4-BE49-F238E27FC236}">
                <a16:creationId xmlns:a16="http://schemas.microsoft.com/office/drawing/2014/main" id="{1B9543E0-32B6-DF7F-FDE6-277CEF3D4B72}"/>
              </a:ext>
            </a:extLst>
          </p:cNvPr>
          <p:cNvSpPr txBox="1"/>
          <p:nvPr/>
        </p:nvSpPr>
        <p:spPr>
          <a:xfrm>
            <a:off x="2271566" y="5860197"/>
            <a:ext cx="6124868" cy="369332"/>
          </a:xfrm>
          <a:prstGeom prst="rect">
            <a:avLst/>
          </a:prstGeom>
          <a:noFill/>
        </p:spPr>
        <p:txBody>
          <a:bodyPr wrap="square">
            <a:spAutoFit/>
          </a:bodyPr>
          <a:lstStyle/>
          <a:p>
            <a:r>
              <a:rPr lang="en-US" sz="1800" b="0" i="0" dirty="0">
                <a:solidFill>
                  <a:srgbClr val="FF0000"/>
                </a:solidFill>
                <a:effectLst/>
                <a:latin typeface="Roboto" panose="02000000000000000000" pitchFamily="2" charset="0"/>
              </a:rPr>
              <a:t>∈</a:t>
            </a:r>
            <a:endParaRPr lang="en-US" dirty="0"/>
          </a:p>
        </p:txBody>
      </p:sp>
    </p:spTree>
    <p:extLst>
      <p:ext uri="{BB962C8B-B14F-4D97-AF65-F5344CB8AC3E}">
        <p14:creationId xmlns:p14="http://schemas.microsoft.com/office/powerpoint/2010/main" val="55928226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95</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5698996" cy="830997"/>
          </a:xfrm>
          <a:prstGeom prst="rect">
            <a:avLst/>
          </a:prstGeom>
          <a:noFill/>
        </p:spPr>
        <p:txBody>
          <a:bodyPr wrap="none" rtlCol="0">
            <a:spAutoFit/>
          </a:bodyPr>
          <a:lstStyle/>
          <a:p>
            <a:r>
              <a:rPr lang="en-US" sz="2400" b="1" dirty="0"/>
              <a:t>Total Running Time = 1 + 1 + n * 1 + 1 </a:t>
            </a:r>
          </a:p>
          <a:p>
            <a:r>
              <a:rPr lang="en-US" sz="2400" b="1" dirty="0"/>
              <a:t>			  = n + 3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6F249864-A087-6592-C797-B1F5D47D28C0}"/>
              </a:ext>
            </a:extLst>
          </p:cNvPr>
          <p:cNvSpPr txBox="1"/>
          <p:nvPr/>
        </p:nvSpPr>
        <p:spPr>
          <a:xfrm>
            <a:off x="5215403" y="903179"/>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16D049CC-DE76-D6B4-B2B9-632C0357BE70}"/>
              </a:ext>
            </a:extLst>
          </p:cNvPr>
          <p:cNvSpPr/>
          <p:nvPr/>
        </p:nvSpPr>
        <p:spPr>
          <a:xfrm rot="10800000">
            <a:off x="4114800" y="186511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B7157E-9962-7E97-F589-102E6391AF54}"/>
              </a:ext>
            </a:extLst>
          </p:cNvPr>
          <p:cNvSpPr txBox="1"/>
          <p:nvPr/>
        </p:nvSpPr>
        <p:spPr>
          <a:xfrm>
            <a:off x="4849675" y="1678013"/>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A2504759-0115-1920-9883-688A376EB07E}"/>
              </a:ext>
            </a:extLst>
          </p:cNvPr>
          <p:cNvSpPr/>
          <p:nvPr/>
        </p:nvSpPr>
        <p:spPr>
          <a:xfrm rot="10800000">
            <a:off x="5743601" y="2117921"/>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18255D9-5F95-043A-D250-8BF5C497B222}"/>
              </a:ext>
            </a:extLst>
          </p:cNvPr>
          <p:cNvSpPr txBox="1"/>
          <p:nvPr/>
        </p:nvSpPr>
        <p:spPr>
          <a:xfrm>
            <a:off x="6583278" y="2020360"/>
            <a:ext cx="816250" cy="461665"/>
          </a:xfrm>
          <a:prstGeom prst="rect">
            <a:avLst/>
          </a:prstGeom>
          <a:noFill/>
        </p:spPr>
        <p:txBody>
          <a:bodyPr wrap="none" rtlCol="0">
            <a:spAutoFit/>
          </a:bodyPr>
          <a:lstStyle/>
          <a:p>
            <a:pPr algn="ctr"/>
            <a:r>
              <a:rPr lang="en-US" sz="2400" b="1" dirty="0"/>
              <a:t>O(n)</a:t>
            </a:r>
          </a:p>
        </p:txBody>
      </p:sp>
      <p:sp>
        <p:nvSpPr>
          <p:cNvPr id="14" name="Arrow: Right 13">
            <a:extLst>
              <a:ext uri="{FF2B5EF4-FFF2-40B4-BE49-F238E27FC236}">
                <a16:creationId xmlns:a16="http://schemas.microsoft.com/office/drawing/2014/main" id="{7FE852C0-0065-D604-8342-B8C09F789989}"/>
              </a:ext>
            </a:extLst>
          </p:cNvPr>
          <p:cNvSpPr/>
          <p:nvPr/>
        </p:nvSpPr>
        <p:spPr>
          <a:xfrm rot="10800000">
            <a:off x="5486400" y="247030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9151E29-B332-D1D8-5163-D6D3931E16F3}"/>
              </a:ext>
            </a:extLst>
          </p:cNvPr>
          <p:cNvSpPr txBox="1"/>
          <p:nvPr/>
        </p:nvSpPr>
        <p:spPr>
          <a:xfrm>
            <a:off x="6298951" y="2456149"/>
            <a:ext cx="816250"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1D164CD8-4616-74CE-E7A7-4D2259C6CD80}"/>
              </a:ext>
            </a:extLst>
          </p:cNvPr>
          <p:cNvSpPr/>
          <p:nvPr/>
        </p:nvSpPr>
        <p:spPr>
          <a:xfrm rot="10800000">
            <a:off x="4572000" y="296730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B057430-D469-1357-7157-2418CCC133A7}"/>
              </a:ext>
            </a:extLst>
          </p:cNvPr>
          <p:cNvSpPr txBox="1"/>
          <p:nvPr/>
        </p:nvSpPr>
        <p:spPr>
          <a:xfrm>
            <a:off x="5432150" y="2937769"/>
            <a:ext cx="816250" cy="461665"/>
          </a:xfrm>
          <a:prstGeom prst="rect">
            <a:avLst/>
          </a:prstGeom>
          <a:noFill/>
        </p:spPr>
        <p:txBody>
          <a:bodyPr wrap="none" rtlCol="0">
            <a:spAutoFit/>
          </a:bodyPr>
          <a:lstStyle/>
          <a:p>
            <a:pPr algn="ctr"/>
            <a:r>
              <a:rPr lang="en-US" sz="2400" b="1" dirty="0"/>
              <a:t>O(1)</a:t>
            </a:r>
          </a:p>
        </p:txBody>
      </p:sp>
      <p:sp>
        <p:nvSpPr>
          <p:cNvPr id="18" name="TextBox 17">
            <a:extLst>
              <a:ext uri="{FF2B5EF4-FFF2-40B4-BE49-F238E27FC236}">
                <a16:creationId xmlns:a16="http://schemas.microsoft.com/office/drawing/2014/main" id="{DB941DB1-B896-4C49-3AD8-57E1112CE11E}"/>
              </a:ext>
            </a:extLst>
          </p:cNvPr>
          <p:cNvSpPr txBox="1"/>
          <p:nvPr/>
        </p:nvSpPr>
        <p:spPr>
          <a:xfrm>
            <a:off x="2563164" y="5727412"/>
            <a:ext cx="7133684" cy="584775"/>
          </a:xfrm>
          <a:prstGeom prst="rect">
            <a:avLst/>
          </a:prstGeom>
          <a:noFill/>
        </p:spPr>
        <p:txBody>
          <a:bodyPr wrap="none" rtlCol="0">
            <a:spAutoFit/>
          </a:bodyPr>
          <a:lstStyle/>
          <a:p>
            <a:r>
              <a:rPr lang="en-US" sz="3200" b="1" dirty="0">
                <a:solidFill>
                  <a:srgbClr val="FF0000"/>
                </a:solidFill>
              </a:rPr>
              <a:t>O(n) </a:t>
            </a:r>
            <a:r>
              <a:rPr lang="en-US" sz="2400" b="1" dirty="0">
                <a:solidFill>
                  <a:srgbClr val="FF0000"/>
                </a:solidFill>
              </a:rPr>
              <a:t>where n is the number of nodes in the LL</a:t>
            </a:r>
            <a:endParaRPr lang="en-US" sz="2400" b="1" dirty="0">
              <a:solidFill>
                <a:srgbClr val="FF0000"/>
              </a:solidFill>
              <a:highlight>
                <a:srgbClr val="00FF00"/>
              </a:highlight>
            </a:endParaRPr>
          </a:p>
        </p:txBody>
      </p:sp>
      <p:sp>
        <p:nvSpPr>
          <p:cNvPr id="20" name="TextBox 19">
            <a:extLst>
              <a:ext uri="{FF2B5EF4-FFF2-40B4-BE49-F238E27FC236}">
                <a16:creationId xmlns:a16="http://schemas.microsoft.com/office/drawing/2014/main" id="{1B9543E0-32B6-DF7F-FDE6-277CEF3D4B72}"/>
              </a:ext>
            </a:extLst>
          </p:cNvPr>
          <p:cNvSpPr txBox="1"/>
          <p:nvPr/>
        </p:nvSpPr>
        <p:spPr>
          <a:xfrm>
            <a:off x="2271566" y="5860197"/>
            <a:ext cx="6124868" cy="369332"/>
          </a:xfrm>
          <a:prstGeom prst="rect">
            <a:avLst/>
          </a:prstGeom>
          <a:noFill/>
        </p:spPr>
        <p:txBody>
          <a:bodyPr wrap="square">
            <a:spAutoFit/>
          </a:bodyPr>
          <a:lstStyle/>
          <a:p>
            <a:r>
              <a:rPr lang="en-US" sz="1800" b="0" i="0" dirty="0">
                <a:solidFill>
                  <a:srgbClr val="FF0000"/>
                </a:solidFill>
                <a:effectLst/>
                <a:latin typeface="Roboto" panose="02000000000000000000" pitchFamily="2" charset="0"/>
              </a:rPr>
              <a:t>∈</a:t>
            </a:r>
            <a:endParaRPr lang="en-US" dirty="0"/>
          </a:p>
        </p:txBody>
      </p:sp>
      <p:sp>
        <p:nvSpPr>
          <p:cNvPr id="19" name="TextBox 18">
            <a:extLst>
              <a:ext uri="{FF2B5EF4-FFF2-40B4-BE49-F238E27FC236}">
                <a16:creationId xmlns:a16="http://schemas.microsoft.com/office/drawing/2014/main" id="{27F51A79-56B2-C0C1-3701-A4185A4B30F8}"/>
              </a:ext>
            </a:extLst>
          </p:cNvPr>
          <p:cNvSpPr txBox="1"/>
          <p:nvPr/>
        </p:nvSpPr>
        <p:spPr>
          <a:xfrm>
            <a:off x="6918960" y="5121533"/>
            <a:ext cx="5181600" cy="646331"/>
          </a:xfrm>
          <a:prstGeom prst="rect">
            <a:avLst/>
          </a:prstGeom>
          <a:noFill/>
        </p:spPr>
        <p:txBody>
          <a:bodyPr wrap="square" rtlCol="0">
            <a:spAutoFit/>
          </a:bodyPr>
          <a:lstStyle/>
          <a:p>
            <a:r>
              <a:rPr lang="en-US" i="1" dirty="0"/>
              <a:t>“Worst case scenario, we have to go through all the nodes in the LL to add something at the end”</a:t>
            </a:r>
          </a:p>
        </p:txBody>
      </p:sp>
    </p:spTree>
    <p:extLst>
      <p:ext uri="{BB962C8B-B14F-4D97-AF65-F5344CB8AC3E}">
        <p14:creationId xmlns:p14="http://schemas.microsoft.com/office/powerpoint/2010/main" val="401456718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96</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8765541" cy="400110"/>
          </a:xfrm>
          <a:prstGeom prst="rect">
            <a:avLst/>
          </a:prstGeom>
          <a:noFill/>
        </p:spPr>
        <p:txBody>
          <a:bodyPr wrap="none" rtlCol="0">
            <a:spAutoFit/>
          </a:bodyPr>
          <a:lstStyle/>
          <a:p>
            <a:r>
              <a:rPr lang="en-US" sz="2000" dirty="0"/>
              <a:t>Algorithm Analysis: Adding Node to end of Singly Linked List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endParaRPr lang="en-US" sz="1800" dirty="0">
              <a:solidFill>
                <a:srgbClr val="000000"/>
              </a:solidFill>
              <a:effectLst/>
              <a:latin typeface="Consolas" panose="020B0609020204030204" pitchFamily="49" charset="0"/>
            </a:endParaRP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&amp;&amp; tail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tail.setNext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endParaRPr lang="en-US" dirty="0">
              <a:solidFill>
                <a:srgbClr val="000000"/>
              </a:solidFill>
              <a:latin typeface="Consolas" panose="020B0609020204030204" pitchFamily="49" charset="0"/>
            </a:endParaRPr>
          </a:p>
          <a:p>
            <a:r>
              <a:rPr lang="en-US" sz="1800" dirty="0">
                <a:solidFill>
                  <a:srgbClr val="000000"/>
                </a:solidFill>
                <a:effectLst/>
                <a:latin typeface="Consolas" panose="020B0609020204030204" pitchFamily="49" charset="0"/>
              </a:rPr>
              <a:t>}</a:t>
            </a:r>
          </a:p>
          <a:p>
            <a:endParaRPr lang="en-US" dirty="0"/>
          </a:p>
        </p:txBody>
      </p:sp>
      <p:sp>
        <p:nvSpPr>
          <p:cNvPr id="25" name="TextBox 24">
            <a:extLst>
              <a:ext uri="{FF2B5EF4-FFF2-40B4-BE49-F238E27FC236}">
                <a16:creationId xmlns:a16="http://schemas.microsoft.com/office/drawing/2014/main" id="{DCEC6596-7F37-3D42-CCD3-BC86DBAEC881}"/>
              </a:ext>
            </a:extLst>
          </p:cNvPr>
          <p:cNvSpPr txBox="1"/>
          <p:nvPr/>
        </p:nvSpPr>
        <p:spPr>
          <a:xfrm>
            <a:off x="381000" y="5029200"/>
            <a:ext cx="5934638" cy="461665"/>
          </a:xfrm>
          <a:prstGeom prst="rect">
            <a:avLst/>
          </a:prstGeom>
          <a:noFill/>
        </p:spPr>
        <p:txBody>
          <a:bodyPr wrap="none" rtlCol="0">
            <a:spAutoFit/>
          </a:bodyPr>
          <a:lstStyle/>
          <a:p>
            <a:r>
              <a:rPr lang="en-US" sz="2400" dirty="0">
                <a:solidFill>
                  <a:srgbClr val="00B050"/>
                </a:solidFill>
              </a:rPr>
              <a:t>What is the running time of this algorithm?</a:t>
            </a:r>
          </a:p>
        </p:txBody>
      </p:sp>
    </p:spTree>
    <p:extLst>
      <p:ext uri="{BB962C8B-B14F-4D97-AF65-F5344CB8AC3E}">
        <p14:creationId xmlns:p14="http://schemas.microsoft.com/office/powerpoint/2010/main" val="229032711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97</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8765541" cy="400110"/>
          </a:xfrm>
          <a:prstGeom prst="rect">
            <a:avLst/>
          </a:prstGeom>
          <a:noFill/>
        </p:spPr>
        <p:txBody>
          <a:bodyPr wrap="none" rtlCol="0">
            <a:spAutoFit/>
          </a:bodyPr>
          <a:lstStyle/>
          <a:p>
            <a:r>
              <a:rPr lang="en-US" sz="2000" dirty="0"/>
              <a:t>Algorithm Analysis: Adding Node to end of Singly Linked List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endParaRPr lang="en-US" sz="1800" dirty="0">
              <a:solidFill>
                <a:srgbClr val="000000"/>
              </a:solidFill>
              <a:effectLst/>
              <a:latin typeface="Consolas" panose="020B0609020204030204" pitchFamily="49" charset="0"/>
            </a:endParaRP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&amp;&amp; tail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tail.setNext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endParaRPr lang="en-US" dirty="0">
              <a:solidFill>
                <a:srgbClr val="000000"/>
              </a:solidFill>
              <a:latin typeface="Consolas" panose="020B0609020204030204" pitchFamily="49" charset="0"/>
            </a:endParaRPr>
          </a:p>
          <a:p>
            <a:r>
              <a:rPr lang="en-US" sz="1800" dirty="0">
                <a:solidFill>
                  <a:srgbClr val="000000"/>
                </a:solidFill>
                <a:effectLst/>
                <a:latin typeface="Consolas" panose="020B0609020204030204" pitchFamily="49" charset="0"/>
              </a:rPr>
              <a:t>}</a:t>
            </a:r>
          </a:p>
          <a:p>
            <a:endParaRPr lang="en-US" dirty="0"/>
          </a:p>
        </p:txBody>
      </p:sp>
      <p:sp>
        <p:nvSpPr>
          <p:cNvPr id="25" name="TextBox 24">
            <a:extLst>
              <a:ext uri="{FF2B5EF4-FFF2-40B4-BE49-F238E27FC236}">
                <a16:creationId xmlns:a16="http://schemas.microsoft.com/office/drawing/2014/main" id="{DCEC6596-7F37-3D42-CCD3-BC86DBAEC881}"/>
              </a:ext>
            </a:extLst>
          </p:cNvPr>
          <p:cNvSpPr txBox="1"/>
          <p:nvPr/>
        </p:nvSpPr>
        <p:spPr>
          <a:xfrm>
            <a:off x="381000" y="5029200"/>
            <a:ext cx="3401893" cy="461665"/>
          </a:xfrm>
          <a:prstGeom prst="rect">
            <a:avLst/>
          </a:prstGeom>
          <a:noFill/>
        </p:spPr>
        <p:txBody>
          <a:bodyPr wrap="none" rtlCol="0">
            <a:spAutoFit/>
          </a:bodyPr>
          <a:lstStyle/>
          <a:p>
            <a:r>
              <a:rPr lang="en-US" sz="2400" b="1" dirty="0">
                <a:solidFill>
                  <a:schemeClr val="tx1"/>
                </a:solidFill>
              </a:rPr>
              <a:t>Total Running Time = </a:t>
            </a:r>
          </a:p>
        </p:txBody>
      </p:sp>
      <p:sp>
        <p:nvSpPr>
          <p:cNvPr id="6" name="Arrow: Right 5">
            <a:extLst>
              <a:ext uri="{FF2B5EF4-FFF2-40B4-BE49-F238E27FC236}">
                <a16:creationId xmlns:a16="http://schemas.microsoft.com/office/drawing/2014/main" id="{AE5FBD00-CCA5-923B-EF55-5F1D689C118D}"/>
              </a:ext>
            </a:extLst>
          </p:cNvPr>
          <p:cNvSpPr/>
          <p:nvPr/>
        </p:nvSpPr>
        <p:spPr>
          <a:xfrm rot="10800000">
            <a:off x="5562600" y="1374815"/>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F9BC9DD-3EE6-AE9E-75B1-90FC82A954D1}"/>
              </a:ext>
            </a:extLst>
          </p:cNvPr>
          <p:cNvSpPr txBox="1"/>
          <p:nvPr/>
        </p:nvSpPr>
        <p:spPr>
          <a:xfrm>
            <a:off x="6522099" y="1284460"/>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222615005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98</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8765541" cy="400110"/>
          </a:xfrm>
          <a:prstGeom prst="rect">
            <a:avLst/>
          </a:prstGeom>
          <a:noFill/>
        </p:spPr>
        <p:txBody>
          <a:bodyPr wrap="none" rtlCol="0">
            <a:spAutoFit/>
          </a:bodyPr>
          <a:lstStyle/>
          <a:p>
            <a:r>
              <a:rPr lang="en-US" sz="2000" dirty="0"/>
              <a:t>Algorithm Analysis: Adding Node to end of Singly Linked List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endParaRPr lang="en-US" sz="1800" dirty="0">
              <a:solidFill>
                <a:srgbClr val="000000"/>
              </a:solidFill>
              <a:effectLst/>
              <a:latin typeface="Consolas" panose="020B0609020204030204" pitchFamily="49" charset="0"/>
            </a:endParaRP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&amp;&amp; tail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tail.setNext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endParaRPr lang="en-US" dirty="0">
              <a:solidFill>
                <a:srgbClr val="000000"/>
              </a:solidFill>
              <a:latin typeface="Consolas" panose="020B0609020204030204" pitchFamily="49" charset="0"/>
            </a:endParaRPr>
          </a:p>
          <a:p>
            <a:r>
              <a:rPr lang="en-US" sz="1800" dirty="0">
                <a:solidFill>
                  <a:srgbClr val="000000"/>
                </a:solidFill>
                <a:effectLst/>
                <a:latin typeface="Consolas" panose="020B0609020204030204" pitchFamily="49" charset="0"/>
              </a:rPr>
              <a:t>}</a:t>
            </a:r>
          </a:p>
          <a:p>
            <a:endParaRPr lang="en-US" dirty="0"/>
          </a:p>
        </p:txBody>
      </p:sp>
      <p:sp>
        <p:nvSpPr>
          <p:cNvPr id="25" name="TextBox 24">
            <a:extLst>
              <a:ext uri="{FF2B5EF4-FFF2-40B4-BE49-F238E27FC236}">
                <a16:creationId xmlns:a16="http://schemas.microsoft.com/office/drawing/2014/main" id="{DCEC6596-7F37-3D42-CCD3-BC86DBAEC881}"/>
              </a:ext>
            </a:extLst>
          </p:cNvPr>
          <p:cNvSpPr txBox="1"/>
          <p:nvPr/>
        </p:nvSpPr>
        <p:spPr>
          <a:xfrm>
            <a:off x="381000" y="5029200"/>
            <a:ext cx="3401893" cy="461665"/>
          </a:xfrm>
          <a:prstGeom prst="rect">
            <a:avLst/>
          </a:prstGeom>
          <a:noFill/>
        </p:spPr>
        <p:txBody>
          <a:bodyPr wrap="none" rtlCol="0">
            <a:spAutoFit/>
          </a:bodyPr>
          <a:lstStyle/>
          <a:p>
            <a:r>
              <a:rPr lang="en-US" sz="2400" b="1" dirty="0">
                <a:solidFill>
                  <a:schemeClr val="tx1"/>
                </a:solidFill>
              </a:rPr>
              <a:t>Total Running Time = </a:t>
            </a:r>
          </a:p>
        </p:txBody>
      </p:sp>
      <p:sp>
        <p:nvSpPr>
          <p:cNvPr id="6" name="Arrow: Right 5">
            <a:extLst>
              <a:ext uri="{FF2B5EF4-FFF2-40B4-BE49-F238E27FC236}">
                <a16:creationId xmlns:a16="http://schemas.microsoft.com/office/drawing/2014/main" id="{AE5FBD00-CCA5-923B-EF55-5F1D689C118D}"/>
              </a:ext>
            </a:extLst>
          </p:cNvPr>
          <p:cNvSpPr/>
          <p:nvPr/>
        </p:nvSpPr>
        <p:spPr>
          <a:xfrm rot="10800000">
            <a:off x="5562600" y="1374815"/>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F9BC9DD-3EE6-AE9E-75B1-90FC82A954D1}"/>
              </a:ext>
            </a:extLst>
          </p:cNvPr>
          <p:cNvSpPr txBox="1"/>
          <p:nvPr/>
        </p:nvSpPr>
        <p:spPr>
          <a:xfrm>
            <a:off x="6522099" y="1284460"/>
            <a:ext cx="816249" cy="461665"/>
          </a:xfrm>
          <a:prstGeom prst="rect">
            <a:avLst/>
          </a:prstGeom>
          <a:noFill/>
        </p:spPr>
        <p:txBody>
          <a:bodyPr wrap="none" rtlCol="0">
            <a:spAutoFit/>
          </a:bodyPr>
          <a:lstStyle/>
          <a:p>
            <a:pPr algn="ctr"/>
            <a:r>
              <a:rPr lang="en-US" sz="2400" b="1" dirty="0"/>
              <a:t>O(1)</a:t>
            </a:r>
          </a:p>
        </p:txBody>
      </p:sp>
      <p:sp>
        <p:nvSpPr>
          <p:cNvPr id="8" name="Arrow: Right 7">
            <a:extLst>
              <a:ext uri="{FF2B5EF4-FFF2-40B4-BE49-F238E27FC236}">
                <a16:creationId xmlns:a16="http://schemas.microsoft.com/office/drawing/2014/main" id="{E46AC473-15DB-50B6-8769-4CBD177D74BD}"/>
              </a:ext>
            </a:extLst>
          </p:cNvPr>
          <p:cNvSpPr/>
          <p:nvPr/>
        </p:nvSpPr>
        <p:spPr>
          <a:xfrm rot="10800000">
            <a:off x="4572000" y="2364626"/>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0FF8424-EAB0-AB4D-BD84-16834340A383}"/>
              </a:ext>
            </a:extLst>
          </p:cNvPr>
          <p:cNvSpPr txBox="1"/>
          <p:nvPr/>
        </p:nvSpPr>
        <p:spPr>
          <a:xfrm>
            <a:off x="5531499" y="2274271"/>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133838830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99</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8765541" cy="400110"/>
          </a:xfrm>
          <a:prstGeom prst="rect">
            <a:avLst/>
          </a:prstGeom>
          <a:noFill/>
        </p:spPr>
        <p:txBody>
          <a:bodyPr wrap="none" rtlCol="0">
            <a:spAutoFit/>
          </a:bodyPr>
          <a:lstStyle/>
          <a:p>
            <a:r>
              <a:rPr lang="en-US" sz="2000" dirty="0"/>
              <a:t>Algorithm Analysis: Adding Node to end of Singly Linked List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endParaRPr lang="en-US" sz="1800" dirty="0">
              <a:solidFill>
                <a:srgbClr val="000000"/>
              </a:solidFill>
              <a:effectLst/>
              <a:latin typeface="Consolas" panose="020B0609020204030204" pitchFamily="49" charset="0"/>
            </a:endParaRP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&amp;&amp; tail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tail.setNext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endParaRPr lang="en-US" dirty="0">
              <a:solidFill>
                <a:srgbClr val="000000"/>
              </a:solidFill>
              <a:latin typeface="Consolas" panose="020B0609020204030204" pitchFamily="49" charset="0"/>
            </a:endParaRPr>
          </a:p>
          <a:p>
            <a:r>
              <a:rPr lang="en-US" sz="1800" dirty="0">
                <a:solidFill>
                  <a:srgbClr val="000000"/>
                </a:solidFill>
                <a:effectLst/>
                <a:latin typeface="Consolas" panose="020B0609020204030204" pitchFamily="49" charset="0"/>
              </a:rPr>
              <a:t>}</a:t>
            </a:r>
          </a:p>
          <a:p>
            <a:endParaRPr lang="en-US" dirty="0"/>
          </a:p>
        </p:txBody>
      </p:sp>
      <p:sp>
        <p:nvSpPr>
          <p:cNvPr id="25" name="TextBox 24">
            <a:extLst>
              <a:ext uri="{FF2B5EF4-FFF2-40B4-BE49-F238E27FC236}">
                <a16:creationId xmlns:a16="http://schemas.microsoft.com/office/drawing/2014/main" id="{DCEC6596-7F37-3D42-CCD3-BC86DBAEC881}"/>
              </a:ext>
            </a:extLst>
          </p:cNvPr>
          <p:cNvSpPr txBox="1"/>
          <p:nvPr/>
        </p:nvSpPr>
        <p:spPr>
          <a:xfrm>
            <a:off x="381000" y="5029200"/>
            <a:ext cx="4700326" cy="461665"/>
          </a:xfrm>
          <a:prstGeom prst="rect">
            <a:avLst/>
          </a:prstGeom>
          <a:noFill/>
        </p:spPr>
        <p:txBody>
          <a:bodyPr wrap="none" rtlCol="0">
            <a:spAutoFit/>
          </a:bodyPr>
          <a:lstStyle/>
          <a:p>
            <a:r>
              <a:rPr lang="en-US" sz="2400" b="1" dirty="0">
                <a:solidFill>
                  <a:schemeClr val="tx1"/>
                </a:solidFill>
              </a:rPr>
              <a:t>Total Running Time = 1 + 1 + 1 </a:t>
            </a:r>
          </a:p>
        </p:txBody>
      </p:sp>
      <p:sp>
        <p:nvSpPr>
          <p:cNvPr id="6" name="Arrow: Right 5">
            <a:extLst>
              <a:ext uri="{FF2B5EF4-FFF2-40B4-BE49-F238E27FC236}">
                <a16:creationId xmlns:a16="http://schemas.microsoft.com/office/drawing/2014/main" id="{AE5FBD00-CCA5-923B-EF55-5F1D689C118D}"/>
              </a:ext>
            </a:extLst>
          </p:cNvPr>
          <p:cNvSpPr/>
          <p:nvPr/>
        </p:nvSpPr>
        <p:spPr>
          <a:xfrm rot="10800000">
            <a:off x="5562600" y="1374815"/>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F9BC9DD-3EE6-AE9E-75B1-90FC82A954D1}"/>
              </a:ext>
            </a:extLst>
          </p:cNvPr>
          <p:cNvSpPr txBox="1"/>
          <p:nvPr/>
        </p:nvSpPr>
        <p:spPr>
          <a:xfrm>
            <a:off x="6522099" y="1284460"/>
            <a:ext cx="816249" cy="461665"/>
          </a:xfrm>
          <a:prstGeom prst="rect">
            <a:avLst/>
          </a:prstGeom>
          <a:noFill/>
        </p:spPr>
        <p:txBody>
          <a:bodyPr wrap="none" rtlCol="0">
            <a:spAutoFit/>
          </a:bodyPr>
          <a:lstStyle/>
          <a:p>
            <a:pPr algn="ctr"/>
            <a:r>
              <a:rPr lang="en-US" sz="2400" b="1" dirty="0"/>
              <a:t>O(1)</a:t>
            </a:r>
          </a:p>
        </p:txBody>
      </p:sp>
      <p:sp>
        <p:nvSpPr>
          <p:cNvPr id="8" name="Arrow: Right 7">
            <a:extLst>
              <a:ext uri="{FF2B5EF4-FFF2-40B4-BE49-F238E27FC236}">
                <a16:creationId xmlns:a16="http://schemas.microsoft.com/office/drawing/2014/main" id="{E46AC473-15DB-50B6-8769-4CBD177D74BD}"/>
              </a:ext>
            </a:extLst>
          </p:cNvPr>
          <p:cNvSpPr/>
          <p:nvPr/>
        </p:nvSpPr>
        <p:spPr>
          <a:xfrm rot="10800000">
            <a:off x="4572000" y="2364626"/>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0FF8424-EAB0-AB4D-BD84-16834340A383}"/>
              </a:ext>
            </a:extLst>
          </p:cNvPr>
          <p:cNvSpPr txBox="1"/>
          <p:nvPr/>
        </p:nvSpPr>
        <p:spPr>
          <a:xfrm>
            <a:off x="5531499" y="2274271"/>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4396B7EC-FF62-826C-E9F4-9D10B9E9B9C0}"/>
              </a:ext>
            </a:extLst>
          </p:cNvPr>
          <p:cNvSpPr/>
          <p:nvPr/>
        </p:nvSpPr>
        <p:spPr>
          <a:xfrm rot="10800000">
            <a:off x="3962400" y="2735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FB11428-FAB8-98BD-2F6D-170074414A4B}"/>
              </a:ext>
            </a:extLst>
          </p:cNvPr>
          <p:cNvSpPr txBox="1"/>
          <p:nvPr/>
        </p:nvSpPr>
        <p:spPr>
          <a:xfrm>
            <a:off x="4921899" y="2645245"/>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2505765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6075</TotalTime>
  <Words>12923</Words>
  <Application>Microsoft Office PowerPoint</Application>
  <PresentationFormat>Widescreen</PresentationFormat>
  <Paragraphs>1848</Paragraphs>
  <Slides>129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129</vt:i4>
      </vt:variant>
    </vt:vector>
  </HeadingPairs>
  <TitlesOfParts>
    <vt:vector size="136" baseType="lpstr">
      <vt:lpstr>Arial</vt:lpstr>
      <vt:lpstr>Calibri</vt:lpstr>
      <vt:lpstr>Consolas</vt:lpstr>
      <vt:lpstr>Courier New</vt:lpstr>
      <vt:lpstr>Roboto</vt:lpstr>
      <vt:lpstr>Wingdings</vt:lpstr>
      <vt:lpstr>Office Theme</vt:lpstr>
      <vt:lpstr>CSCI 132:  Basic Data Structures and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132</dc:title>
  <dc:creator>Reese Pearsall</dc:creator>
  <cp:lastModifiedBy>Pearsall, Reese</cp:lastModifiedBy>
  <cp:revision>53</cp:revision>
  <dcterms:created xsi:type="dcterms:W3CDTF">2022-08-21T16:55:59Z</dcterms:created>
  <dcterms:modified xsi:type="dcterms:W3CDTF">2025-03-05T20:26:49Z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2021-05-09T00:00:00Z</vt:filetime>
  </property>
  <property fmtid="{D5CDD505-2E9C-101B-9397-08002B2CF9AE}" pid="3" name="Creator">
    <vt:lpwstr>Microsoft® PowerPoint® for Microsoft 365</vt:lpwstr>
  </property>
  <property fmtid="{D5CDD505-2E9C-101B-9397-08002B2CF9AE}" pid="4" name="LastSaved">
    <vt:filetime>2022-08-21T00:00:00Z</vt:filetime>
  </property>
  <property fmtid="{D5CDD505-2E9C-101B-9397-08002B2CF9AE}" pid="5" name="Producer">
    <vt:lpwstr>Microsoft® PowerPoint® for Microsoft 365</vt:lpwstr>
  </property>
</Properties>
</file>