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351" r:id="rId3"/>
    <p:sldId id="424" r:id="rId4"/>
    <p:sldId id="416" r:id="rId5"/>
    <p:sldId id="418" r:id="rId6"/>
    <p:sldId id="419" r:id="rId7"/>
    <p:sldId id="422" r:id="rId8"/>
    <p:sldId id="423" r:id="rId9"/>
    <p:sldId id="421" r:id="rId10"/>
    <p:sldId id="420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5FB"/>
    <a:srgbClr val="FFFFFF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6517" autoAdjust="0"/>
  </p:normalViewPr>
  <p:slideViewPr>
    <p:cSldViewPr>
      <p:cViewPr varScale="1">
        <p:scale>
          <a:sx n="158" d="100"/>
          <a:sy n="158" d="100"/>
        </p:scale>
        <p:origin x="1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18:50:09.9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1400 81 24575,'-65'-6'0,"17"0"0,140-3 0,94 6 0,-423 4 0,218 2 0,17 1 0,10 1 0,0-2 0,0-1 0,-1-1 0,1 1 0,0-1 0,13 0 0,-13-1 0,1 1 0,0 0 0,-1 0 0,10 4 0,-18-5 0,0 0 0,0 0 0,0 0 0,0 0 0,-1 0 0,1 0 0,0 0 0,0 0 0,0 0 0,0 0 0,0 0 0,0 0 0,0 0 0,0 0 0,0 0 0,0 0 0,0 0 0,0 0 0,0 0 0,0 0 0,0 0 0,-1 0 0,1 0 0,0 0 0,0 0 0,0 0 0,0 0 0,0 0 0,0 0 0,0 0 0,0 0 0,0 0 0,0 0 0,0 1 0,0-1 0,0 0 0,0 0 0,0 0 0,0 0 0,0 0 0,0 0 0,0 0 0,0 0 0,0 0 0,0 0 0,0 0 0,0 0 0,0 0 0,0 0 0,0 0 0,0 1 0,0-1 0,0 0 0,0 0 0,0 0 0,0 0 0,0 0 0,0 0 0,0 0 0,0 0 0,0 0 0,1 0 0,-12 3 0,-14 1 0,-299-2 0,341-3 0,0 0 0,30-6 0,10 0 0,-4 4 0,0 3 0,66 9 0,-111-7 0,-8 0 0,-19 1 0,-31 2 0,-135-1 0,261 12 0,-6 2 0,-46-11 0,1 0 0,45 4 0,-60-11 0,0-1 0,-1 0 0,1-1 0,-1-1 0,0 1 0,16-8 0,-5 3 0,-20 7 0,0 0 0,0 0 0,0 0 0,0 0 0,0 0 0,0 0 0,0 0 0,0 0 0,0 0 0,0 0 0,-1 0 0,1 0 0,0 0 0,0 0 0,0 0 0,0 0 0,0 0 0,0 0 0,0 0 0,0 0 0,0 0 0,0 0 0,0 0 0,0 0 0,0 0 0,0 0 0,0 0 0,0 0 0,0 0 0,0-1 0,0 1 0,0 0 0,0 0 0,0 0 0,0 0 0,0 0 0,0 0 0,0 0 0,0 0 0,0 0 0,0 0 0,0 0 0,0 0 0,0 0 0,0 0 0,0-1 0,0 1 0,-14-1 0,-20-1 0,-338-16 0,-1-24 0,155 26 0,5 2 0,105 5 0,210 16 0,-75-5 0,-26-2 0,0 0 0,-1 0 0,1 0 0,0 0 0,-1 0 0,1 0 0,0 0 0,0 0 0,-1 0 0,1 0 0,0 0 0,0 0 0,-1 1 0,1-1 0,0 0 0,-1 1 0,1-1 0,0 0 0,-1 1 0,1-1 0,-1 1 0,2 0 0,-24 3 0,-246 2 0,196-6 0,138 3 0,0 4 0,110 25 0,-168-30 0,27 6 0,-35-8 0,0 0 0,0 0 0,0 0 0,0 0 0,0 0 0,1 0 0,-1 0 0,0 0 0,0 0 0,0 0 0,0 0 0,0 0 0,1 1 0,-1-1 0,0 0 0,0 0 0,0 0 0,0 0 0,0 0 0,0 0 0,0 0 0,1 0 0,-1 0 0,0 0 0,0 0 0,0 0 0,0 1 0,0-1 0,0 0 0,0 0 0,0 0 0,0 0 0,0 0 0,0 0 0,1 1 0,-1-1 0,0 0 0,0 0 0,0 0 0,0 0 0,0 0 0,0 0 0,0 1 0,0-1 0,0 0 0,0 0 0,0 0 0,0 0 0,-1 0 0,1 1 0,0-1 0,-17 3 0,-120 1 0,224-12 0,41-2 0,-173 6 0,-59-13 0,51 7 0,39 9 0,10 0 0,0 1 0,0 0 0,0-1 0,0 0 0,0 0 0,0 0 0,0 0 0,0-1 0,1 1 0,-1-1 0,-6-4 0,10 5 0,0 1 0,-1-1 0,1 1 0,0-1 0,0 1 0,0-1 0,0 1 0,0-1 0,0 1 0,-1-1 0,1 1 0,0-1 0,1 1 0,-1-1 0,0 1 0,0-1 0,0 1 0,0-1 0,0 1 0,0-1 0,1 1 0,-1-1 0,0 1 0,0 0 0,1-1 0,-1 1 0,0-1 0,1 1 0,-1 0 0,0-1 0,1 1 0,-1 0 0,0-1 0,1 1 0,-1 0 0,1-1 0,-1 1 0,2 0 0,17-11 0,-3 5 0,-1 1 0,1 1 0,0 0 0,1 1 0,-1 1 0,0 1 0,1 0 0,-1 1 0,23 3 0,-38-3 2,-1 0 0,0 0 0,1 0 0,-1 0 0,1 0 0,-1 0 0,1 0 0,-1 0 0,1 0 0,-1 0 0,0 0-1,1 0 1,-1 1 0,1-1 0,-1 0 0,0 0 0,1 1 0,-1-1 0,0 0 0,1 0 0,-1 1 0,0-1 0,0 0 0,1 1 0,-1-1-1,0 0 1,0 1 0,1-1 0,-1 1 0,0-1 0,0 0 0,0 1 0,0-1 0,0 1 0,1-1 0,-1 1 0,0-1 0,0 1 0,0-1 0,0 0-1,0 1 1,-1-1 0,1 1 0,0-1 0,0 1 0,0-1 0,0 0 0,0 1 0,-1-1 0,1 1 0,0-1 0,0 0 0,0 1 0,-1-1-1,1 0 1,0 1 0,-1-1 0,1 0 0,0 1 0,-1-1 0,1 0 0,-3 3-214,1 0 0,0-1 0,-1 1-1,0-1 1,1 0 0,-6 3 0,1-2-6614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20:17:02.612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0 180,'483'24,"93"28,207-10,-678-39,288 17,1295-21,-1469-10,-8-1,-171 12,359-18,-211 8,-11 0,361-2,-325 15,680-29,-127 6,-687 20,335-30,-150 5,965 7,-790 21,1133-22,-1355 17,96-5,-54-35,-179 25,1 4,85-4,243 17,250-14,-577 11,129 12,-30 0,83 16,-72-3,98 21,-139-16,8-2,545 67,-578-88,234-23,-316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20:17:06.081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98,'175'17,"258"-4,352 21,-81-2,0-33,-252-2,194-20,380-3,-671 29,-310-6,0-2,0-2,67-19,-3 0,28 4,220-7,148 28,-243 4,2078-3,-2229 5,1 6,114 27,-86-14,854 127,4-53,-810-92,134 13,302 17,-481-34,-37 3,-42-1,-1-3,1-2,100-16,-143 12,0-2,0-1,-1 0,0-2,30-18,-32 16,1 1,1 2,-1 0,1 1,38-10,135-5,-78 13,-21 0,99-15,-136 16,-1 2,1 3,66 3,-60 2,849 24,-305-2,-576-22,-30-1,-19 0,-1543-50,908 14,7-31,548 56,-149-20,-105-11,103 41,126 5,75-1,0 2,-65 16,-32 3,-474-7,496-17,61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20:17:09.517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0 186,'6'-4,"0"0,0 1,1-1,0 1,-1 1,1-1,0 1,0 0,0 1,0 0,0 0,15 0,-2-1,358-31,-130 13,279 8,77-7,-400-3,392 9,779 49,-517-10,181 82,-911-92,757 70,-519-85,72 3,-399-2,598 29,3-52,373-24,-680 39,-186-3,0-6,155-36,71 0,-244 37,145-38,-190 33,0 3,111-7,105 20,67-2,550 21,-771-8,-3-3,217-20,-86 5,-60 4,1374-4,-911 18,150-17,-781 12,-6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20:17:14.992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18097 192,'-1990'85,"1848"-72,-633 32,512-48,-659-15,479 15,25 0,139-21,-5 0,100 13,1-8,-314-74,407 70,-232-47,-229 27,-5 44,215 2,-302-5,-642 5,559 21,671-18,-105 23,74-10,-22 5,55-11,-95 12,-175 11,78-7,-59 17,-29 1,76-34,90-6,-732 21,320-74,-72-2,553 49,-476 26,385 4,-4 1,-93-8,-446-19,419-27,-69-3,366 25,11 1,0-1,0 0,0-1,0 1,0-1,1 0,-1 0,-5-2,10 3,0 0,0-1,-1 1,1 0,0-1,0 1,0 0,-1-1,1 1,0-1,0 1,0 0,0-1,0 1,0-1,0 1,0-1,0 1,0 0,0-1,0 1,0-1,1 1,-1 0,0-1,0 1,0-1,1 1,-1 0,0-1,0 1,1 0,-1-1,0 1,0 0,1 0,-1-1,0 1,1 0,-1 0,1-1,-1 1,0 0,1 0,-1 0,1 0,22-15,-22 14,17-8,-1 2,1-1,1 2,-1 1,1 0,0 1,26-2,142-1,-127 7,1411-1,-669 4,-592-5,232 5,-334 6,131 30,-239-39,53 10,10 3,1-3,73 1,378 31,-345-23,1009 37,-812-55,169-4,-241-19,55-2,-312 23,284-11,409 1,-445 13,2052-2,-1768-29,-484 16,90-27,-105 22,-1 3,108-9,296 33,-126 5,909-15,-1187-3,82-13,8-1,100 8,44-3,289 17,-201 8,-292-8,-1 5,154 33,-186-29,165 30,221 42,-392-71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20:17:16.230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6136 0,'-90'4,"-93"16,93-8,-95 0,-228 9,101-1,-671-16,-1 1,627 15,-96 3,-910-22,664-3,676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3/28/2025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3/28/2025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3/28/2025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3/28/2025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8.png"/><Relationship Id="rId4" Type="http://schemas.openxmlformats.org/officeDocument/2006/relationships/image" Target="../media/image50.png"/><Relationship Id="rId9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Stacks and Queues Conclusion, Priority Queue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2FCBD-A88F-905C-1CCA-2D19DE4C65A2}"/>
              </a:ext>
            </a:extLst>
          </p:cNvPr>
          <p:cNvSpPr txBox="1"/>
          <p:nvPr/>
        </p:nvSpPr>
        <p:spPr>
          <a:xfrm>
            <a:off x="228600" y="304800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Most of the time, queues will operate in a FIFO fashion, however there may be times we want to dequeue the item with the </a:t>
            </a:r>
            <a:r>
              <a:rPr lang="en-US" sz="2400" b="1" dirty="0"/>
              <a:t>highest priority</a:t>
            </a:r>
          </a:p>
        </p:txBody>
      </p:sp>
      <p:pic>
        <p:nvPicPr>
          <p:cNvPr id="1026" name="Picture 2" descr="Priority Queue Data Structure">
            <a:extLst>
              <a:ext uri="{FF2B5EF4-FFF2-40B4-BE49-F238E27FC236}">
                <a16:creationId xmlns:a16="http://schemas.microsoft.com/office/drawing/2014/main" id="{8FD6221C-700A-A2E6-2854-C63D51BC6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7800"/>
            <a:ext cx="5088993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5DCB73-1141-90E7-A84E-BA838DBCA270}"/>
              </a:ext>
            </a:extLst>
          </p:cNvPr>
          <p:cNvSpPr txBox="1"/>
          <p:nvPr/>
        </p:nvSpPr>
        <p:spPr>
          <a:xfrm>
            <a:off x="5791200" y="1828800"/>
            <a:ext cx="58116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Priority queue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Google Sans"/>
              </a:rPr>
              <a:t>in a data structure is an extension of a linear queue that possesses the following properties: </a:t>
            </a:r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Every element has a certain priority assigned to it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1A90D-1682-9AA2-1F82-507AF0B393E5}"/>
              </a:ext>
            </a:extLst>
          </p:cNvPr>
          <p:cNvSpPr txBox="1"/>
          <p:nvPr/>
        </p:nvSpPr>
        <p:spPr>
          <a:xfrm>
            <a:off x="5572832" y="5056340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enqueue something, we might need to “shuffle” that item into the correct spot of the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257851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655072" y="1447800"/>
            <a:ext cx="556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Program 3 due </a:t>
            </a:r>
            <a:r>
              <a:rPr lang="en-US" sz="2400" b="1" dirty="0"/>
              <a:t>next Friday </a:t>
            </a:r>
            <a:r>
              <a:rPr lang="en-US" sz="2400" dirty="0"/>
              <a:t>at 11:59 PM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C9D9FD-1DE6-FC33-91FE-1D0155B718C3}"/>
              </a:ext>
            </a:extLst>
          </p:cNvPr>
          <p:cNvSpPr txBox="1"/>
          <p:nvPr/>
        </p:nvSpPr>
        <p:spPr>
          <a:xfrm>
            <a:off x="645337" y="3088665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Next Friday will be an optional Program 3 help session (no lecture)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CACFE4-9D12-A9E2-0ABC-602C5EDCE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609600"/>
            <a:ext cx="4262566" cy="51816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996E608-65A1-7126-9D65-46AE7C8D30CE}"/>
              </a:ext>
            </a:extLst>
          </p:cNvPr>
          <p:cNvSpPr/>
          <p:nvPr/>
        </p:nvSpPr>
        <p:spPr>
          <a:xfrm>
            <a:off x="8305800" y="1143000"/>
            <a:ext cx="990600" cy="304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7BF0CF4-3054-0834-A1A4-CE79E6517F64}"/>
                  </a:ext>
                </a:extLst>
              </p14:cNvPr>
              <p14:cNvContentPartPr/>
              <p14:nvPr/>
            </p14:nvContentPartPr>
            <p14:xfrm>
              <a:off x="8568127" y="1439760"/>
              <a:ext cx="563400" cy="59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7BF0CF4-3054-0834-A1A4-CE79E6517F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2007" y="1433640"/>
                <a:ext cx="575640" cy="716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A49C09E-B329-D585-9BE9-A44358CDBDF6}"/>
              </a:ext>
            </a:extLst>
          </p:cNvPr>
          <p:cNvSpPr txBox="1"/>
          <p:nvPr/>
        </p:nvSpPr>
        <p:spPr>
          <a:xfrm>
            <a:off x="8773633" y="1121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O(n!)</a:t>
            </a:r>
          </a:p>
        </p:txBody>
      </p:sp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FD08D5-860D-E107-EF57-AD6F858B3890}"/>
              </a:ext>
            </a:extLst>
          </p:cNvPr>
          <p:cNvSpPr txBox="1"/>
          <p:nvPr/>
        </p:nvSpPr>
        <p:spPr>
          <a:xfrm>
            <a:off x="381000" y="121667"/>
            <a:ext cx="4800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pic>
        <p:nvPicPr>
          <p:cNvPr id="9" name="Picture 2" descr="Queue (abstract data type) - Wikipedia">
            <a:extLst>
              <a:ext uri="{FF2B5EF4-FFF2-40B4-BE49-F238E27FC236}">
                <a16:creationId xmlns:a16="http://schemas.microsoft.com/office/drawing/2014/main" id="{32F1146A-55A7-B35F-E061-39673854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45301"/>
            <a:ext cx="4191000" cy="274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52DD0C-9AC0-1832-7B9E-764CFC3DDDE8}"/>
              </a:ext>
            </a:extLst>
          </p:cNvPr>
          <p:cNvSpPr txBox="1"/>
          <p:nvPr/>
        </p:nvSpPr>
        <p:spPr>
          <a:xfrm>
            <a:off x="6350783" y="197867"/>
            <a:ext cx="548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pic>
        <p:nvPicPr>
          <p:cNvPr id="11" name="Picture 2" descr="Stack Data Structure and Implementation in Python, Java and C/C++">
            <a:extLst>
              <a:ext uri="{FF2B5EF4-FFF2-40B4-BE49-F238E27FC236}">
                <a16:creationId xmlns:a16="http://schemas.microsoft.com/office/drawing/2014/main" id="{07622DF7-6F2C-1CE9-BF85-4D75434F7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030252"/>
            <a:ext cx="4724400" cy="279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2C643F-6DFA-5A8A-2356-129C4159DA04}"/>
              </a:ext>
            </a:extLst>
          </p:cNvPr>
          <p:cNvSpPr txBox="1"/>
          <p:nvPr/>
        </p:nvSpPr>
        <p:spPr>
          <a:xfrm>
            <a:off x="914400" y="5150867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enqueue(), dequeue()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6758EC-2410-8F16-C868-E2032CD37F51}"/>
              </a:ext>
            </a:extLst>
          </p:cNvPr>
          <p:cNvSpPr txBox="1"/>
          <p:nvPr/>
        </p:nvSpPr>
        <p:spPr>
          <a:xfrm>
            <a:off x="8077200" y="5085557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push(), pop()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788BCD-902A-7D23-E7C1-1B3F26BEDFF8}"/>
              </a:ext>
            </a:extLst>
          </p:cNvPr>
          <p:cNvSpPr txBox="1"/>
          <p:nvPr/>
        </p:nvSpPr>
        <p:spPr>
          <a:xfrm>
            <a:off x="2078035" y="6135192"/>
            <a:ext cx="737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implemented both data structures using an Array or a Linked List</a:t>
            </a:r>
          </a:p>
        </p:txBody>
      </p:sp>
    </p:spTree>
    <p:extLst>
      <p:ext uri="{BB962C8B-B14F-4D97-AF65-F5344CB8AC3E}">
        <p14:creationId xmlns:p14="http://schemas.microsoft.com/office/powerpoint/2010/main" val="254654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6705600" y="1524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666926"/>
              </p:ext>
            </p:extLst>
          </p:nvPr>
        </p:nvGraphicFramePr>
        <p:xfrm>
          <a:off x="5410200" y="645393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graphicFrame>
        <p:nvGraphicFramePr>
          <p:cNvPr id="18" name="Table 30">
            <a:extLst>
              <a:ext uri="{FF2B5EF4-FFF2-40B4-BE49-F238E27FC236}">
                <a16:creationId xmlns:a16="http://schemas.microsoft.com/office/drawing/2014/main" id="{24112FFB-6ABC-BF9C-33FD-1B78D3ECA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686959"/>
              </p:ext>
            </p:extLst>
          </p:nvPr>
        </p:nvGraphicFramePr>
        <p:xfrm>
          <a:off x="5410200" y="3839352"/>
          <a:ext cx="624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w/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w/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Push()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peek()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Print()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482E8F1-988C-3479-7E14-8E512E9881F3}"/>
              </a:ext>
            </a:extLst>
          </p:cNvPr>
          <p:cNvSpPr txBox="1"/>
          <p:nvPr/>
        </p:nvSpPr>
        <p:spPr>
          <a:xfrm>
            <a:off x="7155041" y="340383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 Runtime 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5147C8-7D0D-58CE-8E9B-FD4493737A05}"/>
              </a:ext>
            </a:extLst>
          </p:cNvPr>
          <p:cNvSpPr txBox="1"/>
          <p:nvPr/>
        </p:nvSpPr>
        <p:spPr>
          <a:xfrm>
            <a:off x="528506" y="4027648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Takeaway</a:t>
            </a:r>
            <a:r>
              <a:rPr lang="en-US" sz="2400" dirty="0"/>
              <a:t>: Adding and removing elements from a </a:t>
            </a:r>
            <a:r>
              <a:rPr lang="en-US" sz="2400" b="1" dirty="0"/>
              <a:t>stack</a:t>
            </a:r>
            <a:r>
              <a:rPr lang="en-US" sz="2400" dirty="0"/>
              <a:t> runs in constant time (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en-US" sz="2400" dirty="0"/>
              <a:t> 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88E59F-3B4C-EAE9-3418-8AC65D2CC3E9}"/>
              </a:ext>
            </a:extLst>
          </p:cNvPr>
          <p:cNvSpPr txBox="1"/>
          <p:nvPr/>
        </p:nvSpPr>
        <p:spPr>
          <a:xfrm>
            <a:off x="550877" y="1143000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Takeaway</a:t>
            </a:r>
            <a:r>
              <a:rPr lang="en-US" sz="2400" dirty="0"/>
              <a:t>: Adding and removing elements from a </a:t>
            </a:r>
            <a:r>
              <a:rPr lang="en-US" sz="2400" b="1" dirty="0"/>
              <a:t>queue</a:t>
            </a:r>
            <a:r>
              <a:rPr lang="en-US" sz="2400" dirty="0"/>
              <a:t> runs in constant time (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en-US" sz="2400" dirty="0"/>
              <a:t> 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6AC427-6507-6AA8-52EF-7D3413AD8E46}"/>
              </a:ext>
            </a:extLst>
          </p:cNvPr>
          <p:cNvSpPr txBox="1"/>
          <p:nvPr/>
        </p:nvSpPr>
        <p:spPr>
          <a:xfrm>
            <a:off x="1447800" y="2798986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(FIFO)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E30415-6701-B033-57D8-9DBCDE289949}"/>
              </a:ext>
            </a:extLst>
          </p:cNvPr>
          <p:cNvSpPr txBox="1"/>
          <p:nvPr/>
        </p:nvSpPr>
        <p:spPr>
          <a:xfrm>
            <a:off x="1447800" y="5801326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(LIFO)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22C7D25-F27D-09B9-82E8-B25F6814D80B}"/>
                  </a:ext>
                </a:extLst>
              </p14:cNvPr>
              <p14:cNvContentPartPr/>
              <p14:nvPr/>
            </p14:nvContentPartPr>
            <p14:xfrm>
              <a:off x="5452302" y="1511914"/>
              <a:ext cx="5982480" cy="115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22C7D25-F27D-09B9-82E8-B25F6814D8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2302" y="1331914"/>
                <a:ext cx="616212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B18ADD-F069-222D-51B0-FDA8073EA0AE}"/>
                  </a:ext>
                </a:extLst>
              </p14:cNvPr>
              <p14:cNvContentPartPr/>
              <p14:nvPr/>
            </p14:nvContentPartPr>
            <p14:xfrm>
              <a:off x="5444022" y="1885954"/>
              <a:ext cx="5891760" cy="154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B18ADD-F069-222D-51B0-FDA8073EA0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54382" y="1705954"/>
                <a:ext cx="607140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E8F13DF-D8CD-B2EC-CC8E-F24814AEC3D5}"/>
                  </a:ext>
                </a:extLst>
              </p14:cNvPr>
              <p14:cNvContentPartPr/>
              <p14:nvPr/>
            </p14:nvContentPartPr>
            <p14:xfrm>
              <a:off x="5435742" y="4731394"/>
              <a:ext cx="6503400" cy="123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E8F13DF-D8CD-B2EC-CC8E-F24814AEC3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45742" y="4551754"/>
                <a:ext cx="668304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6A57D53-3E32-4B8D-3587-3AD8922051DF}"/>
                  </a:ext>
                </a:extLst>
              </p14:cNvPr>
              <p14:cNvContentPartPr/>
              <p14:nvPr/>
            </p14:nvContentPartPr>
            <p14:xfrm>
              <a:off x="5363742" y="5014354"/>
              <a:ext cx="6514920" cy="162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6A57D53-3E32-4B8D-3587-3AD8922051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74102" y="4834714"/>
                <a:ext cx="669456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EC86289-C1E4-2CD4-90F5-36C280F9A3F6}"/>
                  </a:ext>
                </a:extLst>
              </p14:cNvPr>
              <p14:cNvContentPartPr/>
              <p14:nvPr/>
            </p14:nvContentPartPr>
            <p14:xfrm>
              <a:off x="7329342" y="4697554"/>
              <a:ext cx="2208960" cy="51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EC86289-C1E4-2CD4-90F5-36C280F9A3F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39702" y="4517554"/>
                <a:ext cx="2388600" cy="41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2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6705600" y="1524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645393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graphicFrame>
        <p:nvGraphicFramePr>
          <p:cNvPr id="18" name="Table 30">
            <a:extLst>
              <a:ext uri="{FF2B5EF4-FFF2-40B4-BE49-F238E27FC236}">
                <a16:creationId xmlns:a16="http://schemas.microsoft.com/office/drawing/2014/main" id="{24112FFB-6ABC-BF9C-33FD-1B78D3ECA635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3839352"/>
          <a:ext cx="624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w/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w/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Push()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peek()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Print()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482E8F1-988C-3479-7E14-8E512E9881F3}"/>
              </a:ext>
            </a:extLst>
          </p:cNvPr>
          <p:cNvSpPr txBox="1"/>
          <p:nvPr/>
        </p:nvSpPr>
        <p:spPr>
          <a:xfrm>
            <a:off x="7155041" y="340383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 Runtime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5885C-B433-891F-A8D2-12203674843B}"/>
              </a:ext>
            </a:extLst>
          </p:cNvPr>
          <p:cNvSpPr txBox="1"/>
          <p:nvPr/>
        </p:nvSpPr>
        <p:spPr>
          <a:xfrm>
            <a:off x="457200" y="619210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data structure should </a:t>
            </a:r>
            <a:r>
              <a:rPr lang="en-US" i="1" dirty="0"/>
              <a:t>you</a:t>
            </a:r>
            <a:r>
              <a:rPr lang="en-US" dirty="0"/>
              <a:t> use?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0E6BBC-B600-72F4-4210-522F03BF3B9B}"/>
              </a:ext>
            </a:extLst>
          </p:cNvPr>
          <p:cNvSpPr/>
          <p:nvPr/>
        </p:nvSpPr>
        <p:spPr>
          <a:xfrm>
            <a:off x="685800" y="1066800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 depends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50DBC6-FCD5-D057-BF73-547AF4218E2F}"/>
              </a:ext>
            </a:extLst>
          </p:cNvPr>
          <p:cNvSpPr txBox="1"/>
          <p:nvPr/>
        </p:nvSpPr>
        <p:spPr>
          <a:xfrm>
            <a:off x="228600" y="2999887"/>
            <a:ext cx="495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structures always have tradeoffs.</a:t>
            </a:r>
          </a:p>
          <a:p>
            <a:endParaRPr lang="en-US" dirty="0"/>
          </a:p>
          <a:p>
            <a:r>
              <a:rPr lang="en-US" dirty="0"/>
              <a:t>With stacks and queues, the important thing to consider is </a:t>
            </a:r>
            <a:r>
              <a:rPr lang="en-US" b="1" dirty="0"/>
              <a:t>the order </a:t>
            </a:r>
            <a:r>
              <a:rPr lang="en-US" dirty="0"/>
              <a:t>of how you want your data to be 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32A1DB-31F7-AB6D-E9E2-FF4CB202C7F1}"/>
              </a:ext>
            </a:extLst>
          </p:cNvPr>
          <p:cNvSpPr txBox="1"/>
          <p:nvPr/>
        </p:nvSpPr>
        <p:spPr>
          <a:xfrm>
            <a:off x="990600" y="4724400"/>
            <a:ext cx="25539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Stacks </a:t>
            </a:r>
            <a:r>
              <a:rPr lang="en-US" sz="2400" dirty="0">
                <a:sym typeface="Wingdings" panose="05000000000000000000" pitchFamily="2" charset="2"/>
              </a:rPr>
              <a:t> LIFO</a:t>
            </a:r>
          </a:p>
          <a:p>
            <a:r>
              <a:rPr lang="en-US" sz="2400" dirty="0">
                <a:sym typeface="Wingdings" panose="05000000000000000000" pitchFamily="2" charset="2"/>
              </a:rPr>
              <a:t>Queues  FIFO*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45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6705600" y="1524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645393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graphicFrame>
        <p:nvGraphicFramePr>
          <p:cNvPr id="18" name="Table 30">
            <a:extLst>
              <a:ext uri="{FF2B5EF4-FFF2-40B4-BE49-F238E27FC236}">
                <a16:creationId xmlns:a16="http://schemas.microsoft.com/office/drawing/2014/main" id="{24112FFB-6ABC-BF9C-33FD-1B78D3ECA635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3839352"/>
          <a:ext cx="624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w/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w/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Push()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peek()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Print()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482E8F1-988C-3479-7E14-8E512E9881F3}"/>
              </a:ext>
            </a:extLst>
          </p:cNvPr>
          <p:cNvSpPr txBox="1"/>
          <p:nvPr/>
        </p:nvSpPr>
        <p:spPr>
          <a:xfrm>
            <a:off x="7155041" y="340383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 Runtime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B4299-40A6-A4B9-C20C-4C778D3A956E}"/>
              </a:ext>
            </a:extLst>
          </p:cNvPr>
          <p:cNvSpPr txBox="1"/>
          <p:nvPr/>
        </p:nvSpPr>
        <p:spPr>
          <a:xfrm>
            <a:off x="685800" y="3936209"/>
            <a:ext cx="44230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Applications of Stack Data Structures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Tracking function calls in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browser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Undo/Redo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Recursion/Backtracking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CSCI 232 Algorithms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FE3D9E-D411-1FFD-2F15-39D584061765}"/>
              </a:ext>
            </a:extLst>
          </p:cNvPr>
          <p:cNvSpPr txBox="1"/>
          <p:nvPr/>
        </p:nvSpPr>
        <p:spPr>
          <a:xfrm>
            <a:off x="533400" y="742250"/>
            <a:ext cx="41088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Applications of Queue Data Structures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waiting 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Operating System task scheduling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Server Request Handlers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CSCI 232 Algorithms</a:t>
            </a:r>
          </a:p>
        </p:txBody>
      </p:sp>
    </p:spTree>
    <p:extLst>
      <p:ext uri="{BB962C8B-B14F-4D97-AF65-F5344CB8AC3E}">
        <p14:creationId xmlns:p14="http://schemas.microsoft.com/office/powerpoint/2010/main" val="3063409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4BD6B-0306-64C3-3A52-F36FCAF07764}"/>
              </a:ext>
            </a:extLst>
          </p:cNvPr>
          <p:cNvSpPr txBox="1"/>
          <p:nvPr/>
        </p:nvSpPr>
        <p:spPr>
          <a:xfrm>
            <a:off x="705310" y="304800"/>
            <a:ext cx="934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real world, when you want to use a Queue, Stack, Deque, or a Priority Queue, you will likely import this data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252C4-1544-A9D3-8690-20CF8479087E}"/>
              </a:ext>
            </a:extLst>
          </p:cNvPr>
          <p:cNvSpPr txBox="1"/>
          <p:nvPr/>
        </p:nvSpPr>
        <p:spPr>
          <a:xfrm>
            <a:off x="726477" y="1676400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import.java.util.Stack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AFD2F9-7F71-C9EB-9D30-158AEC59D383}"/>
              </a:ext>
            </a:extLst>
          </p:cNvPr>
          <p:cNvSpPr txBox="1"/>
          <p:nvPr/>
        </p:nvSpPr>
        <p:spPr>
          <a:xfrm>
            <a:off x="726477" y="3246428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import.java.util.Queue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30F748-6317-13E2-97D2-16E698511F24}"/>
              </a:ext>
            </a:extLst>
          </p:cNvPr>
          <p:cNvSpPr txBox="1"/>
          <p:nvPr/>
        </p:nvSpPr>
        <p:spPr>
          <a:xfrm>
            <a:off x="5638800" y="3175904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java.util.Queue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is an interface. We cannot create a Queue object. </a:t>
            </a:r>
          </a:p>
          <a:p>
            <a:r>
              <a:rPr lang="en-US" dirty="0"/>
              <a:t>Instead, we create an instance of an object </a:t>
            </a:r>
            <a:r>
              <a:rPr lang="en-US" i="1" dirty="0"/>
              <a:t>that implements </a:t>
            </a:r>
            <a:r>
              <a:rPr lang="en-US" dirty="0"/>
              <a:t>this interface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ECC6A-6752-E9BA-C59D-3CA07CE7AB58}"/>
              </a:ext>
            </a:extLst>
          </p:cNvPr>
          <p:cNvSpPr txBox="1"/>
          <p:nvPr/>
        </p:nvSpPr>
        <p:spPr>
          <a:xfrm>
            <a:off x="381000" y="5036433"/>
            <a:ext cx="6045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of the Classes that implement the Queue interface: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PriorityQueue</a:t>
            </a:r>
            <a:r>
              <a:rPr lang="en-US" dirty="0"/>
              <a:t> (</a:t>
            </a:r>
            <a:r>
              <a:rPr lang="en-US" dirty="0" err="1">
                <a:latin typeface="Consolas" panose="020B0609020204030204" pitchFamily="49" charset="0"/>
              </a:rPr>
              <a:t>java.util.PriorityQueue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Linked List (</a:t>
            </a:r>
            <a:r>
              <a:rPr lang="en-US" dirty="0" err="1">
                <a:latin typeface="Consolas" panose="020B0609020204030204" pitchFamily="49" charset="0"/>
              </a:rPr>
              <a:t>java.util.LinkedList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7D72D-41A5-CFE1-729F-DE4DB8AA529C}"/>
              </a:ext>
            </a:extLst>
          </p:cNvPr>
          <p:cNvSpPr txBox="1"/>
          <p:nvPr/>
        </p:nvSpPr>
        <p:spPr>
          <a:xfrm>
            <a:off x="329704" y="6103096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(If you need a FIFO queue, Linked List is the way to go…)</a:t>
            </a:r>
          </a:p>
        </p:txBody>
      </p:sp>
    </p:spTree>
    <p:extLst>
      <p:ext uri="{BB962C8B-B14F-4D97-AF65-F5344CB8AC3E}">
        <p14:creationId xmlns:p14="http://schemas.microsoft.com/office/powerpoint/2010/main" val="206667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8042F6-A293-B0D5-2C55-32DF42779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57200"/>
            <a:ext cx="5693502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03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pic>
        <p:nvPicPr>
          <p:cNvPr id="2050" name="Picture 2" descr="Deque in Python - GeeksforGeeks">
            <a:extLst>
              <a:ext uri="{FF2B5EF4-FFF2-40B4-BE49-F238E27FC236}">
                <a16:creationId xmlns:a16="http://schemas.microsoft.com/office/drawing/2014/main" id="{E4331C7D-5C85-C28C-DF53-3770DB9CE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69304"/>
            <a:ext cx="10233557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079BE3-98C1-B4EA-09EC-29C40F45A69E}"/>
              </a:ext>
            </a:extLst>
          </p:cNvPr>
          <p:cNvSpPr txBox="1"/>
          <p:nvPr/>
        </p:nvSpPr>
        <p:spPr>
          <a:xfrm>
            <a:off x="533400" y="304800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double-ended queue, or a </a:t>
            </a:r>
            <a:r>
              <a:rPr lang="en-US" sz="2400" b="1" dirty="0"/>
              <a:t>deque</a:t>
            </a:r>
            <a:r>
              <a:rPr lang="en-US" sz="2400" dirty="0"/>
              <a:t> (deck) is a type of queue in which insertion and removal of elements can either be performed from the front or the rear</a:t>
            </a:r>
          </a:p>
        </p:txBody>
      </p:sp>
    </p:spTree>
    <p:extLst>
      <p:ext uri="{BB962C8B-B14F-4D97-AF65-F5344CB8AC3E}">
        <p14:creationId xmlns:p14="http://schemas.microsoft.com/office/powerpoint/2010/main" val="353939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7787</TotalTime>
  <Words>828</Words>
  <Application>Microsoft Office PowerPoint</Application>
  <PresentationFormat>Widescreen</PresentationFormat>
  <Paragraphs>170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Google Sans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60</cp:revision>
  <dcterms:created xsi:type="dcterms:W3CDTF">2022-08-21T16:55:59Z</dcterms:created>
  <dcterms:modified xsi:type="dcterms:W3CDTF">2025-03-28T18:53:20Z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