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52" r:id="rId3"/>
    <p:sldId id="404" r:id="rId4"/>
    <p:sldId id="353" r:id="rId5"/>
    <p:sldId id="354" r:id="rId6"/>
    <p:sldId id="385" r:id="rId7"/>
    <p:sldId id="384" r:id="rId8"/>
    <p:sldId id="383" r:id="rId9"/>
    <p:sldId id="382" r:id="rId10"/>
    <p:sldId id="386" r:id="rId11"/>
    <p:sldId id="387" r:id="rId12"/>
    <p:sldId id="388" r:id="rId13"/>
    <p:sldId id="389" r:id="rId14"/>
    <p:sldId id="390" r:id="rId15"/>
    <p:sldId id="391" r:id="rId16"/>
    <p:sldId id="355" r:id="rId17"/>
    <p:sldId id="356" r:id="rId18"/>
    <p:sldId id="357" r:id="rId19"/>
    <p:sldId id="358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1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392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12" d="100"/>
          <a:sy n="112" d="100"/>
        </p:scale>
        <p:origin x="33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2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2412 1070 24575,'-934'0'0,"897"-2"0,0-1 0,0-2 0,1-2 0,-1-1 0,1-2 0,1-1 0,0-2 0,0-1 0,2-2 0,0-1 0,1-2 0,-34-25 0,-55-33 0,-61-45 0,163 107 0,1 0 0,1-2 0,0 0 0,1-1 0,2-1 0,-1-1 0,-12-23 0,-7-17 0,6 11 0,3 0 0,-28-73 0,15 43 0,31 69 0,1-1 0,0 0 0,1-1 0,0 1 0,0-1 0,1 0 0,1 0 0,0 0 0,0 0 0,0-24 0,3 36 0,0-1 0,0 0 0,1 0 0,-1 1 0,0-1 0,1 1 0,-1-1 0,1 0 0,-1 1 0,1-1 0,-1 1 0,1-1 0,0 1 0,-1-1 0,1 1 0,-1 0 0,1-1 0,0 1 0,-1 0 0,1-1 0,0 1 0,0 0 0,-1 0 0,1 0 0,0 0 0,-1 0 0,1 0 0,0 0 0,0 0 0,-1 0 0,1 0 0,0 0 0,0 0 0,-1 0 0,1 0 0,0 1 0,-1-1 0,1 0 0,0 1 0,1 0 0,38 14 0,-30-11 0,6 4 0,1 0 0,-1 1 0,16 12 0,-15-10 0,-1-1 0,33 15 0,50 19 0,-108-48 0,-78-41 0,-33-42 0,110 81 0,0 0 0,-1 1 0,1 0 0,-17-6 0,24 10 0,0 0 0,1 0 0,-1 1 0,0-1 0,0 0 0,0 1 0,0 0 0,0 0 0,0 0 0,1 0 0,-1 0 0,0 0 0,0 1 0,0-1 0,0 1 0,0 0 0,1 0 0,-1 0 0,0 0 0,1 1 0,-1-1 0,-4 4 0,-12 18 0,0 0 0,-22 38 0,23-32 0,-36 43 0,-81 67-1365,121-124-5461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869 24575,'-836'-27'0,"541"6"0,280 18 0,1 0 0,-1-1 0,1-1 0,0 0 0,-18-10 0,-5-1 0,-555-260 0,579 270 0,1-1 0,-1 0 0,1 0 0,1-2 0,-20-17 0,27 22 0,0 0 0,1-1 0,0 1 0,0-1 0,1 0 0,-1 0 0,1 0 0,0 0 0,0 0 0,0 0 0,1-1 0,0 1 0,0-1 0,1 1 0,-1-1 0,1 1 0,1-10 0,-1-17 0,-7-64 0,-2-9 0,9 21 0,-5 75 0,-1 20 0,-3 20 0,10-26 0,-1-1 0,1 1 0,0 0 0,0 0 0,1-1 0,-1 1 0,1-1 0,0 1 0,0-1 0,1 0 0,-1 0 0,1 0 0,0 0 0,0 0 0,0 0 0,1-1 0,-1 0 0,1 0 0,0 0 0,0 0 0,6 4 0,12 5 0,0 0 0,47 17 0,-46-20 0,7 2 0,0-2 0,60 9 0,-108-25 0,0-1 0,0 0 0,1-1 0,1-1 0,-25-20 0,10 6 0,0 0 0,-2 3 0,-1 0 0,-44-19 0,76 38 0,-1 1 0,1-1 0,-1 1 0,1 0 0,-1 0 0,1 0 0,-1 1 0,0-1 0,1 0 0,-1 1 0,0 0 0,1 0 0,-1 0 0,0 0 0,0 0 0,1 0 0,-1 1 0,0-1 0,1 1 0,-1 0 0,1 0 0,-1 0 0,1 0 0,-1 0 0,1 0 0,-1 1 0,1-1 0,0 1 0,0 0 0,0 0 0,0-1 0,0 1 0,0 1 0,1-1 0,-1 0 0,-1 3 0,-4 8 0,1 1 0,1 0 0,0 0 0,1 0 0,-4 23 0,0-5 0,-34 133 0,42-164 0,0 0 0,0 0 0,-1 1 0,1-1 0,0 0 0,0 0 0,-1 0 0,1 0 0,-1 0 0,1 0 0,-1 0 0,0 1 0,1-1 0,-1-1 0,0 1 0,1 0 0,-1 0 0,-2 1 0,2-2 0,1-1 0,-1 0 0,1 0 0,0 1 0,-1-1 0,1 0 0,0 0 0,-1 0 0,1 0 0,0 0 0,0 1 0,0-1 0,-1 0 0,1 0 0,0 0 0,0 0 0,1 0 0,-1 0 0,0 0 0,0 0 0,0 0 0,1 1 0,-1-1 0,1-2 0,2-8 0,0 0 0,1 0 0,1 0 0,-1 0 0,2 0 0,10-15 0,-10 17 0,0-1 0,-1 0 0,0 0 0,0 0 0,-1-1 0,0 0 0,3-17 0,-6 17 0,1-1 0,1 1 0,0-1 0,0 1 0,1 0 0,1 0 0,0 1 0,0-1 0,1 1 0,1 0 0,-1 1 0,16-17 0,-21 25 0,0-1 0,1 1 0,-1 0 0,1 0 0,-1 0 0,1 0 0,-1 0 0,1 0 0,0 1 0,-1-1 0,1 1 0,0-1 0,0 1 0,-1-1 0,1 1 0,0 0 0,0 0 0,0 0 0,-1 0 0,1 0 0,0 0 0,0 1 0,-1-1 0,1 0 0,0 1 0,0-1 0,-1 1 0,1 0 0,0 0 0,-1 0 0,1 0 0,-1 0 0,1 0 0,-1 0 0,0 0 0,1 0 0,1 3 0,9 7 0,-1 2 0,0-1 0,13 20 0,-5-7 0,-4-9-91,2-1-1,-1 0 1,2-2 0,0 0-1,0-1 1,39 19-1,-35-20-633,-1 1-6101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1800 637 24575,'-564'-18'0,"468"6"0,0-4 0,-164-50 0,84 27 0,120 29 0,-86-26 0,124 29 0,1 0 0,0 0 0,0-2 0,1 0 0,0-1 0,1 0 0,0-1 0,-25-25 0,14 9 0,0-2 0,-28-44 0,45 60 0,1 0 0,1 0 0,0-1 0,1 0 0,1 0 0,0-1 0,1 0 0,-5-25 0,9 38 0,0 1 0,0 0 0,0 0 0,1-1 0,-1 1 0,0 0 0,0-1 0,1 1 0,-1 0 0,1 0 0,-1 0 0,1-1 0,0 1 0,-1 0 0,1 0 0,0 0 0,0 0 0,-1 0 0,1 0 0,0 0 0,0 1 0,0-1 0,0 0 0,1 0 0,-1 1 0,0-1 0,0 1 0,0-1 0,0 1 0,1-1 0,-1 1 0,0 0 0,0-1 0,1 1 0,-1 0 0,0 0 0,1 0 0,-1 0 0,2 0 0,64 6 0,-53-4 0,23 3 0,0 2 0,-1 2 0,66 25 0,-90-26 0,-26-8 0,-30-9 0,2-6 0,-53-14 0,86 27 0,-1 0 0,1 1 0,-1 0 0,0 0 0,1 1 0,-1 0 0,-14 2 0,22-1 0,0-1 0,0 1 0,0 0 0,0 0 0,0 0 0,1 0 0,-1 0 0,0 0 0,1 0 0,-1 1 0,0-1 0,1 0 0,0 1 0,-1 0 0,1-1 0,0 1 0,0 0 0,0-1 0,0 1 0,0 0 0,0 0 0,0 0 0,1 0 0,-1 0 0,1 0 0,-1 4 0,0 7 0,0 1 0,0-1 0,2 19 0,0 8 0,-3-32 0,0 0 0,0 0 0,0-1 0,-1 1 0,0 0 0,-1-1 0,0 0 0,0 0 0,0 0 0,-1 0 0,0-1 0,0 0 0,-1 0 0,-8 7 0,13-12 0,1-1 0,0 0 0,0 1 0,-1-1 0,1 0 0,0 0 0,-1 1 0,1-1 0,-1 0 0,1 0 0,0 0 0,-1 1 0,1-1 0,0 0 0,-1 0 0,1 0 0,-1 0 0,1 0 0,-1 0 0,1 0 0,0 0 0,-1 0 0,1 0 0,-1 0 0,1 0 0,0 0 0,-1 0 0,1 0 0,-1 0 0,1-1 0,0 1 0,-1 0 0,1 0 0,-1 0 0,1-1 0,0 1 0,-1 0 0,1 0 0,-1-1 0,-6-21 0,6-32 0,1 50 0,3-220 0,-3 703 0,-1-540 0,-1 34 0,1 0 0,2 0 0,0 0 0,2 0 0,1 0 0,1 0 0,16-49 0,-13 56-341,0 1 0,-2-1-1,8-38 1,-11 36-6485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4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1347 626 24575,'-43'-3'0,"-1"-1"0,-53-13 0,26 4 0,-44-1 0,-68-12 0,120 8 0,0-3 0,2-2 0,0-3 0,2-2 0,-100-65 0,124 70 0,1-1 0,1-2 0,1-1 0,1-2 0,-31-37 0,23 32 0,-4-4 0,41 36 0,0 0 0,1 0 0,-1 0 0,1 0 0,-1-1 0,1 1 0,0-1 0,0 1 0,0-1 0,0 1 0,1-1 0,-1 1 0,1-1 0,-1 0 0,1 0 0,0 1 0,0-4 0,1 4 0,-1 1 0,0 0 0,1-1 0,-1 1 0,1 0 0,0 0 0,-1 0 0,1-1 0,0 1 0,0 0 0,-1 0 0,1 0 0,0 0 0,0 0 0,0 0 0,1 0 0,-1 1 0,0-1 0,0 0 0,0 0 0,0 1 0,1-1 0,-1 1 0,0-1 0,1 1 0,-1 0 0,0-1 0,1 1 0,-1 0 0,1 0 0,-1 0 0,0 0 0,3 1 0,55 7 0,-44-6 0,37 11 0,0 1 0,0 3 0,62 29 0,-50-19 0,-55-22 0,-10-2 0,-21-1 0,-36-5 0,-178-42 0,230 43 0,0 1 0,0 0 0,0 0 0,0 0 0,0 1 0,0 0 0,0 0 0,0 0 0,-7 2 0,10-1 0,1 0 0,-1 0 0,1 1 0,0-1 0,0 0 0,-1 1 0,1 0 0,0-1 0,0 1 0,0 0 0,1 0 0,-1 0 0,0 1 0,1-1 0,-1 0 0,1 0 0,0 1 0,0-1 0,0 1 0,0-1 0,0 1 0,0 2 0,-5 20 27,2 0-1,0 1 1,2-1-1,1 43 1,1-38-526,-1 0-1,-8 52 1,5-63-6327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1741 744 24575,'-167'2'0,"38"1"0,1-5 0,-134-20 0,215 12 0,-56-18 0,-18-6 0,112 32 0,-1-1 0,0-1 0,1 1 0,0-2 0,0 1 0,0-1 0,0 0 0,1-1 0,0 0 0,0-1 0,-9-9 0,-5-8 0,1-1 0,-20-33 0,22 30 0,-43-48 0,24 39 0,11 12 0,1-2 0,2 0 0,-29-41 0,49 59 0,0 0 0,1 0 0,0-1 0,0 1 0,1-1 0,1 1 0,-1-1 0,2 0 0,-1 0 0,1 0 0,1 1 0,-1-1 0,2 0 0,0 0 0,3-12 0,-4 20 0,1 0 0,-1 0 0,1 1 0,0-1 0,-1 0 0,1 1 0,0-1 0,0 1 0,0-1 0,0 1 0,0 0 0,0 0 0,0 0 0,0 0 0,1 0 0,-1 0 0,0 1 0,1-1 0,-1 1 0,0 0 0,1-1 0,-1 1 0,1 0 0,-1 0 0,0 1 0,1-1 0,3 1 0,10 2 0,0 0 0,29 9 0,-38-9 0,124 50 0,-8-3 0,-119-49 0,21 8 0,-21-5 0,-17-2 0,-10-4 0,-1-2 0,1 0 0,-1-1 0,1-1 0,1-1 0,-42-19 0,-23-7 0,64 25 0,5 2 0,0 0 0,-1 1 0,-28-3 0,43 7 0,0 1 0,-1 0 0,1 0 0,-1 0 0,1 1 0,-1-1 0,1 1 0,-1 0 0,1 0 0,0 0 0,0 1 0,-1 0 0,1 0 0,0 0 0,1 0 0,-1 0 0,0 1 0,1 0 0,-1-1 0,-3 5 0,-25 32 0,15-19 0,0-1 0,-35 32 0,-57 20-1365,99-62-5461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9:26:29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8295 24575,'1357'0'0,"-1318"-2"0,0-2 0,61-13 0,-59 8 0,1 2 0,46-1 0,-56 5 0,0-2 0,0 0 0,-1-2 0,56-21 0,8-1 0,-28 14 0,-46 12 0,-1-1 0,1-2 0,-1 0 0,0-1 0,0 0 0,-1-2 0,26-15 0,-9 1 0,2 2 0,43-17 0,-42 21 0,-1-2 0,46-31 0,32-23 0,184-87 0,-49 30 0,-173 89 0,-38 22 0,49-34 0,145-123 0,-142 100 0,68-61 0,-132 110 0,-2-1 0,0-1 0,30-46 0,59-76 0,-30 44 0,-37 49 0,-32 41 0,-1-1 0,18-27 0,203-378 0,-211 378 0,61-99 0,16-33 0,-83 142 0,34-47 0,-30 49 0,27-51 0,-26 35 0,3 1 0,58-79 0,-63 95 0,-1-2 0,-2 0 0,18-45 0,25-46 0,92-119 0,-151 239 0,289-555 0,-249 467 0,-9 20 0,41-127 0,27-83 0,-75 214 0,-10 20 0,10-57 0,-15 58 0,-7 22 0,-1 1 0,1-43 0,-4 41 0,2 0 0,7-34 0,73-279 0,13 23 0,-28 108 0,7-113 0,-62 260 0,-5 27 0,-1-1 0,1-45 0,3-56 0,1-22 0,-13-572 0,3 699 0,9-51 0,-6 51 0,2-54 0,5-66 120,0 0-1605,-12 131-5341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customXml" Target="../ink/ink16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customXml" Target="../ink/ink1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1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customXml" Target="../ink/ink2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6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customXml" Target="../ink/ink2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customXml" Target="../ink/ink3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customXml" Target="../ink/ink36.xml"/><Relationship Id="rId7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customXml" Target="../ink/ink3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customXml" Target="../ink/ink41.xml"/><Relationship Id="rId7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customXml" Target="../ink/ink4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customXml" Target="../ink/ink53.xml"/><Relationship Id="rId18" Type="http://schemas.openxmlformats.org/officeDocument/2006/relationships/image" Target="../media/image11.png"/><Relationship Id="rId3" Type="http://schemas.openxmlformats.org/officeDocument/2006/relationships/customXml" Target="../ink/ink46.xml"/><Relationship Id="rId7" Type="http://schemas.openxmlformats.org/officeDocument/2006/relationships/customXml" Target="../ink/ink49.xml"/><Relationship Id="rId12" Type="http://schemas.openxmlformats.org/officeDocument/2006/relationships/image" Target="../media/image8.png"/><Relationship Id="rId17" Type="http://schemas.openxmlformats.org/officeDocument/2006/relationships/customXml" Target="../ink/ink55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customXml" Target="../ink/ink52.xml"/><Relationship Id="rId5" Type="http://schemas.openxmlformats.org/officeDocument/2006/relationships/customXml" Target="../ink/ink47.xml"/><Relationship Id="rId15" Type="http://schemas.openxmlformats.org/officeDocument/2006/relationships/customXml" Target="../ink/ink54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51.xml"/><Relationship Id="rId1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3625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</a:t>
            </a:r>
          </a:p>
        </p:txBody>
      </p:sp>
    </p:spTree>
    <p:extLst>
      <p:ext uri="{BB962C8B-B14F-4D97-AF65-F5344CB8AC3E}">
        <p14:creationId xmlns:p14="http://schemas.microsoft.com/office/powerpoint/2010/main" val="419848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</p:spTree>
    <p:extLst>
      <p:ext uri="{BB962C8B-B14F-4D97-AF65-F5344CB8AC3E}">
        <p14:creationId xmlns:p14="http://schemas.microsoft.com/office/powerpoint/2010/main" val="123146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6DD38-1D7A-7094-7CB8-14D090A47E0E}"/>
              </a:ext>
            </a:extLst>
          </p:cNvPr>
          <p:cNvSpPr txBox="1"/>
          <p:nvPr/>
        </p:nvSpPr>
        <p:spPr>
          <a:xfrm>
            <a:off x="4402230" y="496875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 factorial(2)</a:t>
            </a:r>
          </a:p>
          <a:p>
            <a:r>
              <a:rPr lang="en-US" dirty="0"/>
              <a:t>3 * 2 = 6</a:t>
            </a:r>
          </a:p>
        </p:txBody>
      </p:sp>
    </p:spTree>
    <p:extLst>
      <p:ext uri="{BB962C8B-B14F-4D97-AF65-F5344CB8AC3E}">
        <p14:creationId xmlns:p14="http://schemas.microsoft.com/office/powerpoint/2010/main" val="39254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6DD38-1D7A-7094-7CB8-14D090A47E0E}"/>
              </a:ext>
            </a:extLst>
          </p:cNvPr>
          <p:cNvSpPr txBox="1"/>
          <p:nvPr/>
        </p:nvSpPr>
        <p:spPr>
          <a:xfrm>
            <a:off x="4402230" y="496875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 factorial(2)</a:t>
            </a:r>
          </a:p>
          <a:p>
            <a:r>
              <a:rPr lang="en-US" dirty="0"/>
              <a:t>3 * 2 =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672CB-49C5-6B6D-D022-517FFCD531A5}"/>
              </a:ext>
            </a:extLst>
          </p:cNvPr>
          <p:cNvSpPr txBox="1"/>
          <p:nvPr/>
        </p:nvSpPr>
        <p:spPr>
          <a:xfrm>
            <a:off x="2490239" y="436524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4* factorial(3)</a:t>
            </a:r>
          </a:p>
          <a:p>
            <a:r>
              <a:rPr lang="en-US" dirty="0"/>
              <a:t>4 * 6 = 24</a:t>
            </a:r>
          </a:p>
        </p:txBody>
      </p:sp>
    </p:spTree>
    <p:extLst>
      <p:ext uri="{BB962C8B-B14F-4D97-AF65-F5344CB8AC3E}">
        <p14:creationId xmlns:p14="http://schemas.microsoft.com/office/powerpoint/2010/main" val="115219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6DD38-1D7A-7094-7CB8-14D090A47E0E}"/>
              </a:ext>
            </a:extLst>
          </p:cNvPr>
          <p:cNvSpPr txBox="1"/>
          <p:nvPr/>
        </p:nvSpPr>
        <p:spPr>
          <a:xfrm>
            <a:off x="4402230" y="496875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 factorial(2)</a:t>
            </a:r>
          </a:p>
          <a:p>
            <a:r>
              <a:rPr lang="en-US" dirty="0"/>
              <a:t>3 * 2 =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672CB-49C5-6B6D-D022-517FFCD531A5}"/>
              </a:ext>
            </a:extLst>
          </p:cNvPr>
          <p:cNvSpPr txBox="1"/>
          <p:nvPr/>
        </p:nvSpPr>
        <p:spPr>
          <a:xfrm>
            <a:off x="2490239" y="436524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4* factorial(3)</a:t>
            </a:r>
          </a:p>
          <a:p>
            <a:r>
              <a:rPr lang="en-US" dirty="0"/>
              <a:t>4 * 6 = 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E239D5-9F20-D5BB-9B90-9E9E8C8B8D48}"/>
              </a:ext>
            </a:extLst>
          </p:cNvPr>
          <p:cNvSpPr txBox="1"/>
          <p:nvPr/>
        </p:nvSpPr>
        <p:spPr>
          <a:xfrm>
            <a:off x="533400" y="3879517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5* factorial(4)</a:t>
            </a:r>
          </a:p>
          <a:p>
            <a:r>
              <a:rPr lang="en-US" dirty="0"/>
              <a:t>5 * 24 = 120</a:t>
            </a:r>
          </a:p>
        </p:txBody>
      </p:sp>
    </p:spTree>
    <p:extLst>
      <p:ext uri="{BB962C8B-B14F-4D97-AF65-F5344CB8AC3E}">
        <p14:creationId xmlns:p14="http://schemas.microsoft.com/office/powerpoint/2010/main" val="333530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B44F4C-EBD9-7357-B199-31BF14F6FD7C}"/>
              </a:ext>
            </a:extLst>
          </p:cNvPr>
          <p:cNvSpPr txBox="1"/>
          <p:nvPr/>
        </p:nvSpPr>
        <p:spPr>
          <a:xfrm>
            <a:off x="152400" y="4519853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solutions must have the two following conditions: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86989-90B4-76A3-7ED2-A3D9F9E45C44}"/>
              </a:ext>
            </a:extLst>
          </p:cNvPr>
          <p:cNvSpPr txBox="1"/>
          <p:nvPr/>
        </p:nvSpPr>
        <p:spPr>
          <a:xfrm>
            <a:off x="189451" y="5222247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</a:t>
            </a:r>
          </a:p>
          <a:p>
            <a:pPr marL="342900" indent="-342900">
              <a:buAutoNum type="arabicPeriod"/>
            </a:pPr>
            <a:r>
              <a:rPr lang="en-US" sz="2400" dirty="0"/>
              <a:t>Recursive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14:cNvPr>
              <p14:cNvContentPartPr/>
              <p14:nvPr/>
            </p14:nvContentPartPr>
            <p14:xfrm>
              <a:off x="9164622" y="5879333"/>
              <a:ext cx="868680" cy="38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55622" y="5870693"/>
                <a:ext cx="8863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14:cNvPr>
              <p14:cNvContentPartPr/>
              <p14:nvPr/>
            </p14:nvContentPartPr>
            <p14:xfrm>
              <a:off x="7133142" y="5475154"/>
              <a:ext cx="794520" cy="31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4142" y="5466514"/>
                <a:ext cx="812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14:cNvPr>
              <p14:cNvContentPartPr/>
              <p14:nvPr/>
            </p14:nvContentPartPr>
            <p14:xfrm>
              <a:off x="5450862" y="5013634"/>
              <a:ext cx="648000" cy="22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41862" y="5004634"/>
                <a:ext cx="665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14:cNvPr>
              <p14:cNvContentPartPr/>
              <p14:nvPr/>
            </p14:nvContentPartPr>
            <p14:xfrm>
              <a:off x="3726102" y="4380034"/>
              <a:ext cx="485280" cy="225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17462" y="4371034"/>
                <a:ext cx="5029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14:cNvPr>
              <p14:cNvContentPartPr/>
              <p14:nvPr/>
            </p14:nvContentPartPr>
            <p14:xfrm>
              <a:off x="1738542" y="3959914"/>
              <a:ext cx="626760" cy="270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9902" y="3950914"/>
                <a:ext cx="644400" cy="287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851B83C-E7E8-D9E1-3C9E-8431475F67D3}"/>
              </a:ext>
            </a:extLst>
          </p:cNvPr>
          <p:cNvSpPr txBox="1"/>
          <p:nvPr/>
        </p:nvSpPr>
        <p:spPr>
          <a:xfrm>
            <a:off x="9164622" y="605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AF536-49A1-0140-932A-06730D957338}"/>
              </a:ext>
            </a:extLst>
          </p:cNvPr>
          <p:cNvSpPr txBox="1"/>
          <p:nvPr/>
        </p:nvSpPr>
        <p:spPr>
          <a:xfrm>
            <a:off x="7366658" y="5725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030F3-E7A9-00E9-656F-47D7C12DDF17}"/>
              </a:ext>
            </a:extLst>
          </p:cNvPr>
          <p:cNvSpPr txBox="1"/>
          <p:nvPr/>
        </p:nvSpPr>
        <p:spPr>
          <a:xfrm>
            <a:off x="5618409" y="5216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E941A-6709-03D6-11AC-0F0CDB110875}"/>
              </a:ext>
            </a:extLst>
          </p:cNvPr>
          <p:cNvSpPr txBox="1"/>
          <p:nvPr/>
        </p:nvSpPr>
        <p:spPr>
          <a:xfrm>
            <a:off x="3914956" y="4274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5E521-0159-151D-B890-8FF82049300A}"/>
              </a:ext>
            </a:extLst>
          </p:cNvPr>
          <p:cNvSpPr txBox="1"/>
          <p:nvPr/>
        </p:nvSpPr>
        <p:spPr>
          <a:xfrm>
            <a:off x="1605500" y="40992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33557-7315-A685-5030-EB207A6F9E73}"/>
              </a:ext>
            </a:extLst>
          </p:cNvPr>
          <p:cNvSpPr txBox="1"/>
          <p:nvPr/>
        </p:nvSpPr>
        <p:spPr>
          <a:xfrm>
            <a:off x="117153" y="29407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402022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F03B7-6BE0-5B68-526F-3447057E9621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59A581-36C0-B3BB-FA88-6DA976BD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7605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5A155B-8FAF-E570-5D9A-C416FB3B6D2D}"/>
              </a:ext>
            </a:extLst>
          </p:cNvPr>
          <p:cNvSpPr txBox="1"/>
          <p:nvPr/>
        </p:nvSpPr>
        <p:spPr>
          <a:xfrm>
            <a:off x="6287353" y="312505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the solution to some problem can be expressed in terms of some smaller problem(s), recursion may be a good fit here</a:t>
            </a:r>
          </a:p>
        </p:txBody>
      </p:sp>
    </p:spTree>
    <p:extLst>
      <p:ext uri="{BB962C8B-B14F-4D97-AF65-F5344CB8AC3E}">
        <p14:creationId xmlns:p14="http://schemas.microsoft.com/office/powerpoint/2010/main" val="83150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849E70-6D0F-1B18-9331-F0CD210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F674A-2966-55C8-28A7-80B1C644B935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5D08-C3BC-829F-E690-95AE0F53BCE2}"/>
              </a:ext>
            </a:extLst>
          </p:cNvPr>
          <p:cNvSpPr txBox="1"/>
          <p:nvPr/>
        </p:nvSpPr>
        <p:spPr>
          <a:xfrm>
            <a:off x="6764938" y="213360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Case?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Recursive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52DD-BDED-490D-4F93-62EABD2FD747}"/>
              </a:ext>
            </a:extLst>
          </p:cNvPr>
          <p:cNvSpPr txBox="1"/>
          <p:nvPr/>
        </p:nvSpPr>
        <p:spPr>
          <a:xfrm>
            <a:off x="7239000" y="46482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323299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849E70-6D0F-1B18-9331-F0CD210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F674A-2966-55C8-28A7-80B1C644B935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5D08-C3BC-829F-E690-95AE0F53BCE2}"/>
              </a:ext>
            </a:extLst>
          </p:cNvPr>
          <p:cNvSpPr txBox="1"/>
          <p:nvPr/>
        </p:nvSpPr>
        <p:spPr>
          <a:xfrm>
            <a:off x="6764938" y="213360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Case?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Recursive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52DD-BDED-490D-4F93-62EABD2FD747}"/>
              </a:ext>
            </a:extLst>
          </p:cNvPr>
          <p:cNvSpPr txBox="1"/>
          <p:nvPr/>
        </p:nvSpPr>
        <p:spPr>
          <a:xfrm>
            <a:off x="7145164" y="4326559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previous two digits, f(n-1), f(n-2)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672D7-353C-8639-A535-A5594073315A}"/>
              </a:ext>
            </a:extLst>
          </p:cNvPr>
          <p:cNvSpPr txBox="1"/>
          <p:nvPr/>
        </p:nvSpPr>
        <p:spPr>
          <a:xfrm>
            <a:off x="7315200" y="2593324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finding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digit, return 1</a:t>
            </a:r>
          </a:p>
        </p:txBody>
      </p:sp>
    </p:spTree>
    <p:extLst>
      <p:ext uri="{BB962C8B-B14F-4D97-AF65-F5344CB8AC3E}">
        <p14:creationId xmlns:p14="http://schemas.microsoft.com/office/powerpoint/2010/main" val="423838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242A8-BAE9-E727-C862-FD39848BF651}"/>
              </a:ext>
            </a:extLst>
          </p:cNvPr>
          <p:cNvSpPr txBox="1"/>
          <p:nvPr/>
        </p:nvSpPr>
        <p:spPr>
          <a:xfrm>
            <a:off x="1524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B0DA0-72A6-A4A4-2609-506A26AB5A44}"/>
              </a:ext>
            </a:extLst>
          </p:cNvPr>
          <p:cNvSpPr txBox="1"/>
          <p:nvPr/>
        </p:nvSpPr>
        <p:spPr>
          <a:xfrm>
            <a:off x="457201" y="16002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3 due Friday</a:t>
            </a:r>
          </a:p>
          <a:p>
            <a:endParaRPr lang="en-US" sz="2400" dirty="0"/>
          </a:p>
          <a:p>
            <a:r>
              <a:rPr lang="en-US" sz="2400" dirty="0"/>
              <a:t>Friday will be a help session for program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4F9BED-D3DF-0A60-5CDF-3A4EF0AB1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73" y="73850"/>
            <a:ext cx="47625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5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</p:spTree>
    <p:extLst>
      <p:ext uri="{BB962C8B-B14F-4D97-AF65-F5344CB8AC3E}">
        <p14:creationId xmlns:p14="http://schemas.microsoft.com/office/powerpoint/2010/main" val="1696221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2282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105641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414321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392753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045415" y="1127441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671434" y="926263"/>
            <a:ext cx="569947" cy="34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1543715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F1C24-1BE8-4A4F-7331-6F7E78382940}"/>
              </a:ext>
            </a:extLst>
          </p:cNvPr>
          <p:cNvSpPr txBox="1"/>
          <p:nvPr/>
        </p:nvSpPr>
        <p:spPr>
          <a:xfrm>
            <a:off x="6096000" y="4446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answer!</a:t>
            </a:r>
          </a:p>
        </p:txBody>
      </p:sp>
    </p:spTree>
    <p:extLst>
      <p:ext uri="{BB962C8B-B14F-4D97-AF65-F5344CB8AC3E}">
        <p14:creationId xmlns:p14="http://schemas.microsoft.com/office/powerpoint/2010/main" val="4182256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12926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85E9-9D00-CC01-7F5B-B8B8B4CCC79C}"/>
              </a:ext>
            </a:extLst>
          </p:cNvPr>
          <p:cNvSpPr txBox="1"/>
          <p:nvPr/>
        </p:nvSpPr>
        <p:spPr>
          <a:xfrm>
            <a:off x="3733800" y="270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36981-D947-7CB4-3CC8-E5EE873C6C6C}"/>
              </a:ext>
            </a:extLst>
          </p:cNvPr>
          <p:cNvSpPr txBox="1"/>
          <p:nvPr/>
        </p:nvSpPr>
        <p:spPr>
          <a:xfrm>
            <a:off x="2496234" y="3002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7AF5B-7B9E-4C67-3236-AA1EA1F045B1}"/>
              </a:ext>
            </a:extLst>
          </p:cNvPr>
          <p:cNvSpPr txBox="1"/>
          <p:nvPr/>
        </p:nvSpPr>
        <p:spPr>
          <a:xfrm>
            <a:off x="2514090" y="359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8A61-E24E-C4E1-C844-6C2C08A0682D}"/>
              </a:ext>
            </a:extLst>
          </p:cNvPr>
          <p:cNvSpPr txBox="1"/>
          <p:nvPr/>
        </p:nvSpPr>
        <p:spPr>
          <a:xfrm>
            <a:off x="4114545" y="3619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0BD3C-E4E8-F979-3891-BCF5730CC2FA}"/>
              </a:ext>
            </a:extLst>
          </p:cNvPr>
          <p:cNvSpPr txBox="1"/>
          <p:nvPr/>
        </p:nvSpPr>
        <p:spPr>
          <a:xfrm>
            <a:off x="6669124" y="34290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O(1) ?</a:t>
            </a:r>
          </a:p>
        </p:txBody>
      </p:sp>
    </p:spTree>
    <p:extLst>
      <p:ext uri="{BB962C8B-B14F-4D97-AF65-F5344CB8AC3E}">
        <p14:creationId xmlns:p14="http://schemas.microsoft.com/office/powerpoint/2010/main" val="3353224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85E9-9D00-CC01-7F5B-B8B8B4CCC79C}"/>
              </a:ext>
            </a:extLst>
          </p:cNvPr>
          <p:cNvSpPr txBox="1"/>
          <p:nvPr/>
        </p:nvSpPr>
        <p:spPr>
          <a:xfrm>
            <a:off x="3733800" y="270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36981-D947-7CB4-3CC8-E5EE873C6C6C}"/>
              </a:ext>
            </a:extLst>
          </p:cNvPr>
          <p:cNvSpPr txBox="1"/>
          <p:nvPr/>
        </p:nvSpPr>
        <p:spPr>
          <a:xfrm>
            <a:off x="2496234" y="3002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7AF5B-7B9E-4C67-3236-AA1EA1F045B1}"/>
              </a:ext>
            </a:extLst>
          </p:cNvPr>
          <p:cNvSpPr txBox="1"/>
          <p:nvPr/>
        </p:nvSpPr>
        <p:spPr>
          <a:xfrm>
            <a:off x="2514090" y="359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8A61-E24E-C4E1-C844-6C2C08A0682D}"/>
              </a:ext>
            </a:extLst>
          </p:cNvPr>
          <p:cNvSpPr txBox="1"/>
          <p:nvPr/>
        </p:nvSpPr>
        <p:spPr>
          <a:xfrm>
            <a:off x="4114545" y="3619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0BD3C-E4E8-F979-3891-BCF5730CC2FA}"/>
              </a:ext>
            </a:extLst>
          </p:cNvPr>
          <p:cNvSpPr txBox="1"/>
          <p:nvPr/>
        </p:nvSpPr>
        <p:spPr>
          <a:xfrm>
            <a:off x="6669124" y="34290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trike="sngStrike" dirty="0">
                <a:solidFill>
                  <a:srgbClr val="FF0000"/>
                </a:solidFill>
              </a:rPr>
              <a:t>O(1)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8D831-0191-EE1B-BC32-84825D853B26}"/>
              </a:ext>
            </a:extLst>
          </p:cNvPr>
          <p:cNvSpPr txBox="1"/>
          <p:nvPr/>
        </p:nvSpPr>
        <p:spPr>
          <a:xfrm>
            <a:off x="6649937" y="426386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223766" y="5290389"/>
            <a:ext cx="11881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When we are analyzing recursive algorithms, we have to calculate running time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319129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Is Recursion Worth it? - DEV Community">
            <a:extLst>
              <a:ext uri="{FF2B5EF4-FFF2-40B4-BE49-F238E27FC236}">
                <a16:creationId xmlns:a16="http://schemas.microsoft.com/office/drawing/2014/main" id="{440958D4-C4A8-15DF-2234-F55C2D06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5484"/>
            <a:ext cx="596053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">
            <a:extLst>
              <a:ext uri="{FF2B5EF4-FFF2-40B4-BE49-F238E27FC236}">
                <a16:creationId xmlns:a16="http://schemas.microsoft.com/office/drawing/2014/main" id="{A06A2000-EF44-867A-F463-53BC11B7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343793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41B4E-BD9D-AE10-D1F0-148D849D0F36}"/>
              </a:ext>
            </a:extLst>
          </p:cNvPr>
          <p:cNvSpPr txBox="1"/>
          <p:nvPr/>
        </p:nvSpPr>
        <p:spPr>
          <a:xfrm>
            <a:off x="685800" y="9906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Recursion</a:t>
            </a:r>
            <a:r>
              <a:rPr lang="en-US" sz="2400" dirty="0"/>
              <a:t> is a problem-solving technique that involves a </a:t>
            </a:r>
            <a:r>
              <a:rPr lang="en-US" sz="2400" i="1" u="sng" dirty="0"/>
              <a:t>method calling itself </a:t>
            </a:r>
            <a:r>
              <a:rPr lang="en-US" sz="2400" dirty="0"/>
              <a:t>to solve some smaller problem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6" y="3057581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08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/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/>
              <a:t>amount of work done in each call</a:t>
            </a:r>
          </a:p>
        </p:txBody>
      </p:sp>
    </p:spTree>
    <p:extLst>
      <p:ext uri="{BB962C8B-B14F-4D97-AF65-F5344CB8AC3E}">
        <p14:creationId xmlns:p14="http://schemas.microsoft.com/office/powerpoint/2010/main" val="1516619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/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amount of work done in each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2ADB-B4CF-EB33-118C-E5361D966880}"/>
              </a:ext>
            </a:extLst>
          </p:cNvPr>
          <p:cNvSpPr txBox="1"/>
          <p:nvPr/>
        </p:nvSpPr>
        <p:spPr>
          <a:xfrm>
            <a:off x="3505200" y="46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F33B-A99F-9D4A-7157-ACAA8CC18D11}"/>
              </a:ext>
            </a:extLst>
          </p:cNvPr>
          <p:cNvSpPr txBox="1"/>
          <p:nvPr/>
        </p:nvSpPr>
        <p:spPr>
          <a:xfrm>
            <a:off x="2438400" y="838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B006-7B10-5494-CC5E-54B8B7A5AD51}"/>
              </a:ext>
            </a:extLst>
          </p:cNvPr>
          <p:cNvSpPr txBox="1"/>
          <p:nvPr/>
        </p:nvSpPr>
        <p:spPr>
          <a:xfrm>
            <a:off x="2286000" y="1403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F97AA-DECF-AD2D-91E8-7D63CE3FA1FC}"/>
              </a:ext>
            </a:extLst>
          </p:cNvPr>
          <p:cNvSpPr txBox="1"/>
          <p:nvPr/>
        </p:nvSpPr>
        <p:spPr>
          <a:xfrm>
            <a:off x="3962400" y="1387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AFD24-D53B-0C39-0CD2-89546E00B87B}"/>
              </a:ext>
            </a:extLst>
          </p:cNvPr>
          <p:cNvSpPr txBox="1"/>
          <p:nvPr/>
        </p:nvSpPr>
        <p:spPr>
          <a:xfrm>
            <a:off x="2880788" y="5570173"/>
            <a:ext cx="411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  ???   * </a:t>
            </a:r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25529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212325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14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A35172-F63D-F846-8988-CBD4A61C8FB0}"/>
              </a:ext>
            </a:extLst>
          </p:cNvPr>
          <p:cNvSpPr/>
          <p:nvPr/>
        </p:nvSpPr>
        <p:spPr>
          <a:xfrm>
            <a:off x="2590800" y="136181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1EFD92-117A-D7D5-5B95-11EB7FFA3CEE}"/>
              </a:ext>
            </a:extLst>
          </p:cNvPr>
          <p:cNvSpPr/>
          <p:nvPr/>
        </p:nvSpPr>
        <p:spPr>
          <a:xfrm>
            <a:off x="5410200" y="142156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94B00D-CAA1-EB7A-F318-927D4315D8F8}"/>
              </a:ext>
            </a:extLst>
          </p:cNvPr>
          <p:cNvSpPr/>
          <p:nvPr/>
        </p:nvSpPr>
        <p:spPr>
          <a:xfrm>
            <a:off x="990600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EB708-3EB0-341D-CF86-F2C747300122}"/>
              </a:ext>
            </a:extLst>
          </p:cNvPr>
          <p:cNvSpPr/>
          <p:nvPr/>
        </p:nvSpPr>
        <p:spPr>
          <a:xfrm>
            <a:off x="3222418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EF3231-7081-3885-76C9-443338385F92}"/>
              </a:ext>
            </a:extLst>
          </p:cNvPr>
          <p:cNvSpPr/>
          <p:nvPr/>
        </p:nvSpPr>
        <p:spPr>
          <a:xfrm>
            <a:off x="5598206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F2311F5-D551-79CB-33CC-8F2737DFEF50}"/>
              </a:ext>
            </a:extLst>
          </p:cNvPr>
          <p:cNvSpPr/>
          <p:nvPr/>
        </p:nvSpPr>
        <p:spPr>
          <a:xfrm>
            <a:off x="8343900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4028C2-2FBE-C3C7-A2A0-14351C57668D}"/>
              </a:ext>
            </a:extLst>
          </p:cNvPr>
          <p:cNvSpPr/>
          <p:nvPr/>
        </p:nvSpPr>
        <p:spPr>
          <a:xfrm>
            <a:off x="94526" y="41910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368AEB-8E66-5DB3-8678-E2716F587FA5}"/>
              </a:ext>
            </a:extLst>
          </p:cNvPr>
          <p:cNvSpPr/>
          <p:nvPr/>
        </p:nvSpPr>
        <p:spPr>
          <a:xfrm>
            <a:off x="2269918" y="4156075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F15F8F-3861-BE52-7158-D8A13F2B0E0F}"/>
              </a:ext>
            </a:extLst>
          </p:cNvPr>
          <p:cNvSpPr/>
          <p:nvPr/>
        </p:nvSpPr>
        <p:spPr>
          <a:xfrm>
            <a:off x="3429000" y="5247955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595912-E29A-E5AC-4AB5-480B048B4005}"/>
              </a:ext>
            </a:extLst>
          </p:cNvPr>
          <p:cNvSpPr/>
          <p:nvPr/>
        </p:nvSpPr>
        <p:spPr>
          <a:xfrm>
            <a:off x="5563252" y="513159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DB8624-693E-6C40-BB70-ED85FF4081BA}"/>
              </a:ext>
            </a:extLst>
          </p:cNvPr>
          <p:cNvSpPr/>
          <p:nvPr/>
        </p:nvSpPr>
        <p:spPr>
          <a:xfrm>
            <a:off x="5383285" y="379076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6029276-A11E-82B8-219B-B28FCC1697C4}"/>
              </a:ext>
            </a:extLst>
          </p:cNvPr>
          <p:cNvSpPr/>
          <p:nvPr/>
        </p:nvSpPr>
        <p:spPr>
          <a:xfrm>
            <a:off x="7468601" y="380267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BDBED-1D15-55BF-42CC-2A11ABA7F6FA}"/>
              </a:ext>
            </a:extLst>
          </p:cNvPr>
          <p:cNvCxnSpPr>
            <a:stCxn id="20" idx="3"/>
          </p:cNvCxnSpPr>
          <p:nvPr/>
        </p:nvCxnSpPr>
        <p:spPr>
          <a:xfrm flipH="1">
            <a:off x="2362200" y="2207342"/>
            <a:ext cx="507581" cy="43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A45C48-9E1B-14F4-5317-7C285391EAE4}"/>
              </a:ext>
            </a:extLst>
          </p:cNvPr>
          <p:cNvCxnSpPr>
            <a:endCxn id="28" idx="0"/>
          </p:cNvCxnSpPr>
          <p:nvPr/>
        </p:nvCxnSpPr>
        <p:spPr>
          <a:xfrm>
            <a:off x="3835819" y="2352412"/>
            <a:ext cx="339099" cy="29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C898EA-59AA-9D77-9AB3-CB3445B4666F}"/>
              </a:ext>
            </a:extLst>
          </p:cNvPr>
          <p:cNvCxnSpPr>
            <a:stCxn id="26" idx="3"/>
          </p:cNvCxnSpPr>
          <p:nvPr/>
        </p:nvCxnSpPr>
        <p:spPr>
          <a:xfrm flipH="1">
            <a:off x="914400" y="3491566"/>
            <a:ext cx="355181" cy="66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F349D-3686-C836-E71A-42CFB21F9CA6}"/>
              </a:ext>
            </a:extLst>
          </p:cNvPr>
          <p:cNvCxnSpPr/>
          <p:nvPr/>
        </p:nvCxnSpPr>
        <p:spPr>
          <a:xfrm>
            <a:off x="2209800" y="3636636"/>
            <a:ext cx="533400" cy="51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B87F14-01DF-72C5-FAC8-A84503E182D4}"/>
              </a:ext>
            </a:extLst>
          </p:cNvPr>
          <p:cNvCxnSpPr>
            <a:stCxn id="28" idx="4"/>
            <a:endCxn id="38" idx="0"/>
          </p:cNvCxnSpPr>
          <p:nvPr/>
        </p:nvCxnSpPr>
        <p:spPr>
          <a:xfrm>
            <a:off x="4174918" y="3636636"/>
            <a:ext cx="206582" cy="16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822579-4B6B-EC6C-4ECF-3B185212556B}"/>
              </a:ext>
            </a:extLst>
          </p:cNvPr>
          <p:cNvCxnSpPr>
            <a:endCxn id="39" idx="1"/>
          </p:cNvCxnSpPr>
          <p:nvPr/>
        </p:nvCxnSpPr>
        <p:spPr>
          <a:xfrm>
            <a:off x="4495800" y="3636636"/>
            <a:ext cx="1346433" cy="164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AFF35D-0EAC-9F93-FE5D-CC309DA8D009}"/>
              </a:ext>
            </a:extLst>
          </p:cNvPr>
          <p:cNvCxnSpPr/>
          <p:nvPr/>
        </p:nvCxnSpPr>
        <p:spPr>
          <a:xfrm>
            <a:off x="6515752" y="2426689"/>
            <a:ext cx="34954" cy="16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4B9905-B042-8431-70D9-E7D36E8C49A8}"/>
              </a:ext>
            </a:extLst>
          </p:cNvPr>
          <p:cNvCxnSpPr/>
          <p:nvPr/>
        </p:nvCxnSpPr>
        <p:spPr>
          <a:xfrm>
            <a:off x="7239000" y="2207342"/>
            <a:ext cx="1524000" cy="53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AA477F-4655-5B17-5F32-2E1B1E34F22A}"/>
              </a:ext>
            </a:extLst>
          </p:cNvPr>
          <p:cNvCxnSpPr>
            <a:endCxn id="40" idx="0"/>
          </p:cNvCxnSpPr>
          <p:nvPr/>
        </p:nvCxnSpPr>
        <p:spPr>
          <a:xfrm flipH="1">
            <a:off x="6335785" y="3636636"/>
            <a:ext cx="26915" cy="15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CD82DF-E98A-62C8-1B6B-181B04A96336}"/>
              </a:ext>
            </a:extLst>
          </p:cNvPr>
          <p:cNvCxnSpPr>
            <a:stCxn id="31" idx="5"/>
            <a:endCxn id="41" idx="1"/>
          </p:cNvCxnSpPr>
          <p:nvPr/>
        </p:nvCxnSpPr>
        <p:spPr>
          <a:xfrm>
            <a:off x="7224225" y="3491566"/>
            <a:ext cx="523357" cy="45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DD15C37-BD28-AED8-4356-4D8656AC6EFB}"/>
              </a:ext>
            </a:extLst>
          </p:cNvPr>
          <p:cNvSpPr/>
          <p:nvPr/>
        </p:nvSpPr>
        <p:spPr>
          <a:xfrm>
            <a:off x="-104666" y="562689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B0D032-A49F-D788-F334-20C45B930231}"/>
              </a:ext>
            </a:extLst>
          </p:cNvPr>
          <p:cNvSpPr/>
          <p:nvPr/>
        </p:nvSpPr>
        <p:spPr>
          <a:xfrm>
            <a:off x="1801983" y="5667090"/>
            <a:ext cx="1628014" cy="863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EBF8E4-0C6E-EBC6-26AB-CE9442D6F1B9}"/>
              </a:ext>
            </a:extLst>
          </p:cNvPr>
          <p:cNvCxnSpPr/>
          <p:nvPr/>
        </p:nvCxnSpPr>
        <p:spPr>
          <a:xfrm flipH="1">
            <a:off x="685800" y="5131598"/>
            <a:ext cx="162034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37C91F-28C2-B314-6A93-EC59E6AD97C6}"/>
              </a:ext>
            </a:extLst>
          </p:cNvPr>
          <p:cNvCxnSpPr/>
          <p:nvPr/>
        </p:nvCxnSpPr>
        <p:spPr>
          <a:xfrm>
            <a:off x="1653658" y="5131598"/>
            <a:ext cx="708542" cy="6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13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9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F0E2-0F9B-FEBB-125E-BCE9A5657252}"/>
              </a:ext>
            </a:extLst>
          </p:cNvPr>
          <p:cNvSpPr txBox="1"/>
          <p:nvPr/>
        </p:nvSpPr>
        <p:spPr>
          <a:xfrm>
            <a:off x="457200" y="804008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were to plot the number of recursive calls made as n increases, it would look something like his: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36702F-3101-ECD2-5038-FD310A03DC4F}"/>
              </a:ext>
            </a:extLst>
          </p:cNvPr>
          <p:cNvCxnSpPr>
            <a:cxnSpLocks/>
          </p:cNvCxnSpPr>
          <p:nvPr/>
        </p:nvCxnSpPr>
        <p:spPr>
          <a:xfrm>
            <a:off x="1447800" y="2667000"/>
            <a:ext cx="0" cy="3352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47928C-381B-417D-AD4F-2FBE7A3ECCA6}"/>
              </a:ext>
            </a:extLst>
          </p:cNvPr>
          <p:cNvCxnSpPr>
            <a:cxnSpLocks/>
          </p:cNvCxnSpPr>
          <p:nvPr/>
        </p:nvCxnSpPr>
        <p:spPr>
          <a:xfrm flipH="1">
            <a:off x="838200" y="5486400"/>
            <a:ext cx="6324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B471FF-6931-CB40-F83A-0315EDFE18E5}"/>
              </a:ext>
            </a:extLst>
          </p:cNvPr>
          <p:cNvSpPr txBox="1"/>
          <p:nvPr/>
        </p:nvSpPr>
        <p:spPr>
          <a:xfrm rot="16200000">
            <a:off x="64500" y="39148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9D8547-8BFB-80D0-58DC-04EB35B56498}"/>
              </a:ext>
            </a:extLst>
          </p:cNvPr>
          <p:cNvSpPr txBox="1"/>
          <p:nvPr/>
        </p:nvSpPr>
        <p:spPr>
          <a:xfrm>
            <a:off x="3148573" y="565205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(input to program)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78F2C0-E6BD-FF2B-04D5-79463544E715}"/>
                  </a:ext>
                </a:extLst>
              </p14:cNvPr>
              <p14:cNvContentPartPr/>
              <p14:nvPr/>
            </p14:nvContentPartPr>
            <p14:xfrm>
              <a:off x="1476102" y="2189510"/>
              <a:ext cx="2349720" cy="2986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78F2C0-E6BD-FF2B-04D5-79463544E7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462" y="2180510"/>
                <a:ext cx="2367360" cy="30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35BAE0-5D6C-E626-6787-0D85CE082267}"/>
              </a:ext>
            </a:extLst>
          </p:cNvPr>
          <p:cNvSpPr/>
          <p:nvPr/>
        </p:nvSpPr>
        <p:spPr>
          <a:xfrm>
            <a:off x="6096000" y="3006325"/>
            <a:ext cx="4108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Exponential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671BEC-6053-8630-271C-67310ECA3880}"/>
              </a:ext>
            </a:extLst>
          </p:cNvPr>
          <p:cNvSpPr txBox="1"/>
          <p:nvPr/>
        </p:nvSpPr>
        <p:spPr>
          <a:xfrm>
            <a:off x="7010400" y="4070056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Aka. O(2</a:t>
            </a:r>
            <a:r>
              <a:rPr lang="en-US" sz="3200" baseline="30000" dirty="0"/>
              <a:t>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957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>
                <a:solidFill>
                  <a:srgbClr val="FF0000"/>
                </a:solidFill>
              </a:rPr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amount of work done in each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2ADB-B4CF-EB33-118C-E5361D966880}"/>
              </a:ext>
            </a:extLst>
          </p:cNvPr>
          <p:cNvSpPr txBox="1"/>
          <p:nvPr/>
        </p:nvSpPr>
        <p:spPr>
          <a:xfrm>
            <a:off x="3505200" y="46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F33B-A99F-9D4A-7157-ACAA8CC18D11}"/>
              </a:ext>
            </a:extLst>
          </p:cNvPr>
          <p:cNvSpPr txBox="1"/>
          <p:nvPr/>
        </p:nvSpPr>
        <p:spPr>
          <a:xfrm>
            <a:off x="2438400" y="838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B006-7B10-5494-CC5E-54B8B7A5AD51}"/>
              </a:ext>
            </a:extLst>
          </p:cNvPr>
          <p:cNvSpPr txBox="1"/>
          <p:nvPr/>
        </p:nvSpPr>
        <p:spPr>
          <a:xfrm>
            <a:off x="2286000" y="1403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F97AA-DECF-AD2D-91E8-7D63CE3FA1FC}"/>
              </a:ext>
            </a:extLst>
          </p:cNvPr>
          <p:cNvSpPr txBox="1"/>
          <p:nvPr/>
        </p:nvSpPr>
        <p:spPr>
          <a:xfrm>
            <a:off x="3962400" y="1387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AFD24-D53B-0C39-0CD2-89546E00B87B}"/>
              </a:ext>
            </a:extLst>
          </p:cNvPr>
          <p:cNvSpPr txBox="1"/>
          <p:nvPr/>
        </p:nvSpPr>
        <p:spPr>
          <a:xfrm>
            <a:off x="2443993" y="5086381"/>
            <a:ext cx="519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Running time =   </a:t>
            </a:r>
            <a:r>
              <a:rPr lang="en-US" sz="2400" b="1" dirty="0">
                <a:solidFill>
                  <a:srgbClr val="FF0000"/>
                </a:solidFill>
              </a:rPr>
              <a:t>O(2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* </a:t>
            </a:r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18BED-B7A2-715F-78A6-0A5888A8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32" y="294692"/>
            <a:ext cx="4727166" cy="21530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F87BD0-F9FE-F281-D4BD-F6738A73FDEC}"/>
              </a:ext>
            </a:extLst>
          </p:cNvPr>
          <p:cNvSpPr/>
          <p:nvPr/>
        </p:nvSpPr>
        <p:spPr>
          <a:xfrm>
            <a:off x="9753600" y="121304"/>
            <a:ext cx="1773064" cy="716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3D961-188D-D1CF-CC31-86BD20D2463A}"/>
              </a:ext>
            </a:extLst>
          </p:cNvPr>
          <p:cNvSpPr txBox="1"/>
          <p:nvPr/>
        </p:nvSpPr>
        <p:spPr>
          <a:xfrm>
            <a:off x="9753600" y="322364"/>
            <a:ext cx="1468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O(2</a:t>
            </a:r>
            <a:r>
              <a:rPr lang="en-US" sz="2800" baseline="30000" dirty="0"/>
              <a:t>n</a:t>
            </a:r>
            <a:r>
              <a:rPr lang="en-US" sz="2800" dirty="0"/>
              <a:t>)</a:t>
            </a:r>
            <a:r>
              <a:rPr lang="en-US" sz="2800" baseline="30000" dirty="0"/>
              <a:t> 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9E251-5420-1BBE-6CC3-5B24D1CDD8A3}"/>
              </a:ext>
            </a:extLst>
          </p:cNvPr>
          <p:cNvSpPr txBox="1"/>
          <p:nvPr/>
        </p:nvSpPr>
        <p:spPr>
          <a:xfrm>
            <a:off x="766384" y="5758177"/>
            <a:ext cx="6123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Total running time = </a:t>
            </a:r>
            <a:r>
              <a:rPr lang="en-US" sz="2800" b="1" dirty="0">
                <a:solidFill>
                  <a:srgbClr val="FF0000"/>
                </a:solidFill>
              </a:rPr>
              <a:t>O(2</a:t>
            </a:r>
            <a:r>
              <a:rPr lang="en-US" sz="2800" b="1" baseline="30000" dirty="0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b="1" baseline="30000" dirty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0D0BB-2D96-77EF-4D21-E9204BB91E85}"/>
              </a:ext>
            </a:extLst>
          </p:cNvPr>
          <p:cNvSpPr txBox="1"/>
          <p:nvPr/>
        </p:nvSpPr>
        <p:spPr>
          <a:xfrm>
            <a:off x="806587" y="6137824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requested Fibonacci digit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31009-FD94-D1AB-69E1-B5E284AB48D8}"/>
              </a:ext>
            </a:extLst>
          </p:cNvPr>
          <p:cNvSpPr txBox="1"/>
          <p:nvPr/>
        </p:nvSpPr>
        <p:spPr>
          <a:xfrm>
            <a:off x="8727638" y="6073381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O(2</a:t>
            </a:r>
            <a:r>
              <a:rPr lang="en-US" sz="1600" i="1" baseline="30000" dirty="0"/>
              <a:t>n</a:t>
            </a:r>
            <a:r>
              <a:rPr lang="en-US" sz="1600" i="1" dirty="0"/>
              <a:t>)  is very bad…</a:t>
            </a:r>
          </a:p>
        </p:txBody>
      </p:sp>
    </p:spTree>
    <p:extLst>
      <p:ext uri="{BB962C8B-B14F-4D97-AF65-F5344CB8AC3E}">
        <p14:creationId xmlns:p14="http://schemas.microsoft.com/office/powerpoint/2010/main" val="3439488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317617" y="5379788"/>
            <a:ext cx="5692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</a:rPr>
              <a:t>Any ideas for how to improve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790463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471907" y="5506417"/>
            <a:ext cx="33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There is a lot of overlap…</a:t>
            </a:r>
          </a:p>
        </p:txBody>
      </p:sp>
    </p:spTree>
    <p:extLst>
      <p:ext uri="{BB962C8B-B14F-4D97-AF65-F5344CB8AC3E}">
        <p14:creationId xmlns:p14="http://schemas.microsoft.com/office/powerpoint/2010/main" val="191649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200593" y="5146439"/>
            <a:ext cx="5705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 Introduce a data structure to store Fibonacci digits in that we can reference later on (</a:t>
            </a:r>
            <a:r>
              <a:rPr lang="en-US" sz="2000" b="1" dirty="0" err="1"/>
              <a:t>memoization</a:t>
            </a:r>
            <a:r>
              <a:rPr lang="en-US" sz="2000" b="1" dirty="0"/>
              <a:t>)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83C4EA-2A2F-ED09-F5EB-4C3BF977C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02910"/>
              </p:ext>
            </p:extLst>
          </p:nvPr>
        </p:nvGraphicFramePr>
        <p:xfrm>
          <a:off x="190500" y="605552"/>
          <a:ext cx="1466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6">
                  <a:extLst>
                    <a:ext uri="{9D8B030D-6E8A-4147-A177-3AD203B41FA5}">
                      <a16:colId xmlns:a16="http://schemas.microsoft.com/office/drawing/2014/main" val="511921598"/>
                    </a:ext>
                  </a:extLst>
                </a:gridCol>
                <a:gridCol w="733126">
                  <a:extLst>
                    <a:ext uri="{9D8B030D-6E8A-4147-A177-3AD203B41FA5}">
                      <a16:colId xmlns:a16="http://schemas.microsoft.com/office/drawing/2014/main" val="355034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fib(1)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0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3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2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284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9ADA26-6CE2-D6D2-7B79-1781A8AF8B84}"/>
              </a:ext>
            </a:extLst>
          </p:cNvPr>
          <p:cNvSpPr txBox="1"/>
          <p:nvPr/>
        </p:nvSpPr>
        <p:spPr>
          <a:xfrm>
            <a:off x="5386020" y="608535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(These lookups happen in constant time!)</a:t>
            </a:r>
          </a:p>
        </p:txBody>
      </p:sp>
    </p:spTree>
    <p:extLst>
      <p:ext uri="{BB962C8B-B14F-4D97-AF65-F5344CB8AC3E}">
        <p14:creationId xmlns:p14="http://schemas.microsoft.com/office/powerpoint/2010/main" val="424210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363056" y="494312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870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938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488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2372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5258"/>
                <a:ext cx="75780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31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oxxo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2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081127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(“xo”)</a:t>
            </a:r>
          </a:p>
        </p:txBody>
      </p:sp>
    </p:spTree>
    <p:extLst>
      <p:ext uri="{BB962C8B-B14F-4D97-AF65-F5344CB8AC3E}">
        <p14:creationId xmlns:p14="http://schemas.microsoft.com/office/powerpoint/2010/main" val="1443799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</p:spTree>
    <p:extLst>
      <p:ext uri="{BB962C8B-B14F-4D97-AF65-F5344CB8AC3E}">
        <p14:creationId xmlns:p14="http://schemas.microsoft.com/office/powerpoint/2010/main" val="3514261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</p:spTree>
    <p:extLst>
      <p:ext uri="{BB962C8B-B14F-4D97-AF65-F5344CB8AC3E}">
        <p14:creationId xmlns:p14="http://schemas.microsoft.com/office/powerpoint/2010/main" val="2640716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6BB1C-9638-EB30-ACD8-1E97F21077D1}"/>
              </a:ext>
            </a:extLst>
          </p:cNvPr>
          <p:cNvSpPr txBox="1"/>
          <p:nvPr/>
        </p:nvSpPr>
        <p:spPr>
          <a:xfrm>
            <a:off x="5553414" y="50292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02543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+ 0</a:t>
            </a:r>
          </a:p>
        </p:txBody>
      </p:sp>
    </p:spTree>
    <p:extLst>
      <p:ext uri="{BB962C8B-B14F-4D97-AF65-F5344CB8AC3E}">
        <p14:creationId xmlns:p14="http://schemas.microsoft.com/office/powerpoint/2010/main" val="2602694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3618851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1813229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+ 1</a:t>
            </a:r>
          </a:p>
        </p:txBody>
      </p:sp>
    </p:spTree>
    <p:extLst>
      <p:ext uri="{BB962C8B-B14F-4D97-AF65-F5344CB8AC3E}">
        <p14:creationId xmlns:p14="http://schemas.microsoft.com/office/powerpoint/2010/main" val="21605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1340135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3834392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Final answer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163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29738-167C-EC8E-6554-823E5A2D84FC}"/>
              </a:ext>
            </a:extLst>
          </p:cNvPr>
          <p:cNvSpPr txBox="1"/>
          <p:nvPr/>
        </p:nvSpPr>
        <p:spPr>
          <a:xfrm>
            <a:off x="3352800" y="1752600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Limitations of recursion?</a:t>
            </a:r>
          </a:p>
        </p:txBody>
      </p:sp>
    </p:spTree>
    <p:extLst>
      <p:ext uri="{BB962C8B-B14F-4D97-AF65-F5344CB8AC3E}">
        <p14:creationId xmlns:p14="http://schemas.microsoft.com/office/powerpoint/2010/main" val="274081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71113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352293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212346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97506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6491</TotalTime>
  <Words>4464</Words>
  <Application>Microsoft Office PowerPoint</Application>
  <PresentationFormat>Widescreen</PresentationFormat>
  <Paragraphs>892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Consolas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61</cp:revision>
  <dcterms:created xsi:type="dcterms:W3CDTF">2022-08-21T16:55:59Z</dcterms:created>
  <dcterms:modified xsi:type="dcterms:W3CDTF">2025-04-01T18:29:33Z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