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256" r:id="rId2"/>
    <p:sldId id="414" r:id="rId3"/>
    <p:sldId id="353" r:id="rId4"/>
    <p:sldId id="354" r:id="rId5"/>
    <p:sldId id="355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412" r:id="rId37"/>
    <p:sldId id="413" r:id="rId38"/>
    <p:sldId id="386" r:id="rId39"/>
    <p:sldId id="387" r:id="rId40"/>
    <p:sldId id="388" r:id="rId41"/>
    <p:sldId id="389" r:id="rId42"/>
    <p:sldId id="390" r:id="rId43"/>
    <p:sldId id="391" r:id="rId44"/>
    <p:sldId id="392" r:id="rId45"/>
    <p:sldId id="393" r:id="rId46"/>
    <p:sldId id="394" r:id="rId47"/>
    <p:sldId id="395" r:id="rId48"/>
    <p:sldId id="396" r:id="rId49"/>
    <p:sldId id="397" r:id="rId50"/>
    <p:sldId id="398" r:id="rId51"/>
    <p:sldId id="399" r:id="rId52"/>
    <p:sldId id="400" r:id="rId53"/>
    <p:sldId id="401" r:id="rId54"/>
    <p:sldId id="402" r:id="rId55"/>
    <p:sldId id="403" r:id="rId56"/>
    <p:sldId id="404" r:id="rId57"/>
    <p:sldId id="405" r:id="rId58"/>
    <p:sldId id="406" r:id="rId59"/>
    <p:sldId id="407" r:id="rId60"/>
    <p:sldId id="408" r:id="rId61"/>
    <p:sldId id="409" r:id="rId62"/>
    <p:sldId id="410" r:id="rId63"/>
    <p:sldId id="411" r:id="rId6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44" autoAdjust="0"/>
    <p:restoredTop sz="96517" autoAdjust="0"/>
  </p:normalViewPr>
  <p:slideViewPr>
    <p:cSldViewPr>
      <p:cViewPr varScale="1">
        <p:scale>
          <a:sx n="83" d="100"/>
          <a:sy n="83" d="100"/>
        </p:scale>
        <p:origin x="1061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3.1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1367 24575,'231'-133'0,"-32"22"0,39-20 0,-22 39 0,-184 80 0,19-7 0,129-55 0,-45 11 0,149-45 0,32 24 0,-77 25 0,97-52 0,61-17 0,-279 102 0,164-16 0,-197 32 0,554-59 0,6 41 0,-145 2 0,-82 0 0,1943 11 0,-1578 17 0,587-2 0,-845 20 0,-222-5 0,12 12 0,108 2 0,-92-18 0,-25-1 0,-242-8 0,88 14 0,58 23 0,-139-25 0,164 36 0,186 33 0,-236-65 0,123 12 0,-239-24 0,16 5 0,105 28 0,-103-19 0,-54-13 0,383 78 0,-361-72 0,-1 2 0,0 3 0,84 41 0,-43-18 0,-44-18 0,92 56 0,35 42 0,-106-70 0,-38-28 0,89 66 0,-99-70 0,0 2 0,37 42 0,52 61 0,-102-111 0,1 0 0,-1 1 0,-1 1 0,13 24 0,-17-30 0,0 0 0,1-1 0,0 0 0,13 12 0,-20-20 0,0 0 0,1 0 0,-1 1 0,1-1 0,-1 0 0,1 0 0,-1 0 0,0 0 0,1 1 0,-1-1 0,1 0 0,-1 0 0,1 0 0,-1 0 0,1 0 0,-1 0 0,1 0 0,-1 0 0,1 0 0,-1-1 0,1 1 0,-1 0 0,1 0 0,-1 0 0,0 0 0,1-1 0,-1 1 0,1 0 0,-1 0 0,0-1 0,1 1 0,-1 0 0,0-1 0,1 1 0,-1 0 0,0-1 0,1 1 0,-1-1 0,0 1 0,0 0 0,1-1 0,-1 1 0,0-1 0,11-24 0,-9 20 0,11-23 0,1 0 0,1 1 0,2 0 0,0 1 0,24-26 0,-36 46 0,0-1 0,-1 0 0,0 0 0,0 0 0,-1 0 0,0 0 0,3-11 0,10-57 0,-3 7 0,-6 47 0,-4 15 0,-5 15 0,-3 6 0,0-1 0,-1 0 0,-1 0 0,-9 15 0,-4 7 0,-73 131 0,76-135 0,1-4 0,-16 40 0,28-57 0,4-10 0,0 1 0,-1-1 0,1 0 0,0 1 0,-1-1 0,1 0 0,-1 0 0,1 1 0,-1-1 0,0 0 0,0 0 0,1 0 0,-1 0 0,0 0 0,0 0 0,0 0 0,0 0 0,0 0 0,0 0 0,-1 0 0,1-1 0,0 1 0,0 0 0,0-1 0,-1 1 0,1-1 0,0 1 0,-1-1 0,1 0 0,0 0 0,-1 1 0,1-1 0,0 0 0,-2 0 0,-91 0 0,-125-14 0,87 3 0,90 6 0,0-2 0,1-1 0,-72-26 0,111 34 0,0-1 0,1 1 0,-1-1 0,1 1 0,-1-1 0,1 0 0,-1 1 0,1-1 0,-1 0 0,1 0 0,-2-2 0,3 3 0,0-1 0,1 1 0,-1 0 0,0-1 0,1 1 0,-1 0 0,1 0 0,-1-1 0,0 1 0,1 0 0,-1 0 0,1 0 0,-1 0 0,1-1 0,-1 1 0,1 0 0,-1 0 0,0 0 0,1 0 0,-1 0 0,1 0 0,-1 0 0,1 0 0,0 1 0,45 0 0,239 26 0,14-9-1365,-278-17-5461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0:38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15894 145 24575,'-4'1'0,"0"0"0,1 1 0,-1-1 0,1 1 0,-1 0 0,1 0 0,0 0 0,0 0 0,0 0 0,0 1 0,-3 3 0,-6 4 0,-45 29 0,-2-4 0,-1-1 0,-1-4 0,-81 29 0,-270 68 0,355-111 0,-210 53 0,-419 52 0,607-111 0,-664 53 0,129-63 0,249-2 0,-642-10 0,-682-32 0,1491 35 0,-170-14 0,-108 10 0,136 11 0,96-20 0,10 1 0,-645 10 0,585 12 0,-23 24 0,265-19 0,-913 166 0,940-165 0,-2-1 0,1-2 0,0 0 0,-52 0 0,-433-9 0,106 5 0,-23-36 0,246 17 0,71 7 0,-171-10 0,180 21 0,-151-8 0,-52-29 0,-284-18 0,274 38 0,37 16 0,244-1 0,-1-1 0,1-2 0,-44-14 0,16 4 0,1 3 0,14 3 0,-86-28 0,-56-43 0,174 73 0,0 0 0,0-1 0,1-1 0,0 0 0,1-1 0,-13-13 0,11 9 0,-2 1 0,1 1 0,-29-17 0,-14-3 0,1-4 0,2-1 0,-99-92 0,151 127 0,2 1 0,0 0 0,0 0 0,0 0 0,0 0 0,0 0 0,0-1 0,0 1 0,1-1 0,-3-3 0,5 6 0,-1-1 0,1 1 0,0-1 0,-1 1 0,1-1 0,-1 1 0,1 0 0,-1-1 0,1 1 0,0 0 0,-1 0 0,1-1 0,0 1 0,-1 0 0,1 0 0,0 0 0,0 0 0,-1 0 0,1 0 0,0 0 0,-1 0 0,2 0 0,0 0 0,49 1 0,0 1 0,84 15 0,-11 0 0,-91-13 0,0 3 0,58 17 0,-81-20 0,-15-3 0,-18-5 0,-28-9 0,-328-66 0,378 79 0,-1-1 0,1 1 0,0 0 0,0-1 0,-1 1 0,1 0 0,0 0 0,-1 0 0,1 0 0,0 0 0,-1 1 0,1-1 0,0 0 0,-1 1 0,1-1 0,0 0 0,0 1 0,-1 0 0,1-1 0,0 1 0,0 0 0,0-1 0,0 1 0,-2 2 0,2-1 0,0 1 0,0-1 0,1 1 0,-1-1 0,1 1 0,0-1 0,-1 1 0,1-1 0,0 1 0,1 0 0,0 4 0,-1 148 0,-2-67 0,2-81 0,0 0 0,0-1 0,-1 1 0,-3 13 0,2-18 0,1-8 0,0-10 0,2 9 0,7-222 0,-8 227 0,-1 0 0,1 1 0,0-1 0,0 0 0,0 1 0,1-1 0,-1 0 0,0 1 0,1-1 0,-1 0 0,1 1 0,-1-1 0,1 1 0,0-1 0,0 1 0,0-1 0,0 1 0,0-1 0,0 1 0,0 0 0,2-2 0,0 2 0,-1 0 0,1 0 0,-1 0 0,1 1 0,-1-1 0,1 1 0,0 0 0,-1 0 0,1 0 0,-1 0 0,1 0 0,0 0 0,-1 1 0,5 1 0,184 53 0,-126-33 0,86 17 0,-144-38-227,0 0-1,-1-1 1,1 1-1,0-1 1,7-1-1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47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3449 1033 24575,'-2'-14'0,"1"1"0,-2-1 0,0 1 0,-1-1 0,-10-24 0,5 13 0,-2-5 0,-1 0 0,-1 1 0,-1 0 0,-2 1 0,-33-45 0,44 69 0,0-1 0,0 1 0,0 0 0,0 1 0,-1-1 0,1 1 0,-1 0 0,0 0 0,-10-3 0,-17-8 0,-31-20 0,-88-47 0,-178-66 0,241 114 0,-240-84 0,-4 19 0,242 82 0,63 12 0,-167-25 0,-173-22 0,-8 31 0,356 21 0,0 1 0,-1 1 0,1 0 0,1 2 0,-1 0 0,1 1 0,-1 2 0,2-1 0,-1 2 0,1 1 0,-19 13 0,28-16 0,1 2 0,0-1 0,0 1 0,1 1 0,0-1 0,1 1 0,0 0 0,-6 13 0,-20 31 0,18-32 0,1 1 0,-16 39 0,0 0 0,8-27 0,16-28 0,1 0 0,-1 0 0,1 0 0,0 0 0,1 1 0,0-1 0,0 1 0,1 0 0,0 0 0,-2 14 0,2-7 0,0 1 0,-1-1 0,-1 0 0,0 1 0,-1-2 0,0 1 0,-11 19 0,-9 26 0,24-56 0,-6 12 0,1 1 0,1 1 0,1-1 0,0 0 0,1 1 0,0 26 0,2-21 0,0-1 0,-5 32 0,4-34 0,2-16 0,0-1 0,0 1 0,0 0 0,-1-1 0,1 1 0,-3 4 0,3-8 0,0 1 0,0-1 0,0 0 0,-1 1 0,1-1 0,0 0 0,0 0 0,-1 1 0,1-1 0,0 0 0,-1 0 0,1 1 0,0-1 0,-1 0 0,1 0 0,0 0 0,-1 0 0,1 1 0,0-1 0,-1 0 0,1 0 0,-1 0 0,1 0 0,0 0 0,-1 0 0,1 0 0,-1 0 0,1 0 0,0 0 0,-1 0 0,1 0 0,0 0 0,-1-1 0,1 1 0,-1 0 0,1 0 0,0 0 0,-1 0 0,1-1 0,0 1 0,0 0 0,-1 0 0,1-1 0,0 1 0,-1-1 0,-16-15 0,15 13 0,-39-42 0,13 13 0,-2 0 0,-64-51 0,88 80 0,18 14 0,24 19 0,107 65 0,-135-89 0,-1 1 0,0 0 0,0 0 0,-1 0 0,1 1 0,-2 0 0,1 0 0,8 17 0,-13-23 0,0-1 0,1 0 0,-1 1 0,0-1 0,1 0 0,-1 0 0,1 0 0,-1 0 0,1 0 0,0 0 0,-1-1 0,1 1 0,0 0 0,0-1 0,0 1 0,-1-1 0,1 0 0,0 0 0,0 0 0,0 0 0,0 0 0,0 0 0,-1 0 0,1 0 0,0-1 0,2 0 0,7-1 0,0-1 0,0 0 0,11-6 0,71-34-682,88-54-1,-161 85-6143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6T23:23:5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24575,'0'3'0,"0"27"0,6 58 0,-3-76 0,-1 0 0,2 0 0,-1-1 0,1 0 0,1 0 0,0 0 0,1 0 0,8 11 0,175 205 0,-142-174 0,231 239 0,-265-280 0,2-1 0,-1 0 0,2-1 0,-1-1 0,32 13 0,-13-5 0,142 68 0,3-8 0,4-8 0,2-8 0,195 37 0,-349-92 0,-9-1 0,0 0 0,0-2 0,1 0 0,33-2 0,-51-1 0,0-1 0,-1 0 0,1 0 0,0-1 0,0 0 0,-1 1 0,8-6 0,11-3 0,34-8 0,1 2 0,98-14 0,55-14 0,-208 43 0,1 0 0,-1 0 0,1 0 0,-1-1 0,0 1 0,1-1 0,-1 0 0,0 0 0,0 0 0,0 0 0,0 0 0,-1-1 0,1 1 0,-1-1 0,1 0 0,-1 0 0,0 0 0,0 0 0,0 0 0,0 0 0,-1 0 0,1-1 0,-1 1 0,1-5 0,20-39 0,35-54 0,-38 70 0,-1-1 0,-1-1 0,-1 0 0,13-45 0,-21 52 0,1 1 0,1 1 0,1 0 0,19-30 0,-26 47 0,19-30 0,-2-2 0,-2 0 0,23-69 0,-35 93 0,-1-1 0,2 1 0,0 1 0,1-1 0,0 1 0,1 1 0,15-16 0,12-17 0,-4 9 0,-33 37 0,0 0 0,0 0 0,0 0 0,0-1 0,1 1 0,-1 0 0,0 0 0,0 0 0,0 0 0,0 0 0,0 0 0,1 0 0,-1 0 0,0 0 0,0 0 0,0 0 0,0 0 0,1 0 0,-1 0 0,0 0 0,0 0 0,0 0 0,0 0 0,1 0 0,-1 0 0,0 0 0,0 0 0,0 0 0,0 0 0,1 0 0,-1 0 0,0 0 0,0 0 0,0 0 0,0 0 0,0 1 0,0-1 0,1 0 0,-1 0 0,0 0 0,0 0 0,0 0 0,0 0 0,0 1 0,0-1 0,0 0 0,0 0 0,1 0 0,4 14 0,1 22 0,-6-31 0,3 25 0,-3 44 0,0-49 0,2 31 0,-22-165 0,-4-31 0,23 127 0,1 7 0,0 0 0,-1 0 0,0 0 0,0 0 0,-2-8 0,2 12 0,1 1 0,-1 0 0,0 0 0,1 0 0,-1 0 0,0 0 0,1 0 0,-1 0 0,0 0 0,0 0 0,0 0 0,0 1 0,0-1 0,0 0 0,0 0 0,0 1 0,0-1 0,0 1 0,0-1 0,0 1 0,-1-1 0,1 1 0,0 0 0,0 0 0,-1 0 0,1-1 0,0 1 0,0 0 0,-1 0 0,1 1 0,-2-1 0,-12 4 0,0 0 0,0 1 0,0 1 0,1 0 0,0 1 0,0 0 0,-17 13 0,-20 10 0,26-17-1365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c/c8/Bubble-sort-example-300px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4.xml"/><Relationship Id="rId4" Type="http://schemas.openxmlformats.org/officeDocument/2006/relationships/image" Target="../media/image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4/Selection-Sort-Animation.gif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(Bubble Sort)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77709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400800" y="3511379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780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24731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6200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9180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96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02654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</p:spTree>
    <p:extLst>
      <p:ext uri="{BB962C8B-B14F-4D97-AF65-F5344CB8AC3E}">
        <p14:creationId xmlns:p14="http://schemas.microsoft.com/office/powerpoint/2010/main" val="1004784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1B6541-F713-A5B6-28A5-3B94F6F80074}"/>
              </a:ext>
            </a:extLst>
          </p:cNvPr>
          <p:cNvSpPr txBox="1"/>
          <p:nvPr/>
        </p:nvSpPr>
        <p:spPr>
          <a:xfrm>
            <a:off x="1066800" y="5867400"/>
            <a:ext cx="6378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</a:t>
            </a:r>
            <a:r>
              <a:rPr lang="en-US" dirty="0">
                <a:sym typeface="Wingdings" panose="05000000000000000000" pitchFamily="2" charset="2"/>
              </a:rPr>
              <a:t> “The biggest bubbles rise to the top naturally”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5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8686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E09AB4-4E53-0B32-FBAA-DEA88EA7B667}"/>
              </a:ext>
            </a:extLst>
          </p:cNvPr>
          <p:cNvSpPr txBox="1"/>
          <p:nvPr/>
        </p:nvSpPr>
        <p:spPr>
          <a:xfrm>
            <a:off x="650626" y="4663526"/>
            <a:ext cx="80361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At this point, 9 (the biggest number) is at the correct spot in the array.</a:t>
            </a:r>
          </a:p>
          <a:p>
            <a:endParaRPr lang="en-US" sz="2000" dirty="0"/>
          </a:p>
          <a:p>
            <a:r>
              <a:rPr lang="en-US" sz="2000" dirty="0"/>
              <a:t>So, we no longer need to check that index!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3F1D0B-3A91-F5C8-A43F-4D5F88744197}"/>
              </a:ext>
            </a:extLst>
          </p:cNvPr>
          <p:cNvSpPr txBox="1"/>
          <p:nvPr/>
        </p:nvSpPr>
        <p:spPr>
          <a:xfrm>
            <a:off x="685800" y="5914745"/>
            <a:ext cx="6173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Now, we start over again, but now we check one less spot!</a:t>
            </a:r>
          </a:p>
        </p:txBody>
      </p:sp>
    </p:spTree>
    <p:extLst>
      <p:ext uri="{BB962C8B-B14F-4D97-AF65-F5344CB8AC3E}">
        <p14:creationId xmlns:p14="http://schemas.microsoft.com/office/powerpoint/2010/main" val="226465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39205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590234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1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9579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95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49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68964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07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869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1054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151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9ADEB57-82E4-5D84-CC4F-712D4C133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F8C1E94-F654-FBCB-2F4E-3001B3BED67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8C06FF2-9E49-A994-C345-C93569FC44A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C8356D-A86F-7851-8589-8786824257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C07BD37-44EB-0BC3-5B18-639C571E8B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14682A6-C80B-7618-EF26-79DE990F29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252FCC-C6F8-82C0-CE32-25DF33027E08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D91416-AA27-F746-2C80-1DA41835ED1F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DAAE5F-F8EC-5509-D94C-341208B0DD4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6E63F-4129-8567-ECEF-62ECD8832B02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</p:spTree>
    <p:extLst>
      <p:ext uri="{BB962C8B-B14F-4D97-AF65-F5344CB8AC3E}">
        <p14:creationId xmlns:p14="http://schemas.microsoft.com/office/powerpoint/2010/main" val="26060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39579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291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168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7543800" y="35814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is now in the correct spot of the array</a:t>
            </a:r>
          </a:p>
        </p:txBody>
      </p:sp>
    </p:spTree>
    <p:extLst>
      <p:ext uri="{BB962C8B-B14F-4D97-AF65-F5344CB8AC3E}">
        <p14:creationId xmlns:p14="http://schemas.microsoft.com/office/powerpoint/2010/main" val="74699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216915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64311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98877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828800" y="3622382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950385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906006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9718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618967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135002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3962400" y="369665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1917999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171379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664765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30853301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5285741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6324600" y="36576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93D6AF-9E13-658D-7276-6BFC0D8CC515}"/>
              </a:ext>
            </a:extLst>
          </p:cNvPr>
          <p:cNvSpPr txBox="1"/>
          <p:nvPr/>
        </p:nvSpPr>
        <p:spPr>
          <a:xfrm>
            <a:off x="1524000" y="5079796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again!</a:t>
            </a:r>
          </a:p>
        </p:txBody>
      </p:sp>
    </p:spTree>
    <p:extLst>
      <p:ext uri="{BB962C8B-B14F-4D97-AF65-F5344CB8AC3E}">
        <p14:creationId xmlns:p14="http://schemas.microsoft.com/office/powerpoint/2010/main" val="2691918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62913"/>
              </p:ext>
            </p:extLst>
          </p:nvPr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8100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(fast forwarding….)</a:t>
            </a:r>
          </a:p>
        </p:txBody>
      </p:sp>
    </p:spTree>
    <p:extLst>
      <p:ext uri="{BB962C8B-B14F-4D97-AF65-F5344CB8AC3E}">
        <p14:creationId xmlns:p14="http://schemas.microsoft.com/office/powerpoint/2010/main" val="3571483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218337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AB545D-5925-1919-A5E4-45DF8710705D}"/>
              </a:ext>
            </a:extLst>
          </p:cNvPr>
          <p:cNvSpPr txBox="1"/>
          <p:nvPr/>
        </p:nvSpPr>
        <p:spPr>
          <a:xfrm>
            <a:off x="457200" y="1143000"/>
            <a:ext cx="10700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spend the next several lectures discussing how to </a:t>
            </a:r>
            <a:r>
              <a:rPr lang="en-US" b="1" dirty="0"/>
              <a:t>sort</a:t>
            </a:r>
            <a:r>
              <a:rPr lang="en-US" dirty="0"/>
              <a:t> a set of values (typically an Array of </a:t>
            </a:r>
            <a:r>
              <a:rPr lang="en-US" dirty="0" err="1"/>
              <a:t>ints</a:t>
            </a:r>
            <a:r>
              <a:rPr lang="en-US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94546D-3E0A-D376-2D99-01EA60FA81F8}"/>
              </a:ext>
            </a:extLst>
          </p:cNvPr>
          <p:cNvSpPr txBox="1"/>
          <p:nvPr/>
        </p:nvSpPr>
        <p:spPr>
          <a:xfrm>
            <a:off x="476250" y="2000023"/>
            <a:ext cx="107003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Sorting a dataset is a very frequently done task, and working with a sorted dataset is much easier than working with an unsorted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07A05B-FD32-2F01-E574-8AC0CCE76E46}"/>
              </a:ext>
            </a:extLst>
          </p:cNvPr>
          <p:cNvSpPr txBox="1"/>
          <p:nvPr/>
        </p:nvSpPr>
        <p:spPr>
          <a:xfrm>
            <a:off x="476250" y="3237017"/>
            <a:ext cx="8250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Instead of saying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Array.Sort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we will write </a:t>
            </a:r>
            <a:r>
              <a:rPr lang="en-US" b="1" dirty="0"/>
              <a:t>four</a:t>
            </a:r>
            <a:r>
              <a:rPr lang="en-US" dirty="0"/>
              <a:t> different sorting algorithms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A53C05-9639-20A3-0924-681BC54D0943}"/>
              </a:ext>
            </a:extLst>
          </p:cNvPr>
          <p:cNvSpPr txBox="1"/>
          <p:nvPr/>
        </p:nvSpPr>
        <p:spPr>
          <a:xfrm>
            <a:off x="466725" y="4921400"/>
            <a:ext cx="10936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First, let’s write a method that will generate an N-sized array filled with random integers (1-100)</a:t>
            </a:r>
          </a:p>
        </p:txBody>
      </p:sp>
    </p:spTree>
    <p:extLst>
      <p:ext uri="{BB962C8B-B14F-4D97-AF65-F5344CB8AC3E}">
        <p14:creationId xmlns:p14="http://schemas.microsoft.com/office/powerpoint/2010/main" val="31646243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50126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362C77-8F86-E5D2-08C1-EF4EB9CFA4BA}"/>
              </a:ext>
            </a:extLst>
          </p:cNvPr>
          <p:cNvSpPr txBox="1"/>
          <p:nvPr/>
        </p:nvSpPr>
        <p:spPr>
          <a:xfrm>
            <a:off x="4343400" y="538916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done!</a:t>
            </a:r>
          </a:p>
        </p:txBody>
      </p:sp>
    </p:spTree>
    <p:extLst>
      <p:ext uri="{BB962C8B-B14F-4D97-AF65-F5344CB8AC3E}">
        <p14:creationId xmlns:p14="http://schemas.microsoft.com/office/powerpoint/2010/main" val="3981372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168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6858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3815437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1702140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76FE5-AADA-9803-4415-BF92EDD6DFAE}"/>
              </a:ext>
            </a:extLst>
          </p:cNvPr>
          <p:cNvSpPr txBox="1"/>
          <p:nvPr/>
        </p:nvSpPr>
        <p:spPr>
          <a:xfrm>
            <a:off x="762000" y="914400"/>
            <a:ext cx="92202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+ 1]) {</a:t>
            </a:r>
          </a:p>
          <a:p>
            <a:pPr lvl="1"/>
            <a:r>
              <a:rPr lang="en-US" sz="2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            //swap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     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1"/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      array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}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BFB101-AF14-5B46-6E4D-7E1715E342F3}"/>
              </a:ext>
            </a:extLst>
          </p:cNvPr>
          <p:cNvSpPr txBox="1"/>
          <p:nvPr/>
        </p:nvSpPr>
        <p:spPr>
          <a:xfrm>
            <a:off x="3886200" y="5181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Running time?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D0DD1-E888-5D64-9523-AAFD81289380}"/>
              </a:ext>
            </a:extLst>
          </p:cNvPr>
          <p:cNvSpPr txBox="1"/>
          <p:nvPr/>
        </p:nvSpPr>
        <p:spPr>
          <a:xfrm>
            <a:off x="4800600" y="131814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6CA4E-3EAE-047A-7429-3F7C8A93489F}"/>
              </a:ext>
            </a:extLst>
          </p:cNvPr>
          <p:cNvSpPr txBox="1"/>
          <p:nvPr/>
        </p:nvSpPr>
        <p:spPr>
          <a:xfrm>
            <a:off x="6706969" y="16874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58BFA0-F061-85DC-4DEC-8E7B9B47562F}"/>
              </a:ext>
            </a:extLst>
          </p:cNvPr>
          <p:cNvSpPr txBox="1"/>
          <p:nvPr/>
        </p:nvSpPr>
        <p:spPr>
          <a:xfrm>
            <a:off x="7967007" y="205740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483F6-A243-8138-285B-E455E1AA29BF}"/>
              </a:ext>
            </a:extLst>
          </p:cNvPr>
          <p:cNvSpPr txBox="1"/>
          <p:nvPr/>
        </p:nvSpPr>
        <p:spPr>
          <a:xfrm>
            <a:off x="7543800" y="24341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E8C805-349A-E0A6-B402-FAD3082D47E5}"/>
              </a:ext>
            </a:extLst>
          </p:cNvPr>
          <p:cNvSpPr txBox="1"/>
          <p:nvPr/>
        </p:nvSpPr>
        <p:spPr>
          <a:xfrm>
            <a:off x="6377391" y="3176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A1F782-AD54-5753-A96D-EE4613E6676A}"/>
              </a:ext>
            </a:extLst>
          </p:cNvPr>
          <p:cNvSpPr txBox="1"/>
          <p:nvPr/>
        </p:nvSpPr>
        <p:spPr>
          <a:xfrm>
            <a:off x="6629400" y="350874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C853D9-2D87-D609-B521-D9CA3C8FE5B0}"/>
              </a:ext>
            </a:extLst>
          </p:cNvPr>
          <p:cNvSpPr txBox="1"/>
          <p:nvPr/>
        </p:nvSpPr>
        <p:spPr>
          <a:xfrm>
            <a:off x="6299822" y="388545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8F3C2-1ED9-A84C-D2A1-E16FD73B0D0C}"/>
              </a:ext>
            </a:extLst>
          </p:cNvPr>
          <p:cNvSpPr txBox="1"/>
          <p:nvPr/>
        </p:nvSpPr>
        <p:spPr>
          <a:xfrm>
            <a:off x="5638800" y="5170522"/>
            <a:ext cx="1178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O(n</a:t>
            </a:r>
            <a:r>
              <a:rPr lang="en-US" sz="3200" b="1" baseline="30000" dirty="0">
                <a:solidFill>
                  <a:srgbClr val="FF0000"/>
                </a:solidFill>
              </a:rPr>
              <a:t>2</a:t>
            </a:r>
            <a:r>
              <a:rPr lang="en-US" sz="3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007E7D-BD89-5C24-C254-C47A33F0070A}"/>
              </a:ext>
            </a:extLst>
          </p:cNvPr>
          <p:cNvSpPr txBox="1"/>
          <p:nvPr/>
        </p:nvSpPr>
        <p:spPr>
          <a:xfrm>
            <a:off x="5549617" y="5896585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 = | array |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281B5-F83F-5C1C-2516-284228378004}"/>
              </a:ext>
            </a:extLst>
          </p:cNvPr>
          <p:cNvSpPr txBox="1"/>
          <p:nvPr/>
        </p:nvSpPr>
        <p:spPr>
          <a:xfrm>
            <a:off x="8077200" y="5461160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loop in a for loop = </a:t>
            </a:r>
            <a:r>
              <a:rPr lang="en-US" b="1" dirty="0"/>
              <a:t>n * n</a:t>
            </a:r>
          </a:p>
        </p:txBody>
      </p:sp>
    </p:spTree>
    <p:extLst>
      <p:ext uri="{BB962C8B-B14F-4D97-AF65-F5344CB8AC3E}">
        <p14:creationId xmlns:p14="http://schemas.microsoft.com/office/powerpoint/2010/main" val="19137836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ECA66D-E528-CBF6-F42B-CBD3FB775F6D}"/>
              </a:ext>
            </a:extLst>
          </p:cNvPr>
          <p:cNvSpPr txBox="1"/>
          <p:nvPr/>
        </p:nvSpPr>
        <p:spPr>
          <a:xfrm>
            <a:off x="1688383" y="2943778"/>
            <a:ext cx="881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https://upload.wikimedia.org/wikipedia/commons/c/c8/Bubble-sort-example-300px.gif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68ABB-A122-4676-AC87-36F2E7C2DA50}"/>
              </a:ext>
            </a:extLst>
          </p:cNvPr>
          <p:cNvSpPr txBox="1"/>
          <p:nvPr/>
        </p:nvSpPr>
        <p:spPr>
          <a:xfrm>
            <a:off x="1752600" y="1828800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Bubble Sort Gif</a:t>
            </a:r>
          </a:p>
        </p:txBody>
      </p:sp>
    </p:spTree>
    <p:extLst>
      <p:ext uri="{BB962C8B-B14F-4D97-AF65-F5344CB8AC3E}">
        <p14:creationId xmlns:p14="http://schemas.microsoft.com/office/powerpoint/2010/main" val="36011180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B13E39-E9EB-9E26-8CE6-49BE175E8E41}"/>
              </a:ext>
            </a:extLst>
          </p:cNvPr>
          <p:cNvSpPr txBox="1"/>
          <p:nvPr/>
        </p:nvSpPr>
        <p:spPr>
          <a:xfrm>
            <a:off x="838200" y="1524000"/>
            <a:ext cx="8610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Base Case:</a:t>
            </a:r>
          </a:p>
          <a:p>
            <a:endParaRPr lang="en-US" dirty="0"/>
          </a:p>
          <a:p>
            <a:r>
              <a:rPr lang="en-US" dirty="0"/>
              <a:t>If we have one array element left to sort, return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Recursive case:</a:t>
            </a:r>
          </a:p>
          <a:p>
            <a:endParaRPr lang="en-US" dirty="0"/>
          </a:p>
          <a:p>
            <a:r>
              <a:rPr lang="en-US" dirty="0"/>
              <a:t>Do one loop of bubble sort, call the method again and pass the array except for the last element (last element is already in place!)</a:t>
            </a:r>
          </a:p>
        </p:txBody>
      </p:sp>
    </p:spTree>
    <p:extLst>
      <p:ext uri="{BB962C8B-B14F-4D97-AF65-F5344CB8AC3E}">
        <p14:creationId xmlns:p14="http://schemas.microsoft.com/office/powerpoint/2010/main" val="37648243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3472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 (Recursion)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9493A-90C5-28E9-EDFB-774DB7E8A8C5}"/>
              </a:ext>
            </a:extLst>
          </p:cNvPr>
          <p:cNvSpPr txBox="1"/>
          <p:nvPr/>
        </p:nvSpPr>
        <p:spPr>
          <a:xfrm>
            <a:off x="1219200" y="1524000"/>
            <a:ext cx="8681207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1)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&gt;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+1]) {</a:t>
            </a:r>
          </a:p>
          <a:p>
            <a:pPr lvl="2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pPr lvl="2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bubbleSortRecursion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-1);</a:t>
            </a:r>
          </a:p>
          <a:p>
            <a:pPr lvl="2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C4CFA1-307C-42FA-044A-DC06CF1B714F}"/>
              </a:ext>
            </a:extLst>
          </p:cNvPr>
          <p:cNvSpPr txBox="1"/>
          <p:nvPr/>
        </p:nvSpPr>
        <p:spPr>
          <a:xfrm>
            <a:off x="8135437" y="5806159"/>
            <a:ext cx="3845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size of unsorted section of array</a:t>
            </a:r>
          </a:p>
        </p:txBody>
      </p:sp>
    </p:spTree>
    <p:extLst>
      <p:ext uri="{BB962C8B-B14F-4D97-AF65-F5344CB8AC3E}">
        <p14:creationId xmlns:p14="http://schemas.microsoft.com/office/powerpoint/2010/main" val="9244401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10332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1866900" y="350321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16906718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7</a:t>
            </a:r>
          </a:p>
        </p:txBody>
      </p:sp>
    </p:spTree>
    <p:extLst>
      <p:ext uri="{BB962C8B-B14F-4D97-AF65-F5344CB8AC3E}">
        <p14:creationId xmlns:p14="http://schemas.microsoft.com/office/powerpoint/2010/main" val="2789184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A04F45-BD73-3D20-77EC-B0CE293E9FBF}"/>
              </a:ext>
            </a:extLst>
          </p:cNvPr>
          <p:cNvSpPr txBox="1"/>
          <p:nvPr/>
        </p:nvSpPr>
        <p:spPr>
          <a:xfrm>
            <a:off x="914400" y="1371600"/>
            <a:ext cx="829389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getRandomArray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Random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Random();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 </a:t>
            </a:r>
          </a:p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      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.nextInt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(101);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0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0351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27899475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11114322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15100" y="361950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29353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541423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12374903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</p:spTree>
    <p:extLst>
      <p:ext uri="{BB962C8B-B14F-4D97-AF65-F5344CB8AC3E}">
        <p14:creationId xmlns:p14="http://schemas.microsoft.com/office/powerpoint/2010/main" val="107333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106770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447800" y="4446443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6559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1740646" y="381367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481368" y="5182436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36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that we’ve found the minimum value, swap it with the spot that we started at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14:cNvPr>
              <p14:cNvContentPartPr/>
              <p14:nvPr/>
            </p14:nvContentPartPr>
            <p14:xfrm>
              <a:off x="2021874" y="1848177"/>
              <a:ext cx="5881320" cy="521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A7E9BBB-AFE8-CF57-B9C3-A3947BA238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13234" y="1839177"/>
                <a:ext cx="5898960" cy="53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14:cNvPr>
              <p14:cNvContentPartPr/>
              <p14:nvPr/>
            </p14:nvContentPartPr>
            <p14:xfrm>
              <a:off x="2112954" y="3428217"/>
              <a:ext cx="5721840" cy="307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447D813-E299-7890-7AD7-DDFA5EE3DA3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03954" y="3419217"/>
                <a:ext cx="5739480" cy="325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90297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01218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3009900" y="3513561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5139349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229100" y="351331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687686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5825795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18290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99116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74088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81900" y="3489149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4799688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4115333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8874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473372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2895600" y="392842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71600" y="4779947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370287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4983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41529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403906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72100" y="35142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1262392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438900" y="3585854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2522214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6581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88255117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/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2445783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943258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77300" y="3652716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4026646" y="389652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14:cNvPr>
              <p14:cNvContentPartPr/>
              <p14:nvPr/>
            </p14:nvContentPartPr>
            <p14:xfrm>
              <a:off x="4248834" y="1932057"/>
              <a:ext cx="1241640" cy="3794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20FAE70-65C5-FB6E-4B54-0DE5217937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40194" y="1923057"/>
                <a:ext cx="1259280" cy="39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14:cNvPr>
              <p14:cNvContentPartPr/>
              <p14:nvPr/>
            </p14:nvContentPartPr>
            <p14:xfrm>
              <a:off x="4353954" y="3419577"/>
              <a:ext cx="1132200" cy="4726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F701FB0-405D-CD88-2F4D-ADD06111F7A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45314" y="3410937"/>
                <a:ext cx="114984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386697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992062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B6FEB7F-BCA6-F940-7BFB-5865384B92B5}"/>
              </a:ext>
            </a:extLst>
          </p:cNvPr>
          <p:cNvSpPr txBox="1"/>
          <p:nvPr/>
        </p:nvSpPr>
        <p:spPr>
          <a:xfrm>
            <a:off x="1350723" y="4359555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Find the minimum element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5321300" y="357700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5181600" y="38627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1FE90D-F755-A405-C216-F8B8A30C446C}"/>
              </a:ext>
            </a:extLst>
          </p:cNvPr>
          <p:cNvSpPr txBox="1"/>
          <p:nvPr/>
        </p:nvSpPr>
        <p:spPr>
          <a:xfrm>
            <a:off x="1350723" y="4770995"/>
            <a:ext cx="3385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minimum_so_far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/>
              <a:t>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7D33F2-F8B2-4456-8EB5-1E3B2BE6934B}"/>
              </a:ext>
            </a:extLst>
          </p:cNvPr>
          <p:cNvSpPr txBox="1"/>
          <p:nvPr/>
        </p:nvSpPr>
        <p:spPr>
          <a:xfrm>
            <a:off x="1481368" y="5873598"/>
            <a:ext cx="818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is at the correct spot in the array now, so now we find the next lowest number</a:t>
            </a:r>
          </a:p>
        </p:txBody>
      </p:sp>
    </p:spTree>
    <p:extLst>
      <p:ext uri="{BB962C8B-B14F-4D97-AF65-F5344CB8AC3E}">
        <p14:creationId xmlns:p14="http://schemas.microsoft.com/office/powerpoint/2010/main" val="307718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92166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17526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2E40-560A-81CD-DC25-0E4283878824}"/>
              </a:ext>
            </a:extLst>
          </p:cNvPr>
          <p:cNvSpPr txBox="1"/>
          <p:nvPr/>
        </p:nvSpPr>
        <p:spPr>
          <a:xfrm>
            <a:off x="1219200" y="4469692"/>
            <a:ext cx="321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7 greater than 2? </a:t>
            </a:r>
            <a:r>
              <a:rPr lang="en-US" dirty="0">
                <a:sym typeface="Wingdings" panose="05000000000000000000" pitchFamily="2" charset="2"/>
              </a:rPr>
              <a:t> SWAP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1625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296496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6591300" y="3519148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6465046" y="3886982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5889699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23227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7505700" y="3586345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7391400" y="392924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6864630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BF5458-B681-B36B-1C21-47AAC943818C}"/>
              </a:ext>
            </a:extLst>
          </p:cNvPr>
          <p:cNvSpPr txBox="1"/>
          <p:nvPr/>
        </p:nvSpPr>
        <p:spPr>
          <a:xfrm>
            <a:off x="1371600" y="10668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the array N times, and during each iteration, </a:t>
            </a:r>
            <a:r>
              <a:rPr lang="en-US" b="1" dirty="0"/>
              <a:t>find the minimum element</a:t>
            </a:r>
            <a:r>
              <a:rPr lang="en-US" dirty="0"/>
              <a:t> and place it in the correct spot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DE4DC00-5EFD-B1A0-4605-0820818E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71983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E091C4FA-F287-A411-1BD1-0F6E5EEC49EA}"/>
              </a:ext>
            </a:extLst>
          </p:cNvPr>
          <p:cNvSpPr/>
          <p:nvPr/>
        </p:nvSpPr>
        <p:spPr>
          <a:xfrm rot="16200000">
            <a:off x="8801100" y="3525310"/>
            <a:ext cx="381000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4AC77B-D35E-8023-0D61-C7B8516D9433}"/>
              </a:ext>
            </a:extLst>
          </p:cNvPr>
          <p:cNvSpPr txBox="1"/>
          <p:nvPr/>
        </p:nvSpPr>
        <p:spPr>
          <a:xfrm>
            <a:off x="8686800" y="3868210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4720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2101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Selection Sort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EB1F35-E0DE-5131-CBB7-F32BD52D8F4A}"/>
              </a:ext>
            </a:extLst>
          </p:cNvPr>
          <p:cNvSpPr txBox="1"/>
          <p:nvPr/>
        </p:nvSpPr>
        <p:spPr>
          <a:xfrm>
            <a:off x="2139727" y="2590800"/>
            <a:ext cx="855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https://upload.wikimedia.org/wikipedia/commons/9/94/Selection-Sort-Animation.gif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CC2D6D-4637-D767-22D5-970196EA8DCB}"/>
              </a:ext>
            </a:extLst>
          </p:cNvPr>
          <p:cNvSpPr txBox="1"/>
          <p:nvPr/>
        </p:nvSpPr>
        <p:spPr>
          <a:xfrm>
            <a:off x="2139727" y="1752600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Selection Sort Gif</a:t>
            </a:r>
          </a:p>
        </p:txBody>
      </p:sp>
    </p:spTree>
    <p:extLst>
      <p:ext uri="{BB962C8B-B14F-4D97-AF65-F5344CB8AC3E}">
        <p14:creationId xmlns:p14="http://schemas.microsoft.com/office/powerpoint/2010/main" val="2485512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55819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2863686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1327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4038600" y="3505200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8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152400" y="76200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Bubble 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B6BBAD-D853-FC3E-7DCE-0B911E8F1CB6}"/>
              </a:ext>
            </a:extLst>
          </p:cNvPr>
          <p:cNvSpPr txBox="1"/>
          <p:nvPr/>
        </p:nvSpPr>
        <p:spPr>
          <a:xfrm>
            <a:off x="762000" y="1099500"/>
            <a:ext cx="1013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Iterate through an array and compare </a:t>
            </a:r>
            <a:r>
              <a:rPr lang="en-US" b="1" dirty="0"/>
              <a:t>pairs</a:t>
            </a:r>
            <a:r>
              <a:rPr lang="en-US" dirty="0"/>
              <a:t> in the array. When comparing two numbers, if one is bigger than the other, </a:t>
            </a:r>
            <a:r>
              <a:rPr lang="en-US" b="1" dirty="0"/>
              <a:t>swap. </a:t>
            </a:r>
            <a:r>
              <a:rPr lang="en-US" dirty="0"/>
              <a:t>Keep iterating until array is sorted</a:t>
            </a:r>
            <a:endParaRPr lang="en-US" b="1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4FCAAFF-0575-9F58-88E3-C0951D43FD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390591"/>
              </p:ext>
            </p:extLst>
          </p:nvPr>
        </p:nvGraphicFramePr>
        <p:xfrm>
          <a:off x="1447800" y="2440278"/>
          <a:ext cx="8128001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5436382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216117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265113547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9836211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6721581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036134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523056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552968"/>
                  </a:ext>
                </a:extLst>
              </a:tr>
            </a:tbl>
          </a:graphicData>
        </a:graphic>
      </p:graphicFrame>
      <p:sp>
        <p:nvSpPr>
          <p:cNvPr id="8" name="Arrow: Down 7">
            <a:extLst>
              <a:ext uri="{FF2B5EF4-FFF2-40B4-BE49-F238E27FC236}">
                <a16:creationId xmlns:a16="http://schemas.microsoft.com/office/drawing/2014/main" id="{C2359439-E5AE-C7A6-02EE-0D73E8FBAB95}"/>
              </a:ext>
            </a:extLst>
          </p:cNvPr>
          <p:cNvSpPr/>
          <p:nvPr/>
        </p:nvSpPr>
        <p:spPr>
          <a:xfrm rot="10800000">
            <a:off x="5295900" y="3503323"/>
            <a:ext cx="533400" cy="685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6337</TotalTime>
  <Words>3679</Words>
  <Application>Microsoft Office PowerPoint</Application>
  <PresentationFormat>Widescreen</PresentationFormat>
  <Paragraphs>758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9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63</cp:revision>
  <dcterms:created xsi:type="dcterms:W3CDTF">2022-08-21T16:55:59Z</dcterms:created>
  <dcterms:modified xsi:type="dcterms:W3CDTF">2025-04-09T21:57:30Z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