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6" r:id="rId2"/>
    <p:sldId id="351" r:id="rId3"/>
    <p:sldId id="352" r:id="rId4"/>
    <p:sldId id="439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428" r:id="rId41"/>
    <p:sldId id="388" r:id="rId42"/>
    <p:sldId id="429" r:id="rId43"/>
    <p:sldId id="389" r:id="rId44"/>
    <p:sldId id="430" r:id="rId45"/>
    <p:sldId id="390" r:id="rId46"/>
    <p:sldId id="431" r:id="rId47"/>
    <p:sldId id="391" r:id="rId48"/>
    <p:sldId id="432" r:id="rId49"/>
    <p:sldId id="433" r:id="rId50"/>
    <p:sldId id="392" r:id="rId51"/>
    <p:sldId id="393" r:id="rId52"/>
    <p:sldId id="434" r:id="rId53"/>
    <p:sldId id="394" r:id="rId54"/>
    <p:sldId id="435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37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23" r:id="rId85"/>
    <p:sldId id="424" r:id="rId86"/>
    <p:sldId id="425" r:id="rId87"/>
    <p:sldId id="426" r:id="rId88"/>
    <p:sldId id="427" r:id="rId89"/>
    <p:sldId id="438" r:id="rId9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3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8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0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4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(Merge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</p:spTree>
    <p:extLst>
      <p:ext uri="{BB962C8B-B14F-4D97-AF65-F5344CB8AC3E}">
        <p14:creationId xmlns:p14="http://schemas.microsoft.com/office/powerpoint/2010/main" val="103468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42661"/>
              </p:ext>
            </p:extLst>
          </p:nvPr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36977"/>
              </p:ext>
            </p:extLst>
          </p:nvPr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1501"/>
              </p:ext>
            </p:extLst>
          </p:nvPr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1400"/>
              </p:ext>
            </p:extLst>
          </p:nvPr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36989"/>
              </p:ext>
            </p:extLst>
          </p:nvPr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39547"/>
              </p:ext>
            </p:extLst>
          </p:nvPr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141"/>
              </p:ext>
            </p:extLst>
          </p:nvPr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9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27975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7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582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1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507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6185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6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5723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7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1512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2073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66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8820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3182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40413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7488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8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46708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7432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3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609600" y="1770967"/>
            <a:ext cx="647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class next Friday (University Day)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2CF566-0C66-C1A1-A161-3E4F91A8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77096"/>
            <a:ext cx="379147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269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4299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8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50313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2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62798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64034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3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80112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6722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2609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34105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1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73241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01224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4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7078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11650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978604" y="3593211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15924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5752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44667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9585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9290050" y="358140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0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35430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4868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Picture 2" descr="Rat - OSRS Wiki">
            <a:extLst>
              <a:ext uri="{FF2B5EF4-FFF2-40B4-BE49-F238E27FC236}">
                <a16:creationId xmlns:a16="http://schemas.microsoft.com/office/drawing/2014/main" id="{102FB557-E3C7-360C-07BF-A950B9CD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52" y="503613"/>
            <a:ext cx="7154696" cy="238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DDFF9-FED1-8113-DFBD-D55722A3A51F}"/>
              </a:ext>
            </a:extLst>
          </p:cNvPr>
          <p:cNvSpPr txBox="1"/>
          <p:nvPr/>
        </p:nvSpPr>
        <p:spPr>
          <a:xfrm flipH="1">
            <a:off x="1113903" y="3345873"/>
            <a:ext cx="8836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Would you rather fight 1000 rats all at once, or 1000 rats one after another?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7306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7942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4144790" y="360045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84371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55915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5696489" y="365442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8730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1561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96489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4271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</p:spTree>
    <p:extLst>
      <p:ext uri="{BB962C8B-B14F-4D97-AF65-F5344CB8AC3E}">
        <p14:creationId xmlns:p14="http://schemas.microsoft.com/office/powerpoint/2010/main" val="172921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2273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58501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/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4BF6182-4CA4-8056-0D5B-D4EAD3127AC8}"/>
              </a:ext>
            </a:extLst>
          </p:cNvPr>
          <p:cNvSpPr txBox="1"/>
          <p:nvPr/>
        </p:nvSpPr>
        <p:spPr>
          <a:xfrm>
            <a:off x="3856763" y="5525564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original array is now sorted!!</a:t>
            </a:r>
          </a:p>
        </p:txBody>
      </p:sp>
    </p:spTree>
    <p:extLst>
      <p:ext uri="{BB962C8B-B14F-4D97-AF65-F5344CB8AC3E}">
        <p14:creationId xmlns:p14="http://schemas.microsoft.com/office/powerpoint/2010/main" val="1037659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3B972B-42B0-A2C7-9060-B58DBFEB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6477000" cy="62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116043D-8D6E-1CD6-B289-D5C054798533}"/>
              </a:ext>
            </a:extLst>
          </p:cNvPr>
          <p:cNvSpPr txBox="1"/>
          <p:nvPr/>
        </p:nvSpPr>
        <p:spPr>
          <a:xfrm>
            <a:off x="7803684" y="15240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Divide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72AA7E-789F-C605-88DC-3A28DF0D8BF5}"/>
              </a:ext>
            </a:extLst>
          </p:cNvPr>
          <p:cNvSpPr txBox="1"/>
          <p:nvPr/>
        </p:nvSpPr>
        <p:spPr>
          <a:xfrm>
            <a:off x="7803684" y="48768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Merge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23D4F5-CC78-3682-85F3-3600D5B974F2}"/>
              </a:ext>
            </a:extLst>
          </p:cNvPr>
          <p:cNvSpPr txBox="1"/>
          <p:nvPr/>
        </p:nvSpPr>
        <p:spPr>
          <a:xfrm>
            <a:off x="6400800" y="198872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entire merge sort 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6C0036-3E7E-C259-3272-73EFB32530AB}"/>
              </a:ext>
            </a:extLst>
          </p:cNvPr>
          <p:cNvSpPr txBox="1"/>
          <p:nvPr/>
        </p:nvSpPr>
        <p:spPr>
          <a:xfrm>
            <a:off x="6781800" y="30076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(base case)</a:t>
            </a:r>
          </a:p>
        </p:txBody>
      </p:sp>
    </p:spTree>
    <p:extLst>
      <p:ext uri="{BB962C8B-B14F-4D97-AF65-F5344CB8AC3E}">
        <p14:creationId xmlns:p14="http://schemas.microsoft.com/office/powerpoint/2010/main" val="371981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78781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3C34E3-9EA1-64CC-2AE9-E8ADB146077E}"/>
              </a:ext>
            </a:extLst>
          </p:cNvPr>
          <p:cNvSpPr txBox="1"/>
          <p:nvPr/>
        </p:nvSpPr>
        <p:spPr>
          <a:xfrm>
            <a:off x="990600" y="4419600"/>
            <a:ext cx="100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our Java code, this will actually be the order of how things are done…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1339F-9D26-C711-5479-7529B4E1F2DD}"/>
              </a:ext>
            </a:extLst>
          </p:cNvPr>
          <p:cNvSpPr txBox="1"/>
          <p:nvPr/>
        </p:nvSpPr>
        <p:spPr>
          <a:xfrm>
            <a:off x="1670889" y="5334000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will always prioritize solving the “left” tree first</a:t>
            </a:r>
          </a:p>
        </p:txBody>
      </p:sp>
    </p:spTree>
    <p:extLst>
      <p:ext uri="{BB962C8B-B14F-4D97-AF65-F5344CB8AC3E}">
        <p14:creationId xmlns:p14="http://schemas.microsoft.com/office/powerpoint/2010/main" val="1882789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4959"/>
              </p:ext>
            </p:extLst>
          </p:nvPr>
        </p:nvGraphicFramePr>
        <p:xfrm>
          <a:off x="6858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7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34376"/>
              </p:ext>
            </p:extLst>
          </p:nvPr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89186"/>
              </p:ext>
            </p:extLst>
          </p:nvPr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694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66823"/>
              </p:ext>
            </p:extLst>
          </p:nvPr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5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820BDC-6393-542F-CAAA-7920412F9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B089A7-B95A-97DB-6690-4DFA6DF4FC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BEB75E-9E89-6545-FA76-ADD60945FD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0D09DF-9DFB-544B-F4BF-F11133948A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C15BB0F-F080-0BE4-0788-8F38EFB14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241806F-A969-B538-3EEA-A644E0AA80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9B37B-D68C-9533-90FE-EB1C0ECAEB3B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Merge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dividing</a:t>
            </a:r>
            <a:r>
              <a:rPr lang="en-US" sz="2400" dirty="0"/>
              <a:t> an array into smaller subarrays, sorting each subarray, and then </a:t>
            </a:r>
            <a:r>
              <a:rPr lang="en-US" sz="2400" u="sng" dirty="0"/>
              <a:t>merging</a:t>
            </a:r>
            <a:r>
              <a:rPr lang="en-US" sz="2400" dirty="0"/>
              <a:t> the subarrays back together to form the final sorted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E6B1A8-CCEB-C3BA-D967-F0042842F297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456042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3DEE9-E6BB-F001-5604-7DD55E088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11686"/>
              </p:ext>
            </p:extLst>
          </p:nvPr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27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32693"/>
              </p:ext>
            </p:extLst>
          </p:nvPr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52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F76B64-16CD-F042-FF5A-E8193C67C141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08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739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78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5011576C-5A46-749E-3305-E63C5ECF1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4553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73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4983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24237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94023"/>
              </p:ext>
            </p:extLst>
          </p:nvPr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74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02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80393"/>
              </p:ext>
            </p:extLst>
          </p:nvPr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19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9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and the next sorting algorithm we will discuss next week are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merge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30867"/>
              </p:ext>
            </p:extLst>
          </p:nvPr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2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7626"/>
              </p:ext>
            </p:extLst>
          </p:nvPr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52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76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81208"/>
              </p:ext>
            </p:extLst>
          </p:nvPr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75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4676"/>
              </p:ext>
            </p:extLst>
          </p:nvPr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9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7260"/>
              </p:ext>
            </p:extLst>
          </p:nvPr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55" y="5090775"/>
                <a:ext cx="119412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825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/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61" y="5090775"/>
                <a:ext cx="1194109" cy="652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B93F0B-98D1-94A1-A6BE-7AB15B53C2C6}"/>
              </a:ext>
            </a:extLst>
          </p:cNvPr>
          <p:cNvSpPr/>
          <p:nvPr/>
        </p:nvSpPr>
        <p:spPr>
          <a:xfrm>
            <a:off x="2085975" y="783520"/>
            <a:ext cx="7566024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Let’s code this!!</a:t>
            </a:r>
          </a:p>
        </p:txBody>
      </p:sp>
    </p:spTree>
    <p:extLst>
      <p:ext uri="{BB962C8B-B14F-4D97-AF65-F5344CB8AC3E}">
        <p14:creationId xmlns:p14="http://schemas.microsoft.com/office/powerpoint/2010/main" val="2656078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pic>
        <p:nvPicPr>
          <p:cNvPr id="4098" name="Picture 2" descr="This Is Where the Fun Begins | Know Your Meme">
            <a:extLst>
              <a:ext uri="{FF2B5EF4-FFF2-40B4-BE49-F238E27FC236}">
                <a16:creationId xmlns:a16="http://schemas.microsoft.com/office/drawing/2014/main" id="{CC2ABEA6-66D9-E015-22E6-D2F8724D0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/>
          <a:stretch/>
        </p:blipFill>
        <p:spPr bwMode="auto">
          <a:xfrm>
            <a:off x="3043237" y="1992874"/>
            <a:ext cx="61055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45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308281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14029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6572FD-CF67-2B1F-CF1F-9425AE0C9276}"/>
              </a:ext>
            </a:extLst>
          </p:cNvPr>
          <p:cNvSpPr txBox="1"/>
          <p:nvPr/>
        </p:nvSpPr>
        <p:spPr>
          <a:xfrm>
            <a:off x="914400" y="15361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Divide array into two subarrays using recursion:</a:t>
            </a:r>
          </a:p>
          <a:p>
            <a:endParaRPr lang="en-US" sz="2400" dirty="0"/>
          </a:p>
          <a:p>
            <a:r>
              <a:rPr lang="en-US" sz="2400" dirty="0"/>
              <a:t>Base Case: 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 an array is of size 1,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Recursive Case: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	Generate two subarrays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/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4522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60079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0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87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23759746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3101617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433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268348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1ABC2-5E83-D2AC-03B5-AEE3D01DC442}"/>
              </a:ext>
            </a:extLst>
          </p:cNvPr>
          <p:cNvSpPr txBox="1"/>
          <p:nvPr/>
        </p:nvSpPr>
        <p:spPr>
          <a:xfrm>
            <a:off x="3927582" y="3743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002E2-BF5B-5BE8-3C4D-C5EE5D7AFBD2}"/>
              </a:ext>
            </a:extLst>
          </p:cNvPr>
          <p:cNvSpPr txBox="1"/>
          <p:nvPr/>
        </p:nvSpPr>
        <p:spPr>
          <a:xfrm>
            <a:off x="3842338" y="48638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4DA18-2296-A1C0-74F7-174BBBECF549}"/>
              </a:ext>
            </a:extLst>
          </p:cNvPr>
          <p:cNvSpPr txBox="1"/>
          <p:nvPr/>
        </p:nvSpPr>
        <p:spPr>
          <a:xfrm>
            <a:off x="3471133" y="4186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30EC7-0AE1-282A-5A24-89CCB6C648F1}"/>
              </a:ext>
            </a:extLst>
          </p:cNvPr>
          <p:cNvSpPr txBox="1"/>
          <p:nvPr/>
        </p:nvSpPr>
        <p:spPr>
          <a:xfrm>
            <a:off x="3519172" y="5240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2E373-88E8-5D28-A412-348D826E8EB6}"/>
              </a:ext>
            </a:extLst>
          </p:cNvPr>
          <p:cNvSpPr txBox="1"/>
          <p:nvPr/>
        </p:nvSpPr>
        <p:spPr>
          <a:xfrm>
            <a:off x="2286000" y="5856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07613-89E6-EB24-A87D-18D86D82BF33}"/>
              </a:ext>
            </a:extLst>
          </p:cNvPr>
          <p:cNvSpPr txBox="1"/>
          <p:nvPr/>
        </p:nvSpPr>
        <p:spPr>
          <a:xfrm>
            <a:off x="6766188" y="2798058"/>
            <a:ext cx="37240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/>
              <a:t> subroutine </a:t>
            </a:r>
          </a:p>
          <a:p>
            <a:endParaRPr lang="en-US" dirty="0"/>
          </a:p>
          <a:p>
            <a:r>
              <a:rPr lang="en-US" sz="40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28A6C-6FA9-D959-8A65-3B779436512A}"/>
              </a:ext>
            </a:extLst>
          </p:cNvPr>
          <p:cNvSpPr txBox="1"/>
          <p:nvPr/>
        </p:nvSpPr>
        <p:spPr>
          <a:xfrm>
            <a:off x="7162800" y="188523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 + O(n/2) + O(n/2) = O(2n)</a:t>
            </a:r>
          </a:p>
        </p:txBody>
      </p:sp>
    </p:spTree>
    <p:extLst>
      <p:ext uri="{BB962C8B-B14F-4D97-AF65-F5344CB8AC3E}">
        <p14:creationId xmlns:p14="http://schemas.microsoft.com/office/powerpoint/2010/main" val="2962640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8D25DB-57F3-BFB0-361D-14EC75C89176}"/>
              </a:ext>
            </a:extLst>
          </p:cNvPr>
          <p:cNvSpPr/>
          <p:nvPr/>
        </p:nvSpPr>
        <p:spPr>
          <a:xfrm rot="8280663">
            <a:off x="8160187" y="4897780"/>
            <a:ext cx="1066800" cy="5556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8263"/>
              </p:ext>
            </p:extLst>
          </p:nvPr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87367"/>
              </p:ext>
            </p:extLst>
          </p:nvPr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32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2A302-BA19-0C7D-024F-0946EAA77B0D}"/>
              </a:ext>
            </a:extLst>
          </p:cNvPr>
          <p:cNvSpPr txBox="1"/>
          <p:nvPr/>
        </p:nvSpPr>
        <p:spPr>
          <a:xfrm>
            <a:off x="7791095" y="16880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O(n) + O(n/2) + O(n/2) + O(n/2) + O(n)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FD2A0-26D7-42EF-5048-2BD333F6E3EE}"/>
              </a:ext>
            </a:extLst>
          </p:cNvPr>
          <p:cNvSpPr txBox="1"/>
          <p:nvPr/>
        </p:nvSpPr>
        <p:spPr>
          <a:xfrm>
            <a:off x="9020477" y="3020485"/>
            <a:ext cx="30684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running time of a single </a:t>
            </a:r>
            <a:r>
              <a:rPr lang="en-US" dirty="0" err="1"/>
              <a:t>merge_sort</a:t>
            </a:r>
            <a:r>
              <a:rPr lang="en-US" dirty="0"/>
              <a:t> call:</a:t>
            </a:r>
          </a:p>
          <a:p>
            <a:endParaRPr lang="en-US" dirty="0"/>
          </a:p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4761519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15"/>
                  <a:ext cx="235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59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</p:spTree>
    <p:extLst>
      <p:ext uri="{BB962C8B-B14F-4D97-AF65-F5344CB8AC3E}">
        <p14:creationId xmlns:p14="http://schemas.microsoft.com/office/powerpoint/2010/main" val="2594179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8FCF6-411B-90C6-3374-8763C61C96EB}"/>
              </a:ext>
            </a:extLst>
          </p:cNvPr>
          <p:cNvSpPr txBox="1"/>
          <p:nvPr/>
        </p:nvSpPr>
        <p:spPr>
          <a:xfrm>
            <a:off x="1447800" y="8996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Merge Sort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C87E4-07B7-84F0-0DB5-728D917FE0FC}"/>
              </a:ext>
            </a:extLst>
          </p:cNvPr>
          <p:cNvSpPr txBox="1"/>
          <p:nvPr/>
        </p:nvSpPr>
        <p:spPr>
          <a:xfrm>
            <a:off x="6705600" y="76200"/>
            <a:ext cx="515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Change Making (</a:t>
            </a:r>
            <a:r>
              <a:rPr lang="en-US" sz="2800" b="1" dirty="0" err="1">
                <a:latin typeface="Consolas" panose="020B0609020204030204" pitchFamily="49" charset="0"/>
              </a:rPr>
              <a:t>coinFinder</a:t>
            </a:r>
            <a:r>
              <a:rPr lang="en-US" sz="2800" b="1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22348B-E90A-064D-3A47-293B2EAB840D}"/>
              </a:ext>
            </a:extLst>
          </p:cNvPr>
          <p:cNvCxnSpPr>
            <a:cxnSpLocks/>
          </p:cNvCxnSpPr>
          <p:nvPr/>
        </p:nvCxnSpPr>
        <p:spPr>
          <a:xfrm>
            <a:off x="5562600" y="76200"/>
            <a:ext cx="0" cy="6324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574D8A0B-718B-1A8A-7B1F-D0360093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74014"/>
              </p:ext>
            </p:extLst>
          </p:nvPr>
        </p:nvGraphicFramePr>
        <p:xfrm>
          <a:off x="762000" y="890618"/>
          <a:ext cx="472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76389859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45405FC3-8661-DB1A-564F-27835958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12173"/>
              </p:ext>
            </p:extLst>
          </p:nvPr>
        </p:nvGraphicFramePr>
        <p:xfrm>
          <a:off x="876299" y="1978371"/>
          <a:ext cx="2514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BCAA0CBA-A3B8-8C26-6BFE-79063C08D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8584"/>
              </p:ext>
            </p:extLst>
          </p:nvPr>
        </p:nvGraphicFramePr>
        <p:xfrm>
          <a:off x="627260" y="3251829"/>
          <a:ext cx="1582536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126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9126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40577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B3F666F3-E748-3BC7-25DA-7E1AC53D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68065"/>
              </p:ext>
            </p:extLst>
          </p:nvPr>
        </p:nvGraphicFramePr>
        <p:xfrm>
          <a:off x="78232" y="4517902"/>
          <a:ext cx="79236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36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4869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4ADDCF-22B4-9EBA-40AA-35CD034F72C6}"/>
              </a:ext>
            </a:extLst>
          </p:cNvPr>
          <p:cNvCxnSpPr>
            <a:endCxn id="21" idx="0"/>
          </p:cNvCxnSpPr>
          <p:nvPr/>
        </p:nvCxnSpPr>
        <p:spPr>
          <a:xfrm flipH="1">
            <a:off x="2133599" y="1500218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72EC69-57A9-BBA8-2125-C071737D08E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1418528" y="2587971"/>
            <a:ext cx="715071" cy="663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E4BA52-0E7B-B30E-01FA-AF802E0528A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74412" y="3769989"/>
            <a:ext cx="944116" cy="747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9051E4-21C3-B107-D742-6FBB8D93E873}"/>
              </a:ext>
            </a:extLst>
          </p:cNvPr>
          <p:cNvSpPr txBox="1"/>
          <p:nvPr/>
        </p:nvSpPr>
        <p:spPr>
          <a:xfrm>
            <a:off x="3390743" y="21292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1609D-64A1-05F2-D64A-A8BC3B736822}"/>
              </a:ext>
            </a:extLst>
          </p:cNvPr>
          <p:cNvSpPr txBox="1"/>
          <p:nvPr/>
        </p:nvSpPr>
        <p:spPr>
          <a:xfrm>
            <a:off x="2276935" y="335702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87183B-35E7-E4C5-B169-8EA21EA19CBF}"/>
              </a:ext>
            </a:extLst>
          </p:cNvPr>
          <p:cNvSpPr txBox="1"/>
          <p:nvPr/>
        </p:nvSpPr>
        <p:spPr>
          <a:xfrm>
            <a:off x="931882" y="460880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03042B-E21B-E7D3-D0B2-113427213614}"/>
              </a:ext>
            </a:extLst>
          </p:cNvPr>
          <p:cNvSpPr txBox="1"/>
          <p:nvPr/>
        </p:nvSpPr>
        <p:spPr>
          <a:xfrm>
            <a:off x="9165605" y="7936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(18)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289911-08FC-F43B-40B1-57DDFAB279C8}"/>
              </a:ext>
            </a:extLst>
          </p:cNvPr>
          <p:cNvSpPr txBox="1"/>
          <p:nvPr/>
        </p:nvSpPr>
        <p:spPr>
          <a:xfrm>
            <a:off x="8077200" y="175001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584C80-EDC2-6205-1F8B-4566F9A77D77}"/>
              </a:ext>
            </a:extLst>
          </p:cNvPr>
          <p:cNvSpPr txBox="1"/>
          <p:nvPr/>
        </p:nvSpPr>
        <p:spPr>
          <a:xfrm>
            <a:off x="7162800" y="263165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458E1C-D92E-66E9-D12C-CB9440358903}"/>
              </a:ext>
            </a:extLst>
          </p:cNvPr>
          <p:cNvSpPr txBox="1"/>
          <p:nvPr/>
        </p:nvSpPr>
        <p:spPr>
          <a:xfrm>
            <a:off x="5969479" y="36606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0DA4E-AD3B-75A7-0CC8-5B04DE9D2EDF}"/>
              </a:ext>
            </a:extLst>
          </p:cNvPr>
          <p:cNvCxnSpPr/>
          <p:nvPr/>
        </p:nvCxnSpPr>
        <p:spPr>
          <a:xfrm flipH="1">
            <a:off x="9440929" y="1193756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46DCB-9EA5-2063-6959-EBDDF8A65655}"/>
              </a:ext>
            </a:extLst>
          </p:cNvPr>
          <p:cNvCxnSpPr/>
          <p:nvPr/>
        </p:nvCxnSpPr>
        <p:spPr>
          <a:xfrm flipH="1">
            <a:off x="8420100" y="2136426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5AD5C0-29E9-ED44-4DDB-8EE8265222C7}"/>
              </a:ext>
            </a:extLst>
          </p:cNvPr>
          <p:cNvCxnSpPr/>
          <p:nvPr/>
        </p:nvCxnSpPr>
        <p:spPr>
          <a:xfrm flipH="1">
            <a:off x="7546065" y="2999423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06499F-C3F8-5702-7382-DB42B831A948}"/>
              </a:ext>
            </a:extLst>
          </p:cNvPr>
          <p:cNvCxnSpPr>
            <a:cxnSpLocks/>
          </p:cNvCxnSpPr>
          <p:nvPr/>
        </p:nvCxnSpPr>
        <p:spPr>
          <a:xfrm flipH="1">
            <a:off x="6705600" y="4133879"/>
            <a:ext cx="242672" cy="285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520D4C-05EF-6944-B812-F41A5390C8A1}"/>
              </a:ext>
            </a:extLst>
          </p:cNvPr>
          <p:cNvCxnSpPr>
            <a:cxnSpLocks/>
          </p:cNvCxnSpPr>
          <p:nvPr/>
        </p:nvCxnSpPr>
        <p:spPr>
          <a:xfrm flipH="1">
            <a:off x="6232532" y="4749750"/>
            <a:ext cx="242672" cy="285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40B82-B534-AE5C-5CB0-17F06912F115}"/>
              </a:ext>
            </a:extLst>
          </p:cNvPr>
          <p:cNvSpPr txBox="1"/>
          <p:nvPr/>
        </p:nvSpPr>
        <p:spPr>
          <a:xfrm>
            <a:off x="5562600" y="5094165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coinFinder</a:t>
            </a:r>
            <a:r>
              <a:rPr lang="en-US" sz="1100" dirty="0">
                <a:latin typeface="Consolas" panose="020B0609020204030204" pitchFamily="49" charset="0"/>
              </a:rPr>
              <a:t>(0)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07D8B7-B50F-D62E-B7D0-0C68DCE04014}"/>
              </a:ext>
            </a:extLst>
          </p:cNvPr>
          <p:cNvSpPr txBox="1"/>
          <p:nvPr/>
        </p:nvSpPr>
        <p:spPr>
          <a:xfrm>
            <a:off x="6411438" y="4351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26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042B510C-D529-3228-0F32-F881FE8C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1246610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F49934A8-28F0-B65E-1FA0-7B7A6F35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1" y="2259191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ACE0A4D3-1E04-12C4-88EB-EEBAA0AF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66" y="3163735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08914E85-1D03-415B-0EE3-C12E9A6E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04" y="4450123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21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92A86-FF75-5076-01EE-09240CD00BFE}"/>
              </a:ext>
            </a:extLst>
          </p:cNvPr>
          <p:cNvSpPr txBox="1"/>
          <p:nvPr/>
        </p:nvSpPr>
        <p:spPr>
          <a:xfrm>
            <a:off x="413306" y="4858620"/>
            <a:ext cx="11223826" cy="85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recursively call our method when dividing, we give a problem </a:t>
            </a:r>
            <a:r>
              <a:rPr lang="en-US" sz="2400" b="1" dirty="0">
                <a:solidFill>
                  <a:schemeClr val="tx1"/>
                </a:solidFill>
              </a:rPr>
              <a:t>that is half the size</a:t>
            </a:r>
            <a:r>
              <a:rPr lang="en-US" sz="2400" dirty="0"/>
              <a:t> of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1660961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326"/>
              </p:ext>
            </p:extLst>
          </p:nvPr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8610600" y="2286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5F4BF-083C-7121-D87F-EF6FEFF8572F}"/>
              </a:ext>
            </a:extLst>
          </p:cNvPr>
          <p:cNvSpPr txBox="1"/>
          <p:nvPr/>
        </p:nvSpPr>
        <p:spPr>
          <a:xfrm>
            <a:off x="533400" y="3581400"/>
            <a:ext cx="1077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that the cost of solving a problem of size n can be expressed as c(n)</a:t>
            </a:r>
          </a:p>
        </p:txBody>
      </p:sp>
    </p:spTree>
    <p:extLst>
      <p:ext uri="{BB962C8B-B14F-4D97-AF65-F5344CB8AC3E}">
        <p14:creationId xmlns:p14="http://schemas.microsoft.com/office/powerpoint/2010/main" val="8180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97320"/>
              </p:ext>
            </p:extLst>
          </p:nvPr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90569"/>
              </p:ext>
            </p:extLst>
          </p:nvPr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81534"/>
              </p:ext>
            </p:extLst>
          </p:nvPr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29589"/>
              </p:ext>
            </p:extLst>
          </p:nvPr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6168"/>
              </p:ext>
            </p:extLst>
          </p:nvPr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1185"/>
              </p:ext>
            </p:extLst>
          </p:nvPr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3763"/>
              </p:ext>
            </p:extLst>
          </p:nvPr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25489"/>
              </p:ext>
            </p:extLst>
          </p:nvPr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33128"/>
              </p:ext>
            </p:extLst>
          </p:nvPr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30414"/>
              </p:ext>
            </p:extLst>
          </p:nvPr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5915"/>
              </p:ext>
            </p:extLst>
          </p:nvPr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6411"/>
              </p:ext>
            </p:extLst>
          </p:nvPr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85069"/>
              </p:ext>
            </p:extLst>
          </p:nvPr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9395"/>
              </p:ext>
            </p:extLst>
          </p:nvPr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/>
          <p:nvPr/>
        </p:nvCxnSpPr>
        <p:spPr>
          <a:xfrm>
            <a:off x="10058400" y="2286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178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/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/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/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/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/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/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/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/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>
            <a:cxnSpLocks/>
          </p:cNvCxnSpPr>
          <p:nvPr/>
        </p:nvCxnSpPr>
        <p:spPr>
          <a:xfrm>
            <a:off x="10058400" y="228600"/>
            <a:ext cx="0" cy="518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A4CCA6-4CFB-D6F9-A762-790F3659F441}"/>
              </a:ext>
            </a:extLst>
          </p:cNvPr>
          <p:cNvSpPr txBox="1"/>
          <p:nvPr/>
        </p:nvSpPr>
        <p:spPr>
          <a:xfrm>
            <a:off x="390524" y="5667914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do we divide (</a:t>
            </a:r>
            <a:r>
              <a:rPr lang="en-US" sz="2400" i="1" dirty="0"/>
              <a:t>in regards to n</a:t>
            </a:r>
            <a:r>
              <a:rPr lang="en-US" sz="2400" dirty="0"/>
              <a:t>)?  AKA </a:t>
            </a:r>
            <a:r>
              <a:rPr lang="en-US" sz="2400" b="1" dirty="0"/>
              <a:t>what is the height of the recursion tree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2764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2, the height is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CC357-C218-E35D-05B2-AB22860CB7FB}"/>
              </a:ext>
            </a:extLst>
          </p:cNvPr>
          <p:cNvSpPr txBox="1"/>
          <p:nvPr/>
        </p:nvSpPr>
        <p:spPr>
          <a:xfrm>
            <a:off x="6920959" y="228599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3, the height is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29549-4464-5069-A9D2-D7E47C99C654}"/>
              </a:ext>
            </a:extLst>
          </p:cNvPr>
          <p:cNvSpPr txBox="1"/>
          <p:nvPr/>
        </p:nvSpPr>
        <p:spPr>
          <a:xfrm>
            <a:off x="76200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4, the height is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9FAE5-D28C-8057-AA3D-D0DB94244B80}"/>
              </a:ext>
            </a:extLst>
          </p:cNvPr>
          <p:cNvSpPr txBox="1"/>
          <p:nvPr/>
        </p:nvSpPr>
        <p:spPr>
          <a:xfrm>
            <a:off x="6920958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CCCB6622-448E-6E60-DFE5-2E6D40AF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334"/>
              </p:ext>
            </p:extLst>
          </p:nvPr>
        </p:nvGraphicFramePr>
        <p:xfrm>
          <a:off x="533400" y="205952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DC55F64-060E-BDAE-CC41-1500ABA4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33343"/>
              </p:ext>
            </p:extLst>
          </p:nvPr>
        </p:nvGraphicFramePr>
        <p:xfrm>
          <a:off x="1219200" y="77949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9" name="Table 8">
            <a:extLst>
              <a:ext uri="{FF2B5EF4-FFF2-40B4-BE49-F238E27FC236}">
                <a16:creationId xmlns:a16="http://schemas.microsoft.com/office/drawing/2014/main" id="{E4DDCD92-F65B-897C-C607-B54DF5709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5415"/>
              </p:ext>
            </p:extLst>
          </p:nvPr>
        </p:nvGraphicFramePr>
        <p:xfrm>
          <a:off x="2286000" y="206165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F063B6C-0245-20C8-4983-DBDDBE7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39607"/>
              </p:ext>
            </p:extLst>
          </p:nvPr>
        </p:nvGraphicFramePr>
        <p:xfrm>
          <a:off x="7886697" y="838200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D02920B-BCFE-F336-2784-4EA2491BF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03004"/>
              </p:ext>
            </p:extLst>
          </p:nvPr>
        </p:nvGraphicFramePr>
        <p:xfrm>
          <a:off x="7086600" y="17591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2" name="Table 8">
            <a:extLst>
              <a:ext uri="{FF2B5EF4-FFF2-40B4-BE49-F238E27FC236}">
                <a16:creationId xmlns:a16="http://schemas.microsoft.com/office/drawing/2014/main" id="{484F78DC-441B-8925-E160-6797C0F8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43076"/>
              </p:ext>
            </p:extLst>
          </p:nvPr>
        </p:nvGraphicFramePr>
        <p:xfrm>
          <a:off x="9434512" y="181704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3" name="Table 8">
            <a:extLst>
              <a:ext uri="{FF2B5EF4-FFF2-40B4-BE49-F238E27FC236}">
                <a16:creationId xmlns:a16="http://schemas.microsoft.com/office/drawing/2014/main" id="{FBF0F883-EE20-B165-D6D2-36A60687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7123"/>
              </p:ext>
            </p:extLst>
          </p:nvPr>
        </p:nvGraphicFramePr>
        <p:xfrm>
          <a:off x="6874669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4" name="Table 8">
            <a:extLst>
              <a:ext uri="{FF2B5EF4-FFF2-40B4-BE49-F238E27FC236}">
                <a16:creationId xmlns:a16="http://schemas.microsoft.com/office/drawing/2014/main" id="{FA853841-C193-64ED-8062-95176EE08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39255"/>
              </p:ext>
            </p:extLst>
          </p:nvPr>
        </p:nvGraphicFramePr>
        <p:xfrm>
          <a:off x="8029573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F980F67-C910-97CC-407E-7DC65E12E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638"/>
              </p:ext>
            </p:extLst>
          </p:nvPr>
        </p:nvGraphicFramePr>
        <p:xfrm>
          <a:off x="549558" y="3851175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F8E3734-8596-334F-F19B-B9848946F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1468"/>
              </p:ext>
            </p:extLst>
          </p:nvPr>
        </p:nvGraphicFramePr>
        <p:xfrm>
          <a:off x="280986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46138E9-F995-4E83-AF96-E6F62ED2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7874"/>
              </p:ext>
            </p:extLst>
          </p:nvPr>
        </p:nvGraphicFramePr>
        <p:xfrm>
          <a:off x="2209800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8" name="Table 8">
            <a:extLst>
              <a:ext uri="{FF2B5EF4-FFF2-40B4-BE49-F238E27FC236}">
                <a16:creationId xmlns:a16="http://schemas.microsoft.com/office/drawing/2014/main" id="{24D0C434-92F5-E519-0D4D-5EDD841C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80984"/>
              </p:ext>
            </p:extLst>
          </p:nvPr>
        </p:nvGraphicFramePr>
        <p:xfrm>
          <a:off x="109200" y="581107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9" name="Table 8">
            <a:extLst>
              <a:ext uri="{FF2B5EF4-FFF2-40B4-BE49-F238E27FC236}">
                <a16:creationId xmlns:a16="http://schemas.microsoft.com/office/drawing/2014/main" id="{A31D7DF1-D5B9-E6CD-DDA4-D1A4C5DD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316"/>
              </p:ext>
            </p:extLst>
          </p:nvPr>
        </p:nvGraphicFramePr>
        <p:xfrm>
          <a:off x="1314452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0" name="Table 8">
            <a:extLst>
              <a:ext uri="{FF2B5EF4-FFF2-40B4-BE49-F238E27FC236}">
                <a16:creationId xmlns:a16="http://schemas.microsoft.com/office/drawing/2014/main" id="{F5FAC000-56B6-3A44-9B7B-1258FBF34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39876"/>
              </p:ext>
            </p:extLst>
          </p:nvPr>
        </p:nvGraphicFramePr>
        <p:xfrm>
          <a:off x="2592672" y="58042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1028D95A-5CF9-8284-2BC5-CA01DF2C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16270"/>
              </p:ext>
            </p:extLst>
          </p:nvPr>
        </p:nvGraphicFramePr>
        <p:xfrm>
          <a:off x="3797924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F126F16-AA37-2CFF-3E9E-E70ABA15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03386"/>
              </p:ext>
            </p:extLst>
          </p:nvPr>
        </p:nvGraphicFramePr>
        <p:xfrm>
          <a:off x="6737431" y="3917928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34BBF03-114F-6482-92E4-8C46272C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26622"/>
              </p:ext>
            </p:extLst>
          </p:nvPr>
        </p:nvGraphicFramePr>
        <p:xfrm>
          <a:off x="6260304" y="4695097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BDD8339-3399-3585-8D00-F6519B20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6989"/>
              </p:ext>
            </p:extLst>
          </p:nvPr>
        </p:nvGraphicFramePr>
        <p:xfrm>
          <a:off x="9250678" y="4694184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229E458-9ADB-052A-2CBE-ECBEC90F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15769"/>
              </p:ext>
            </p:extLst>
          </p:nvPr>
        </p:nvGraphicFramePr>
        <p:xfrm>
          <a:off x="6197057" y="5473376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7" name="Table 8">
            <a:extLst>
              <a:ext uri="{FF2B5EF4-FFF2-40B4-BE49-F238E27FC236}">
                <a16:creationId xmlns:a16="http://schemas.microsoft.com/office/drawing/2014/main" id="{A3ACAF2E-07E8-70B0-5312-15A069FB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9713"/>
              </p:ext>
            </p:extLst>
          </p:nvPr>
        </p:nvGraphicFramePr>
        <p:xfrm>
          <a:off x="7932818" y="547337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8" name="Table 8">
            <a:extLst>
              <a:ext uri="{FF2B5EF4-FFF2-40B4-BE49-F238E27FC236}">
                <a16:creationId xmlns:a16="http://schemas.microsoft.com/office/drawing/2014/main" id="{44F357AF-5F17-EAD6-0FFD-CC62FA9FE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6208"/>
              </p:ext>
            </p:extLst>
          </p:nvPr>
        </p:nvGraphicFramePr>
        <p:xfrm>
          <a:off x="9250678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9" name="Table 8">
            <a:extLst>
              <a:ext uri="{FF2B5EF4-FFF2-40B4-BE49-F238E27FC236}">
                <a16:creationId xmlns:a16="http://schemas.microsoft.com/office/drawing/2014/main" id="{9ACA9773-BC79-DFFA-E9C5-2C7C1C3AB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59515"/>
              </p:ext>
            </p:extLst>
          </p:nvPr>
        </p:nvGraphicFramePr>
        <p:xfrm>
          <a:off x="10556153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0" name="Table 8">
            <a:extLst>
              <a:ext uri="{FF2B5EF4-FFF2-40B4-BE49-F238E27FC236}">
                <a16:creationId xmlns:a16="http://schemas.microsoft.com/office/drawing/2014/main" id="{D6835C2F-4C53-E7B4-2176-7BF1CF8DE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7580"/>
              </p:ext>
            </p:extLst>
          </p:nvPr>
        </p:nvGraphicFramePr>
        <p:xfrm>
          <a:off x="6153150" y="627754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1" name="Table 8">
            <a:extLst>
              <a:ext uri="{FF2B5EF4-FFF2-40B4-BE49-F238E27FC236}">
                <a16:creationId xmlns:a16="http://schemas.microsoft.com/office/drawing/2014/main" id="{9742059B-2515-D93A-D526-AAF6019E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88918"/>
              </p:ext>
            </p:extLst>
          </p:nvPr>
        </p:nvGraphicFramePr>
        <p:xfrm>
          <a:off x="7229474" y="6279438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9979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D5EC7A-0D05-93F8-52F9-F33C4A81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87671"/>
              </p:ext>
            </p:extLst>
          </p:nvPr>
        </p:nvGraphicFramePr>
        <p:xfrm>
          <a:off x="674429" y="577905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8A99B-4383-E1ED-CF4F-B0F54B39C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6097"/>
              </p:ext>
            </p:extLst>
          </p:nvPr>
        </p:nvGraphicFramePr>
        <p:xfrm>
          <a:off x="197302" y="1355074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EB17C-6490-3124-BFC0-C200BCCDA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9718"/>
              </p:ext>
            </p:extLst>
          </p:nvPr>
        </p:nvGraphicFramePr>
        <p:xfrm>
          <a:off x="3187676" y="135416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3E189-DCE0-CBE9-A703-862EDA2E3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96284"/>
              </p:ext>
            </p:extLst>
          </p:nvPr>
        </p:nvGraphicFramePr>
        <p:xfrm>
          <a:off x="134055" y="213335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D144B0-8E3B-A01F-09ED-23A9FF610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09788"/>
              </p:ext>
            </p:extLst>
          </p:nvPr>
        </p:nvGraphicFramePr>
        <p:xfrm>
          <a:off x="1869816" y="213335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8A0E01B-F6B2-B237-187F-09BB48FD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2750"/>
              </p:ext>
            </p:extLst>
          </p:nvPr>
        </p:nvGraphicFramePr>
        <p:xfrm>
          <a:off x="3187676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EB01F4E-7B1D-3BE0-4377-1BDECEE5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62140"/>
              </p:ext>
            </p:extLst>
          </p:nvPr>
        </p:nvGraphicFramePr>
        <p:xfrm>
          <a:off x="4493151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D62409B4-7F01-1231-17D4-1BADEA8EA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51290"/>
              </p:ext>
            </p:extLst>
          </p:nvPr>
        </p:nvGraphicFramePr>
        <p:xfrm>
          <a:off x="90148" y="293751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4BB8EAE8-D0DE-04E6-C7A8-596EDCC4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96880"/>
              </p:ext>
            </p:extLst>
          </p:nvPr>
        </p:nvGraphicFramePr>
        <p:xfrm>
          <a:off x="1166472" y="293941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2A7A0F-118C-1DA0-805C-0D5D1DC539A0}"/>
              </a:ext>
            </a:extLst>
          </p:cNvPr>
          <p:cNvSpPr txBox="1"/>
          <p:nvPr/>
        </p:nvSpPr>
        <p:spPr>
          <a:xfrm>
            <a:off x="7360613" y="116240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6, the height is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94BEE-F2B9-2C13-E3A2-4DA423B55ACC}"/>
              </a:ext>
            </a:extLst>
          </p:cNvPr>
          <p:cNvSpPr txBox="1"/>
          <p:nvPr/>
        </p:nvSpPr>
        <p:spPr>
          <a:xfrm>
            <a:off x="293256" y="349869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7, the height is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63B31-6FD7-B4F2-5598-6EC81A55FC6B}"/>
              </a:ext>
            </a:extLst>
          </p:cNvPr>
          <p:cNvSpPr txBox="1"/>
          <p:nvPr/>
        </p:nvSpPr>
        <p:spPr>
          <a:xfrm>
            <a:off x="7360613" y="3361925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8, the height is 4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ABE03B-EEA7-05C2-E04D-C2DCF0C71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5085"/>
              </p:ext>
            </p:extLst>
          </p:nvPr>
        </p:nvGraphicFramePr>
        <p:xfrm>
          <a:off x="6743699" y="585276"/>
          <a:ext cx="5105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714C90-E932-3421-A208-D6B19BCAD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8901"/>
              </p:ext>
            </p:extLst>
          </p:nvPr>
        </p:nvGraphicFramePr>
        <p:xfrm>
          <a:off x="6858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45D974A-118F-2613-FB9F-9F181B13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13980"/>
              </p:ext>
            </p:extLst>
          </p:nvPr>
        </p:nvGraphicFramePr>
        <p:xfrm>
          <a:off x="9525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232F5C-A3BB-2C02-B861-798DACA5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70443"/>
              </p:ext>
            </p:extLst>
          </p:nvPr>
        </p:nvGraphicFramePr>
        <p:xfrm>
          <a:off x="6613549" y="2087560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22DE0C-442A-AE5F-8D5B-D7A23F82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50765"/>
              </p:ext>
            </p:extLst>
          </p:nvPr>
        </p:nvGraphicFramePr>
        <p:xfrm>
          <a:off x="8349310" y="2087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BAC7ED8-91A9-B0B9-4B70-647C13D0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3649"/>
              </p:ext>
            </p:extLst>
          </p:nvPr>
        </p:nvGraphicFramePr>
        <p:xfrm>
          <a:off x="9513264" y="209954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1627D5-E6D7-8522-58EB-2C63F57D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28518"/>
              </p:ext>
            </p:extLst>
          </p:nvPr>
        </p:nvGraphicFramePr>
        <p:xfrm>
          <a:off x="11249025" y="209954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ABF89941-D2E6-0BE6-877C-817EC352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88163"/>
              </p:ext>
            </p:extLst>
          </p:nvPr>
        </p:nvGraphicFramePr>
        <p:xfrm>
          <a:off x="6417638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097A3FFE-25F7-9124-D94D-C35BFA1C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40610"/>
              </p:ext>
            </p:extLst>
          </p:nvPr>
        </p:nvGraphicFramePr>
        <p:xfrm>
          <a:off x="7493962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12815F9B-A063-BA24-8A34-A147D60E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09497"/>
              </p:ext>
            </p:extLst>
          </p:nvPr>
        </p:nvGraphicFramePr>
        <p:xfrm>
          <a:off x="9448800" y="28186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8A54C29-64AD-8AF2-D3E6-D69E76BA7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36489"/>
              </p:ext>
            </p:extLst>
          </p:nvPr>
        </p:nvGraphicFramePr>
        <p:xfrm>
          <a:off x="10525124" y="2816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CF886C8-790F-C5B0-5D2E-5BC70408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13098"/>
              </p:ext>
            </p:extLst>
          </p:nvPr>
        </p:nvGraphicFramePr>
        <p:xfrm>
          <a:off x="124531" y="398676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F4D75D4-1F64-471C-2048-1311BDF61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6830"/>
              </p:ext>
            </p:extLst>
          </p:nvPr>
        </p:nvGraphicFramePr>
        <p:xfrm>
          <a:off x="144578" y="4691706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F366B76-4ACE-89EC-DDEA-9F769E7E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45098"/>
              </p:ext>
            </p:extLst>
          </p:nvPr>
        </p:nvGraphicFramePr>
        <p:xfrm>
          <a:off x="3407299" y="4704973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7FEE128-A4CB-EFE3-22D8-F528D07D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11750"/>
              </p:ext>
            </p:extLst>
          </p:nvPr>
        </p:nvGraphicFramePr>
        <p:xfrm>
          <a:off x="120536" y="5468875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A10DBB3-3427-CEB6-A875-B976E601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98684"/>
              </p:ext>
            </p:extLst>
          </p:nvPr>
        </p:nvGraphicFramePr>
        <p:xfrm>
          <a:off x="1739874" y="549513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3044F61-7903-FDA9-41D2-9BCA24CF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46419"/>
              </p:ext>
            </p:extLst>
          </p:nvPr>
        </p:nvGraphicFramePr>
        <p:xfrm>
          <a:off x="3440928" y="5452492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9" name="Table 8">
            <a:extLst>
              <a:ext uri="{FF2B5EF4-FFF2-40B4-BE49-F238E27FC236}">
                <a16:creationId xmlns:a16="http://schemas.microsoft.com/office/drawing/2014/main" id="{50CB4BD5-86F7-339A-4697-D1E9C5229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3191"/>
              </p:ext>
            </p:extLst>
          </p:nvPr>
        </p:nvGraphicFramePr>
        <p:xfrm>
          <a:off x="4972381" y="5434124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0" name="Table 8">
            <a:extLst>
              <a:ext uri="{FF2B5EF4-FFF2-40B4-BE49-F238E27FC236}">
                <a16:creationId xmlns:a16="http://schemas.microsoft.com/office/drawing/2014/main" id="{8E65B6F6-32DC-BF5B-4AF6-37D83566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57957"/>
              </p:ext>
            </p:extLst>
          </p:nvPr>
        </p:nvGraphicFramePr>
        <p:xfrm>
          <a:off x="160959" y="6178597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70836DFF-FE00-BD24-DD62-7819CF72F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0576"/>
              </p:ext>
            </p:extLst>
          </p:nvPr>
        </p:nvGraphicFramePr>
        <p:xfrm>
          <a:off x="943651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2" name="Table 8">
            <a:extLst>
              <a:ext uri="{FF2B5EF4-FFF2-40B4-BE49-F238E27FC236}">
                <a16:creationId xmlns:a16="http://schemas.microsoft.com/office/drawing/2014/main" id="{9CB154C6-F980-FDE4-16BF-A4831881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27786"/>
              </p:ext>
            </p:extLst>
          </p:nvPr>
        </p:nvGraphicFramePr>
        <p:xfrm>
          <a:off x="1838707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4" name="Table 8">
            <a:extLst>
              <a:ext uri="{FF2B5EF4-FFF2-40B4-BE49-F238E27FC236}">
                <a16:creationId xmlns:a16="http://schemas.microsoft.com/office/drawing/2014/main" id="{C7AC9E02-E2ED-05EE-6DBF-8A2F3161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0898"/>
              </p:ext>
            </p:extLst>
          </p:nvPr>
        </p:nvGraphicFramePr>
        <p:xfrm>
          <a:off x="2570128" y="617836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4" name="Table 8">
            <a:extLst>
              <a:ext uri="{FF2B5EF4-FFF2-40B4-BE49-F238E27FC236}">
                <a16:creationId xmlns:a16="http://schemas.microsoft.com/office/drawing/2014/main" id="{7D33A17B-588F-AD1F-497D-677A2BC5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7694"/>
              </p:ext>
            </p:extLst>
          </p:nvPr>
        </p:nvGraphicFramePr>
        <p:xfrm>
          <a:off x="3340076" y="23106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2" name="Table 8">
            <a:extLst>
              <a:ext uri="{FF2B5EF4-FFF2-40B4-BE49-F238E27FC236}">
                <a16:creationId xmlns:a16="http://schemas.microsoft.com/office/drawing/2014/main" id="{F3453EF7-5924-9CE7-17CC-55423E165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20086"/>
              </p:ext>
            </p:extLst>
          </p:nvPr>
        </p:nvGraphicFramePr>
        <p:xfrm>
          <a:off x="3519557" y="6196965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3" name="Table 8">
            <a:extLst>
              <a:ext uri="{FF2B5EF4-FFF2-40B4-BE49-F238E27FC236}">
                <a16:creationId xmlns:a16="http://schemas.microsoft.com/office/drawing/2014/main" id="{3B7C35FB-A2B1-E081-8A50-9DABC167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10600"/>
              </p:ext>
            </p:extLst>
          </p:nvPr>
        </p:nvGraphicFramePr>
        <p:xfrm>
          <a:off x="4282133" y="6186721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A099DBF9-36F7-AD83-99CD-E9B4AD76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76252"/>
              </p:ext>
            </p:extLst>
          </p:nvPr>
        </p:nvGraphicFramePr>
        <p:xfrm>
          <a:off x="6476864" y="381523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DCE50C8-D92C-7620-23EA-BC77483A4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76757"/>
              </p:ext>
            </p:extLst>
          </p:nvPr>
        </p:nvGraphicFramePr>
        <p:xfrm>
          <a:off x="6047311" y="4491372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BA3017A1-6DF8-8E89-8CCF-B1CEBEA5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69219"/>
              </p:ext>
            </p:extLst>
          </p:nvPr>
        </p:nvGraphicFramePr>
        <p:xfrm>
          <a:off x="6023269" y="526854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A5ADFF5-6812-DC6A-AE0B-9C17EDC57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29645"/>
              </p:ext>
            </p:extLst>
          </p:nvPr>
        </p:nvGraphicFramePr>
        <p:xfrm>
          <a:off x="7642607" y="52948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1" name="Table 8">
            <a:extLst>
              <a:ext uri="{FF2B5EF4-FFF2-40B4-BE49-F238E27FC236}">
                <a16:creationId xmlns:a16="http://schemas.microsoft.com/office/drawing/2014/main" id="{6AF61DD4-76D3-040F-239C-AC7060D4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8017"/>
              </p:ext>
            </p:extLst>
          </p:nvPr>
        </p:nvGraphicFramePr>
        <p:xfrm>
          <a:off x="6063692" y="5978263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2" name="Table 8">
            <a:extLst>
              <a:ext uri="{FF2B5EF4-FFF2-40B4-BE49-F238E27FC236}">
                <a16:creationId xmlns:a16="http://schemas.microsoft.com/office/drawing/2014/main" id="{9A55F980-6B31-C389-E757-4A89C77E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21645"/>
              </p:ext>
            </p:extLst>
          </p:nvPr>
        </p:nvGraphicFramePr>
        <p:xfrm>
          <a:off x="6846384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3" name="Table 8">
            <a:extLst>
              <a:ext uri="{FF2B5EF4-FFF2-40B4-BE49-F238E27FC236}">
                <a16:creationId xmlns:a16="http://schemas.microsoft.com/office/drawing/2014/main" id="{EEAE9AAE-1730-6B97-38C2-0359A64D7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69175"/>
              </p:ext>
            </p:extLst>
          </p:nvPr>
        </p:nvGraphicFramePr>
        <p:xfrm>
          <a:off x="7741440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FD9A5000-1FE6-9506-963C-3C6354659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18103"/>
              </p:ext>
            </p:extLst>
          </p:nvPr>
        </p:nvGraphicFramePr>
        <p:xfrm>
          <a:off x="8472861" y="5978028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DBB0343-231D-7AA7-8163-1FD8F1348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0408"/>
              </p:ext>
            </p:extLst>
          </p:nvPr>
        </p:nvGraphicFramePr>
        <p:xfrm>
          <a:off x="9183970" y="4480928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461A689-09DA-E6B5-EE8A-0ABBAF3B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86035"/>
              </p:ext>
            </p:extLst>
          </p:nvPr>
        </p:nvGraphicFramePr>
        <p:xfrm>
          <a:off x="9159928" y="525809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11A44B4B-480B-F31A-3F3F-F1A2F5F85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00503"/>
              </p:ext>
            </p:extLst>
          </p:nvPr>
        </p:nvGraphicFramePr>
        <p:xfrm>
          <a:off x="10779266" y="528435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6C4C81A7-5BB9-A089-FA59-9E1AFB845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8359"/>
              </p:ext>
            </p:extLst>
          </p:nvPr>
        </p:nvGraphicFramePr>
        <p:xfrm>
          <a:off x="9200351" y="5967819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85EAB9C5-3B79-F169-BAAB-AA232BE1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19204"/>
              </p:ext>
            </p:extLst>
          </p:nvPr>
        </p:nvGraphicFramePr>
        <p:xfrm>
          <a:off x="9983043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2" name="Table 8">
            <a:extLst>
              <a:ext uri="{FF2B5EF4-FFF2-40B4-BE49-F238E27FC236}">
                <a16:creationId xmlns:a16="http://schemas.microsoft.com/office/drawing/2014/main" id="{6763C087-629F-21AA-5CD5-5B1E4A16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35704"/>
              </p:ext>
            </p:extLst>
          </p:nvPr>
        </p:nvGraphicFramePr>
        <p:xfrm>
          <a:off x="10878099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3" name="Table 8">
            <a:extLst>
              <a:ext uri="{FF2B5EF4-FFF2-40B4-BE49-F238E27FC236}">
                <a16:creationId xmlns:a16="http://schemas.microsoft.com/office/drawing/2014/main" id="{D9892AA4-CD0F-2C37-6073-FDB15C901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8773"/>
              </p:ext>
            </p:extLst>
          </p:nvPr>
        </p:nvGraphicFramePr>
        <p:xfrm>
          <a:off x="11609520" y="5967584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967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5" y="4101855"/>
                <a:ext cx="3800880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543800" y="3902662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249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83939"/>
              </p:ext>
            </p:extLst>
          </p:nvPr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30316"/>
              </p:ext>
            </p:extLst>
          </p:nvPr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062"/>
              </p:ext>
            </p:extLst>
          </p:nvPr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7391"/>
              </p:ext>
            </p:extLst>
          </p:nvPr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171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3262200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F8F25-AC21-7E6E-B1A5-D53D9F030509}"/>
              </a:ext>
            </a:extLst>
          </p:cNvPr>
          <p:cNvSpPr txBox="1"/>
          <p:nvPr/>
        </p:nvSpPr>
        <p:spPr>
          <a:xfrm>
            <a:off x="6214110" y="501020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actually be log base 2, because we are dividing our array in half in each recursive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3329E-CE95-5663-F58D-5821BF88E1C5}"/>
              </a:ext>
            </a:extLst>
          </p:cNvPr>
          <p:cNvSpPr txBox="1"/>
          <p:nvPr/>
        </p:nvSpPr>
        <p:spPr>
          <a:xfrm>
            <a:off x="5943600" y="5749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in computer science, all logarithms are to the base 2 unless specified otherwise</a:t>
            </a:r>
          </a:p>
        </p:txBody>
      </p:sp>
    </p:spTree>
    <p:extLst>
      <p:ext uri="{BB962C8B-B14F-4D97-AF65-F5344CB8AC3E}">
        <p14:creationId xmlns:p14="http://schemas.microsoft.com/office/powerpoint/2010/main" val="7170459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4417506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</p:spTree>
    <p:extLst>
      <p:ext uri="{BB962C8B-B14F-4D97-AF65-F5344CB8AC3E}">
        <p14:creationId xmlns:p14="http://schemas.microsoft.com/office/powerpoint/2010/main" val="21425587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  <p:pic>
        <p:nvPicPr>
          <p:cNvPr id="5122" name="Picture 2" descr="Logarithmic curve">
            <a:extLst>
              <a:ext uri="{FF2B5EF4-FFF2-40B4-BE49-F238E27FC236}">
                <a16:creationId xmlns:a16="http://schemas.microsoft.com/office/drawing/2014/main" id="{08CAB2B4-F26A-E9C6-8A2D-DD171D42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43" y="1346775"/>
            <a:ext cx="5562600" cy="412894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B95A62-CE8F-3777-9B55-F23C07CBF2FB}"/>
              </a:ext>
            </a:extLst>
          </p:cNvPr>
          <p:cNvSpPr/>
          <p:nvPr/>
        </p:nvSpPr>
        <p:spPr>
          <a:xfrm>
            <a:off x="7010400" y="3962400"/>
            <a:ext cx="231545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Logarithmic </a:t>
            </a:r>
          </a:p>
          <a:p>
            <a:pPr algn="ctr"/>
            <a:r>
              <a:rPr lang="en-US" dirty="0"/>
              <a:t>log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379D1-DDF5-EA13-B3E3-149872EE7649}"/>
              </a:ext>
            </a:extLst>
          </p:cNvPr>
          <p:cNvSpPr txBox="1"/>
          <p:nvPr/>
        </p:nvSpPr>
        <p:spPr>
          <a:xfrm>
            <a:off x="380118" y="3995072"/>
            <a:ext cx="284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 n is </a:t>
            </a:r>
            <a:r>
              <a:rPr lang="en-US" sz="2400" i="1" dirty="0"/>
              <a:t>smaller</a:t>
            </a:r>
            <a:r>
              <a:rPr lang="en-US" sz="2400" dirty="0"/>
              <a:t> than n</a:t>
            </a:r>
          </a:p>
          <a:p>
            <a:endParaRPr lang="en-US" sz="2400" dirty="0"/>
          </a:p>
          <a:p>
            <a:r>
              <a:rPr lang="en-US" sz="2400" dirty="0"/>
              <a:t>algorithms that run in </a:t>
            </a:r>
            <a:r>
              <a:rPr lang="en-US" sz="2400" b="1" dirty="0"/>
              <a:t>O(log n) </a:t>
            </a:r>
            <a:r>
              <a:rPr lang="en-US" sz="2400" dirty="0"/>
              <a:t>time are good!</a:t>
            </a:r>
          </a:p>
        </p:txBody>
      </p:sp>
    </p:spTree>
    <p:extLst>
      <p:ext uri="{BB962C8B-B14F-4D97-AF65-F5344CB8AC3E}">
        <p14:creationId xmlns:p14="http://schemas.microsoft.com/office/powerpoint/2010/main" val="2247748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</p:spTree>
    <p:extLst>
      <p:ext uri="{BB962C8B-B14F-4D97-AF65-F5344CB8AC3E}">
        <p14:creationId xmlns:p14="http://schemas.microsoft.com/office/powerpoint/2010/main" val="22547844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</p:spTree>
    <p:extLst>
      <p:ext uri="{BB962C8B-B14F-4D97-AF65-F5344CB8AC3E}">
        <p14:creationId xmlns:p14="http://schemas.microsoft.com/office/powerpoint/2010/main" val="10203436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2254F-EF38-543A-EB6D-5DD97019052C}"/>
              </a:ext>
            </a:extLst>
          </p:cNvPr>
          <p:cNvSpPr txBox="1"/>
          <p:nvPr/>
        </p:nvSpPr>
        <p:spPr>
          <a:xfrm>
            <a:off x="789723" y="5701840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</a:t>
            </a:r>
            <a:r>
              <a:rPr lang="en-US" sz="2400" b="1" dirty="0"/>
              <a:t>much</a:t>
            </a:r>
            <a:r>
              <a:rPr lang="en-US" sz="2400" dirty="0"/>
              <a:t> faster than O(n^2)</a:t>
            </a:r>
          </a:p>
        </p:txBody>
      </p:sp>
    </p:spTree>
    <p:extLst>
      <p:ext uri="{BB962C8B-B14F-4D97-AF65-F5344CB8AC3E}">
        <p14:creationId xmlns:p14="http://schemas.microsoft.com/office/powerpoint/2010/main" val="2402901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F1F93-B2F3-AE61-5FCD-370C0399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81000"/>
            <a:ext cx="5666617" cy="53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98FF7-9773-362C-D26A-E2C4762C9C57}"/>
              </a:ext>
            </a:extLst>
          </p:cNvPr>
          <p:cNvSpPr txBox="1"/>
          <p:nvPr/>
        </p:nvSpPr>
        <p:spPr>
          <a:xfrm rot="17901410">
            <a:off x="4096987" y="192120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nlogn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4FE6F-54B3-4655-693D-1E26DBFAD4D6}"/>
              </a:ext>
            </a:extLst>
          </p:cNvPr>
          <p:cNvSpPr txBox="1"/>
          <p:nvPr/>
        </p:nvSpPr>
        <p:spPr>
          <a:xfrm rot="17901410">
            <a:off x="2936218" y="148278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b="1" baseline="30000" dirty="0">
                <a:solidFill>
                  <a:srgbClr val="00B0F0"/>
                </a:solidFill>
              </a:rPr>
              <a:t>2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752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914400"/>
          <a:ext cx="105854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14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077019680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7447953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4169307143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1708779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7D91CA3-8A0B-B1B9-C4B5-721338C01C61}"/>
              </a:ext>
            </a:extLst>
          </p:cNvPr>
          <p:cNvSpPr txBox="1"/>
          <p:nvPr/>
        </p:nvSpPr>
        <p:spPr>
          <a:xfrm>
            <a:off x="379756" y="193388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 stack overflow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C8010C-EC8A-8594-74DB-EEB453B2736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981200"/>
          <a:ext cx="48006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0D6FB3-588D-A4C2-2739-E0D970F72BFB}"/>
              </a:ext>
            </a:extLst>
          </p:cNvPr>
          <p:cNvGraphicFramePr>
            <a:graphicFrameLocks noGrp="1"/>
          </p:cNvGraphicFramePr>
          <p:nvPr/>
        </p:nvGraphicFramePr>
        <p:xfrm>
          <a:off x="523875" y="2910840"/>
          <a:ext cx="288036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56CAB63-25DA-1ADE-A8EC-28F666463C9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903345"/>
          <a:ext cx="192024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60A0AC5-12F7-DEE9-D450-CA88A0DD3FD3}"/>
              </a:ext>
            </a:extLst>
          </p:cNvPr>
          <p:cNvGraphicFramePr>
            <a:graphicFrameLocks noGrp="1"/>
          </p:cNvGraphicFramePr>
          <p:nvPr/>
        </p:nvGraphicFramePr>
        <p:xfrm>
          <a:off x="542925" y="4800600"/>
          <a:ext cx="96012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9168AB8-003D-7380-6443-5ACAD8202EFE}"/>
              </a:ext>
            </a:extLst>
          </p:cNvPr>
          <p:cNvSpPr txBox="1"/>
          <p:nvPr/>
        </p:nvSpPr>
        <p:spPr>
          <a:xfrm>
            <a:off x="5029200" y="3369439"/>
            <a:ext cx="6954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still have to worry about stack overflow errors if our input is </a:t>
            </a:r>
            <a:r>
              <a:rPr lang="en-US" sz="2400" dirty="0" err="1"/>
              <a:t>reallyyyyyyyyyyy</a:t>
            </a:r>
            <a:r>
              <a:rPr lang="en-US" sz="2400" dirty="0"/>
              <a:t> big</a:t>
            </a:r>
          </a:p>
          <a:p>
            <a:endParaRPr lang="en-US" sz="2400" dirty="0"/>
          </a:p>
          <a:p>
            <a:r>
              <a:rPr lang="en-US" sz="2400" dirty="0"/>
              <a:t>However, because merge sorts works from “left to right”, we won’t have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recursive calls active, and we are much more efficient with how many method calls we put on call stack</a:t>
            </a:r>
          </a:p>
        </p:txBody>
      </p:sp>
    </p:spTree>
    <p:extLst>
      <p:ext uri="{BB962C8B-B14F-4D97-AF65-F5344CB8AC3E}">
        <p14:creationId xmlns:p14="http://schemas.microsoft.com/office/powerpoint/2010/main" val="25832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65470"/>
              </p:ext>
            </p:extLst>
          </p:nvPr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01428"/>
              </p:ext>
            </p:extLst>
          </p:nvPr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61591"/>
              </p:ext>
            </p:extLst>
          </p:nvPr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1010"/>
              </p:ext>
            </p:extLst>
          </p:nvPr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01"/>
              </p:ext>
            </p:extLst>
          </p:nvPr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0750"/>
              </p:ext>
            </p:extLst>
          </p:nvPr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6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6592</TotalTime>
  <Words>5001</Words>
  <Application>Microsoft Office PowerPoint</Application>
  <PresentationFormat>Widescreen</PresentationFormat>
  <Paragraphs>1739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Consolas</vt:lpstr>
      <vt:lpstr>Courier New</vt:lpstr>
      <vt:lpstr>Google Sans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66</cp:revision>
  <dcterms:created xsi:type="dcterms:W3CDTF">2022-08-21T16:55:59Z</dcterms:created>
  <dcterms:modified xsi:type="dcterms:W3CDTF">2025-04-11T16:54:16Z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