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2" r:id="rId62"/>
    <p:sldId id="411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5" r:id="rId85"/>
    <p:sldId id="434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625" autoAdjust="0"/>
    <p:restoredTop sz="96517" autoAdjust="0"/>
  </p:normalViewPr>
  <p:slideViewPr>
    <p:cSldViewPr>
      <p:cViewPr varScale="1">
        <p:scale>
          <a:sx n="73" d="100"/>
          <a:sy n="73" d="100"/>
        </p:scale>
        <p:origin x="77" y="29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4:58:03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0 947 24575,'2'4'0,"-1"0"0,1 0 0,0-1 0,0 1 0,0-1 0,1 1 0,-1-1 0,1 0 0,0 0 0,0 0 0,3 2 0,5 7 0,155 198 0,8 12 0,-159-203 0,-12-13 0,1-1 0,0 0 0,0 0 0,0-1 0,9 8 0,-11-11 0,0 0 0,-1 0 0,1 0 0,0 0 0,-1-1 0,1 1 0,0 0 0,0-1 0,-1 0 0,1 1 0,0-1 0,0 0 0,0 0 0,0 0 0,0 0 0,-1 0 0,1 0 0,0-1 0,0 1 0,0-1 0,0 1 0,-1-1 0,1 0 0,3-1 0,16-11 0,-1-1 0,0-1 0,0 0 0,26-30 0,14-9 0,34-21 0,4 5 0,155-84 0,233-88 0,-44 23 0,-262 121 0,477-241 0,-405 211-1365,-235 118-5461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39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2869 1 24575,'-5'0'0,"1"1"0,-1 1 0,1-1 0,-1 0 0,1 1 0,0 0 0,-1 0 0,1 1 0,-4 2 0,-7 3 0,-321 173 0,53-48 0,-424 218 0,154-74 0,375-192 0,97-47 0,-350 182 0,414-210 0,-1-1 0,0 0 0,-1-2 0,0 0 0,-29 7 0,46-14 0,1 0 0,-1 0 0,1 0 0,0 0 0,-1 0 0,1-1 0,0 1 0,-1 0 0,1-1 0,0 1 0,-1-1 0,1 1 0,0-1 0,0 0 0,-1 1 0,1-1 0,0 0 0,0 0 0,0 0 0,0 0 0,0 0 0,0 0 0,0 0 0,0 0 0,1 0 0,-1-1 0,0 1 0,1 0 0,-1 0 0,1-1 0,-1 1 0,1 0 0,0-1 0,-1-1 0,-7-52 0,8 48 0,-1-95 0,4 0 0,19-118 0,4-121 0,-77 803 0,34-364 0,-9 78 0,22-152 0,-1 27 0,5-49 0,0 0 0,0-1 0,0 1 0,1 0 0,-1-1 0,1 1 0,-1-1 0,1 1 0,-1-1 0,1 1 0,0-1 0,0 1 0,0-1 0,0 0 0,0 1 0,0-1 0,0 0 0,0 0 0,1 0 0,-1 0 0,0 0 0,1 0 0,-1 0 0,1-1 0,-1 1 0,1 0 0,1 0 0,24 6 0,52 6 0,12 3 0,356 81 120,-304-75-863,169 6 1,-267-27-6084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41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24575,'40'3'0,"0"2"0,0 2 0,-1 2 0,0 1 0,65 27 0,-32-12 0,1475 447 0,-1298-407 0,356 46 0,-449-92 0,973 142 0,-432-59 0,-273-49 0,-130-13 0,-75-12 0,-217-27 0,0-1 0,1 1 0,-1-1 0,0 0 0,1 1 0,-1-1 0,1 0 0,-1 0 0,0-1 0,1 1 0,-1-1 0,0 1 0,1-1 0,-1 0 0,0 1 0,0-1 0,1 0 0,-1-1 0,0 1 0,0 0 0,0 0 0,0-1 0,1-1 0,-2 0 0,0 0 0,-1 0 0,0 0 0,0 0 0,1 0 0,-2 0 0,1 0 0,0 1 0,0-1 0,-1 0 0,0 0 0,0 0 0,1 0 0,-2 1 0,1-1 0,0 0 0,0 1 0,-4-5 0,-15-29 0,-2 0 0,-2 1 0,-1 2 0,-38-40 0,-129-111 0,93 97 0,-153-103 0,219 166 0,24 18 0,28 22 0,928 795 0,-943-808 0,2 2 0,0-1 0,-1 1 0,0 1 0,0-1 0,0 1 0,6 9 0,-11-14 0,1 0 0,-1 0 0,1 0 0,-1 0 0,0 0 0,0 0 0,1 0 0,-1 0 0,0 0 0,0 0 0,0 0 0,0 0 0,0 0 0,0 0 0,-1 0 0,1 0 0,0 0 0,0 0 0,-1 0 0,0 2 0,0-2 0,-1 1 0,1 0 0,-1-1 0,1 1 0,-1-1 0,0 1 0,0-1 0,0 0 0,1 1 0,-1-1 0,0 0 0,-1 0 0,-1 0 0,-51 16 0,-1-3 0,0-2 0,-88 7 0,68-9 0,-88 13 0,1 8 0,-258 82 0,387-100-1365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(Quick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</a:t>
            </a: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1746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a </a:t>
            </a:r>
            <a:r>
              <a:rPr lang="en-US" sz="3200" b="1" dirty="0"/>
              <a:t>random value </a:t>
            </a:r>
            <a:r>
              <a:rPr lang="en-US" sz="3200" dirty="0"/>
              <a:t>as the pivot, that will actually give us a much better chance of </a:t>
            </a:r>
            <a:r>
              <a:rPr lang="en-US" sz="3200" b="1" dirty="0"/>
              <a:t>O(</a:t>
            </a:r>
            <a:r>
              <a:rPr lang="en-US" sz="3200" b="1" dirty="0" err="1"/>
              <a:t>nlogn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827297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C4B57-FBDF-597A-BAAC-6F89B8D98FC5}"/>
              </a:ext>
            </a:extLst>
          </p:cNvPr>
          <p:cNvSpPr txBox="1"/>
          <p:nvPr/>
        </p:nvSpPr>
        <p:spPr>
          <a:xfrm>
            <a:off x="152400" y="228600"/>
            <a:ext cx="67938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Running time of Quick Sort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        </a:t>
            </a:r>
            <a:r>
              <a:rPr lang="en-US" sz="3600" b="1" dirty="0">
                <a:solidFill>
                  <a:srgbClr val="00B050"/>
                </a:solidFill>
              </a:rPr>
              <a:t>O(n</a:t>
            </a:r>
            <a:r>
              <a:rPr lang="en-US" sz="3600" b="1" baseline="30000" dirty="0">
                <a:solidFill>
                  <a:srgbClr val="00B050"/>
                </a:solidFill>
              </a:rPr>
              <a:t>2</a:t>
            </a:r>
            <a:r>
              <a:rPr lang="en-US" sz="3600" b="1" dirty="0">
                <a:solidFill>
                  <a:srgbClr val="00B050"/>
                </a:solidFill>
              </a:rPr>
              <a:t>)  </a:t>
            </a:r>
            <a:r>
              <a:rPr lang="en-US" sz="3600" dirty="0"/>
              <a:t>worse case scenario</a:t>
            </a:r>
            <a:endParaRPr lang="en-US" sz="3600" b="1" dirty="0"/>
          </a:p>
          <a:p>
            <a:endParaRPr lang="en-US" sz="3600" dirty="0"/>
          </a:p>
          <a:p>
            <a:r>
              <a:rPr lang="en-US" sz="3600" dirty="0"/>
              <a:t>	</a:t>
            </a:r>
            <a:r>
              <a:rPr lang="en-US" sz="3600" b="1" dirty="0"/>
              <a:t>O(n * log n )  </a:t>
            </a:r>
            <a:r>
              <a:rPr lang="en-US" sz="3600" dirty="0"/>
              <a:t>on average 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75F27-0B58-76FE-6E0A-FE0963FCCC8D}"/>
              </a:ext>
            </a:extLst>
          </p:cNvPr>
          <p:cNvSpPr txBox="1"/>
          <p:nvPr/>
        </p:nvSpPr>
        <p:spPr>
          <a:xfrm>
            <a:off x="7033126" y="213360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recursive calls, O(n) work at each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4108B-7224-170B-7F43-20AE9DEDEA2E}"/>
              </a:ext>
            </a:extLst>
          </p:cNvPr>
          <p:cNvSpPr txBox="1"/>
          <p:nvPr/>
        </p:nvSpPr>
        <p:spPr>
          <a:xfrm>
            <a:off x="6943527" y="324433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logn</a:t>
            </a:r>
            <a:r>
              <a:rPr lang="en-US" dirty="0"/>
              <a:t> recursive calls, O(n) work at each level)</a:t>
            </a:r>
          </a:p>
        </p:txBody>
      </p:sp>
    </p:spTree>
    <p:extLst>
      <p:ext uri="{BB962C8B-B14F-4D97-AF65-F5344CB8AC3E}">
        <p14:creationId xmlns:p14="http://schemas.microsoft.com/office/powerpoint/2010/main" val="34119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127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92597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78550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344746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697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31716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4621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3060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42386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593382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808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245638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9968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4724400" y="1444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4705932" y="1985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8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9300-372B-5331-8193-2A8E1B704E99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Quick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partitioning</a:t>
            </a:r>
            <a:r>
              <a:rPr lang="en-US" sz="2400" dirty="0"/>
              <a:t> an array around a certain element in the array, called a </a:t>
            </a:r>
            <a:r>
              <a:rPr lang="en-US" sz="2400" u="sng" dirty="0"/>
              <a:t>pivot</a:t>
            </a:r>
            <a:r>
              <a:rPr lang="en-US" sz="2400" dirty="0"/>
              <a:t>. This is a recursive method that then sorts the sections of the array to the left of the pivot, and to the right of the pivot.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405D1-7D89-65F3-4028-FFE74408C86C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8817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1738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86396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7911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3244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69302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198515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29218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1490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0720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36773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7467600" y="13915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7449132" y="19318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540582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8494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409373" y="1384934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390905" y="192522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39142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57339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62532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1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quick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77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3301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47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962150" y="495300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617245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549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380134" y="4225681"/>
            <a:ext cx="8678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Our pivot is now in the correct spot!</a:t>
            </a:r>
          </a:p>
          <a:p>
            <a:endParaRPr lang="en-US" sz="3200" dirty="0">
              <a:highlight>
                <a:srgbClr val="00FF00"/>
              </a:highlight>
            </a:endParaRPr>
          </a:p>
          <a:p>
            <a:r>
              <a:rPr lang="en-US" sz="3200" dirty="0">
                <a:highlight>
                  <a:srgbClr val="00FF00"/>
                </a:highlight>
              </a:rPr>
              <a:t>Everything to the left is less than the pivot, everything to the right is greater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4183714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3E1B33-39A3-B1A0-5DD7-8522DC8A6618}"/>
              </a:ext>
            </a:extLst>
          </p:cNvPr>
          <p:cNvSpPr txBox="1"/>
          <p:nvPr/>
        </p:nvSpPr>
        <p:spPr>
          <a:xfrm>
            <a:off x="2514600" y="2819400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step is known as </a:t>
            </a:r>
            <a:r>
              <a:rPr lang="en-US" sz="2800" b="1" dirty="0"/>
              <a:t>partitioning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043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</p:spTree>
    <p:extLst>
      <p:ext uri="{BB962C8B-B14F-4D97-AF65-F5344CB8AC3E}">
        <p14:creationId xmlns:p14="http://schemas.microsoft.com/office/powerpoint/2010/main" val="3961916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43903"/>
              </p:ext>
            </p:extLst>
          </p:nvPr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8758"/>
              </p:ext>
            </p:extLst>
          </p:nvPr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8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618179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3671F-E074-61C2-4ADE-B43776A85522}"/>
              </a:ext>
            </a:extLst>
          </p:cNvPr>
          <p:cNvSpPr txBox="1"/>
          <p:nvPr/>
        </p:nvSpPr>
        <p:spPr>
          <a:xfrm>
            <a:off x="542295" y="5786272"/>
            <a:ext cx="10621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Due to how we call our recursive methods, we will always prioritize the “left tree” of the array</a:t>
            </a:r>
          </a:p>
        </p:txBody>
      </p:sp>
    </p:spTree>
    <p:extLst>
      <p:ext uri="{BB962C8B-B14F-4D97-AF65-F5344CB8AC3E}">
        <p14:creationId xmlns:p14="http://schemas.microsoft.com/office/powerpoint/2010/main" val="3143815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0214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255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9AEDA-C93F-10A8-0216-974EC442CC93}"/>
              </a:ext>
            </a:extLst>
          </p:cNvPr>
          <p:cNvSpPr txBox="1"/>
          <p:nvPr/>
        </p:nvSpPr>
        <p:spPr>
          <a:xfrm>
            <a:off x="1846490" y="247947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partition this section!</a:t>
            </a:r>
          </a:p>
        </p:txBody>
      </p:sp>
    </p:spTree>
    <p:extLst>
      <p:ext uri="{BB962C8B-B14F-4D97-AF65-F5344CB8AC3E}">
        <p14:creationId xmlns:p14="http://schemas.microsoft.com/office/powerpoint/2010/main" val="304412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67895"/>
              </p:ext>
            </p:extLst>
          </p:nvPr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29309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70291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6810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294455" y="2050446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275987" y="259073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09028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9699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009511" y="201322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991043" y="255351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2043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3272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086267" y="207262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077032" y="262968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73918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7836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597221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6653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508784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04366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356559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20710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47344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67567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DFF0F-1525-615E-7EC0-FFC6AE58AD58}"/>
              </a:ext>
            </a:extLst>
          </p:cNvPr>
          <p:cNvSpPr txBox="1"/>
          <p:nvPr/>
        </p:nvSpPr>
        <p:spPr>
          <a:xfrm>
            <a:off x="771525" y="3990146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ways to select a pivot, but to keep things simple, the </a:t>
            </a:r>
            <a:r>
              <a:rPr lang="en-US" sz="2400" u="sng" dirty="0"/>
              <a:t>last element of the array </a:t>
            </a:r>
            <a:r>
              <a:rPr lang="en-US" sz="2400" dirty="0"/>
              <a:t>will be the pivot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890823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9296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54992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28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81172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116206" y="329940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1811406" y="376603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124113" y="3291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105645" y="3832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16312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48237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9312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7326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668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08953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63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05985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69769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37696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924988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46879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950928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91543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39639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FB65E-FA30-31F5-9103-A92BB9E1DD1D}"/>
              </a:ext>
            </a:extLst>
          </p:cNvPr>
          <p:cNvSpPr txBox="1"/>
          <p:nvPr/>
        </p:nvSpPr>
        <p:spPr>
          <a:xfrm>
            <a:off x="838200" y="215493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define two pointers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, that will help us get the pivot sorted correctly</a:t>
            </a:r>
          </a:p>
        </p:txBody>
      </p:sp>
    </p:spTree>
    <p:extLst>
      <p:ext uri="{BB962C8B-B14F-4D97-AF65-F5344CB8AC3E}">
        <p14:creationId xmlns:p14="http://schemas.microsoft.com/office/powerpoint/2010/main" val="2810769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3701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050630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300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075709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37030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67954"/>
              </p:ext>
            </p:extLst>
          </p:nvPr>
        </p:nvGraphicFramePr>
        <p:xfrm>
          <a:off x="8296047" y="13401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6664551" y="13716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54404E-8540-9E8B-7D32-350BC4F0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00108"/>
              </p:ext>
            </p:extLst>
          </p:nvPr>
        </p:nvGraphicFramePr>
        <p:xfrm>
          <a:off x="1921833" y="13716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411225-CBD9-92D1-AE25-4D885531DE21}"/>
              </a:ext>
            </a:extLst>
          </p:cNvPr>
          <p:cNvSpPr txBox="1"/>
          <p:nvPr/>
        </p:nvSpPr>
        <p:spPr>
          <a:xfrm>
            <a:off x="186897" y="140425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14:cNvPr>
              <p14:cNvContentPartPr/>
              <p14:nvPr/>
            </p14:nvContentPartPr>
            <p14:xfrm>
              <a:off x="3061376" y="1985580"/>
              <a:ext cx="1131840" cy="53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3376" y="1967940"/>
                <a:ext cx="116748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706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28578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2743200" y="19050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30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88571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95764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377281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823822" y="248378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805354" y="302407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11939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82340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5509720" y="250111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5491252" y="304140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573648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70006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08578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02802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6687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772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8032D-856A-ECB7-FC91-91E1D615A143}"/>
              </a:ext>
            </a:extLst>
          </p:cNvPr>
          <p:cNvSpPr txBox="1"/>
          <p:nvPr/>
        </p:nvSpPr>
        <p:spPr>
          <a:xfrm>
            <a:off x="838200" y="3476620"/>
            <a:ext cx="943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dirty="0"/>
              <a:t> will be defined to be the starting point of the array (0),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will be defined to be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(j-1)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005337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0716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432020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37365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85909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3827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302997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69622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36647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F02B73-1708-1053-556D-994B24BF3E4F}"/>
              </a:ext>
            </a:extLst>
          </p:cNvPr>
          <p:cNvSpPr txBox="1"/>
          <p:nvPr/>
        </p:nvSpPr>
        <p:spPr>
          <a:xfrm>
            <a:off x="2819400" y="475164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quick sort, and give it the section of the array to the left of the pivot, and to the right of the pivot</a:t>
            </a:r>
          </a:p>
        </p:txBody>
      </p:sp>
    </p:spTree>
    <p:extLst>
      <p:ext uri="{BB962C8B-B14F-4D97-AF65-F5344CB8AC3E}">
        <p14:creationId xmlns:p14="http://schemas.microsoft.com/office/powerpoint/2010/main" val="15960287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307423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41177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63444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5488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09792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44202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44399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930745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11975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68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3217450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498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898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04576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082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06429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070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38100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600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1618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965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19382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50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4732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14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19F7408-4A43-9AA4-16E7-88274E79CAA6}"/>
              </a:ext>
            </a:extLst>
          </p:cNvPr>
          <p:cNvSpPr txBox="1"/>
          <p:nvPr/>
        </p:nvSpPr>
        <p:spPr>
          <a:xfrm>
            <a:off x="2362200" y="4724400"/>
            <a:ext cx="500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Papyrus" panose="03070502060502030205" pitchFamily="66" charset="0"/>
              </a:rPr>
              <a:t>Let’s code this!!!</a:t>
            </a:r>
          </a:p>
        </p:txBody>
      </p:sp>
    </p:spTree>
    <p:extLst>
      <p:ext uri="{BB962C8B-B14F-4D97-AF65-F5344CB8AC3E}">
        <p14:creationId xmlns:p14="http://schemas.microsoft.com/office/powerpoint/2010/main" val="34049272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2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77BCC-F013-D54B-C52F-4620C509974C}"/>
              </a:ext>
            </a:extLst>
          </p:cNvPr>
          <p:cNvSpPr txBox="1"/>
          <p:nvPr/>
        </p:nvSpPr>
        <p:spPr>
          <a:xfrm>
            <a:off x="5791200" y="502920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40968034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58521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0980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6418632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</p:spTree>
    <p:extLst>
      <p:ext uri="{BB962C8B-B14F-4D97-AF65-F5344CB8AC3E}">
        <p14:creationId xmlns:p14="http://schemas.microsoft.com/office/powerpoint/2010/main" val="20471759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112A5-690F-8669-CC8B-1653A80CB7B4}"/>
              </a:ext>
            </a:extLst>
          </p:cNvPr>
          <p:cNvSpPr txBox="1"/>
          <p:nvPr/>
        </p:nvSpPr>
        <p:spPr>
          <a:xfrm>
            <a:off x="8077200" y="4485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1ACD2-1E76-44D1-1F89-3E36518F2F71}"/>
              </a:ext>
            </a:extLst>
          </p:cNvPr>
          <p:cNvSpPr txBox="1"/>
          <p:nvPr/>
        </p:nvSpPr>
        <p:spPr>
          <a:xfrm>
            <a:off x="2707434" y="694602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2C284C-6509-DEC0-6C4A-5057E85B24A0}"/>
              </a:ext>
            </a:extLst>
          </p:cNvPr>
          <p:cNvSpPr txBox="1"/>
          <p:nvPr/>
        </p:nvSpPr>
        <p:spPr>
          <a:xfrm>
            <a:off x="5801018" y="126181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98642-3470-FA46-0BA0-D7303E006367}"/>
              </a:ext>
            </a:extLst>
          </p:cNvPr>
          <p:cNvSpPr txBox="1"/>
          <p:nvPr/>
        </p:nvSpPr>
        <p:spPr>
          <a:xfrm>
            <a:off x="4983616" y="152815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F5DA3-87B1-3D1C-4179-9758C5BF4D50}"/>
              </a:ext>
            </a:extLst>
          </p:cNvPr>
          <p:cNvSpPr txBox="1"/>
          <p:nvPr/>
        </p:nvSpPr>
        <p:spPr>
          <a:xfrm>
            <a:off x="4800600" y="1827825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6EFEC-C88F-5156-2DDA-2E87F90C557A}"/>
              </a:ext>
            </a:extLst>
          </p:cNvPr>
          <p:cNvSpPr txBox="1"/>
          <p:nvPr/>
        </p:nvSpPr>
        <p:spPr>
          <a:xfrm>
            <a:off x="2286000" y="2107681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9FD1B-B285-EC25-4022-94DE7680117E}"/>
              </a:ext>
            </a:extLst>
          </p:cNvPr>
          <p:cNvSpPr txBox="1"/>
          <p:nvPr/>
        </p:nvSpPr>
        <p:spPr>
          <a:xfrm>
            <a:off x="6544928" y="1884351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quick sort method = </a:t>
            </a:r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68999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C9E51-4406-C7E0-AF98-E813A12A4704}"/>
              </a:ext>
            </a:extLst>
          </p:cNvPr>
          <p:cNvSpPr txBox="1"/>
          <p:nvPr/>
        </p:nvSpPr>
        <p:spPr>
          <a:xfrm>
            <a:off x="304800" y="533400"/>
            <a:ext cx="863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must now evaluate how often we recursively call the method, and the size of the problem we give that method</a:t>
            </a:r>
          </a:p>
        </p:txBody>
      </p:sp>
      <p:pic>
        <p:nvPicPr>
          <p:cNvPr id="2050" name="Picture 2" descr="Analysis of merge sort (article) | Khan Academy">
            <a:extLst>
              <a:ext uri="{FF2B5EF4-FFF2-40B4-BE49-F238E27FC236}">
                <a16:creationId xmlns:a16="http://schemas.microsoft.com/office/drawing/2014/main" id="{864D0D85-8111-29B3-85F3-BF1044C6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37" y="1513174"/>
            <a:ext cx="6324600" cy="48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D329E7-8AC4-4F1A-6390-14469F5A0509}"/>
              </a:ext>
            </a:extLst>
          </p:cNvPr>
          <p:cNvSpPr txBox="1"/>
          <p:nvPr/>
        </p:nvSpPr>
        <p:spPr>
          <a:xfrm>
            <a:off x="990600" y="3581400"/>
            <a:ext cx="341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Reminder: Recursion tree for </a:t>
            </a:r>
            <a:r>
              <a:rPr lang="en-US" sz="2400" b="1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8968900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3844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94978"/>
              </p:ext>
            </p:extLst>
          </p:nvPr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22965"/>
              </p:ext>
            </p:extLst>
          </p:nvPr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586" y="1204573"/>
                  <a:ext cx="210060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469254" y="4413337"/>
            <a:ext cx="11585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Ideally, we want </a:t>
            </a:r>
            <a:r>
              <a:rPr lang="en-US" sz="2400" b="1" dirty="0"/>
              <a:t>balanced</a:t>
            </a:r>
            <a:r>
              <a:rPr lang="en-US" sz="2400" dirty="0"/>
              <a:t> partitions. </a:t>
            </a:r>
          </a:p>
          <a:p>
            <a:endParaRPr lang="en-US" sz="2400" dirty="0"/>
          </a:p>
          <a:p>
            <a:r>
              <a:rPr lang="en-US" sz="2400" dirty="0"/>
              <a:t>That way we are dividing the problem size by 2 (which gives us log n running time!) </a:t>
            </a:r>
          </a:p>
        </p:txBody>
      </p:sp>
    </p:spTree>
    <p:extLst>
      <p:ext uri="{BB962C8B-B14F-4D97-AF65-F5344CB8AC3E}">
        <p14:creationId xmlns:p14="http://schemas.microsoft.com/office/powerpoint/2010/main" val="3759803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/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226" y="1204585"/>
                  <a:ext cx="2100600" cy="1154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81000" y="4501993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</p:spTree>
    <p:extLst>
      <p:ext uri="{BB962C8B-B14F-4D97-AF65-F5344CB8AC3E}">
        <p14:creationId xmlns:p14="http://schemas.microsoft.com/office/powerpoint/2010/main" val="29815458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28977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04800" y="5181600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0F594-5578-B5F9-F4A5-7FC4710DBEA0}"/>
              </a:ext>
            </a:extLst>
          </p:cNvPr>
          <p:cNvSpPr txBox="1"/>
          <p:nvPr/>
        </p:nvSpPr>
        <p:spPr>
          <a:xfrm>
            <a:off x="1908748" y="591145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(This is a less ideal case)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8A5320-D3E3-2941-0A17-61D8F9DA2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36488"/>
              </p:ext>
            </p:extLst>
          </p:nvPr>
        </p:nvGraphicFramePr>
        <p:xfrm>
          <a:off x="4020063" y="1839034"/>
          <a:ext cx="6321777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2088338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53203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31876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299033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5733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028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067431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849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EC0B-A878-EEF8-27AD-A17A814F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26992"/>
              </p:ext>
            </p:extLst>
          </p:nvPr>
        </p:nvGraphicFramePr>
        <p:xfrm>
          <a:off x="838200" y="1830870"/>
          <a:ext cx="903111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77519521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6033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8B933-83A2-AB72-DBDF-F6FFC58AD4A5}"/>
              </a:ext>
            </a:extLst>
          </p:cNvPr>
          <p:cNvGrpSpPr/>
          <p:nvPr/>
        </p:nvGrpSpPr>
        <p:grpSpPr>
          <a:xfrm>
            <a:off x="1522466" y="1118173"/>
            <a:ext cx="3957480" cy="580680"/>
            <a:chOff x="1522466" y="1118173"/>
            <a:chExt cx="395748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14:cNvPr>
                <p14:cNvContentPartPr/>
                <p14:nvPr/>
              </p14:nvContentPartPr>
              <p14:xfrm>
                <a:off x="1522466" y="1142653"/>
                <a:ext cx="1032840" cy="55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6826" y="1107013"/>
                  <a:ext cx="11044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14:cNvPr>
                <p14:cNvContentPartPr/>
                <p14:nvPr/>
              </p14:nvContentPartPr>
              <p14:xfrm>
                <a:off x="3314186" y="1118173"/>
                <a:ext cx="2165760" cy="555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8546" y="1082533"/>
                  <a:ext cx="2237400" cy="62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42518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pic>
        <p:nvPicPr>
          <p:cNvPr id="3074" name="Picture 2" descr="Quick Sort Running Time - Learneroo">
            <a:extLst>
              <a:ext uri="{FF2B5EF4-FFF2-40B4-BE49-F238E27FC236}">
                <a16:creationId xmlns:a16="http://schemas.microsoft.com/office/drawing/2014/main" id="{06E8FEAB-4197-1DE8-E9CE-7CF794A8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" y="381000"/>
            <a:ext cx="7467600" cy="580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7363819" y="1676400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ideal situation…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 * log(n)) </a:t>
            </a:r>
            <a:r>
              <a:rPr lang="en-US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6874240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6781800" y="1676400"/>
            <a:ext cx="418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worst case scenario…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 </a:t>
            </a:r>
            <a:r>
              <a:rPr lang="en-US" dirty="0"/>
              <a:t>running time</a:t>
            </a:r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5638800" cy="55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31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77" y="211917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1219200" y="4460231"/>
            <a:ext cx="814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balanced our partitions are depends on </a:t>
            </a:r>
            <a:r>
              <a:rPr lang="en-US" sz="2000" b="1" dirty="0"/>
              <a:t>how we select the pivot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3490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the </a:t>
            </a:r>
            <a:r>
              <a:rPr lang="en-US" sz="3200" b="1" dirty="0"/>
              <a:t>median</a:t>
            </a:r>
            <a:r>
              <a:rPr lang="en-US" sz="3200" dirty="0"/>
              <a:t> value of the array as the pivot, that will always give us the optimal recursion tree  and </a:t>
            </a:r>
            <a:r>
              <a:rPr lang="en-US" sz="3200" b="1" dirty="0"/>
              <a:t>O(n 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35738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6663</TotalTime>
  <Words>5056</Words>
  <Application>Microsoft Office PowerPoint</Application>
  <PresentationFormat>Widescreen</PresentationFormat>
  <Paragraphs>1685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Consolas</vt:lpstr>
      <vt:lpstr>Courier New</vt:lpstr>
      <vt:lpstr>Papyrus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66</cp:revision>
  <dcterms:created xsi:type="dcterms:W3CDTF">2022-08-21T16:55:59Z</dcterms:created>
  <dcterms:modified xsi:type="dcterms:W3CDTF">2025-04-15T03:28:36Z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