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409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9" r:id="rId24"/>
    <p:sldId id="373" r:id="rId25"/>
    <p:sldId id="374" r:id="rId26"/>
    <p:sldId id="375" r:id="rId27"/>
    <p:sldId id="376" r:id="rId28"/>
    <p:sldId id="377" r:id="rId29"/>
    <p:sldId id="378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93" r:id="rId43"/>
    <p:sldId id="392" r:id="rId4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6517" autoAdjust="0"/>
  </p:normalViewPr>
  <p:slideViewPr>
    <p:cSldViewPr>
      <p:cViewPr varScale="1">
        <p:scale>
          <a:sx n="117" d="100"/>
          <a:sy n="117" d="100"/>
        </p:scale>
        <p:origin x="13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56:0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24575,'24'1'0,"-1"1"0,0 1 0,1 1 0,-1 1 0,40 15 0,110 56 0,-50-20 0,304 112 0,12-34 0,-380-117 0,-1 3 0,-1 2 0,82 45 0,-70-32 0,193 78 0,39 19 0,-245-104-37,-18-10-627,47 31 0,-64-35-6162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56:1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30.png"/><Relationship Id="rId4" Type="http://schemas.openxmlformats.org/officeDocument/2006/relationships/image" Target="../media/image8.png"/><Relationship Id="rId9" Type="http://schemas.openxmlformats.org/officeDocument/2006/relationships/customXml" Target="../ink/ink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Searching </a:t>
            </a:r>
            <a:r>
              <a:rPr lang="en-US" sz="2400">
                <a:latin typeface="Calibri"/>
                <a:cs typeface="Calibri"/>
              </a:rPr>
              <a:t>(Binary Search)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3167698"/>
            <a:ext cx="7536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94575-55FB-4DF3-025A-4DB58BDDC83A}"/>
              </a:ext>
            </a:extLst>
          </p:cNvPr>
          <p:cNvSpPr txBox="1"/>
          <p:nvPr/>
        </p:nvSpPr>
        <p:spPr>
          <a:xfrm>
            <a:off x="684410" y="5672271"/>
            <a:ext cx="1088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define two pointers,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000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000" dirty="0"/>
              <a:t> that point to the possible bounds of the target value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49173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499353" y="19470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75452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3167698"/>
            <a:ext cx="7536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greater than the middle, discard the “left section” of the array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94575-55FB-4DF3-025A-4DB58BDDC83A}"/>
              </a:ext>
            </a:extLst>
          </p:cNvPr>
          <p:cNvSpPr txBox="1"/>
          <p:nvPr/>
        </p:nvSpPr>
        <p:spPr>
          <a:xfrm>
            <a:off x="684410" y="5672271"/>
            <a:ext cx="1088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define two pointers,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000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000" dirty="0"/>
              <a:t> that point to the possible bounds of the target value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49173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499353" y="19470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84902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56283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 </a:t>
            </a:r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(move the high pointer)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3BEAA-522E-EFBF-7C0D-B4371FE107EE}"/>
              </a:ext>
            </a:extLst>
          </p:cNvPr>
          <p:cNvSpPr txBox="1"/>
          <p:nvPr/>
        </p:nvSpPr>
        <p:spPr>
          <a:xfrm>
            <a:off x="381000" y="5100319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know the array is sorted, and the target value is greater than our mid point, then we know the target value must be located somewhere to the right.</a:t>
            </a:r>
          </a:p>
          <a:p>
            <a:endParaRPr lang="en-US" dirty="0"/>
          </a:p>
          <a:p>
            <a:r>
              <a:rPr lang="en-US" dirty="0"/>
              <a:t>We can eliminate half of the array!!!</a:t>
            </a:r>
          </a:p>
        </p:txBody>
      </p:sp>
    </p:spTree>
    <p:extLst>
      <p:ext uri="{BB962C8B-B14F-4D97-AF65-F5344CB8AC3E}">
        <p14:creationId xmlns:p14="http://schemas.microsoft.com/office/powerpoint/2010/main" val="8258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 </a:t>
            </a:r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(move the high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DEE26-8A10-C9D5-94BC-98899365E63E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4963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58556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 </a:t>
            </a:r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(move the high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5490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0976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04707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7654532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587194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29297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65563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7654532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587194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04733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7654532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587194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64176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62323"/>
              </p:ext>
            </p:extLst>
          </p:nvPr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7913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F3743-6B40-F70C-45E4-4D8802B5DA56}"/>
              </a:ext>
            </a:extLst>
          </p:cNvPr>
          <p:cNvSpPr txBox="1"/>
          <p:nvPr/>
        </p:nvSpPr>
        <p:spPr>
          <a:xfrm>
            <a:off x="304800" y="2403847"/>
            <a:ext cx="11325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Today, we will discuss techniques for how to search for a value in a data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2B836-19F1-29BD-5AA9-45E80DD3BFF9}"/>
              </a:ext>
            </a:extLst>
          </p:cNvPr>
          <p:cNvSpPr txBox="1"/>
          <p:nvPr/>
        </p:nvSpPr>
        <p:spPr>
          <a:xfrm>
            <a:off x="619025" y="3505200"/>
            <a:ext cx="639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 will be using arrays, but these techniques could also be used on Linked Lists, queues, stacks,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8943C-0FD9-358C-D10C-531DE3E13A07}"/>
              </a:ext>
            </a:extLst>
          </p:cNvPr>
          <p:cNvSpPr txBox="1"/>
          <p:nvPr/>
        </p:nvSpPr>
        <p:spPr>
          <a:xfrm>
            <a:off x="296822" y="1516630"/>
            <a:ext cx="11306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store values in data structures, but we also need to retrieve/search for values!</a:t>
            </a:r>
          </a:p>
        </p:txBody>
      </p:sp>
      <p:pic>
        <p:nvPicPr>
          <p:cNvPr id="1026" name="Picture 2" descr="Searching Stick Figure | Great PowerPoint ClipArt for Presentations -  PresenterMedia.com">
            <a:extLst>
              <a:ext uri="{FF2B5EF4-FFF2-40B4-BE49-F238E27FC236}">
                <a16:creationId xmlns:a16="http://schemas.microsoft.com/office/drawing/2014/main" id="{7940512E-3378-BE6F-A793-9B99588CF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131572"/>
            <a:ext cx="2590800" cy="307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443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998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19162"/>
              </p:ext>
            </p:extLst>
          </p:nvPr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96530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62834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79E237-79E3-DA40-F25B-25AEC5485BCA}"/>
              </a:ext>
            </a:extLst>
          </p:cNvPr>
          <p:cNvSpPr txBox="1"/>
          <p:nvPr/>
        </p:nvSpPr>
        <p:spPr>
          <a:xfrm>
            <a:off x="236217" y="5605605"/>
            <a:ext cx="7883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algorithm is known as </a:t>
            </a:r>
            <a:r>
              <a:rPr lang="en-US" sz="3200" b="1" dirty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802051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49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5182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to calculate the mid point?</a:t>
            </a:r>
          </a:p>
        </p:txBody>
      </p:sp>
    </p:spTree>
    <p:extLst>
      <p:ext uri="{BB962C8B-B14F-4D97-AF65-F5344CB8AC3E}">
        <p14:creationId xmlns:p14="http://schemas.microsoft.com/office/powerpoint/2010/main" val="1960461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13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881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to calculate the mid point?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(low + high) / 2</a:t>
            </a:r>
          </a:p>
        </p:txBody>
      </p:sp>
    </p:spTree>
    <p:extLst>
      <p:ext uri="{BB962C8B-B14F-4D97-AF65-F5344CB8AC3E}">
        <p14:creationId xmlns:p14="http://schemas.microsoft.com/office/powerpoint/2010/main" val="308570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13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6702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 we know when to stop looping?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7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13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680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 we know when to stop looping?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56450-D1CA-A97E-2D95-924F1916D844}"/>
              </a:ext>
            </a:extLst>
          </p:cNvPr>
          <p:cNvSpPr txBox="1"/>
          <p:nvPr/>
        </p:nvSpPr>
        <p:spPr>
          <a:xfrm>
            <a:off x="6609514" y="5430861"/>
            <a:ext cx="5636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find the target value, or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400" dirty="0"/>
              <a:t> cross each other (low &gt; high)</a:t>
            </a:r>
          </a:p>
        </p:txBody>
      </p:sp>
    </p:spTree>
    <p:extLst>
      <p:ext uri="{BB962C8B-B14F-4D97-AF65-F5344CB8AC3E}">
        <p14:creationId xmlns:p14="http://schemas.microsoft.com/office/powerpoint/2010/main" val="3107783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13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680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 we know when to stop looping?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56450-D1CA-A97E-2D95-924F1916D844}"/>
              </a:ext>
            </a:extLst>
          </p:cNvPr>
          <p:cNvSpPr txBox="1"/>
          <p:nvPr/>
        </p:nvSpPr>
        <p:spPr>
          <a:xfrm>
            <a:off x="6609514" y="5430861"/>
            <a:ext cx="5636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find the target value, or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400" dirty="0"/>
              <a:t> cross each other (low &gt; high)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C9C479-DFDF-B172-8D1B-94EF847BFEA9}"/>
              </a:ext>
            </a:extLst>
          </p:cNvPr>
          <p:cNvSpPr/>
          <p:nvPr/>
        </p:nvSpPr>
        <p:spPr>
          <a:xfrm>
            <a:off x="990600" y="877010"/>
            <a:ext cx="9525000" cy="412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LET’S CODE THIS</a:t>
            </a:r>
          </a:p>
        </p:txBody>
      </p:sp>
    </p:spTree>
    <p:extLst>
      <p:ext uri="{BB962C8B-B14F-4D97-AF65-F5344CB8AC3E}">
        <p14:creationId xmlns:p14="http://schemas.microsoft.com/office/powerpoint/2010/main" val="1012847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DB702C-D4C2-C027-1A8D-2C37CE814BDF}"/>
              </a:ext>
            </a:extLst>
          </p:cNvPr>
          <p:cNvSpPr txBox="1"/>
          <p:nvPr/>
        </p:nvSpPr>
        <p:spPr>
          <a:xfrm>
            <a:off x="304800" y="304800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70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B7313-8477-DB30-9632-B54E491D5125}"/>
              </a:ext>
            </a:extLst>
          </p:cNvPr>
          <p:cNvSpPr txBox="1"/>
          <p:nvPr/>
        </p:nvSpPr>
        <p:spPr>
          <a:xfrm>
            <a:off x="457200" y="99060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1: Linear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772E5-3CFD-4D84-AAC1-6493C2ADBC71}"/>
              </a:ext>
            </a:extLst>
          </p:cNvPr>
          <p:cNvSpPr txBox="1"/>
          <p:nvPr/>
        </p:nvSpPr>
        <p:spPr>
          <a:xfrm>
            <a:off x="457200" y="1411974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every spot until one by one until we find what we are looking 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FA70C-97AB-C803-99F4-1B132B103C20}"/>
              </a:ext>
            </a:extLst>
          </p:cNvPr>
          <p:cNvSpPr txBox="1"/>
          <p:nvPr/>
        </p:nvSpPr>
        <p:spPr>
          <a:xfrm>
            <a:off x="304800" y="2819400"/>
            <a:ext cx="8000908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}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632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DB702C-D4C2-C027-1A8D-2C37CE814BDF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76200" y="571450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711358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DB702C-D4C2-C027-1A8D-2C37CE814BDF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76200" y="571450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E33A9-ECF4-D794-8101-2BEAE459B9CE}"/>
              </a:ext>
            </a:extLst>
          </p:cNvPr>
          <p:cNvSpPr txBox="1"/>
          <p:nvPr/>
        </p:nvSpPr>
        <p:spPr>
          <a:xfrm>
            <a:off x="3541872" y="5834736"/>
            <a:ext cx="6516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time we loop, we eliminate </a:t>
            </a:r>
            <a:r>
              <a:rPr lang="en-US" sz="2400" b="1" dirty="0"/>
              <a:t>half</a:t>
            </a:r>
            <a:r>
              <a:rPr lang="en-US" sz="2400" dirty="0"/>
              <a:t> the array</a:t>
            </a:r>
          </a:p>
        </p:txBody>
      </p:sp>
    </p:spTree>
    <p:extLst>
      <p:ext uri="{BB962C8B-B14F-4D97-AF65-F5344CB8AC3E}">
        <p14:creationId xmlns:p14="http://schemas.microsoft.com/office/powerpoint/2010/main" val="4098464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8EAFD-DBA6-277E-4121-8008D63A505B}"/>
              </a:ext>
            </a:extLst>
          </p:cNvPr>
          <p:cNvSpPr txBox="1"/>
          <p:nvPr/>
        </p:nvSpPr>
        <p:spPr>
          <a:xfrm>
            <a:off x="16002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26E68-740D-3627-5AFE-9D46E67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4087"/>
            <a:ext cx="48101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40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8EAFD-DBA6-277E-4121-8008D63A505B}"/>
              </a:ext>
            </a:extLst>
          </p:cNvPr>
          <p:cNvSpPr txBox="1"/>
          <p:nvPr/>
        </p:nvSpPr>
        <p:spPr>
          <a:xfrm>
            <a:off x="16002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26E68-740D-3627-5AFE-9D46E67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4087"/>
            <a:ext cx="481012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7A736-349D-B77F-F75A-25B936D4D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10303"/>
            <a:ext cx="6429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8EAFD-DBA6-277E-4121-8008D63A505B}"/>
              </a:ext>
            </a:extLst>
          </p:cNvPr>
          <p:cNvSpPr txBox="1"/>
          <p:nvPr/>
        </p:nvSpPr>
        <p:spPr>
          <a:xfrm>
            <a:off x="16002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26E68-740D-3627-5AFE-9D46E67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4087"/>
            <a:ext cx="481012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7A736-349D-B77F-F75A-25B936D4D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10303"/>
            <a:ext cx="642937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4B5961-4058-89D1-41EE-9325328C7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" y="3218962"/>
            <a:ext cx="48291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54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8EAFD-DBA6-277E-4121-8008D63A505B}"/>
              </a:ext>
            </a:extLst>
          </p:cNvPr>
          <p:cNvSpPr txBox="1"/>
          <p:nvPr/>
        </p:nvSpPr>
        <p:spPr>
          <a:xfrm>
            <a:off x="16002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26E68-740D-3627-5AFE-9D46E67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4087"/>
            <a:ext cx="481012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7A736-349D-B77F-F75A-25B936D4D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10303"/>
            <a:ext cx="642937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4B5961-4058-89D1-41EE-9325328C7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" y="3218962"/>
            <a:ext cx="4829175" cy="600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498F5-F4B0-9BD2-87F5-010F788C2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4319915"/>
            <a:ext cx="40005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BF89E-14F9-D958-3851-6B54935A8A14}"/>
              </a:ext>
            </a:extLst>
          </p:cNvPr>
          <p:cNvSpPr txBox="1"/>
          <p:nvPr/>
        </p:nvSpPr>
        <p:spPr>
          <a:xfrm>
            <a:off x="533400" y="3877848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 iterations, eventually our array has been reduced to one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BC171-DF46-BE4B-68F7-6F10139FA8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87" y="4868900"/>
            <a:ext cx="1190625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63EF45-67B7-E3C2-1EB6-33224BAA39AE}"/>
              </a:ext>
            </a:extLst>
          </p:cNvPr>
          <p:cNvSpPr txBox="1"/>
          <p:nvPr/>
        </p:nvSpPr>
        <p:spPr>
          <a:xfrm>
            <a:off x="552450" y="5702135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“Two to what power makes n??”</a:t>
            </a:r>
          </a:p>
        </p:txBody>
      </p:sp>
    </p:spTree>
    <p:extLst>
      <p:ext uri="{BB962C8B-B14F-4D97-AF65-F5344CB8AC3E}">
        <p14:creationId xmlns:p14="http://schemas.microsoft.com/office/powerpoint/2010/main" val="635590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498F5-F4B0-9BD2-87F5-010F788C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37467"/>
            <a:ext cx="40005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BF89E-14F9-D958-3851-6B54935A8A14}"/>
              </a:ext>
            </a:extLst>
          </p:cNvPr>
          <p:cNvSpPr txBox="1"/>
          <p:nvPr/>
        </p:nvSpPr>
        <p:spPr>
          <a:xfrm>
            <a:off x="533400" y="1295400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 iterations, eventually our array has been reduced to one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BC171-DF46-BE4B-68F7-6F10139FA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87" y="2286452"/>
            <a:ext cx="1190625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63EF45-67B7-E3C2-1EB6-33224BAA39AE}"/>
              </a:ext>
            </a:extLst>
          </p:cNvPr>
          <p:cNvSpPr txBox="1"/>
          <p:nvPr/>
        </p:nvSpPr>
        <p:spPr>
          <a:xfrm>
            <a:off x="552450" y="3119687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“Two to what power makes n??”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A392C0-4056-8817-A5B6-B5668663D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386" y="3900237"/>
            <a:ext cx="29718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52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498F5-F4B0-9BD2-87F5-010F788C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37467"/>
            <a:ext cx="40005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BF89E-14F9-D958-3851-6B54935A8A14}"/>
              </a:ext>
            </a:extLst>
          </p:cNvPr>
          <p:cNvSpPr txBox="1"/>
          <p:nvPr/>
        </p:nvSpPr>
        <p:spPr>
          <a:xfrm>
            <a:off x="533400" y="1295400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 iterations, eventually our array has been reduced to one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BC171-DF46-BE4B-68F7-6F10139FA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87" y="2286452"/>
            <a:ext cx="1190625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63EF45-67B7-E3C2-1EB6-33224BAA39AE}"/>
              </a:ext>
            </a:extLst>
          </p:cNvPr>
          <p:cNvSpPr txBox="1"/>
          <p:nvPr/>
        </p:nvSpPr>
        <p:spPr>
          <a:xfrm>
            <a:off x="552450" y="3119687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“Two to what power makes n??”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A392C0-4056-8817-A5B6-B5668663D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386" y="3900237"/>
            <a:ext cx="2971800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D5DFD-2D70-29ED-D98B-9DDF7E8EF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811" y="4597658"/>
            <a:ext cx="30956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94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498F5-F4B0-9BD2-87F5-010F788C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37467"/>
            <a:ext cx="40005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BF89E-14F9-D958-3851-6B54935A8A14}"/>
              </a:ext>
            </a:extLst>
          </p:cNvPr>
          <p:cNvSpPr txBox="1"/>
          <p:nvPr/>
        </p:nvSpPr>
        <p:spPr>
          <a:xfrm>
            <a:off x="533400" y="1295400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 iterations, eventually our array has been reduced to one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BC171-DF46-BE4B-68F7-6F10139FA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87" y="2286452"/>
            <a:ext cx="1190625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63EF45-67B7-E3C2-1EB6-33224BAA39AE}"/>
              </a:ext>
            </a:extLst>
          </p:cNvPr>
          <p:cNvSpPr txBox="1"/>
          <p:nvPr/>
        </p:nvSpPr>
        <p:spPr>
          <a:xfrm>
            <a:off x="552450" y="3119687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“Two to what power makes n??”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A392C0-4056-8817-A5B6-B5668663D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386" y="3900237"/>
            <a:ext cx="2971800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D5DFD-2D70-29ED-D98B-9DDF7E8EF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811" y="4597658"/>
            <a:ext cx="3095625" cy="457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0A91E30-A02D-B4C1-37AB-162BFB8AF165}"/>
                  </a:ext>
                </a:extLst>
              </p14:cNvPr>
              <p14:cNvContentPartPr/>
              <p14:nvPr/>
            </p14:nvContentPartPr>
            <p14:xfrm>
              <a:off x="3495555" y="4676415"/>
              <a:ext cx="895680" cy="354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0A91E30-A02D-B4C1-37AB-162BFB8AF1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86555" y="4667415"/>
                <a:ext cx="91332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785135-C914-B1BB-8C26-C6D1C6F2382A}"/>
                  </a:ext>
                </a:extLst>
              </p14:cNvPr>
              <p14:cNvContentPartPr/>
              <p14:nvPr/>
            </p14:nvContentPartPr>
            <p14:xfrm>
              <a:off x="6276555" y="401941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785135-C914-B1BB-8C26-C6D1C6F2382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67555" y="401041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55AFBD4D-6481-F57A-6A93-C3ADA80640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47987" y="5140380"/>
            <a:ext cx="342900" cy="485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8E365A-42E9-3540-26CF-D55FA21CDB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556" r="49129"/>
          <a:stretch/>
        </p:blipFill>
        <p:spPr>
          <a:xfrm>
            <a:off x="1279547" y="5213235"/>
            <a:ext cx="1574789" cy="3860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7F9B9D-AED5-D994-D61C-3B370DF6B61B}"/>
              </a:ext>
            </a:extLst>
          </p:cNvPr>
          <p:cNvSpPr txBox="1"/>
          <p:nvPr/>
        </p:nvSpPr>
        <p:spPr>
          <a:xfrm>
            <a:off x="5257800" y="5338702"/>
            <a:ext cx="6027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K iterations, we will have done log(n) divisions</a:t>
            </a:r>
          </a:p>
        </p:txBody>
      </p:sp>
    </p:spTree>
    <p:extLst>
      <p:ext uri="{BB962C8B-B14F-4D97-AF65-F5344CB8AC3E}">
        <p14:creationId xmlns:p14="http://schemas.microsoft.com/office/powerpoint/2010/main" val="2696015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573871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DE50-4530-1006-2E1C-E056A64B0111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661DC-83E5-F8A7-34BC-C0042C776564}"/>
              </a:ext>
            </a:extLst>
          </p:cNvPr>
          <p:cNvSpPr txBox="1"/>
          <p:nvPr/>
        </p:nvSpPr>
        <p:spPr>
          <a:xfrm>
            <a:off x="3718560" y="5760857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Generally speaking, whenever we eliminate half of the problem each iteration, that will give us </a:t>
            </a:r>
            <a:r>
              <a:rPr lang="en-US" sz="2000" b="1" dirty="0"/>
              <a:t>O(</a:t>
            </a:r>
            <a:r>
              <a:rPr lang="en-US" sz="2000" b="1" dirty="0" err="1"/>
              <a:t>logn</a:t>
            </a:r>
            <a:r>
              <a:rPr lang="en-US" sz="2000" b="1" dirty="0"/>
              <a:t>) </a:t>
            </a:r>
            <a:r>
              <a:rPr lang="en-US" sz="2000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193948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B7313-8477-DB30-9632-B54E491D5125}"/>
              </a:ext>
            </a:extLst>
          </p:cNvPr>
          <p:cNvSpPr txBox="1"/>
          <p:nvPr/>
        </p:nvSpPr>
        <p:spPr>
          <a:xfrm>
            <a:off x="457200" y="99060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1: Linear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772E5-3CFD-4D84-AAC1-6493C2ADBC71}"/>
              </a:ext>
            </a:extLst>
          </p:cNvPr>
          <p:cNvSpPr txBox="1"/>
          <p:nvPr/>
        </p:nvSpPr>
        <p:spPr>
          <a:xfrm>
            <a:off x="457200" y="1411974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every spot until one by one until we find what we are looking 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FA70C-97AB-C803-99F4-1B132B103C20}"/>
              </a:ext>
            </a:extLst>
          </p:cNvPr>
          <p:cNvSpPr txBox="1"/>
          <p:nvPr/>
        </p:nvSpPr>
        <p:spPr>
          <a:xfrm>
            <a:off x="304800" y="2819400"/>
            <a:ext cx="8000908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}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F6644-E248-353C-9924-D789568279CF}"/>
              </a:ext>
            </a:extLst>
          </p:cNvPr>
          <p:cNvSpPr txBox="1"/>
          <p:nvPr/>
        </p:nvSpPr>
        <p:spPr>
          <a:xfrm>
            <a:off x="457200" y="2018014"/>
            <a:ext cx="6672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 efficient for large data structures. </a:t>
            </a:r>
            <a:r>
              <a:rPr lang="en-US" sz="2800" b="1" dirty="0">
                <a:solidFill>
                  <a:srgbClr val="FF0000"/>
                </a:solidFill>
              </a:rPr>
              <a:t>O(n)</a:t>
            </a:r>
            <a:r>
              <a:rPr lang="en-US" sz="2000" dirty="0"/>
              <a:t> running time</a:t>
            </a:r>
          </a:p>
        </p:txBody>
      </p:sp>
    </p:spTree>
    <p:extLst>
      <p:ext uri="{BB962C8B-B14F-4D97-AF65-F5344CB8AC3E}">
        <p14:creationId xmlns:p14="http://schemas.microsoft.com/office/powerpoint/2010/main" val="3975326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573871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DE50-4530-1006-2E1C-E056A64B0111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661DC-83E5-F8A7-34BC-C0042C776564}"/>
              </a:ext>
            </a:extLst>
          </p:cNvPr>
          <p:cNvSpPr txBox="1"/>
          <p:nvPr/>
        </p:nvSpPr>
        <p:spPr>
          <a:xfrm>
            <a:off x="3718560" y="5760857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Generally speaking, whenever we eliminate half of the problem each iteration, that will give us </a:t>
            </a:r>
            <a:r>
              <a:rPr lang="en-US" sz="2000" b="1" dirty="0"/>
              <a:t>O(</a:t>
            </a:r>
            <a:r>
              <a:rPr lang="en-US" sz="2000" b="1" dirty="0" err="1"/>
              <a:t>logn</a:t>
            </a:r>
            <a:r>
              <a:rPr lang="en-US" sz="2000" b="1" dirty="0"/>
              <a:t>) </a:t>
            </a:r>
            <a:r>
              <a:rPr lang="en-US" sz="2000" dirty="0"/>
              <a:t>running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34D26-B0F6-36AA-E562-2BEA737C5724}"/>
              </a:ext>
            </a:extLst>
          </p:cNvPr>
          <p:cNvSpPr txBox="1"/>
          <p:nvPr/>
        </p:nvSpPr>
        <p:spPr>
          <a:xfrm>
            <a:off x="2922389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21D78-AE1C-DF67-2503-9CAC69FA28ED}"/>
              </a:ext>
            </a:extLst>
          </p:cNvPr>
          <p:cNvSpPr txBox="1"/>
          <p:nvPr/>
        </p:nvSpPr>
        <p:spPr>
          <a:xfrm>
            <a:off x="5175349" y="10146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F476C-0058-3171-68AB-4043250A3227}"/>
              </a:ext>
            </a:extLst>
          </p:cNvPr>
          <p:cNvSpPr txBox="1"/>
          <p:nvPr/>
        </p:nvSpPr>
        <p:spPr>
          <a:xfrm>
            <a:off x="6096000" y="1600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B1006-817C-9048-2231-8D4DD6790C63}"/>
              </a:ext>
            </a:extLst>
          </p:cNvPr>
          <p:cNvSpPr txBox="1"/>
          <p:nvPr/>
        </p:nvSpPr>
        <p:spPr>
          <a:xfrm>
            <a:off x="5175348" y="18797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0695E6-826F-D049-0A3C-EC59A18F1550}"/>
              </a:ext>
            </a:extLst>
          </p:cNvPr>
          <p:cNvSpPr txBox="1"/>
          <p:nvPr/>
        </p:nvSpPr>
        <p:spPr>
          <a:xfrm>
            <a:off x="4648200" y="21976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1AA29-6BE4-14B2-BFE1-B8A9AF69B99D}"/>
              </a:ext>
            </a:extLst>
          </p:cNvPr>
          <p:cNvSpPr txBox="1"/>
          <p:nvPr/>
        </p:nvSpPr>
        <p:spPr>
          <a:xfrm>
            <a:off x="5715000" y="27832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4BBE2-6CC7-CD96-7180-0C5A11B993D0}"/>
              </a:ext>
            </a:extLst>
          </p:cNvPr>
          <p:cNvSpPr txBox="1"/>
          <p:nvPr/>
        </p:nvSpPr>
        <p:spPr>
          <a:xfrm>
            <a:off x="5175347" y="3090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0B271-B5CE-06B8-2057-A3E1487CF283}"/>
              </a:ext>
            </a:extLst>
          </p:cNvPr>
          <p:cNvSpPr txBox="1"/>
          <p:nvPr/>
        </p:nvSpPr>
        <p:spPr>
          <a:xfrm>
            <a:off x="5277384" y="4032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810F3-200F-3001-5401-EF5FEF0FACCF}"/>
              </a:ext>
            </a:extLst>
          </p:cNvPr>
          <p:cNvSpPr txBox="1"/>
          <p:nvPr/>
        </p:nvSpPr>
        <p:spPr>
          <a:xfrm>
            <a:off x="2743200" y="49625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36C72-3A1E-971A-FDCB-0D7DF5273A66}"/>
              </a:ext>
            </a:extLst>
          </p:cNvPr>
          <p:cNvSpPr txBox="1"/>
          <p:nvPr/>
        </p:nvSpPr>
        <p:spPr>
          <a:xfrm>
            <a:off x="4144995" y="127637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882458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573871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DE50-4530-1006-2E1C-E056A64B0111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34D26-B0F6-36AA-E562-2BEA737C5724}"/>
              </a:ext>
            </a:extLst>
          </p:cNvPr>
          <p:cNvSpPr txBox="1"/>
          <p:nvPr/>
        </p:nvSpPr>
        <p:spPr>
          <a:xfrm>
            <a:off x="2922389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21D78-AE1C-DF67-2503-9CAC69FA28ED}"/>
              </a:ext>
            </a:extLst>
          </p:cNvPr>
          <p:cNvSpPr txBox="1"/>
          <p:nvPr/>
        </p:nvSpPr>
        <p:spPr>
          <a:xfrm>
            <a:off x="5175349" y="10146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F476C-0058-3171-68AB-4043250A3227}"/>
              </a:ext>
            </a:extLst>
          </p:cNvPr>
          <p:cNvSpPr txBox="1"/>
          <p:nvPr/>
        </p:nvSpPr>
        <p:spPr>
          <a:xfrm>
            <a:off x="6096000" y="1600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B1006-817C-9048-2231-8D4DD6790C63}"/>
              </a:ext>
            </a:extLst>
          </p:cNvPr>
          <p:cNvSpPr txBox="1"/>
          <p:nvPr/>
        </p:nvSpPr>
        <p:spPr>
          <a:xfrm>
            <a:off x="5175348" y="18797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0695E6-826F-D049-0A3C-EC59A18F1550}"/>
              </a:ext>
            </a:extLst>
          </p:cNvPr>
          <p:cNvSpPr txBox="1"/>
          <p:nvPr/>
        </p:nvSpPr>
        <p:spPr>
          <a:xfrm>
            <a:off x="4648200" y="21976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1AA29-6BE4-14B2-BFE1-B8A9AF69B99D}"/>
              </a:ext>
            </a:extLst>
          </p:cNvPr>
          <p:cNvSpPr txBox="1"/>
          <p:nvPr/>
        </p:nvSpPr>
        <p:spPr>
          <a:xfrm>
            <a:off x="5715000" y="27832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4BBE2-6CC7-CD96-7180-0C5A11B993D0}"/>
              </a:ext>
            </a:extLst>
          </p:cNvPr>
          <p:cNvSpPr txBox="1"/>
          <p:nvPr/>
        </p:nvSpPr>
        <p:spPr>
          <a:xfrm>
            <a:off x="5175347" y="3090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0B271-B5CE-06B8-2057-A3E1487CF283}"/>
              </a:ext>
            </a:extLst>
          </p:cNvPr>
          <p:cNvSpPr txBox="1"/>
          <p:nvPr/>
        </p:nvSpPr>
        <p:spPr>
          <a:xfrm>
            <a:off x="5277384" y="4032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810F3-200F-3001-5401-EF5FEF0FACCF}"/>
              </a:ext>
            </a:extLst>
          </p:cNvPr>
          <p:cNvSpPr txBox="1"/>
          <p:nvPr/>
        </p:nvSpPr>
        <p:spPr>
          <a:xfrm>
            <a:off x="2743200" y="49625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36C72-3A1E-971A-FDCB-0D7DF5273A66}"/>
              </a:ext>
            </a:extLst>
          </p:cNvPr>
          <p:cNvSpPr txBox="1"/>
          <p:nvPr/>
        </p:nvSpPr>
        <p:spPr>
          <a:xfrm>
            <a:off x="4144995" y="127637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O(log 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A2E38-C378-4E80-3754-7766834833FC}"/>
              </a:ext>
            </a:extLst>
          </p:cNvPr>
          <p:cNvSpPr txBox="1"/>
          <p:nvPr/>
        </p:nvSpPr>
        <p:spPr>
          <a:xfrm>
            <a:off x="3879986" y="5831050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875153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DE50-4530-1006-2E1C-E056A64B0111}"/>
              </a:ext>
            </a:extLst>
          </p:cNvPr>
          <p:cNvSpPr txBox="1"/>
          <p:nvPr/>
        </p:nvSpPr>
        <p:spPr>
          <a:xfrm>
            <a:off x="304800" y="334174"/>
            <a:ext cx="11033760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int result = </a:t>
            </a:r>
            <a:r>
              <a:rPr lang="en-US" sz="20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x.compareTo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(array[mid])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u="sng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result = 0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u="sng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result &gt; 0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85AEA-D5D7-D90C-CD3B-C05541A35C7E}"/>
              </a:ext>
            </a:extLst>
          </p:cNvPr>
          <p:cNvSpPr txBox="1"/>
          <p:nvPr/>
        </p:nvSpPr>
        <p:spPr>
          <a:xfrm>
            <a:off x="7052309" y="3352800"/>
            <a:ext cx="4267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do binary search on an array of Strings using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601923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9EDE9D-63E0-5837-DC54-BE44689AB5E1}"/>
              </a:ext>
            </a:extLst>
          </p:cNvPr>
          <p:cNvSpPr txBox="1"/>
          <p:nvPr/>
        </p:nvSpPr>
        <p:spPr>
          <a:xfrm>
            <a:off x="304800" y="334174"/>
            <a:ext cx="1103376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????????????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(?????????);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(?????????);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else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9DE5FE-172D-D71A-C70A-7D20F9FA84AE}"/>
              </a:ext>
            </a:extLst>
          </p:cNvPr>
          <p:cNvSpPr txBox="1"/>
          <p:nvPr/>
        </p:nvSpPr>
        <p:spPr>
          <a:xfrm>
            <a:off x="381000" y="5965874"/>
            <a:ext cx="7992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Search can also be implemented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97963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B7313-8477-DB30-9632-B54E491D5125}"/>
              </a:ext>
            </a:extLst>
          </p:cNvPr>
          <p:cNvSpPr txBox="1"/>
          <p:nvPr/>
        </p:nvSpPr>
        <p:spPr>
          <a:xfrm>
            <a:off x="457200" y="99060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1: Linear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772E5-3CFD-4D84-AAC1-6493C2ADBC71}"/>
              </a:ext>
            </a:extLst>
          </p:cNvPr>
          <p:cNvSpPr txBox="1"/>
          <p:nvPr/>
        </p:nvSpPr>
        <p:spPr>
          <a:xfrm>
            <a:off x="457200" y="1411974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every spot until one by one until we find what we are looking 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FA70C-97AB-C803-99F4-1B132B103C20}"/>
              </a:ext>
            </a:extLst>
          </p:cNvPr>
          <p:cNvSpPr txBox="1"/>
          <p:nvPr/>
        </p:nvSpPr>
        <p:spPr>
          <a:xfrm>
            <a:off x="304800" y="2819400"/>
            <a:ext cx="8000908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}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F6644-E248-353C-9924-D789568279CF}"/>
              </a:ext>
            </a:extLst>
          </p:cNvPr>
          <p:cNvSpPr txBox="1"/>
          <p:nvPr/>
        </p:nvSpPr>
        <p:spPr>
          <a:xfrm>
            <a:off x="457200" y="2018014"/>
            <a:ext cx="6672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 efficient for large data structures. </a:t>
            </a:r>
            <a:r>
              <a:rPr lang="en-US" sz="2800" b="1" dirty="0">
                <a:solidFill>
                  <a:srgbClr val="FF0000"/>
                </a:solidFill>
              </a:rPr>
              <a:t>O(n)</a:t>
            </a:r>
            <a:r>
              <a:rPr lang="en-US" sz="2000" dirty="0"/>
              <a:t> running time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5D938D99-CC98-D98F-2543-147C0F520170}"/>
              </a:ext>
            </a:extLst>
          </p:cNvPr>
          <p:cNvSpPr/>
          <p:nvPr/>
        </p:nvSpPr>
        <p:spPr>
          <a:xfrm>
            <a:off x="269421" y="52081"/>
            <a:ext cx="11658600" cy="6460420"/>
          </a:xfrm>
          <a:prstGeom prst="irregularSeal2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230627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04865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3048000" y="2905780"/>
            <a:ext cx="4501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What if our array is sorted?</a:t>
            </a:r>
          </a:p>
        </p:txBody>
      </p:sp>
    </p:spTree>
    <p:extLst>
      <p:ext uri="{BB962C8B-B14F-4D97-AF65-F5344CB8AC3E}">
        <p14:creationId xmlns:p14="http://schemas.microsoft.com/office/powerpoint/2010/main" val="130803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7CEDC-EE00-38A7-8A54-29C0BDCC70AD}"/>
              </a:ext>
            </a:extLst>
          </p:cNvPr>
          <p:cNvSpPr txBox="1"/>
          <p:nvPr/>
        </p:nvSpPr>
        <p:spPr>
          <a:xfrm>
            <a:off x="914400" y="2951946"/>
            <a:ext cx="9565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leverage the fact that this array is sorted to make searching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337103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763409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3167698"/>
            <a:ext cx="383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691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3167698"/>
            <a:ext cx="7536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83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6793</TotalTime>
  <Words>4166</Words>
  <Application>Microsoft Office PowerPoint</Application>
  <PresentationFormat>Widescreen</PresentationFormat>
  <Paragraphs>842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80</cp:revision>
  <dcterms:created xsi:type="dcterms:W3CDTF">2022-08-21T16:55:59Z</dcterms:created>
  <dcterms:modified xsi:type="dcterms:W3CDTF">2025-04-17T09:03:03Z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