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51" r:id="rId3"/>
    <p:sldId id="358" r:id="rId4"/>
    <p:sldId id="375" r:id="rId5"/>
    <p:sldId id="380" r:id="rId6"/>
    <p:sldId id="381" r:id="rId7"/>
    <p:sldId id="382" r:id="rId8"/>
    <p:sldId id="376" r:id="rId9"/>
    <p:sldId id="384" r:id="rId10"/>
    <p:sldId id="385" r:id="rId11"/>
    <p:sldId id="386" r:id="rId12"/>
    <p:sldId id="387" r:id="rId13"/>
    <p:sldId id="388" r:id="rId14"/>
    <p:sldId id="391" r:id="rId15"/>
    <p:sldId id="389" r:id="rId16"/>
    <p:sldId id="390" r:id="rId17"/>
    <p:sldId id="377" r:id="rId18"/>
    <p:sldId id="378" r:id="rId19"/>
    <p:sldId id="379" r:id="rId20"/>
    <p:sldId id="374" r:id="rId21"/>
    <p:sldId id="359" r:id="rId22"/>
    <p:sldId id="360" r:id="rId23"/>
    <p:sldId id="366" r:id="rId24"/>
    <p:sldId id="365" r:id="rId25"/>
    <p:sldId id="363" r:id="rId26"/>
    <p:sldId id="361" r:id="rId27"/>
    <p:sldId id="392" r:id="rId28"/>
    <p:sldId id="373" r:id="rId29"/>
    <p:sldId id="367" r:id="rId30"/>
    <p:sldId id="368" r:id="rId31"/>
    <p:sldId id="369" r:id="rId32"/>
    <p:sldId id="371" r:id="rId33"/>
    <p:sldId id="372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517" autoAdjust="0"/>
  </p:normalViewPr>
  <p:slideViewPr>
    <p:cSldViewPr>
      <p:cViewPr varScale="1">
        <p:scale>
          <a:sx n="83" d="100"/>
          <a:sy n="83" d="100"/>
        </p:scale>
        <p:origin x="46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8:51:32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81 24575,'169'2'0,"177"-4"0,-81-10 0,-185 6 0,117-23 0,-133 17 0,0 2 0,1 3 0,97 3 0,156 48 0,-101-9 0,-103-29 0,-75-6 0,40 6 0,-17 4 0,7 1 0,119 4 0,300 21 0,-465-33 0,68 3 0,104-5 0,-84-3 0,432 2-1365,-526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8:44:39.3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24575,'7'5'0,"0"-1"0,0 1 0,0-2 0,1 1 0,0-1 0,0 0 0,0 0 0,14 2 0,-13-3 0,42 8 0,0-2 0,0-3 0,85-1 0,18 1 0,312 15 0,-443-18 0,-1 1 0,0 0 0,1 2 0,-1 0 0,28 12 0,2-1 0,195 42-1365,-212-52-5461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8:44:40.7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1791 76 24575,'-20'-1'0,"-34"-6"0,-5-1 0,-165 4 0,-4 0 0,-56-20 0,63 4 0,-83 16 0,174 6 0,61-2 182,13 2-956,-86-10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8:44:12.6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600 10 24575,'-600'0'0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8:44:22.87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24492,'1518'118'0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8:44:16.5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24575,'71'4'0,"-1"3"0,88 21 0,-114-20 0,7 1 0,0-2 0,86 1 0,290 6 0,-144-9 0,-161-6 0,175 18-1365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8:44:17.7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1135 65 24575,'-15'0'0,"-716"-22"0,584 3 289,80 8-1116,-107-2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8:44:19.3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24575,'113'5'0,"149"26"0,-178-19 0,-19-7 0,111-4 0,-82-2 0,9 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8:44:21.2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1551 100 24575,'-351'-6'0,"199"-3"0,-34 0 0,-84-6 0,6 1 0,227 15 0,0-2 0,0-1 0,0-2 0,-52-13 0,-2-7-1365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8:44:25.5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1502 147 24575,'-189'-50'0,"151"42"0,-1 2 0,0 2 0,-72 1 0,106 3 0,-228 2 0,-149-3 0,322-2 0,-84-15 0,39-5 0,-52-8 0,328 29 0,-32 9 0,-32-2 0,-31 1 330,19 0-2025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8:44:30.9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0 24575,'-1'136'0,"5"177"0,29-91 0,-33-221 0,2 19 0,0 0 0,-1 26 0,0 14 0,-1-58 0,1 0 0,-1 0 0,1 0 0,0 0 0,0 0 0,-1 0 0,1 0 0,1 0 0,-1 0 0,0 0 0,0 0 0,1 0 0,-1-1 0,1 1 0,-1-1 0,1 1 0,0-1 0,0 0 0,-1 1 0,1-1 0,4 1 0,4 3 0,1 0 0,0-1 0,12 2 0,1 1 0,8 3 0,0-1 0,1-2 0,-1-1 0,49 2 0,138-7 0,-107-3 0,64 1 0,191 2 0,-259 2 0,1 6 0,131 25 0,-174-18 0,-17-5 0,77 10 0,-124-21 0,0 0 0,0 0 0,0 0 0,0 0 0,0 0 0,0 0 0,0 0 0,-1-1 0,1 1 0,0-1 0,0 0 0,0 1 0,0-1 0,-1 0 0,1 0 0,0 0 0,-1 0 0,1 0 0,-1-1 0,1 1 0,-1 0 0,0-1 0,1 1 0,-1-1 0,0 0 0,0 1 0,0-1 0,0 0 0,0 1 0,-1-1 0,1 0 0,-1 0 0,2-3 0,0-6 0,-1 0 0,0 0 0,0 0 0,-2-20 0,0 11 0,1-653 0,-1 671 0,1 0 0,0 1 0,-1-1 0,1 1 0,-1-1 0,0 1 0,0-1 0,1 1 0,-1 0 0,0-1 0,0 1 0,0 0 0,-1 0 0,1-1 0,0 1 0,0 0 0,-1 0 0,1 0 0,0 0 0,-1 1 0,1-1 0,-1 0 0,-1 0 0,-43-15 0,32 11 0,2 1 0,0 0 0,0 0 0,-1 2 0,1-1 0,-1 1 0,-20 0 0,-224-9 0,15-1 0,85 12 0,-262-33 0,277 15 0,-181-1 0,255 19-1365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5/2/2025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5/2/2025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5/2/2025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50.png"/><Relationship Id="rId18" Type="http://schemas.openxmlformats.org/officeDocument/2006/relationships/customXml" Target="../ink/ink9.xml"/><Relationship Id="rId3" Type="http://schemas.openxmlformats.org/officeDocument/2006/relationships/image" Target="../media/image31.jpeg"/><Relationship Id="rId21" Type="http://schemas.openxmlformats.org/officeDocument/2006/relationships/image" Target="../media/image190.png"/><Relationship Id="rId7" Type="http://schemas.openxmlformats.org/officeDocument/2006/relationships/image" Target="../media/image12.png"/><Relationship Id="rId12" Type="http://schemas.openxmlformats.org/officeDocument/2006/relationships/customXml" Target="../ink/ink6.xml"/><Relationship Id="rId17" Type="http://schemas.openxmlformats.org/officeDocument/2006/relationships/image" Target="../media/image170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0.png"/><Relationship Id="rId5" Type="http://schemas.openxmlformats.org/officeDocument/2006/relationships/image" Target="../media/image110.png"/><Relationship Id="rId15" Type="http://schemas.openxmlformats.org/officeDocument/2006/relationships/image" Target="../media/image160.png"/><Relationship Id="rId23" Type="http://schemas.openxmlformats.org/officeDocument/2006/relationships/image" Target="../media/image200.png"/><Relationship Id="rId10" Type="http://schemas.openxmlformats.org/officeDocument/2006/relationships/customXml" Target="../ink/ink5.xml"/><Relationship Id="rId19" Type="http://schemas.openxmlformats.org/officeDocument/2006/relationships/image" Target="../media/image180.png"/><Relationship Id="rId4" Type="http://schemas.openxmlformats.org/officeDocument/2006/relationships/customXml" Target="../ink/ink2.xml"/><Relationship Id="rId9" Type="http://schemas.openxmlformats.org/officeDocument/2006/relationships/image" Target="../media/image13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27.png"/><Relationship Id="rId7" Type="http://schemas.openxmlformats.org/officeDocument/2006/relationships/image" Target="../media/image38.jpeg"/><Relationship Id="rId12" Type="http://schemas.openxmlformats.org/officeDocument/2006/relationships/image" Target="../media/image4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png"/><Relationship Id="rId5" Type="http://schemas.openxmlformats.org/officeDocument/2006/relationships/image" Target="../media/image28.png"/><Relationship Id="rId10" Type="http://schemas.openxmlformats.org/officeDocument/2006/relationships/image" Target="../media/image41.jpe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gif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32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Final Exam Review, Course Conclusion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</a:t>
            </a:r>
            <a:r>
              <a:rPr lang="en-US" sz="2800" spc="-20" dirty="0">
                <a:latin typeface="Calibri"/>
                <a:cs typeface="Calibri"/>
              </a:rPr>
              <a:t>l</a:t>
            </a: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D27B9F-C5FC-0B76-8D5F-37FECB4C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D75F608-0791-0EE5-DE7C-C73654A2ED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056D3B2-5972-5918-7D2C-92F8454B1E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DDCB7F3-F790-6FC9-B0D8-13ED5D2A9D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04370CD-4AC1-CF19-FF2F-B7934A473F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A4D12CF-3A0A-4941-8D39-1885D9979E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B9FB95-2FC4-8B64-DDA5-AED2D925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791200"/>
            <a:ext cx="3810000" cy="222926"/>
          </a:xfrm>
          <a:prstGeom prst="rect">
            <a:avLst/>
          </a:prstGeom>
        </p:spPr>
      </p:pic>
      <p:pic>
        <p:nvPicPr>
          <p:cNvPr id="8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E249B650-E77F-FD95-B423-C668EEF1C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8742" r="80312" b="56559"/>
          <a:stretch/>
        </p:blipFill>
        <p:spPr bwMode="auto">
          <a:xfrm>
            <a:off x="7315738" y="5622432"/>
            <a:ext cx="532862" cy="5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FF3B74-BC15-B3AA-6641-D88CF6280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879853"/>
            <a:ext cx="2971800" cy="236590"/>
          </a:xfrm>
          <a:prstGeom prst="rect">
            <a:avLst/>
          </a:prstGeom>
        </p:spPr>
      </p:pic>
      <p:pic>
        <p:nvPicPr>
          <p:cNvPr id="1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BCF5CC49-9DC6-1F28-3E73-ACBE06820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742" r="61909" b="56559"/>
          <a:stretch/>
        </p:blipFill>
        <p:spPr bwMode="auto">
          <a:xfrm>
            <a:off x="6096000" y="4655247"/>
            <a:ext cx="5715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9B4B1-7718-D83C-3128-BEC77DA3E4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4160206"/>
            <a:ext cx="2514600" cy="208105"/>
          </a:xfrm>
          <a:prstGeom prst="rect">
            <a:avLst/>
          </a:prstGeom>
        </p:spPr>
      </p:pic>
      <p:pic>
        <p:nvPicPr>
          <p:cNvPr id="11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C85FDD6D-C0BE-932E-8715-E485AD876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4" t="10637" r="41340" b="57914"/>
          <a:stretch/>
        </p:blipFill>
        <p:spPr bwMode="auto">
          <a:xfrm>
            <a:off x="4953000" y="3962400"/>
            <a:ext cx="533400" cy="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7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EAD299-3AAB-4C15-9BE3-757244656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57370F6-3D6F-8CFD-6665-B88AB1CFC5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A875892-EC61-53E9-96BF-EB7D67D406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5B88739-81EC-F8DD-1A45-AC2C10BD5B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2DCC30-1FFC-3B04-A3A7-6333604F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CC56479-30F9-6BA7-4D37-7D3B337F72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1A48D-41A5-654F-6649-E3215005F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791200"/>
            <a:ext cx="3810000" cy="222926"/>
          </a:xfrm>
          <a:prstGeom prst="rect">
            <a:avLst/>
          </a:prstGeom>
        </p:spPr>
      </p:pic>
      <p:pic>
        <p:nvPicPr>
          <p:cNvPr id="8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0072663A-808B-38A5-75C2-43B903E05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8742" r="80312" b="56559"/>
          <a:stretch/>
        </p:blipFill>
        <p:spPr bwMode="auto">
          <a:xfrm>
            <a:off x="7315738" y="5622432"/>
            <a:ext cx="532862" cy="5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C9B859-9B86-4F99-EE56-26F2CBB34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879853"/>
            <a:ext cx="2971800" cy="236590"/>
          </a:xfrm>
          <a:prstGeom prst="rect">
            <a:avLst/>
          </a:prstGeom>
        </p:spPr>
      </p:pic>
      <p:pic>
        <p:nvPicPr>
          <p:cNvPr id="1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F967B0A0-8F87-1B27-3722-E435D59D0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742" r="61909" b="56559"/>
          <a:stretch/>
        </p:blipFill>
        <p:spPr bwMode="auto">
          <a:xfrm>
            <a:off x="6096000" y="4655247"/>
            <a:ext cx="5715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57F44B-E2FF-A65A-E75A-5ECC68B90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4160206"/>
            <a:ext cx="2514600" cy="208105"/>
          </a:xfrm>
          <a:prstGeom prst="rect">
            <a:avLst/>
          </a:prstGeom>
        </p:spPr>
      </p:pic>
      <p:pic>
        <p:nvPicPr>
          <p:cNvPr id="11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3F4FD44F-66DC-3DD6-6A7C-9265A8122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4" t="10637" r="41340" b="57914"/>
          <a:stretch/>
        </p:blipFill>
        <p:spPr bwMode="auto">
          <a:xfrm>
            <a:off x="4953000" y="3962400"/>
            <a:ext cx="533400" cy="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D1FEA0-FDE6-E3DF-6789-6DF52831C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3419375"/>
            <a:ext cx="3402332" cy="256089"/>
          </a:xfrm>
          <a:prstGeom prst="rect">
            <a:avLst/>
          </a:prstGeom>
        </p:spPr>
      </p:pic>
      <p:pic>
        <p:nvPicPr>
          <p:cNvPr id="14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2024E404-DA78-7A4E-E423-599642A726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8" t="8665" r="25102" b="54631"/>
          <a:stretch/>
        </p:blipFill>
        <p:spPr bwMode="auto">
          <a:xfrm>
            <a:off x="3776970" y="3175773"/>
            <a:ext cx="468459" cy="7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2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B18222-B694-F519-75E1-7100AE197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CC6724C-56D5-A71C-4313-9FE8991726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8D36245-FA6D-DA24-C0FE-E88229B0D2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621247-F5BF-14CA-506F-CAF63D3977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309D03A-03E2-CA8E-D549-2C7B30DB5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97A60E7-2E6A-5C80-F996-F1A3942C43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EF762-0F43-8B07-BEF9-9403C53D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791200"/>
            <a:ext cx="3810000" cy="222926"/>
          </a:xfrm>
          <a:prstGeom prst="rect">
            <a:avLst/>
          </a:prstGeom>
        </p:spPr>
      </p:pic>
      <p:pic>
        <p:nvPicPr>
          <p:cNvPr id="8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063D75D7-B58A-949E-3C1B-59DB97E48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8742" r="80312" b="56559"/>
          <a:stretch/>
        </p:blipFill>
        <p:spPr bwMode="auto">
          <a:xfrm>
            <a:off x="7315738" y="5622432"/>
            <a:ext cx="532862" cy="5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CE149-E734-4D1F-AE33-130722076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879853"/>
            <a:ext cx="2971800" cy="236590"/>
          </a:xfrm>
          <a:prstGeom prst="rect">
            <a:avLst/>
          </a:prstGeom>
        </p:spPr>
      </p:pic>
      <p:pic>
        <p:nvPicPr>
          <p:cNvPr id="1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CD47E1DF-8AF4-5D13-9EA0-6B3EB85BC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742" r="61909" b="56559"/>
          <a:stretch/>
        </p:blipFill>
        <p:spPr bwMode="auto">
          <a:xfrm>
            <a:off x="6096000" y="4655247"/>
            <a:ext cx="5715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60D723-FA2C-3F25-BB42-53494E992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4160206"/>
            <a:ext cx="2514600" cy="208105"/>
          </a:xfrm>
          <a:prstGeom prst="rect">
            <a:avLst/>
          </a:prstGeom>
        </p:spPr>
      </p:pic>
      <p:pic>
        <p:nvPicPr>
          <p:cNvPr id="11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A2C7DF67-089A-F223-5D60-8D282DDB5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4" t="10637" r="41340" b="57914"/>
          <a:stretch/>
        </p:blipFill>
        <p:spPr bwMode="auto">
          <a:xfrm>
            <a:off x="4953000" y="3962400"/>
            <a:ext cx="533400" cy="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197944-9B20-451F-8948-06B1047F1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3419375"/>
            <a:ext cx="3402332" cy="256089"/>
          </a:xfrm>
          <a:prstGeom prst="rect">
            <a:avLst/>
          </a:prstGeom>
        </p:spPr>
      </p:pic>
      <p:pic>
        <p:nvPicPr>
          <p:cNvPr id="14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9E94D244-8E59-4EC6-3A31-6CE4B6E8D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8" t="8665" r="25102" b="54631"/>
          <a:stretch/>
        </p:blipFill>
        <p:spPr bwMode="auto">
          <a:xfrm>
            <a:off x="3776970" y="3175773"/>
            <a:ext cx="468459" cy="7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06052B-4003-ACB5-2D86-C5A0ECCCB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2297" y="2689187"/>
            <a:ext cx="3393303" cy="244215"/>
          </a:xfrm>
          <a:prstGeom prst="rect">
            <a:avLst/>
          </a:prstGeom>
        </p:spPr>
      </p:pic>
      <p:pic>
        <p:nvPicPr>
          <p:cNvPr id="17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0E803789-3089-7462-34C2-32B8F6312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8" t="6815" r="3451" b="54630"/>
          <a:stretch/>
        </p:blipFill>
        <p:spPr bwMode="auto">
          <a:xfrm>
            <a:off x="2833326" y="2430293"/>
            <a:ext cx="4572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6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39F5D6-78EF-C1DC-8881-8C09287BD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C4BBFE4-47EB-8BF6-8F14-CB293E0DCDE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B4C801-93A6-4172-6E14-5E6A53ED39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BFA175A-2BE5-6648-DF1B-1D62050DF3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077AD97-5879-A3FA-954B-E9CC8BC154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0DAA8A6-9CC0-52CD-E10C-A7EC64ECC7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E5FCD-C2BE-4C6F-F68C-1204E810E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791200"/>
            <a:ext cx="3810000" cy="222926"/>
          </a:xfrm>
          <a:prstGeom prst="rect">
            <a:avLst/>
          </a:prstGeom>
        </p:spPr>
      </p:pic>
      <p:pic>
        <p:nvPicPr>
          <p:cNvPr id="8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86A5E079-29D6-58C9-44C1-7AD2C223D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8742" r="80312" b="56559"/>
          <a:stretch/>
        </p:blipFill>
        <p:spPr bwMode="auto">
          <a:xfrm>
            <a:off x="7315738" y="5622432"/>
            <a:ext cx="532862" cy="5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089545-94F2-B17D-2277-CF37869B4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879853"/>
            <a:ext cx="2971800" cy="236590"/>
          </a:xfrm>
          <a:prstGeom prst="rect">
            <a:avLst/>
          </a:prstGeom>
        </p:spPr>
      </p:pic>
      <p:pic>
        <p:nvPicPr>
          <p:cNvPr id="1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44808A7D-F59B-7DD9-D33E-2852756EE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742" r="61909" b="56559"/>
          <a:stretch/>
        </p:blipFill>
        <p:spPr bwMode="auto">
          <a:xfrm>
            <a:off x="6096000" y="4655247"/>
            <a:ext cx="5715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AC2B9-5F02-9A43-3863-E385EBB9F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4160206"/>
            <a:ext cx="2514600" cy="208105"/>
          </a:xfrm>
          <a:prstGeom prst="rect">
            <a:avLst/>
          </a:prstGeom>
        </p:spPr>
      </p:pic>
      <p:pic>
        <p:nvPicPr>
          <p:cNvPr id="11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E598BB11-88BD-4980-EE18-0018C9797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4" t="10637" r="41340" b="57914"/>
          <a:stretch/>
        </p:blipFill>
        <p:spPr bwMode="auto">
          <a:xfrm>
            <a:off x="4953000" y="3962400"/>
            <a:ext cx="533400" cy="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7971B7-D3EE-0B68-4C61-B9AF5D664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3419375"/>
            <a:ext cx="3402332" cy="256089"/>
          </a:xfrm>
          <a:prstGeom prst="rect">
            <a:avLst/>
          </a:prstGeom>
        </p:spPr>
      </p:pic>
      <p:pic>
        <p:nvPicPr>
          <p:cNvPr id="14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15F7695D-2FB7-B1DF-B6BE-CE398D6575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8" t="8665" r="25102" b="54631"/>
          <a:stretch/>
        </p:blipFill>
        <p:spPr bwMode="auto">
          <a:xfrm>
            <a:off x="3776970" y="3175773"/>
            <a:ext cx="468459" cy="7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B1B500-74A0-B044-920E-F2169907BA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2297" y="2689187"/>
            <a:ext cx="3393303" cy="244215"/>
          </a:xfrm>
          <a:prstGeom prst="rect">
            <a:avLst/>
          </a:prstGeom>
        </p:spPr>
      </p:pic>
      <p:pic>
        <p:nvPicPr>
          <p:cNvPr id="17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283C89A6-1560-4612-73AA-4993EBFDB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8" t="6815" r="3451" b="54630"/>
          <a:stretch/>
        </p:blipFill>
        <p:spPr bwMode="auto">
          <a:xfrm>
            <a:off x="2833326" y="2430293"/>
            <a:ext cx="4572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93241C-2EFB-BFE5-5695-0E5920FD93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400" y="1858283"/>
            <a:ext cx="3876675" cy="331211"/>
          </a:xfrm>
          <a:prstGeom prst="rect">
            <a:avLst/>
          </a:prstGeom>
        </p:spPr>
      </p:pic>
      <p:pic>
        <p:nvPicPr>
          <p:cNvPr id="2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685854E8-CF9B-9D54-E0AE-533B3903D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57766" r="83559" b="4511"/>
          <a:stretch/>
        </p:blipFill>
        <p:spPr bwMode="auto">
          <a:xfrm>
            <a:off x="1629062" y="1668291"/>
            <a:ext cx="428338" cy="7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44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7BD4A3-CE56-A80E-409D-4323A10E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B2794CE-BDD2-A3E9-6A48-FB5228BC53E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4C08DBC-D5D6-53F0-56D9-FD60FE110B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85CB7B-BFBB-3682-66B8-5888537A2A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3482DE9-71CC-C71D-027C-3D9415B39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F0C2EBD-C3E1-C5D6-CE0B-A14E40DFD6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361FF-33EA-3930-14DB-5FACB944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791200"/>
            <a:ext cx="3810000" cy="222926"/>
          </a:xfrm>
          <a:prstGeom prst="rect">
            <a:avLst/>
          </a:prstGeom>
        </p:spPr>
      </p:pic>
      <p:pic>
        <p:nvPicPr>
          <p:cNvPr id="8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C5E02E47-3BDB-826C-83E4-92E5A6A3C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8742" r="80312" b="56559"/>
          <a:stretch/>
        </p:blipFill>
        <p:spPr bwMode="auto">
          <a:xfrm>
            <a:off x="7315738" y="5622432"/>
            <a:ext cx="532862" cy="5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FD233-FF16-7341-1E96-E323170B0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879853"/>
            <a:ext cx="2971800" cy="236590"/>
          </a:xfrm>
          <a:prstGeom prst="rect">
            <a:avLst/>
          </a:prstGeom>
        </p:spPr>
      </p:pic>
      <p:pic>
        <p:nvPicPr>
          <p:cNvPr id="1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2DD23162-AC9D-EA09-7B3B-068AFD47B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742" r="61909" b="56559"/>
          <a:stretch/>
        </p:blipFill>
        <p:spPr bwMode="auto">
          <a:xfrm>
            <a:off x="6096000" y="4655247"/>
            <a:ext cx="5715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8EEF9B-FF5E-1858-FB35-475D37D46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600" y="4160206"/>
            <a:ext cx="2514600" cy="208105"/>
          </a:xfrm>
          <a:prstGeom prst="rect">
            <a:avLst/>
          </a:prstGeom>
        </p:spPr>
      </p:pic>
      <p:pic>
        <p:nvPicPr>
          <p:cNvPr id="11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BA7945CE-125C-C015-AC5E-9A526725A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4" t="10637" r="41340" b="57914"/>
          <a:stretch/>
        </p:blipFill>
        <p:spPr bwMode="auto">
          <a:xfrm>
            <a:off x="4953000" y="3962400"/>
            <a:ext cx="533400" cy="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449097-DCAB-7E0A-6A72-658FB3B0E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3419375"/>
            <a:ext cx="3402332" cy="256089"/>
          </a:xfrm>
          <a:prstGeom prst="rect">
            <a:avLst/>
          </a:prstGeom>
        </p:spPr>
      </p:pic>
      <p:pic>
        <p:nvPicPr>
          <p:cNvPr id="14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5F1AEEFB-C53C-85B2-9552-26D5DA5D2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8" t="8665" r="25102" b="54631"/>
          <a:stretch/>
        </p:blipFill>
        <p:spPr bwMode="auto">
          <a:xfrm>
            <a:off x="3776970" y="3175773"/>
            <a:ext cx="468459" cy="7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0C858F-D711-F054-DC3F-087A933FAE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2297" y="2689187"/>
            <a:ext cx="3393303" cy="244215"/>
          </a:xfrm>
          <a:prstGeom prst="rect">
            <a:avLst/>
          </a:prstGeom>
        </p:spPr>
      </p:pic>
      <p:pic>
        <p:nvPicPr>
          <p:cNvPr id="17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FEC64365-2495-ABFD-8030-0E6EBE44E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8" t="6815" r="3451" b="54630"/>
          <a:stretch/>
        </p:blipFill>
        <p:spPr bwMode="auto">
          <a:xfrm>
            <a:off x="2833326" y="2430293"/>
            <a:ext cx="4572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89C425-4FD1-C5E2-0CEB-76573461D5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7400" y="1858283"/>
            <a:ext cx="3876675" cy="331211"/>
          </a:xfrm>
          <a:prstGeom prst="rect">
            <a:avLst/>
          </a:prstGeom>
        </p:spPr>
      </p:pic>
      <p:pic>
        <p:nvPicPr>
          <p:cNvPr id="2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EB7F8555-9C6C-E313-216F-547B73ED6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57766" r="83559" b="4511"/>
          <a:stretch/>
        </p:blipFill>
        <p:spPr bwMode="auto">
          <a:xfrm>
            <a:off x="1629062" y="1668291"/>
            <a:ext cx="428338" cy="7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A8F4D2-5E3B-C655-944E-7CA052A367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5548" y="1107978"/>
            <a:ext cx="4343400" cy="247240"/>
          </a:xfrm>
          <a:prstGeom prst="rect">
            <a:avLst/>
          </a:prstGeom>
        </p:spPr>
      </p:pic>
      <p:pic>
        <p:nvPicPr>
          <p:cNvPr id="15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3FA391C3-E008-1BED-9E79-AB76ED772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6" t="60789" r="61909" b="8367"/>
          <a:stretch/>
        </p:blipFill>
        <p:spPr bwMode="auto">
          <a:xfrm>
            <a:off x="181133" y="910489"/>
            <a:ext cx="502104" cy="5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136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168EE3-4C75-840E-F00B-8283FF00F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D880A27-C091-DD30-07D3-FDD830AFB13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2F2A708-8796-586F-CF8F-564B34FC73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94BA2F7-065F-B5DF-ECB6-39AF5231E9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8E31E7C-14AA-200B-5CCE-4495A7A03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C6B9646-A3F2-C82D-D883-DAD5077736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17179-4770-FCD5-D99C-82A3F9240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6068825"/>
            <a:ext cx="3810000" cy="222926"/>
          </a:xfrm>
          <a:prstGeom prst="rect">
            <a:avLst/>
          </a:prstGeom>
        </p:spPr>
      </p:pic>
      <p:pic>
        <p:nvPicPr>
          <p:cNvPr id="8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3E692BE2-7466-435A-5ABC-53B83E7A8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8742" r="80312" b="56559"/>
          <a:stretch/>
        </p:blipFill>
        <p:spPr bwMode="auto">
          <a:xfrm>
            <a:off x="7772938" y="5900057"/>
            <a:ext cx="532862" cy="5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38CFF8-9F40-BFB9-7E29-E0CCCB68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5157478"/>
            <a:ext cx="2971800" cy="236590"/>
          </a:xfrm>
          <a:prstGeom prst="rect">
            <a:avLst/>
          </a:prstGeom>
        </p:spPr>
      </p:pic>
      <p:pic>
        <p:nvPicPr>
          <p:cNvPr id="1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41793C54-941E-7931-1707-21501F34E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742" r="61909" b="56559"/>
          <a:stretch/>
        </p:blipFill>
        <p:spPr bwMode="auto">
          <a:xfrm>
            <a:off x="6553200" y="4932872"/>
            <a:ext cx="5715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7BE363-19F7-6C59-F513-B3E33A99C0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4437831"/>
            <a:ext cx="2514600" cy="208105"/>
          </a:xfrm>
          <a:prstGeom prst="rect">
            <a:avLst/>
          </a:prstGeom>
        </p:spPr>
      </p:pic>
      <p:pic>
        <p:nvPicPr>
          <p:cNvPr id="11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1A255EE1-691F-7FCF-8248-9339E22053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4" t="10637" r="41340" b="57914"/>
          <a:stretch/>
        </p:blipFill>
        <p:spPr bwMode="auto">
          <a:xfrm>
            <a:off x="5410200" y="4240025"/>
            <a:ext cx="533400" cy="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4CB7A1-FD4C-F9FB-C543-541C3B7390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3697000"/>
            <a:ext cx="3402332" cy="256089"/>
          </a:xfrm>
          <a:prstGeom prst="rect">
            <a:avLst/>
          </a:prstGeom>
        </p:spPr>
      </p:pic>
      <p:pic>
        <p:nvPicPr>
          <p:cNvPr id="14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F323A951-9044-F6B1-F556-474009C70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8" t="8665" r="25102" b="54631"/>
          <a:stretch/>
        </p:blipFill>
        <p:spPr bwMode="auto">
          <a:xfrm>
            <a:off x="4234170" y="3453398"/>
            <a:ext cx="468459" cy="7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408641-D38A-BBC7-0041-FFDD692E0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9497" y="2966812"/>
            <a:ext cx="3393303" cy="244215"/>
          </a:xfrm>
          <a:prstGeom prst="rect">
            <a:avLst/>
          </a:prstGeom>
        </p:spPr>
      </p:pic>
      <p:pic>
        <p:nvPicPr>
          <p:cNvPr id="17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6C2AC16C-ED5F-19F1-20F7-166704536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8" t="6815" r="3451" b="54630"/>
          <a:stretch/>
        </p:blipFill>
        <p:spPr bwMode="auto">
          <a:xfrm>
            <a:off x="3290526" y="2707918"/>
            <a:ext cx="4572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16FA10-5FE9-B143-BD19-5B787C755C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4600" y="2135908"/>
            <a:ext cx="3876675" cy="331211"/>
          </a:xfrm>
          <a:prstGeom prst="rect">
            <a:avLst/>
          </a:prstGeom>
        </p:spPr>
      </p:pic>
      <p:pic>
        <p:nvPicPr>
          <p:cNvPr id="2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714441EE-B44B-4231-20BA-25329A254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57766" r="83559" b="4511"/>
          <a:stretch/>
        </p:blipFill>
        <p:spPr bwMode="auto">
          <a:xfrm>
            <a:off x="2086262" y="1945916"/>
            <a:ext cx="428338" cy="7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45993-2164-9820-2D50-64638CD126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6026" y="1440384"/>
            <a:ext cx="4343400" cy="247240"/>
          </a:xfrm>
          <a:prstGeom prst="rect">
            <a:avLst/>
          </a:prstGeom>
        </p:spPr>
      </p:pic>
      <p:pic>
        <p:nvPicPr>
          <p:cNvPr id="15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012C265F-724B-7424-C2EC-30C915F0A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6" t="60789" r="61909" b="8367"/>
          <a:stretch/>
        </p:blipFill>
        <p:spPr bwMode="auto">
          <a:xfrm>
            <a:off x="1091611" y="1242895"/>
            <a:ext cx="502104" cy="5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1F762F-0C14-6C85-E2AB-34C9422318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" y="748854"/>
            <a:ext cx="3306377" cy="235749"/>
          </a:xfrm>
          <a:prstGeom prst="rect">
            <a:avLst/>
          </a:prstGeom>
        </p:spPr>
      </p:pic>
      <p:pic>
        <p:nvPicPr>
          <p:cNvPr id="21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AA001443-F4F4-B482-AE23-C1C013FC9D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7" t="60988" r="42822" b="12523"/>
          <a:stretch/>
        </p:blipFill>
        <p:spPr bwMode="auto">
          <a:xfrm>
            <a:off x="152400" y="457200"/>
            <a:ext cx="609600" cy="69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21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75B5DDE-4B9A-9705-55E4-FE6BD80D3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EFDB0D8-EC16-0D12-C661-AEB5B09FB0A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6A09D38-9608-97D9-C1BF-FFE2379CEC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573405-7CA9-66EA-1E50-FD9641951F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FFF4B98-E104-96AC-7E80-5EFB293606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FB1A3D1-EAD9-B0F5-4A3C-161B5598F7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F56CB-B7F5-7078-FBE7-19C80531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6068825"/>
            <a:ext cx="3810000" cy="222926"/>
          </a:xfrm>
          <a:prstGeom prst="rect">
            <a:avLst/>
          </a:prstGeom>
        </p:spPr>
      </p:pic>
      <p:pic>
        <p:nvPicPr>
          <p:cNvPr id="8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E6949F9C-FFB8-FB46-8987-17643C0E2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8742" r="80312" b="56559"/>
          <a:stretch/>
        </p:blipFill>
        <p:spPr bwMode="auto">
          <a:xfrm>
            <a:off x="7772938" y="5900057"/>
            <a:ext cx="532862" cy="5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EE3EA9-D5E0-A653-48BF-F9C9AD38C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5157478"/>
            <a:ext cx="2971800" cy="236590"/>
          </a:xfrm>
          <a:prstGeom prst="rect">
            <a:avLst/>
          </a:prstGeom>
        </p:spPr>
      </p:pic>
      <p:pic>
        <p:nvPicPr>
          <p:cNvPr id="1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F1A25486-64E4-41BD-3C05-92B8B86771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742" r="61909" b="56559"/>
          <a:stretch/>
        </p:blipFill>
        <p:spPr bwMode="auto">
          <a:xfrm>
            <a:off x="6553200" y="4932872"/>
            <a:ext cx="5715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3801B-7831-A59E-725B-30D30FDCE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4437831"/>
            <a:ext cx="2514600" cy="208105"/>
          </a:xfrm>
          <a:prstGeom prst="rect">
            <a:avLst/>
          </a:prstGeom>
        </p:spPr>
      </p:pic>
      <p:pic>
        <p:nvPicPr>
          <p:cNvPr id="11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DE37B754-C134-4623-287C-C87B9AC16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4" t="10637" r="41340" b="57914"/>
          <a:stretch/>
        </p:blipFill>
        <p:spPr bwMode="auto">
          <a:xfrm>
            <a:off x="5410200" y="4240025"/>
            <a:ext cx="533400" cy="62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5D6EE9-4DF1-541D-DD55-A664F4147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3697000"/>
            <a:ext cx="3402332" cy="256089"/>
          </a:xfrm>
          <a:prstGeom prst="rect">
            <a:avLst/>
          </a:prstGeom>
        </p:spPr>
      </p:pic>
      <p:pic>
        <p:nvPicPr>
          <p:cNvPr id="14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4F227E29-2B51-58B3-9E2A-CA7A179A4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08" t="8665" r="25102" b="54631"/>
          <a:stretch/>
        </p:blipFill>
        <p:spPr bwMode="auto">
          <a:xfrm>
            <a:off x="4234170" y="3453398"/>
            <a:ext cx="468459" cy="74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D7C177-26A2-1B2A-3E5C-92020DF60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9497" y="2966812"/>
            <a:ext cx="3393303" cy="244215"/>
          </a:xfrm>
          <a:prstGeom prst="rect">
            <a:avLst/>
          </a:prstGeom>
        </p:spPr>
      </p:pic>
      <p:pic>
        <p:nvPicPr>
          <p:cNvPr id="17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56DF3B25-75AA-0157-9E9F-A2A91AED0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58" t="6815" r="3451" b="54630"/>
          <a:stretch/>
        </p:blipFill>
        <p:spPr bwMode="auto">
          <a:xfrm>
            <a:off x="3290526" y="2707918"/>
            <a:ext cx="4572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E85600-E367-089C-914C-7EB130A049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4600" y="2135908"/>
            <a:ext cx="3876675" cy="331211"/>
          </a:xfrm>
          <a:prstGeom prst="rect">
            <a:avLst/>
          </a:prstGeom>
        </p:spPr>
      </p:pic>
      <p:pic>
        <p:nvPicPr>
          <p:cNvPr id="2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C1BA6493-FACE-7091-87ED-912BB84C5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t="57766" r="83559" b="4511"/>
          <a:stretch/>
        </p:blipFill>
        <p:spPr bwMode="auto">
          <a:xfrm>
            <a:off x="2086262" y="1945916"/>
            <a:ext cx="428338" cy="76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84D4B4-7542-76CF-B990-EBEA04244D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6026" y="1440384"/>
            <a:ext cx="4343400" cy="247240"/>
          </a:xfrm>
          <a:prstGeom prst="rect">
            <a:avLst/>
          </a:prstGeom>
        </p:spPr>
      </p:pic>
      <p:pic>
        <p:nvPicPr>
          <p:cNvPr id="15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D06EB206-0653-E495-41DC-4A55EF1D6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6" t="60789" r="61909" b="8367"/>
          <a:stretch/>
        </p:blipFill>
        <p:spPr bwMode="auto">
          <a:xfrm>
            <a:off x="1091611" y="1242895"/>
            <a:ext cx="502104" cy="57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33EB1D-2B8C-50F3-D27A-1F5F5F56D0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" y="748854"/>
            <a:ext cx="3306377" cy="235749"/>
          </a:xfrm>
          <a:prstGeom prst="rect">
            <a:avLst/>
          </a:prstGeom>
        </p:spPr>
      </p:pic>
      <p:pic>
        <p:nvPicPr>
          <p:cNvPr id="21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DA19417C-8A70-1861-D81C-E0D1480CB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7" t="60988" r="42822" b="12523"/>
          <a:stretch/>
        </p:blipFill>
        <p:spPr bwMode="auto">
          <a:xfrm>
            <a:off x="152400" y="457200"/>
            <a:ext cx="609600" cy="69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610597-A6E9-A9B7-BE71-61C1317293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7100" y="866448"/>
            <a:ext cx="4572000" cy="438150"/>
          </a:xfrm>
          <a:prstGeom prst="rect">
            <a:avLst/>
          </a:prstGeom>
        </p:spPr>
      </p:pic>
      <p:pic>
        <p:nvPicPr>
          <p:cNvPr id="25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BDAB702F-DF4E-633F-D6E5-46B7B3CE0A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11" t="62896" r="20772" b="10905"/>
          <a:stretch/>
        </p:blipFill>
        <p:spPr bwMode="auto">
          <a:xfrm>
            <a:off x="6423614" y="686494"/>
            <a:ext cx="952473" cy="84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456F14A-7D15-1297-CEC4-F7DEBBF41377}"/>
              </a:ext>
            </a:extLst>
          </p:cNvPr>
          <p:cNvSpPr/>
          <p:nvPr/>
        </p:nvSpPr>
        <p:spPr>
          <a:xfrm>
            <a:off x="6248400" y="533400"/>
            <a:ext cx="5638800" cy="109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514FC2-6F40-90D6-21F9-12A186E53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1437B3F-DF2A-FEFA-68D2-538606B417C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4EF356A-8AA6-07CA-F41C-CD0D95BF9E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6C018DB-6DAE-9DB7-163A-AF747DA22D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4E5A098-4AC2-04A0-FA48-F492F2EA38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BF1EFB6-6897-C8AF-CEE0-1B886C62C5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2BD56-7007-7D56-9D73-B4165C9CFAAD}"/>
              </a:ext>
            </a:extLst>
          </p:cNvPr>
          <p:cNvSpPr txBox="1"/>
          <p:nvPr/>
        </p:nvSpPr>
        <p:spPr>
          <a:xfrm>
            <a:off x="304800" y="304800"/>
            <a:ext cx="1036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Abstraction </a:t>
            </a:r>
            <a:r>
              <a:rPr lang="en-US" sz="2400" dirty="0"/>
              <a:t>is the process of hiding certain details and showing only essential information to the user</a:t>
            </a:r>
          </a:p>
          <a:p>
            <a:endParaRPr lang="en-US" sz="2400" dirty="0"/>
          </a:p>
          <a:p>
            <a:r>
              <a:rPr lang="en-US" sz="2400" dirty="0"/>
              <a:t>Abstraction can be achieved with abstract classes and interfaces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D45CA-ACDB-8F8E-C3A6-85F5209B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42265"/>
            <a:ext cx="8534400" cy="3152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45A9F-DFEC-A758-F1CC-0A4CF03F8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773096"/>
            <a:ext cx="6781800" cy="3909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B939B0-C4AF-65E9-7340-955FB116D01A}"/>
              </a:ext>
            </a:extLst>
          </p:cNvPr>
          <p:cNvSpPr txBox="1"/>
          <p:nvPr/>
        </p:nvSpPr>
        <p:spPr>
          <a:xfrm>
            <a:off x="6861304" y="5495958"/>
            <a:ext cx="4870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don’t care about the implementation details of the Queue, so we hide it (“abstract it”) behind a class</a:t>
            </a:r>
          </a:p>
        </p:txBody>
      </p:sp>
    </p:spTree>
    <p:extLst>
      <p:ext uri="{BB962C8B-B14F-4D97-AF65-F5344CB8AC3E}">
        <p14:creationId xmlns:p14="http://schemas.microsoft.com/office/powerpoint/2010/main" val="347449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A0DB67-830B-251E-9545-41A6EFFC1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86A302C-2D59-B637-7710-4A42864D008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AF0AEB7-0DCC-07C8-6AE8-6FB5EC3D42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37446A-A1EA-4CA7-B7B2-CFA500C3A1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24305A9-9D47-355F-B3BA-6AA947B37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84CC179-F36E-B5FA-DCF0-FE07BC8277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B9540E-313E-1EE3-788C-AD3607B00B74}"/>
              </a:ext>
            </a:extLst>
          </p:cNvPr>
          <p:cNvSpPr txBox="1"/>
          <p:nvPr/>
        </p:nvSpPr>
        <p:spPr>
          <a:xfrm>
            <a:off x="304800" y="3048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Encapsulation </a:t>
            </a:r>
            <a:r>
              <a:rPr lang="en-US" sz="2400" dirty="0"/>
              <a:t>is the process of wrapping and data together into a single unit </a:t>
            </a:r>
          </a:p>
          <a:p>
            <a:endParaRPr lang="en-US" sz="2400" dirty="0"/>
          </a:p>
          <a:p>
            <a:r>
              <a:rPr lang="en-US" sz="2400" dirty="0"/>
              <a:t>Bundling of data and methods that operates on the data within a single unit, which is called a class</a:t>
            </a:r>
          </a:p>
          <a:p>
            <a:endParaRPr lang="en-US" sz="2400" dirty="0"/>
          </a:p>
          <a:p>
            <a:r>
              <a:rPr lang="en-US" sz="2400" u="sng" dirty="0"/>
              <a:t>Helpful for code 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Where does it  make sense to keep things together, and where are responsibilities separate?</a:t>
            </a:r>
          </a:p>
        </p:txBody>
      </p:sp>
      <p:pic>
        <p:nvPicPr>
          <p:cNvPr id="1026" name="Picture 2" descr="AlgoDaily - Understanding Encapsulation in Programming">
            <a:extLst>
              <a:ext uri="{FF2B5EF4-FFF2-40B4-BE49-F238E27FC236}">
                <a16:creationId xmlns:a16="http://schemas.microsoft.com/office/drawing/2014/main" id="{32DC79F5-CE9D-F8F6-3246-E85418573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32" y="3278670"/>
            <a:ext cx="3666955" cy="31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ft Wrapping">
            <a:extLst>
              <a:ext uri="{FF2B5EF4-FFF2-40B4-BE49-F238E27FC236}">
                <a16:creationId xmlns:a16="http://schemas.microsoft.com/office/drawing/2014/main" id="{11564597-503A-383E-C8B3-49367B87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484" y="3803398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70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7CDFD2F-641A-B90C-688E-F6D527613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0DE68EC-D8FD-5EC4-98CE-92BC94A3461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98A82BD-D314-4C7F-D1D9-A66453C2D7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012FFA3-1925-660E-7BD1-9F9BE5F41F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C327B1A-AB67-B67B-0007-F536EBB865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149A6F8-7CFA-754A-D3E8-9F70871383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C5FA6-6858-A9A1-2A15-DD9893C6CF7E}"/>
              </a:ext>
            </a:extLst>
          </p:cNvPr>
          <p:cNvSpPr txBox="1"/>
          <p:nvPr/>
        </p:nvSpPr>
        <p:spPr>
          <a:xfrm>
            <a:off x="304800" y="3048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Inheritance </a:t>
            </a:r>
            <a:r>
              <a:rPr lang="en-US" sz="2400" dirty="0"/>
              <a:t>is the process of one class inheriting properties and methods from another class</a:t>
            </a:r>
          </a:p>
          <a:p>
            <a:endParaRPr lang="en-US" sz="2400" dirty="0"/>
          </a:p>
          <a:p>
            <a:r>
              <a:rPr lang="en-US" sz="2400" dirty="0"/>
              <a:t>In Java, we have the </a:t>
            </a:r>
            <a:r>
              <a:rPr lang="en-US" sz="2400" b="1" dirty="0"/>
              <a:t>extends</a:t>
            </a:r>
            <a:r>
              <a:rPr lang="en-US" sz="2400" dirty="0"/>
              <a:t> keyword</a:t>
            </a:r>
          </a:p>
          <a:p>
            <a:endParaRPr lang="en-US" sz="2400" dirty="0"/>
          </a:p>
          <a:p>
            <a:r>
              <a:rPr lang="en-US" sz="2400" dirty="0"/>
              <a:t>Useful for code reusability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Reused attributes and methods can be moved to a parent class to reduce redundancy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7FB9D1-209D-2CDF-E0F3-6EDB1AFC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3440545"/>
            <a:ext cx="9296400" cy="2842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719721-DFD1-7E5A-E13D-D824790AA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27771"/>
            <a:ext cx="2804160" cy="38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2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04800" y="899511"/>
            <a:ext cx="754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 5 due </a:t>
            </a:r>
            <a:r>
              <a:rPr lang="en-US" sz="2800" b="1" dirty="0"/>
              <a:t>Sunday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Exam on Monday (5/5) at </a:t>
            </a:r>
          </a:p>
          <a:p>
            <a:r>
              <a:rPr lang="en-US" sz="2800" b="1" dirty="0"/>
              <a:t>   2:00 PM – 3:50 PM </a:t>
            </a:r>
            <a:r>
              <a:rPr lang="en-US" sz="2800" dirty="0"/>
              <a:t>in our normal classroom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84B14-4E6A-B939-6C4D-DC538CACBAAF}"/>
              </a:ext>
            </a:extLst>
          </p:cNvPr>
          <p:cNvSpPr txBox="1"/>
          <p:nvPr/>
        </p:nvSpPr>
        <p:spPr>
          <a:xfrm>
            <a:off x="8655971" y="569887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Meatball wishes you good luck on your final exams</a:t>
            </a:r>
          </a:p>
        </p:txBody>
      </p:sp>
      <p:pic>
        <p:nvPicPr>
          <p:cNvPr id="1026" name="Picture 2" descr="Duke, the Java Mascot | Oracle Israel">
            <a:extLst>
              <a:ext uri="{FF2B5EF4-FFF2-40B4-BE49-F238E27FC236}">
                <a16:creationId xmlns:a16="http://schemas.microsoft.com/office/drawing/2014/main" id="{76CF84D4-DB66-5DE9-CB76-0055FC79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42" y="3853096"/>
            <a:ext cx="4319058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B1FBA-C1C3-FA42-A8B5-4728A73D2FB0}"/>
              </a:ext>
            </a:extLst>
          </p:cNvPr>
          <p:cNvSpPr txBox="1"/>
          <p:nvPr/>
        </p:nvSpPr>
        <p:spPr>
          <a:xfrm>
            <a:off x="291193" y="3200400"/>
            <a:ext cx="3151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Rubber duck screenshot due tonight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BD233EB-D12A-9DB3-F284-4BDBBE703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16666"/>
          <a:stretch/>
        </p:blipFill>
        <p:spPr bwMode="auto">
          <a:xfrm>
            <a:off x="8958867" y="3706358"/>
            <a:ext cx="2503865" cy="19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4F8EA7-23D2-C9AD-CCE4-5C95ECA62BE8}"/>
              </a:ext>
            </a:extLst>
          </p:cNvPr>
          <p:cNvSpPr txBox="1"/>
          <p:nvPr/>
        </p:nvSpPr>
        <p:spPr>
          <a:xfrm>
            <a:off x="5734362" y="60554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Duke</a:t>
            </a:r>
          </a:p>
        </p:txBody>
      </p:sp>
      <p:pic>
        <p:nvPicPr>
          <p:cNvPr id="1028" name="Picture 4" descr="sasha (@sasharamii) - Engineering Finals: Mastering 4 Months of Material">
            <a:extLst>
              <a:ext uri="{FF2B5EF4-FFF2-40B4-BE49-F238E27FC236}">
                <a16:creationId xmlns:a16="http://schemas.microsoft.com/office/drawing/2014/main" id="{38431BCE-10CB-6534-C5E0-B7D3A04C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5900" y="76200"/>
            <a:ext cx="2209800" cy="321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A03243-1256-F09C-624D-F99D69293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78E6651-B239-B0DB-0719-4D364FE1411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821877A-DBE7-68B2-87BD-158AA76E46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CE82D3-45F0-75D8-7A63-20947F4497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201B56A-9012-F2E2-9608-B1F43502A0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7E2AA70-B711-164C-8936-6FB4193360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EB230-2F03-90E2-31B7-62855189E4FF}"/>
              </a:ext>
            </a:extLst>
          </p:cNvPr>
          <p:cNvSpPr txBox="1"/>
          <p:nvPr/>
        </p:nvSpPr>
        <p:spPr>
          <a:xfrm>
            <a:off x="76200" y="15240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Exam 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CAEDB-ED80-4582-A148-DA53D80ECDDD}"/>
              </a:ext>
            </a:extLst>
          </p:cNvPr>
          <p:cNvSpPr txBox="1"/>
          <p:nvPr/>
        </p:nvSpPr>
        <p:spPr>
          <a:xfrm>
            <a:off x="533400" y="1600200"/>
            <a:ext cx="624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format/rules as the midterm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notes, your IDE, lecture recordings, previous assignments, java documentation. No external resources</a:t>
            </a:r>
          </a:p>
          <a:p>
            <a:endParaRPr lang="en-US" sz="2400" dirty="0"/>
          </a:p>
          <a:p>
            <a:r>
              <a:rPr lang="en-US" sz="2400" dirty="0"/>
              <a:t>It will be a D2L quiz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Bring your laptop</a:t>
            </a:r>
          </a:p>
          <a:p>
            <a:endParaRPr lang="en-US" sz="2400" dirty="0"/>
          </a:p>
          <a:p>
            <a:r>
              <a:rPr lang="en-US" sz="2400" dirty="0"/>
              <a:t>A little bit longer than the Midterm, but you have 2 hours this time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BC5B1-92BB-C012-0232-83BBD5B07D3F}"/>
              </a:ext>
            </a:extLst>
          </p:cNvPr>
          <p:cNvSpPr txBox="1"/>
          <p:nvPr/>
        </p:nvSpPr>
        <p:spPr>
          <a:xfrm>
            <a:off x="542925" y="1020700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In-person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3F433-CC2C-6DC6-446F-58F2E7853ADC}"/>
              </a:ext>
            </a:extLst>
          </p:cNvPr>
          <p:cNvSpPr txBox="1"/>
          <p:nvPr/>
        </p:nvSpPr>
        <p:spPr>
          <a:xfrm>
            <a:off x="7543800" y="1143000"/>
            <a:ext cx="403860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This exam will focus on stuff from the second half of the semester, but some stuff from the first half may appear (cumulative)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DFC4B-56A3-83CC-ED19-BB5E5D7C114E}"/>
              </a:ext>
            </a:extLst>
          </p:cNvPr>
          <p:cNvSpPr txBox="1"/>
          <p:nvPr/>
        </p:nvSpPr>
        <p:spPr>
          <a:xfrm>
            <a:off x="7924800" y="2895600"/>
            <a:ext cx="403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Types of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True/False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You won’t have to write code, but you will need to look at  code given to you</a:t>
            </a:r>
          </a:p>
        </p:txBody>
      </p:sp>
    </p:spTree>
    <p:extLst>
      <p:ext uri="{BB962C8B-B14F-4D97-AF65-F5344CB8AC3E}">
        <p14:creationId xmlns:p14="http://schemas.microsoft.com/office/powerpoint/2010/main" val="92763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569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Things from the first half of the semester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4376D-FA8F-CB31-0DC2-96986C3498B8}"/>
              </a:ext>
            </a:extLst>
          </p:cNvPr>
          <p:cNvSpPr txBox="1"/>
          <p:nvPr/>
        </p:nvSpPr>
        <p:spPr>
          <a:xfrm>
            <a:off x="609600" y="990600"/>
            <a:ext cx="56268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Arrays, Array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Linked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Running time analysis, Big-O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Basic Java class structure</a:t>
            </a:r>
          </a:p>
        </p:txBody>
      </p:sp>
      <p:pic>
        <p:nvPicPr>
          <p:cNvPr id="2050" name="Picture 2" descr="Implement Arrays in different Programming Languages | GeeksforGeeks">
            <a:extLst>
              <a:ext uri="{FF2B5EF4-FFF2-40B4-BE49-F238E27FC236}">
                <a16:creationId xmlns:a16="http://schemas.microsoft.com/office/drawing/2014/main" id="{9A1FF675-AD57-9054-52D4-7198AEE3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91" y="3099516"/>
            <a:ext cx="4800600" cy="1253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plementing a Linked List in Java using Class | GeeksforGeeks">
            <a:extLst>
              <a:ext uri="{FF2B5EF4-FFF2-40B4-BE49-F238E27FC236}">
                <a16:creationId xmlns:a16="http://schemas.microsoft.com/office/drawing/2014/main" id="{D5AB4146-EA16-C212-58D3-75752FE18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3" y="4419600"/>
            <a:ext cx="72294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calculate Big O notation time complexity | Stackademic">
            <a:extLst>
              <a:ext uri="{FF2B5EF4-FFF2-40B4-BE49-F238E27FC236}">
                <a16:creationId xmlns:a16="http://schemas.microsoft.com/office/drawing/2014/main" id="{BD3075B8-D8DA-B7A3-B16E-204D5AD11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0" y="1095197"/>
            <a:ext cx="57912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548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E3FB-8F17-A04F-EAD5-B18576DC0ACA}"/>
              </a:ext>
            </a:extLst>
          </p:cNvPr>
          <p:cNvSpPr txBox="1"/>
          <p:nvPr/>
        </p:nvSpPr>
        <p:spPr>
          <a:xfrm>
            <a:off x="914400" y="1267482"/>
            <a:ext cx="594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understand basic stack methods (push pop 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 that utilizes a stack, be able to visualize and illustrate the contents of a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of stack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0E748E-598B-EA76-33D8-5A356904E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33"/>
          <a:stretch/>
        </p:blipFill>
        <p:spPr bwMode="auto">
          <a:xfrm>
            <a:off x="7071432" y="304800"/>
            <a:ext cx="4876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603D1E-676D-E20B-B17E-C637634DC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3"/>
          <a:stretch/>
        </p:blipFill>
        <p:spPr bwMode="auto">
          <a:xfrm>
            <a:off x="7071432" y="3048000"/>
            <a:ext cx="4876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11BBE-C60F-BA49-B0F1-59625323C785}"/>
              </a:ext>
            </a:extLst>
          </p:cNvPr>
          <p:cNvSpPr/>
          <p:nvPr/>
        </p:nvSpPr>
        <p:spPr>
          <a:xfrm>
            <a:off x="10439400" y="457200"/>
            <a:ext cx="1600200" cy="30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Significant other</a:t>
            </a:r>
          </a:p>
        </p:txBody>
      </p:sp>
    </p:spTree>
    <p:extLst>
      <p:ext uri="{BB962C8B-B14F-4D97-AF65-F5344CB8AC3E}">
        <p14:creationId xmlns:p14="http://schemas.microsoft.com/office/powerpoint/2010/main" val="2128797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7FA98-C5F9-812B-E14B-9DAAEF627F75}"/>
              </a:ext>
            </a:extLst>
          </p:cNvPr>
          <p:cNvSpPr txBox="1"/>
          <p:nvPr/>
        </p:nvSpPr>
        <p:spPr>
          <a:xfrm>
            <a:off x="914400" y="1267482"/>
            <a:ext cx="594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understand basic queue methods (enqueue dequeue 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 that utilizes a queue, be able to visualize and illustrate the contents of a stack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of queue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what a Priority Queue is</a:t>
            </a:r>
          </a:p>
        </p:txBody>
      </p:sp>
      <p:pic>
        <p:nvPicPr>
          <p:cNvPr id="3074" name="Picture 2" descr="Queue - Imgflip">
            <a:extLst>
              <a:ext uri="{FF2B5EF4-FFF2-40B4-BE49-F238E27FC236}">
                <a16:creationId xmlns:a16="http://schemas.microsoft.com/office/drawing/2014/main" id="{F72DA402-A735-14B4-BD65-E42D6F5EE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"/>
            <a:ext cx="47625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80D02F-D8F9-2F66-AFB5-9E9BBA4FAC90}"/>
                  </a:ext>
                </a:extLst>
              </p14:cNvPr>
              <p14:cNvContentPartPr/>
              <p14:nvPr/>
            </p14:nvContentPartPr>
            <p14:xfrm>
              <a:off x="8282367" y="2080257"/>
              <a:ext cx="216360" cy="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80D02F-D8F9-2F66-AFB5-9E9BBA4FAC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6367" y="2008257"/>
                <a:ext cx="288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9CE9941-37A3-9EEA-59E9-913839D21DF0}"/>
                  </a:ext>
                </a:extLst>
              </p14:cNvPr>
              <p14:cNvContentPartPr/>
              <p14:nvPr/>
            </p14:nvContentPartPr>
            <p14:xfrm>
              <a:off x="8324487" y="1819977"/>
              <a:ext cx="546480" cy="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9CE9941-37A3-9EEA-59E9-913839D21D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88487" y="1783977"/>
                <a:ext cx="61812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72943B1-69A3-1BA2-CD46-6C28C2FA2FF6}"/>
              </a:ext>
            </a:extLst>
          </p:cNvPr>
          <p:cNvGrpSpPr/>
          <p:nvPr/>
        </p:nvGrpSpPr>
        <p:grpSpPr>
          <a:xfrm>
            <a:off x="8280207" y="1794777"/>
            <a:ext cx="662760" cy="330480"/>
            <a:chOff x="8280207" y="1794777"/>
            <a:chExt cx="66276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FAFB39-5690-E54F-C0B0-8AD028CE319D}"/>
                    </a:ext>
                  </a:extLst>
                </p14:cNvPr>
                <p14:cNvContentPartPr/>
                <p14:nvPr/>
              </p14:nvContentPartPr>
              <p14:xfrm>
                <a:off x="8280207" y="2019057"/>
                <a:ext cx="615960" cy="3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FAFB39-5690-E54F-C0B0-8AD028CE31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44207" y="1983057"/>
                  <a:ext cx="687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7740EBE-0254-362C-939F-C97C940F84F4}"/>
                    </a:ext>
                  </a:extLst>
                </p14:cNvPr>
                <p14:cNvContentPartPr/>
                <p14:nvPr/>
              </p14:nvContentPartPr>
              <p14:xfrm>
                <a:off x="8534367" y="2101497"/>
                <a:ext cx="408600" cy="2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7740EBE-0254-362C-939F-C97C940F84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98727" y="2065497"/>
                  <a:ext cx="480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3CA777-9920-F4E6-E9FC-88E4E5CCFB30}"/>
                    </a:ext>
                  </a:extLst>
                </p14:cNvPr>
                <p14:cNvContentPartPr/>
                <p14:nvPr/>
              </p14:nvContentPartPr>
              <p14:xfrm>
                <a:off x="8314047" y="1963977"/>
                <a:ext cx="322920" cy="20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3CA777-9920-F4E6-E9FC-88E4E5CCFB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78047" y="1928337"/>
                  <a:ext cx="394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24FE33-AF45-8C1A-DCA1-4AA2441195D1}"/>
                    </a:ext>
                  </a:extLst>
                </p14:cNvPr>
                <p14:cNvContentPartPr/>
                <p14:nvPr/>
              </p14:nvContentPartPr>
              <p14:xfrm>
                <a:off x="8318727" y="1890177"/>
                <a:ext cx="558720" cy="36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24FE33-AF45-8C1A-DCA1-4AA2441195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82727" y="1854177"/>
                  <a:ext cx="630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8E021-9262-472D-9053-434A9278E820}"/>
                    </a:ext>
                  </a:extLst>
                </p14:cNvPr>
                <p14:cNvContentPartPr/>
                <p14:nvPr/>
              </p14:nvContentPartPr>
              <p14:xfrm>
                <a:off x="8338527" y="1794777"/>
                <a:ext cx="541080" cy="53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8E021-9262-472D-9053-434A9278E8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02527" y="1758777"/>
                  <a:ext cx="61272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F9A19A-316A-CCD5-79FE-61BE483DAAD0}"/>
                  </a:ext>
                </a:extLst>
              </p14:cNvPr>
              <p14:cNvContentPartPr/>
              <p14:nvPr/>
            </p14:nvContentPartPr>
            <p14:xfrm>
              <a:off x="10123047" y="1976937"/>
              <a:ext cx="717120" cy="366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F9A19A-316A-CCD5-79FE-61BE483DAA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87407" y="1940937"/>
                <a:ext cx="788760" cy="4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814B386-A52D-C4AB-13D8-1F7832D79903}"/>
              </a:ext>
            </a:extLst>
          </p:cNvPr>
          <p:cNvGrpSpPr/>
          <p:nvPr/>
        </p:nvGrpSpPr>
        <p:grpSpPr>
          <a:xfrm>
            <a:off x="10124625" y="2080755"/>
            <a:ext cx="645120" cy="186840"/>
            <a:chOff x="10124625" y="2080755"/>
            <a:chExt cx="64512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0BE8059-4C77-9810-CAB0-1E6F63611F78}"/>
                    </a:ext>
                  </a:extLst>
                </p14:cNvPr>
                <p14:cNvContentPartPr/>
                <p14:nvPr/>
              </p14:nvContentPartPr>
              <p14:xfrm>
                <a:off x="10200945" y="2193795"/>
                <a:ext cx="539280" cy="7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0BE8059-4C77-9810-CAB0-1E6F63611F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65305" y="2157795"/>
                  <a:ext cx="610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E10F193-7A1B-564C-A15B-494F11C1C589}"/>
                    </a:ext>
                  </a:extLst>
                </p14:cNvPr>
                <p14:cNvContentPartPr/>
                <p14:nvPr/>
              </p14:nvContentPartPr>
              <p14:xfrm>
                <a:off x="10124625" y="2080755"/>
                <a:ext cx="645120" cy="27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E10F193-7A1B-564C-A15B-494F11C1C5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88625" y="2044755"/>
                  <a:ext cx="716760" cy="99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AD5C3C-B214-6CC5-7DBE-99BA17104844}"/>
              </a:ext>
            </a:extLst>
          </p:cNvPr>
          <p:cNvSpPr txBox="1"/>
          <p:nvPr/>
        </p:nvSpPr>
        <p:spPr>
          <a:xfrm rot="725167">
            <a:off x="8175992" y="1768693"/>
            <a:ext cx="95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Queue </a:t>
            </a:r>
          </a:p>
          <a:p>
            <a:r>
              <a:rPr lang="en-US" sz="1050" dirty="0"/>
              <a:t>(Linked List)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19C29F-C43C-C858-1D1B-B5DFB1293F66}"/>
              </a:ext>
            </a:extLst>
          </p:cNvPr>
          <p:cNvSpPr txBox="1"/>
          <p:nvPr/>
        </p:nvSpPr>
        <p:spPr>
          <a:xfrm rot="725167">
            <a:off x="10211735" y="1952428"/>
            <a:ext cx="6270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Queue </a:t>
            </a:r>
          </a:p>
          <a:p>
            <a:r>
              <a:rPr lang="en-US" sz="1050" dirty="0"/>
              <a:t>(Array)</a:t>
            </a:r>
          </a:p>
        </p:txBody>
      </p:sp>
    </p:spTree>
    <p:extLst>
      <p:ext uri="{BB962C8B-B14F-4D97-AF65-F5344CB8AC3E}">
        <p14:creationId xmlns:p14="http://schemas.microsoft.com/office/powerpoint/2010/main" val="4281151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18B21-4E64-EB29-9BEC-68C993BE2DCA}"/>
              </a:ext>
            </a:extLst>
          </p:cNvPr>
          <p:cNvSpPr txBox="1"/>
          <p:nvPr/>
        </p:nvSpPr>
        <p:spPr>
          <a:xfrm>
            <a:off x="457200" y="18288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 basic recursion function, derive the output and number of recursive calls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to calculate the running time of a recursive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limitations/benefits of recursion</a:t>
            </a:r>
          </a:p>
        </p:txBody>
      </p:sp>
      <p:pic>
        <p:nvPicPr>
          <p:cNvPr id="3074" name="Picture 2" descr="Recursion - low effort meme with a base case : r/ProgrammerHumor">
            <a:extLst>
              <a:ext uri="{FF2B5EF4-FFF2-40B4-BE49-F238E27FC236}">
                <a16:creationId xmlns:a16="http://schemas.microsoft.com/office/drawing/2014/main" id="{B5054612-7333-6107-1811-823D7153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90600"/>
            <a:ext cx="445029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694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BE6B1-5042-5953-DF9B-5006306B2721}"/>
              </a:ext>
            </a:extLst>
          </p:cNvPr>
          <p:cNvSpPr txBox="1"/>
          <p:nvPr/>
        </p:nvSpPr>
        <p:spPr>
          <a:xfrm>
            <a:off x="533400" y="1077371"/>
            <a:ext cx="716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Bubble sort, selection sort, merge sort, quick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describe/illustrate the steps of these sorting algorithms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for each sorting algorithm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which ones are efficient/not efficient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 may ask you a question about some of the obscure sorting algorithms we discussed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098" name="Picture 2" descr="You wil always remember bubble sort : r/ProgrammerHumor">
            <a:extLst>
              <a:ext uri="{FF2B5EF4-FFF2-40B4-BE49-F238E27FC236}">
                <a16:creationId xmlns:a16="http://schemas.microsoft.com/office/drawing/2014/main" id="{E95B36B8-B6A0-D1C2-4C83-C53F74D2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219200"/>
            <a:ext cx="4248734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621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E3FB-8F17-A04F-EAD5-B18576DC0ACA}"/>
              </a:ext>
            </a:extLst>
          </p:cNvPr>
          <p:cNvSpPr txBox="1"/>
          <p:nvPr/>
        </p:nvSpPr>
        <p:spPr>
          <a:xfrm>
            <a:off x="762000" y="1524000"/>
            <a:ext cx="571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 the differences between linear search and 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 the running times of those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able to look at code for linear search and binary search and understand what is happening</a:t>
            </a:r>
          </a:p>
        </p:txBody>
      </p:sp>
      <p:pic>
        <p:nvPicPr>
          <p:cNvPr id="5122" name="Picture 2" descr="Searching Meme Review » PREP INSTA">
            <a:extLst>
              <a:ext uri="{FF2B5EF4-FFF2-40B4-BE49-F238E27FC236}">
                <a16:creationId xmlns:a16="http://schemas.microsoft.com/office/drawing/2014/main" id="{4C99F3AD-92C6-AC65-5DCF-DBC036182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143000"/>
            <a:ext cx="4669631" cy="365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551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CBD69E5-0C53-E2FB-D4C3-EC8924C2F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E629B0A-256F-0CDB-0087-28D4BAEB6DD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C35A0EA-72A1-E173-5659-3B21794321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0FDEC13-B105-74C0-99D0-7EA3BA1D73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0D64173-D023-F435-26E7-1E8D80D67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5DD06C4-C6F9-7E66-2D35-0F96FD59F4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1A7A8-374F-6DFB-8A6C-DACAE4E3AB2A}"/>
              </a:ext>
            </a:extLst>
          </p:cNvPr>
          <p:cNvSpPr txBox="1"/>
          <p:nvPr/>
        </p:nvSpPr>
        <p:spPr>
          <a:xfrm>
            <a:off x="76200" y="152400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Special Topics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7D0CD-321B-C7BC-1CBC-5ADDE7269AB1}"/>
              </a:ext>
            </a:extLst>
          </p:cNvPr>
          <p:cNvSpPr txBox="1"/>
          <p:nvPr/>
        </p:nvSpPr>
        <p:spPr>
          <a:xfrm>
            <a:off x="990600" y="1973586"/>
            <a:ext cx="35477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Java Generics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Software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OOP Principles</a:t>
            </a:r>
          </a:p>
        </p:txBody>
      </p:sp>
    </p:spTree>
    <p:extLst>
      <p:ext uri="{BB962C8B-B14F-4D97-AF65-F5344CB8AC3E}">
        <p14:creationId xmlns:p14="http://schemas.microsoft.com/office/powerpoint/2010/main" val="1000175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3581400" y="2362200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Exam Study Guide</a:t>
            </a:r>
          </a:p>
        </p:txBody>
      </p:sp>
    </p:spTree>
    <p:extLst>
      <p:ext uri="{BB962C8B-B14F-4D97-AF65-F5344CB8AC3E}">
        <p14:creationId xmlns:p14="http://schemas.microsoft.com/office/powerpoint/2010/main" val="419554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223157" y="339764"/>
            <a:ext cx="2690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Course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CDB3C-8273-725B-34DE-13607893E1BE}"/>
              </a:ext>
            </a:extLst>
          </p:cNvPr>
          <p:cNvSpPr txBox="1"/>
          <p:nvPr/>
        </p:nvSpPr>
        <p:spPr>
          <a:xfrm>
            <a:off x="228600" y="1216015"/>
            <a:ext cx="114300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Design and Implement programs of simple and moderate complexity in Java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Explain the concept of an ADT</a:t>
            </a:r>
            <a:endParaRPr lang="en-US" sz="2400" b="0" i="1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and implement basic data structures: Linked lists, stacks, and queues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Given a simple algorithm, determine the time complexity using Big-O notation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basic searching and sorting algorithms and their runtime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how recursion works, be able to analyze recursion runtime, and be able to implement recursion in a program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Be able to debug programs and become an independent problem solver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6146" name="Picture 2" descr="Cat Thumbs GIFs | Tenor">
            <a:extLst>
              <a:ext uri="{FF2B5EF4-FFF2-40B4-BE49-F238E27FC236}">
                <a16:creationId xmlns:a16="http://schemas.microsoft.com/office/drawing/2014/main" id="{992F266C-0369-DB2E-D83D-7BC99050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2400"/>
            <a:ext cx="1295400" cy="114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2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5DDA4-CEFB-3EDA-7C87-B641204CC2B4}"/>
              </a:ext>
            </a:extLst>
          </p:cNvPr>
          <p:cNvSpPr txBox="1"/>
          <p:nvPr/>
        </p:nvSpPr>
        <p:spPr>
          <a:xfrm>
            <a:off x="304800" y="304800"/>
            <a:ext cx="8610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Four Pillars of Object-Oriented Programming (OOP) </a:t>
            </a:r>
            <a:r>
              <a:rPr lang="en-US" sz="3200" dirty="0"/>
              <a:t>are the fundamental principles to building modular, re-usable, and maintainable software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D3AE-9A2A-0DE5-BBD5-06A8F35488BB}"/>
              </a:ext>
            </a:extLst>
          </p:cNvPr>
          <p:cNvSpPr txBox="1"/>
          <p:nvPr/>
        </p:nvSpPr>
        <p:spPr>
          <a:xfrm>
            <a:off x="838200" y="2895600"/>
            <a:ext cx="36792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Polymorphism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Encapsulation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806845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CA364-9ECC-066D-096E-1836BC924A12}"/>
              </a:ext>
            </a:extLst>
          </p:cNvPr>
          <p:cNvSpPr txBox="1"/>
          <p:nvPr/>
        </p:nvSpPr>
        <p:spPr>
          <a:xfrm>
            <a:off x="0" y="834681"/>
            <a:ext cx="1242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different data structures that handle data differently.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2" descr="Array Data Structure - GeeksforGeeks">
            <a:extLst>
              <a:ext uri="{FF2B5EF4-FFF2-40B4-BE49-F238E27FC236}">
                <a16:creationId xmlns:a16="http://schemas.microsoft.com/office/drawing/2014/main" id="{5B151908-26A1-03F6-82C4-50EF53BD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Queue Data Structure - GeeksforGeeks">
            <a:extLst>
              <a:ext uri="{FF2B5EF4-FFF2-40B4-BE49-F238E27FC236}">
                <a16:creationId xmlns:a16="http://schemas.microsoft.com/office/drawing/2014/main" id="{F21B0078-F645-968F-2B4C-37A56DE87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inked List Data Structure - GeeksforGeeks">
            <a:extLst>
              <a:ext uri="{FF2B5EF4-FFF2-40B4-BE49-F238E27FC236}">
                <a16:creationId xmlns:a16="http://schemas.microsoft.com/office/drawing/2014/main" id="{87337D6E-30BC-F1B0-8D17-9AF93B4A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B5EF6-FDCD-E3B8-44F1-174DEE08D86E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EE34C-3CE7-0038-F57E-1D6BCEDD2D5C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B1D91-D665-A6C8-5AF3-0BA8B8D7767A}"/>
              </a:ext>
            </a:extLst>
          </p:cNvPr>
          <p:cNvSpPr txBox="1"/>
          <p:nvPr/>
        </p:nvSpPr>
        <p:spPr>
          <a:xfrm>
            <a:off x="9658244" y="5154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512A2-5AB8-39C5-9049-DFEDE6C48485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0E85D-A1AB-EF3F-3FDC-D81791A885FB}"/>
              </a:ext>
            </a:extLst>
          </p:cNvPr>
          <p:cNvSpPr txBox="1"/>
          <p:nvPr/>
        </p:nvSpPr>
        <p:spPr>
          <a:xfrm>
            <a:off x="103414" y="4890341"/>
            <a:ext cx="4712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problem, you should be able to identify a good candidate for a data structure and provide a justification </a:t>
            </a:r>
          </a:p>
        </p:txBody>
      </p:sp>
      <p:pic>
        <p:nvPicPr>
          <p:cNvPr id="18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238E033D-16C1-C053-EF5C-D9AB3100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1108152" y="2676003"/>
            <a:ext cx="707323" cy="7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xcavators | John Deere US">
            <a:extLst>
              <a:ext uri="{FF2B5EF4-FFF2-40B4-BE49-F238E27FC236}">
                <a16:creationId xmlns:a16="http://schemas.microsoft.com/office/drawing/2014/main" id="{C44CF695-F4C9-366E-9A9C-2FF85D20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1" y="4315637"/>
            <a:ext cx="1197537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Water Well Drilling | Simco Drilling Equipment">
            <a:extLst>
              <a:ext uri="{FF2B5EF4-FFF2-40B4-BE49-F238E27FC236}">
                <a16:creationId xmlns:a16="http://schemas.microsoft.com/office/drawing/2014/main" id="{A1B36EB0-5B9C-74B3-2FE8-33676B9E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60" y="4264411"/>
            <a:ext cx="1362075" cy="13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Stack Data Structure - GeeksforGeeks">
            <a:extLst>
              <a:ext uri="{FF2B5EF4-FFF2-40B4-BE49-F238E27FC236}">
                <a16:creationId xmlns:a16="http://schemas.microsoft.com/office/drawing/2014/main" id="{38D99834-CA94-4669-48DF-AD34D73F4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8032066" y="3353989"/>
            <a:ext cx="3534353" cy="17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as Powered Earth Auger">
            <a:extLst>
              <a:ext uri="{FF2B5EF4-FFF2-40B4-BE49-F238E27FC236}">
                <a16:creationId xmlns:a16="http://schemas.microsoft.com/office/drawing/2014/main" id="{A22AF220-75A4-3F0A-ABC6-07659E2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76" y="2275127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28104C-33A3-76C2-B192-79B26D4D8969}"/>
              </a:ext>
            </a:extLst>
          </p:cNvPr>
          <p:cNvSpPr txBox="1"/>
          <p:nvPr/>
        </p:nvSpPr>
        <p:spPr>
          <a:xfrm>
            <a:off x="6400800" y="837832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tradeoffs</a:t>
            </a:r>
            <a:r>
              <a:rPr lang="en-US" dirty="0"/>
              <a:t> between using these data structures</a:t>
            </a:r>
          </a:p>
        </p:txBody>
      </p:sp>
      <p:pic>
        <p:nvPicPr>
          <p:cNvPr id="2050" name="Picture 2" descr="How to Use PriorityQueue in Java">
            <a:extLst>
              <a:ext uri="{FF2B5EF4-FFF2-40B4-BE49-F238E27FC236}">
                <a16:creationId xmlns:a16="http://schemas.microsoft.com/office/drawing/2014/main" id="{20CF8C02-9D93-9920-D572-C14819CC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63" y="3754870"/>
            <a:ext cx="2745906" cy="149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ur Top 10 Tools For Working The Soil | Rodale's Organic Life">
            <a:extLst>
              <a:ext uri="{FF2B5EF4-FFF2-40B4-BE49-F238E27FC236}">
                <a16:creationId xmlns:a16="http://schemas.microsoft.com/office/drawing/2014/main" id="{1E56657E-D53D-0533-EC12-775F3B13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51" y="5397700"/>
            <a:ext cx="1263557" cy="8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DF93F-CA9E-C53F-E285-4963EE1CA5CF}"/>
              </a:ext>
            </a:extLst>
          </p:cNvPr>
          <p:cNvSpPr txBox="1"/>
          <p:nvPr/>
        </p:nvSpPr>
        <p:spPr>
          <a:xfrm>
            <a:off x="5334000" y="341461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28315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BA4D3-4D9E-AE3F-9AA9-447B35FD464F}"/>
              </a:ext>
            </a:extLst>
          </p:cNvPr>
          <p:cNvSpPr txBox="1"/>
          <p:nvPr/>
        </p:nvSpPr>
        <p:spPr>
          <a:xfrm>
            <a:off x="762000" y="885061"/>
            <a:ext cx="830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be many different types of algorithms. Every algorithm has a running time, which is important to be aware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you select is important. It can be the difference between your program finishing in 1 second, or you program </a:t>
            </a:r>
            <a:r>
              <a:rPr lang="en-US" i="1" dirty="0"/>
              <a:t>never finishing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structure you select is important. When deciding which data structure to use, you should have a reason to back it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methods for measuring the efficiency of some algorithm (big-O notation), but they are not perfect.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write an algorithm, you should be able to broadly describe the effectiveness and efficiency of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Sorting is a very valuable operation to do on a dataset</a:t>
            </a:r>
          </a:p>
        </p:txBody>
      </p:sp>
      <p:pic>
        <p:nvPicPr>
          <p:cNvPr id="3074" name="Picture 2" descr="Bob the Builder - Wikipedia">
            <a:extLst>
              <a:ext uri="{FF2B5EF4-FFF2-40B4-BE49-F238E27FC236}">
                <a16:creationId xmlns:a16="http://schemas.microsoft.com/office/drawing/2014/main" id="{46B0868C-5C98-5F7F-C79E-36F95676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949963"/>
            <a:ext cx="209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30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685800" y="457200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My Goals for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D90A1-F023-931A-3637-417374613C07}"/>
              </a:ext>
            </a:extLst>
          </p:cNvPr>
          <p:cNvSpPr txBox="1"/>
          <p:nvPr/>
        </p:nvSpPr>
        <p:spPr>
          <a:xfrm>
            <a:off x="914400" y="1272793"/>
            <a:ext cx="815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you comfortable with writing basic Java programs</a:t>
            </a:r>
          </a:p>
          <a:p>
            <a:endParaRPr lang="en-US" sz="2400" dirty="0"/>
          </a:p>
          <a:p>
            <a:r>
              <a:rPr lang="en-US" sz="2400" dirty="0"/>
              <a:t>Give you a good toolset that can help you solve a variety of problems (Data Structures)</a:t>
            </a:r>
          </a:p>
          <a:p>
            <a:endParaRPr lang="en-US" sz="2400" dirty="0"/>
          </a:p>
          <a:p>
            <a:r>
              <a:rPr lang="en-US" sz="2400" dirty="0"/>
              <a:t>Give you techniques and methods for solving a variety of problems (Algorithms)</a:t>
            </a:r>
          </a:p>
          <a:p>
            <a:endParaRPr lang="en-US" sz="2400" dirty="0"/>
          </a:p>
          <a:p>
            <a:r>
              <a:rPr lang="en-US" sz="2400" dirty="0"/>
              <a:t>Give you the skills to analyze the algorithms that you write (Big-O notation) </a:t>
            </a:r>
          </a:p>
          <a:p>
            <a:endParaRPr lang="en-US" sz="2400" dirty="0"/>
          </a:p>
          <a:p>
            <a:r>
              <a:rPr lang="en-US" sz="2400" dirty="0"/>
              <a:t>Learn how to sort things </a:t>
            </a:r>
            <a:r>
              <a:rPr lang="en-US" dirty="0"/>
              <a:t>(shoutout to </a:t>
            </a:r>
            <a:r>
              <a:rPr lang="en-US" dirty="0" err="1"/>
              <a:t>bogo</a:t>
            </a:r>
            <a:r>
              <a:rPr lang="en-US" dirty="0"/>
              <a:t> sort)</a:t>
            </a:r>
            <a:endParaRPr lang="en-US" sz="2400" dirty="0"/>
          </a:p>
        </p:txBody>
      </p:sp>
      <p:pic>
        <p:nvPicPr>
          <p:cNvPr id="6" name="Picture 2" descr="Bob the Builder - Wikipedia">
            <a:extLst>
              <a:ext uri="{FF2B5EF4-FFF2-40B4-BE49-F238E27FC236}">
                <a16:creationId xmlns:a16="http://schemas.microsoft.com/office/drawing/2014/main" id="{16CE4F60-3650-AF04-D392-0C7F61ED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949963"/>
            <a:ext cx="209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12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C7322-BB85-0EA7-B29A-5DAB79BBC596}"/>
              </a:ext>
            </a:extLst>
          </p:cNvPr>
          <p:cNvSpPr txBox="1"/>
          <p:nvPr/>
        </p:nvSpPr>
        <p:spPr>
          <a:xfrm>
            <a:off x="193020" y="828138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 has been fun to teach for us to teach. I understand that there were certain parts that were not very exciting, but I appreciate you being in this class and participating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hope you enjoyed this class, and I hope the stuff you learned will be helpful in your career/future classes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I can be of assistance to you for anything in the future (reference, advising, support), please let me know!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will see most of you again next semester 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EA783-06F0-BBFC-2EED-C9D95749C286}"/>
              </a:ext>
            </a:extLst>
          </p:cNvPr>
          <p:cNvSpPr txBox="1"/>
          <p:nvPr/>
        </p:nvSpPr>
        <p:spPr>
          <a:xfrm>
            <a:off x="-3124200" y="4938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Thank You!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0F558A-9D70-98BA-5C6C-EFACC3D5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" y="4653251"/>
            <a:ext cx="2630434" cy="1721387"/>
          </a:xfrm>
          <a:prstGeom prst="rect">
            <a:avLst/>
          </a:prstGeom>
        </p:spPr>
      </p:pic>
      <p:pic>
        <p:nvPicPr>
          <p:cNvPr id="4098" name="Picture 2" descr="Small knight giant knight Blank Template - Imgflip">
            <a:extLst>
              <a:ext uri="{FF2B5EF4-FFF2-40B4-BE49-F238E27FC236}">
                <a16:creationId xmlns:a16="http://schemas.microsoft.com/office/drawing/2014/main" id="{969D813A-F5EA-75DA-D01B-CC2D31A46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89" y="228600"/>
            <a:ext cx="3665022" cy="612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092D46-1BD7-A49D-B0FC-53F6DF7C899E}"/>
              </a:ext>
            </a:extLst>
          </p:cNvPr>
          <p:cNvSpPr txBox="1"/>
          <p:nvPr/>
        </p:nvSpPr>
        <p:spPr>
          <a:xfrm>
            <a:off x="8839200" y="1524000"/>
            <a:ext cx="28007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CSCI 232 next semester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37F24B-DAAF-A5AC-D37F-075D19BCD189}"/>
              </a:ext>
            </a:extLst>
          </p:cNvPr>
          <p:cNvSpPr txBox="1"/>
          <p:nvPr/>
        </p:nvSpPr>
        <p:spPr>
          <a:xfrm>
            <a:off x="8415858" y="4653251"/>
            <a:ext cx="2210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CSCI 132 students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44962A-F149-40E7-5BA3-33BD72215D6A}"/>
              </a:ext>
            </a:extLst>
          </p:cNvPr>
          <p:cNvSpPr txBox="1"/>
          <p:nvPr/>
        </p:nvSpPr>
        <p:spPr>
          <a:xfrm>
            <a:off x="457200" y="4354494"/>
            <a:ext cx="359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 with me on LinkedIn! </a:t>
            </a:r>
          </a:p>
        </p:txBody>
      </p:sp>
      <p:pic>
        <p:nvPicPr>
          <p:cNvPr id="15" name="Picture 2" descr="Breaking Free GIFs | Tenor">
            <a:extLst>
              <a:ext uri="{FF2B5EF4-FFF2-40B4-BE49-F238E27FC236}">
                <a16:creationId xmlns:a16="http://schemas.microsoft.com/office/drawing/2014/main" id="{01724FB3-CA12-E984-A842-E7E1BAC11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9237"/>
            <a:ext cx="1782263" cy="16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6EE71-9AD1-C1B6-7055-9A3C719F191A}"/>
              </a:ext>
            </a:extLst>
          </p:cNvPr>
          <p:cNvSpPr txBox="1"/>
          <p:nvPr/>
        </p:nvSpPr>
        <p:spPr>
          <a:xfrm>
            <a:off x="5867400" y="4448552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months of no java coding</a:t>
            </a:r>
          </a:p>
        </p:txBody>
      </p:sp>
    </p:spTree>
    <p:extLst>
      <p:ext uri="{BB962C8B-B14F-4D97-AF65-F5344CB8AC3E}">
        <p14:creationId xmlns:p14="http://schemas.microsoft.com/office/powerpoint/2010/main" val="335896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9FDA8D-614D-BCF9-5FCD-D7051D1E3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7E8F3D4-E048-C595-4A89-45567EF1370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A3D4A84-813C-CE69-850A-D8199651DF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7E836D-DA47-E2AF-73CE-658273F3E2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87F9394-967F-1DB2-DF9A-2C0F9F5443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4E11101-E6EE-CA69-E146-5A1B4D720B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4B816E-A71C-D84A-718B-5CB07B7D032C}"/>
              </a:ext>
            </a:extLst>
          </p:cNvPr>
          <p:cNvSpPr txBox="1"/>
          <p:nvPr/>
        </p:nvSpPr>
        <p:spPr>
          <a:xfrm>
            <a:off x="304800" y="304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Polymorphism </a:t>
            </a:r>
            <a:r>
              <a:rPr lang="en-US" sz="2400" dirty="0"/>
              <a:t>is the ability of a class to provide different implementations of a method, depending on the type of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AD9A4-ADA9-C40B-4804-F238F3D13990}"/>
              </a:ext>
            </a:extLst>
          </p:cNvPr>
          <p:cNvSpPr txBox="1"/>
          <p:nvPr/>
        </p:nvSpPr>
        <p:spPr>
          <a:xfrm>
            <a:off x="457201" y="1199989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It’s all about being able to reference an object with different types to achieve shared behaviors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F7AEE-D5DE-9E78-9DF3-F1FBCE3F03FC}"/>
              </a:ext>
            </a:extLst>
          </p:cNvPr>
          <p:cNvSpPr txBox="1"/>
          <p:nvPr/>
        </p:nvSpPr>
        <p:spPr>
          <a:xfrm>
            <a:off x="838200" y="2057400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“The ability for an object to take many forms”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42E961-27F8-4AAD-69C0-33AB31BB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78" y="2576257"/>
            <a:ext cx="8648700" cy="171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FBF3BB-A19C-D8CE-40D6-D0D812C1CD11}"/>
              </a:ext>
            </a:extLst>
          </p:cNvPr>
          <p:cNvSpPr txBox="1"/>
          <p:nvPr/>
        </p:nvSpPr>
        <p:spPr>
          <a:xfrm>
            <a:off x="2041414" y="4876800"/>
            <a:ext cx="710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makeSound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does something different for each object</a:t>
            </a:r>
          </a:p>
        </p:txBody>
      </p:sp>
    </p:spTree>
    <p:extLst>
      <p:ext uri="{BB962C8B-B14F-4D97-AF65-F5344CB8AC3E}">
        <p14:creationId xmlns:p14="http://schemas.microsoft.com/office/powerpoint/2010/main" val="231165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F3A6C8B-6A67-03AB-8652-A84847810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C9EB789-BBBD-A14A-5CD5-6519E74616E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373B39-DF19-66FA-2B6C-7E14C4E66E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318B04-8F6A-E3E5-33FC-3144E4E42A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225A68E-C13C-A966-6EF6-CA3F3F7EDD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CA934ED-B4FD-9BE0-A5E0-65D4D22C35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08DA9-72FF-91F5-8D5D-DB2C66D6EAB3}"/>
              </a:ext>
            </a:extLst>
          </p:cNvPr>
          <p:cNvSpPr txBox="1"/>
          <p:nvPr/>
        </p:nvSpPr>
        <p:spPr>
          <a:xfrm>
            <a:off x="304800" y="304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Polymorphism </a:t>
            </a:r>
            <a:r>
              <a:rPr lang="en-US" sz="2400" dirty="0"/>
              <a:t>is the ability of a class to provide different implementations of a method, depending on the type of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22B9B-9086-ED5B-26BF-1970925B18A1}"/>
              </a:ext>
            </a:extLst>
          </p:cNvPr>
          <p:cNvSpPr txBox="1"/>
          <p:nvPr/>
        </p:nvSpPr>
        <p:spPr>
          <a:xfrm>
            <a:off x="457201" y="1199989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It’s all about being able to reference an object with different types to achieve shared behaviors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7436C-F5E0-DAF8-AA12-B904A8590C80}"/>
              </a:ext>
            </a:extLst>
          </p:cNvPr>
          <p:cNvSpPr txBox="1"/>
          <p:nvPr/>
        </p:nvSpPr>
        <p:spPr>
          <a:xfrm>
            <a:off x="838200" y="2057400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“The ability for an object to take many forms”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9B5F5-0B2C-BA3C-E9D9-A0ABDEED1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78" y="2576257"/>
            <a:ext cx="8648700" cy="1715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193A26-7DDE-EB39-8F10-2EB9E25C3BDE}"/>
              </a:ext>
            </a:extLst>
          </p:cNvPr>
          <p:cNvSpPr txBox="1"/>
          <p:nvPr/>
        </p:nvSpPr>
        <p:spPr>
          <a:xfrm>
            <a:off x="685800" y="4440986"/>
            <a:ext cx="96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treat the </a:t>
            </a:r>
            <a:r>
              <a:rPr lang="en-US" dirty="0" err="1">
                <a:latin typeface="Consolas" panose="020B0609020204030204" pitchFamily="49" charset="0"/>
              </a:rPr>
              <a:t>simba</a:t>
            </a:r>
            <a:r>
              <a:rPr lang="en-US" dirty="0"/>
              <a:t> reference variable as an Animal, since Lion inherits from Animal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5DDF63-A0B4-F3B3-1FA2-80A2B6D18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1" y="5051900"/>
            <a:ext cx="557212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0DD0F9-EFB2-E586-92C3-B258231F7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4802063"/>
            <a:ext cx="26003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951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A633A4-C0E6-534E-3863-7325944A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BF902B-7AB2-2257-BDBF-FC4F4D8E3D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D3ADF59-5423-1410-EC10-8D63546190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7B6226-4ECA-142E-0469-B02A3ABC84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764E053-F1B5-C6E1-5BB7-459D521D7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17D4BB4-343E-69F7-85B8-58C32A6401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A5A0F2-5F85-5CBA-1876-687C5C7ED9E4}"/>
              </a:ext>
            </a:extLst>
          </p:cNvPr>
          <p:cNvSpPr txBox="1"/>
          <p:nvPr/>
        </p:nvSpPr>
        <p:spPr>
          <a:xfrm>
            <a:off x="304800" y="304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Polymorphism </a:t>
            </a:r>
            <a:r>
              <a:rPr lang="en-US" sz="2400" dirty="0"/>
              <a:t>is the ability of a class to provide different implementations of a method, depending on the type of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03987-8334-F0DE-6E41-D223F0515201}"/>
              </a:ext>
            </a:extLst>
          </p:cNvPr>
          <p:cNvSpPr txBox="1"/>
          <p:nvPr/>
        </p:nvSpPr>
        <p:spPr>
          <a:xfrm>
            <a:off x="457201" y="1199989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It’s all about being able to reference an object with different types to achieve shared behaviors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4B256-8D37-2A46-DFA8-18D0882533C8}"/>
              </a:ext>
            </a:extLst>
          </p:cNvPr>
          <p:cNvSpPr txBox="1"/>
          <p:nvPr/>
        </p:nvSpPr>
        <p:spPr>
          <a:xfrm>
            <a:off x="838200" y="2057400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“The ability for an object to take many forms”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9805B-E014-71DD-4C94-6CCCF77292AA}"/>
              </a:ext>
            </a:extLst>
          </p:cNvPr>
          <p:cNvSpPr txBox="1"/>
          <p:nvPr/>
        </p:nvSpPr>
        <p:spPr>
          <a:xfrm>
            <a:off x="870857" y="3124200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LinkedList&lt;String&gt;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6B44D-F4B1-4DFE-6F50-98A68B36C21C}"/>
              </a:ext>
            </a:extLst>
          </p:cNvPr>
          <p:cNvSpPr txBox="1"/>
          <p:nvPr/>
        </p:nvSpPr>
        <p:spPr>
          <a:xfrm>
            <a:off x="838200" y="3810000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List&lt;String&gt;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LinkedList&lt;String&gt;();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F4A3A-6C7C-EF1A-6A66-7790372D913E}"/>
              </a:ext>
            </a:extLst>
          </p:cNvPr>
          <p:cNvSpPr txBox="1"/>
          <p:nvPr/>
        </p:nvSpPr>
        <p:spPr>
          <a:xfrm>
            <a:off x="1269408" y="4910381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reference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/>
              <a:t> as just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03616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17F92DF-FD72-ECAF-31EE-C4794479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330D418-D1C1-701B-2FEF-DB7C34C82B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B54A736-072E-8186-9C90-8B0A5DB2D2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FACCBC-8B04-801E-2DFD-40BEA0BC2E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DDE3D33-7434-BD87-7440-2F8046D1F9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1BBAE6A-DD49-4629-ADDB-1CDBB29B18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C52D5-3727-525F-5E16-9BFF8D905BDD}"/>
              </a:ext>
            </a:extLst>
          </p:cNvPr>
          <p:cNvSpPr txBox="1"/>
          <p:nvPr/>
        </p:nvSpPr>
        <p:spPr>
          <a:xfrm>
            <a:off x="304800" y="304800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Polymorphism </a:t>
            </a:r>
            <a:r>
              <a:rPr lang="en-US" sz="2400" dirty="0"/>
              <a:t>is the ability of a class to provide different implementations of a method, depending on the type of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E0A10-5C71-D3E5-7968-B91662159726}"/>
              </a:ext>
            </a:extLst>
          </p:cNvPr>
          <p:cNvSpPr txBox="1"/>
          <p:nvPr/>
        </p:nvSpPr>
        <p:spPr>
          <a:xfrm>
            <a:off x="457201" y="1199989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It’s all about being able to reference an object with different types to achieve shared behaviors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626BB-3CB1-039F-D703-38C56ECB97F0}"/>
              </a:ext>
            </a:extLst>
          </p:cNvPr>
          <p:cNvSpPr txBox="1"/>
          <p:nvPr/>
        </p:nvSpPr>
        <p:spPr>
          <a:xfrm>
            <a:off x="838200" y="2057400"/>
            <a:ext cx="475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“The ability for an object to take many forms”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AF304-AEE2-46B0-3C27-DE0C762069B1}"/>
              </a:ext>
            </a:extLst>
          </p:cNvPr>
          <p:cNvSpPr txBox="1"/>
          <p:nvPr/>
        </p:nvSpPr>
        <p:spPr>
          <a:xfrm>
            <a:off x="870857" y="3124200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LinkedList&lt;String&gt;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C938A-7C38-267E-F3F6-5D3BCC4CB2EF}"/>
              </a:ext>
            </a:extLst>
          </p:cNvPr>
          <p:cNvSpPr txBox="1"/>
          <p:nvPr/>
        </p:nvSpPr>
        <p:spPr>
          <a:xfrm>
            <a:off x="838200" y="3810000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List&lt;String&gt;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LinkedList&lt;String&gt;();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37E91-BCCE-DACB-231A-03C94F584B2D}"/>
              </a:ext>
            </a:extLst>
          </p:cNvPr>
          <p:cNvSpPr txBox="1"/>
          <p:nvPr/>
        </p:nvSpPr>
        <p:spPr>
          <a:xfrm>
            <a:off x="1269408" y="4910381"/>
            <a:ext cx="432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reference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/>
              <a:t> as just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</a:p>
        </p:txBody>
      </p:sp>
      <p:pic>
        <p:nvPicPr>
          <p:cNvPr id="1026" name="Picture 2" descr="A Minecraft Movie: TikTok's 'chicken jockey' trend is sending cinemas into  chaos - 9Celebrity">
            <a:extLst>
              <a:ext uri="{FF2B5EF4-FFF2-40B4-BE49-F238E27FC236}">
                <a16:creationId xmlns:a16="http://schemas.microsoft.com/office/drawing/2014/main" id="{86426585-C2EA-D516-FA28-43068367E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409372"/>
            <a:ext cx="37719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0F1B7-6605-C94A-3369-2F30554ABFE8}"/>
              </a:ext>
            </a:extLst>
          </p:cNvPr>
          <p:cNvSpPr txBox="1"/>
          <p:nvPr/>
        </p:nvSpPr>
        <p:spPr>
          <a:xfrm>
            <a:off x="8991600" y="3393869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1905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 DOCKEY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C645EF-0768-7D79-1D93-CB5419BA2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146" y="4480929"/>
            <a:ext cx="5781675" cy="1028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C5C3C6F-54E8-1E77-00F8-2B76870EBE36}"/>
                  </a:ext>
                </a:extLst>
              </p14:cNvPr>
              <p14:cNvContentPartPr/>
              <p14:nvPr/>
            </p14:nvContentPartPr>
            <p14:xfrm>
              <a:off x="950696" y="4142636"/>
              <a:ext cx="1428480" cy="62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C5C3C6F-54E8-1E77-00F8-2B76870EBE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4576" y="4136516"/>
                <a:ext cx="144072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395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BA4EE23-10C3-E945-F0A3-797E1945F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988BF5E-4ABD-3E41-B6D2-F6E84D5AC4F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100ABB-3732-98BD-62E8-2C3996303D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4A90118-251A-6D4A-31FC-B0596DAB10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760888E-A5FC-02E8-5915-E5EE9B624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22C98E-0BA0-36A7-AC43-96AB25C813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51D6A2-0F9B-0107-527D-CA929D17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791200"/>
            <a:ext cx="3810000" cy="222926"/>
          </a:xfrm>
          <a:prstGeom prst="rect">
            <a:avLst/>
          </a:prstGeom>
        </p:spPr>
      </p:pic>
      <p:pic>
        <p:nvPicPr>
          <p:cNvPr id="8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6263809D-D8C1-6F2D-98CB-3AABAD0E3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8742" r="80312" b="56559"/>
          <a:stretch/>
        </p:blipFill>
        <p:spPr bwMode="auto">
          <a:xfrm>
            <a:off x="7315738" y="5622432"/>
            <a:ext cx="532862" cy="5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70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30D133-EEA3-76E1-EC6F-49309D990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E4DFB44-4101-B3B9-0EE9-A23C1B3347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122E3E3-5978-F5F2-5508-0C167C7D07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FAB8B89-687E-E5B0-106A-FD07DB0F47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618B4D8-2217-6AA3-C18D-424F26AC33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26FB8D-A404-FBE8-8AE0-434A10139D1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D077F-E346-8092-2562-B1843FD2F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5791200"/>
            <a:ext cx="3810000" cy="222926"/>
          </a:xfrm>
          <a:prstGeom prst="rect">
            <a:avLst/>
          </a:prstGeom>
        </p:spPr>
      </p:pic>
      <p:pic>
        <p:nvPicPr>
          <p:cNvPr id="8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0272C511-9C27-E99C-1EC4-FD58A7A19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" t="8742" r="80312" b="56559"/>
          <a:stretch/>
        </p:blipFill>
        <p:spPr bwMode="auto">
          <a:xfrm>
            <a:off x="7315738" y="5622432"/>
            <a:ext cx="532862" cy="5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D2ED9B-AE16-86C4-ED00-E6DE1A82B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4879853"/>
            <a:ext cx="2971800" cy="236590"/>
          </a:xfrm>
          <a:prstGeom prst="rect">
            <a:avLst/>
          </a:prstGeom>
        </p:spPr>
      </p:pic>
      <p:pic>
        <p:nvPicPr>
          <p:cNvPr id="10" name="Picture 2" descr="Mr. Incredible Becoming Uncanny: The Movie | Cancelled Movies Fanon Wiki |  Fandom">
            <a:extLst>
              <a:ext uri="{FF2B5EF4-FFF2-40B4-BE49-F238E27FC236}">
                <a16:creationId xmlns:a16="http://schemas.microsoft.com/office/drawing/2014/main" id="{E1261EAF-09F7-8B7F-75B2-EA934F41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53" t="8742" r="61909" b="56559"/>
          <a:stretch/>
        </p:blipFill>
        <p:spPr bwMode="auto">
          <a:xfrm>
            <a:off x="6096000" y="4655247"/>
            <a:ext cx="571500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6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7824</TotalTime>
  <Words>1362</Words>
  <Application>Microsoft Office PowerPoint</Application>
  <PresentationFormat>Widescreen</PresentationFormat>
  <Paragraphs>217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Helvetica Neue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91</cp:revision>
  <dcterms:created xsi:type="dcterms:W3CDTF">2022-08-21T16:55:59Z</dcterms:created>
  <dcterms:modified xsi:type="dcterms:W3CDTF">2025-05-02T19:34:13Z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