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60" r:id="rId4"/>
    <p:sldId id="26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97" r:id="rId31"/>
    <p:sldId id="298" r:id="rId32"/>
    <p:sldId id="299" r:id="rId33"/>
    <p:sldId id="300" r:id="rId34"/>
    <p:sldId id="287" r:id="rId35"/>
    <p:sldId id="302" r:id="rId36"/>
    <p:sldId id="303" r:id="rId37"/>
    <p:sldId id="304" r:id="rId38"/>
    <p:sldId id="301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2697" autoAdjust="0"/>
  </p:normalViewPr>
  <p:slideViewPr>
    <p:cSldViewPr>
      <p:cViewPr varScale="1">
        <p:scale>
          <a:sx n="150" d="100"/>
          <a:sy n="150" d="100"/>
        </p:scale>
        <p:origin x="62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1-16T17:25:40.36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6 114,'1575'0,"-1267"-12,165 13,-455-3,1 0,-1-1,0-1,0 0,25-11,-24 8,1 1,-1 1,1 1,27-3,401-5,-443 12,19 1,0-1,-1-2,1 0,0-2,31-7,-45 7,0 2,1-1,-1 2,1-1,-1 1,1 1,-1 0,1 0,16 4,9-2,-28-3,1 2,-1-1,0 1,13 3,-19-3,0-1,0 1,0 0,0 0,0 0,0 0,-1 0,1 1,0-1,0 1,-1-1,1 1,-1-1,1 1,-1 0,0 0,0 0,0-1,0 1,0 0,1 4,2 12,-1 1,-1-1,0 1,-2 0,0 0,-4 28,1 24,3-49,1-12,-1 0,0 1,-1-1,-2 13,3-21,-1 0,1 0,-1 1,0-1,0 0,0 0,0 0,0 0,0 0,0 0,-1-1,1 1,-1 0,0-1,1 1,-1-1,0 1,0-1,0 0,0 0,0 0,0 0,0 0,-3 1,-16 1,0 0,0-1,0-1,0-1,-22-3,-12 1,-224-11,-12 1,-177 6,-113 0,559 6,-515 20,-97-2,438-20,8 2,185 0,0 0,1 0,-1 0,0 0,1 1,-1-1,0 1,1 0,-1 0,0 0,1 0,-5 2,6-1,-1-1,1 1,-1 0,1-1,0 1,0 0,-1 0,1 0,1 0,-1 0,0 0,0 0,1 0,-1 0,1 0,-1 3,0 12,0 0,1 0,1 0,0 0,2 0,0 0,0-1,2 1,6 16,-2-1,8 54,3 16,-5-50,-1-9,-2 1,-3 1,5 47,-14-90,0 1,1 0,-1-1,1 1,-1 0,1-1,0 1,0-1,1 4,-1-6,-1 1,1-1,-1 1,1-1,0 0,-1 1,1-1,-1 0,1 1,0-1,-1 0,1 0,0 1,-1-1,1 0,0 0,-1 0,1 0,0 0,-1 0,1 0,0 0,-1 0,1 0,0-1,-1 1,1 0,0 0,-1-1,1 1,-1 0,1-1,0 1,-1-1,1 1,-1 0,1-1,-1 1,1-2,124-82,-109 75,1 0,0 2,1 0,-1 1,1 0,22-3,270-52,38-6,-281 61,2 3,75 8,-115-4,464 46,-250-19,-147-17,-3 0,119-1,-209-10,0 0,0 0,0 0,0-1,-1 0,1 1,0-1,0 0,0 0,-1-1,1 1,-1 0,4-3,-1 0,-1-1,0 1,0-1,7-10,-10 13,0 1,1 0,-1-1,1 1,-1 0,1 0,-1 0,1 0,0 0,0 0,-1 0,1 1,4-2,30-4,-6 2,3-6,152-40,-143 44,-1 1,1 2,71 4,-34 0,-61-1,9 0,30 3,-51-2,0 0,1 0,-1 0,0 1,0 0,0 0,-1 0,1 1,0 0,8 6,-12-7,0 0,0 1,0-1,0 1,0-1,-1 1,1 0,-1 0,0 0,0-1,0 1,0 0,0 0,-1 1,0-1,1 3,-1 8,0 1,-2 17,0-10,1 14,1-21,0 0,-5 25,5-38,-1 0,0 0,0 0,0 0,0 0,0 0,0 0,0-1,-1 1,1-1,0 1,-1-1,0 1,1-1,-1 0,0 0,0 1,1-1,-1-1,0 1,0 0,0 0,0-1,0 1,-3-1,-7 3,-1-2,1 0,-16-1,10 1,-574-2,290-2,7 4,-198-3,180-21,96 3,182 18,-459-22,176 22,172 3,131-1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7:25:53.6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0 976 24575,'75'1'0,"-38"1"0,0-1 0,0-3 0,0 0 0,64-14 0,29-30 0,-106 35 0,0-1 0,0 0 0,-1-2 0,-1-1 0,33-28 0,30-20 0,-60 46 0,-1-1 0,-1-2 0,29-31 0,53-76 0,-93 114 0,0 0 0,1 1 0,0 0 0,22-14 0,0 0 0,-6 1 0,-12 10 0,0 0 0,1 2 0,1-1 0,0 2 0,1 1 0,31-14 0,-49 25 0,60-22 0,117-23 0,-161 43 0,1 1 0,35 3 0,-34-1 0,-1 0 0,20-3 0,-38-2 0,-6-4 0,-9-6 0,-78-61 0,64 55 0,2-2 0,-32-31 0,42 39 0,18 23 0,20 31 0,-19-36 0,8 16 0,22 39 0,-30-53 0,0 0 0,-1 0 0,0 0 0,0 1 0,-1-1 0,1 1 0,-1 9 0,-1-13 0,0-1 0,0 0 0,-1 0 0,1 1 0,-1-1 0,0 0 0,0 0 0,1 0 0,-1 0 0,-1 0 0,1 0 0,0 0 0,0 0 0,-1 0 0,1-1 0,-1 1 0,-2 1 0,-34 25 0,19-15 0,-41 25 234,45-29-434,0 0 0,1 0 0,0 2 1,0 0-1,1 0 0,1 1 0,-14 16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7:25:54.5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24575,'2'0'0,"0"0"0,0 0 0,0 0 0,0 1 0,0-1 0,-1 1 0,1-1 0,0 1 0,0 0 0,0-1 0,-1 1 0,1 0 0,0 0 0,-1 0 0,1 1 0,-1-1 0,1 0 0,-1 1 0,0-1 0,1 1 0,0 1 0,2 4 0,0 0 0,-1 0 0,0 0 0,3 10 0,0-1 0,108 318 0,-106-295 0,-1 0 0,-1 0 0,-3 0 0,-2 75 0,-2-60 0,11 85 0,-2-52 0,-3 151 0,-6-156 0,1-12-1365,0-16-5461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7:25:55.86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33 214 24575,'0'-3'0,"1"0"0,-1-1 0,1 1 0,0 0 0,0 0 0,1 0 0,-1 0 0,1 0 0,-1 0 0,4-3 0,22-29 0,-23 30 0,3-3 0,1 0 0,0 1 0,0 0 0,1 0 0,0 1 0,0 0 0,14-6 0,74-28 0,-47 22 0,-39 14 0,1 0 0,-1 2 0,1-1 0,0 1 0,-1 1 0,1 0 0,0 1 0,0 0 0,0 1 0,0 0 0,15 4 0,-17-3 0,-1 1 0,0-1 0,0 2 0,0-1 0,0 1 0,0 1 0,-1-1 0,0 1 0,0 1 0,0 0 0,0 0 0,-1 0 0,0 1 0,8 10 0,-13-13 0,0-1 0,0 2 0,0-1 0,0 0 0,0 0 0,-1 1 0,0-1 0,0 0 0,0 1 0,0 8 0,-3 49 0,0-22 0,3 7 0,0-19 0,-4 53 0,2-74 0,0 0 0,-1 0 0,0 0 0,0 0 0,0 0 0,0-1 0,-1 1 0,-1-1 0,1 0 0,-1 1 0,0-2 0,-7 10 0,5-9 0,-1 0 0,0-1 0,0 1 0,-1-2 0,1 1 0,-1-1 0,0 0 0,-12 4 0,-7 1 0,-36 6 0,-12 4 0,58-14 0,-2 0 0,1-2 0,0 0 0,0-1 0,-37-2 0,26-1 0,0-2 0,1-1 0,-29-9 0,55 13 7,0 0-99,-1-1 1,1 1-1,0-1 1,-1 0-1,1 0 1,0 0-1,0 0 1,0 0 0,0 0-1,0 0 1,0-1-1,0 1 1,0-1-1,-1-1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7:25:56.6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24575,'0'2'0,"0"5"0,2 8 0,3 15 0,0 8 0,1 3 0,1 3 0,0-2 0,-1-2 0,-2-13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7:25:57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7:25:59.2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463 37 24575,'-21'-9'0,"-28"-10"0,42 17 0,1 0 0,-1 0 0,0 1 0,-1 0 0,1 1 0,0-1 0,0 1 0,-11 1 0,16 0 0,-1 0 0,0 0 0,0 1 0,1-1 0,-1 0 0,0 1 0,1 0 0,-1-1 0,1 1 0,0 0 0,0 1 0,0-1 0,0 0 0,0 0 0,-3 5 0,-22 45 0,21-42 0,-17 45 0,14-33 0,-21 38 0,26-54 0,0 1 0,1 0 0,0 0 0,0 0 0,0 0 0,1 0 0,0 0 0,0 1 0,1-1 0,0 1 0,0-1 0,1 1 0,0-1 0,0 1 0,1-1 0,0 1 0,0-1 0,1 1 0,0-1 0,5 14 0,36 64 0,-36-73 0,1 0 0,0-1 0,0 0 0,20 18 0,-27-27 0,1-1 0,0 0 0,0 1 0,-1-1 0,1 0 0,0 0 0,0 0 0,0-1 0,0 1 0,0 0 0,1-1 0,-1 1 0,0-1 0,0 0 0,0 0 0,0 0 0,0 0 0,3 0 0,0-1 0,-1 0 0,1 0 0,-1-1 0,0 1 0,0-1 0,0 0 0,0 0 0,5-4 0,4-4 0,0-1 0,-1 0 0,19-23 0,-14 13 0,-2 0 0,0-1 0,-1-1 0,-2 0 0,15-36 0,-23 46 0,0 1 0,-1-1 0,-1 0 0,0 0 0,-1 0 0,-1-17 0,-7-79 0,5 91 0,-3-11 0,2 25 0,-1 19 0,-2 51 0,4 1 0,6 66 0,-1-54 0,13 479 0,-16-529 0,0 0 0,-7 42 0,5-60 0,0 1 0,-1-1 0,0-1 0,-1 1 0,0 0 0,-1-1 0,0 0 0,0 0 0,-10 12 0,12-19 0,1 0 0,-1-1 0,-1 1 0,1-1 0,0 0 0,0 0 0,-1 0 0,1-1 0,-1 1 0,0-1 0,1 1 0,-1-1 0,0 0 0,-4 0 0,-9 1 0,-32 1 0,36-2 0,-16-1 0,1-1 0,0-2 0,0 0 0,1-2 0,-1-1 0,1-1 0,-49-21 0,71 26-47,0-1 0,1 1 0,-1-1 0,1 0 0,0-1 0,0 1 0,0-1 0,0 0 0,1 0-1,-1 0 1,1 0 0,0-1 0,0 1 0,0-1 0,1 0 0,0 1 0,0-1 0,0 0 0,1-1 0,-1 1 0,1 0 0,0 0-1,1-1 1,-1 1 0,1 0 0,0-1 0,0 1 0,2-8 0,1-4-6779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7:25:59.9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24575,'2'0'0,"2"0"0,3 0 0,3 0 0,0 0 0,2 2 0,6 1 0,8-1 0,12 0 0,3-1 0,-7 0 0,-13 0 0,-13-1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16T17:26:02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566 182 24575,'-5'-8'0,"-9"-14"0,0 1 0,-1 1 0,-1 0 0,-1 1 0,-25-22 0,36 37 0,-1 0 0,1 1 0,-1-1 0,0 1 0,0 1 0,0 0 0,-1 0 0,1 0 0,0 1 0,-1 0 0,-7 0 0,-17 0 0,-39 3 0,44 0 0,21-2 0,-1 0 0,1 1 0,0-1 0,0 1 0,0 1 0,-1-1 0,1 1 0,1 0 0,-1 0 0,0 1 0,0 0 0,1 0 0,0 0 0,-1 0 0,1 1 0,0 0 0,1 0 0,-1 1 0,1-1 0,0 1 0,0 0 0,0 0 0,-5 9 0,-3 11 0,0-1 0,1 2 0,1-1 0,2 2 0,0-1 0,2 1 0,-3 30 0,2 25 0,3 86 0,4-155 0,0 54 0,3 114 0,-1-155 0,2 0 0,0 0 0,2 0 0,16 45 0,-20-68 0,-1 0 0,1 0 0,0 0 0,0 0 0,0 0 0,0 0 0,0-1 0,1 1 0,-1-1 0,1 1 0,0-1 0,-1 0 0,1 0 0,0 0 0,1-1 0,-1 1 0,0-1 0,0 1 0,1-1 0,-1 0 0,0 0 0,5 0 0,8 1 0,0-1 0,0-1 0,29-2 0,-8 0 0,-31 2 0,0-1 0,0 0 0,0 0 0,0 0 0,0-1 0,0 0 0,0 0 0,0 0 0,8-6 0,2-2 0,27-21 0,-9 5 0,90-72 0,-29 21 0,-93 76 0,60-51 0,-56 47 0,-1-1 0,0 0 0,0 0 0,0 0 0,-1-1 0,0 1 0,0-1 0,4-10 0,-5 3 0,-1 1 0,0-1 0,-1-1 0,-1 1 0,0 0 0,-3-22 0,1 19 0,0 3 0,-1 1 0,0-1 0,-1 1 0,-1 0 0,0 0 0,-10-18 0,-5-13 0,-30-85 0,39 105-192,-1 1-1,-30-42 0,32 51-594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1/16/2025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4.png"/><Relationship Id="rId18" Type="http://schemas.openxmlformats.org/officeDocument/2006/relationships/customXml" Target="../ink/ink8.xml"/><Relationship Id="rId3" Type="http://schemas.openxmlformats.org/officeDocument/2006/relationships/image" Target="../media/image9.png"/><Relationship Id="rId21" Type="http://schemas.openxmlformats.org/officeDocument/2006/relationships/image" Target="../media/image18.png"/><Relationship Id="rId7" Type="http://schemas.openxmlformats.org/officeDocument/2006/relationships/image" Target="../media/image11.png"/><Relationship Id="rId12" Type="http://schemas.openxmlformats.org/officeDocument/2006/relationships/customXml" Target="../ink/ink5.xml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3.png"/><Relationship Id="rId5" Type="http://schemas.openxmlformats.org/officeDocument/2006/relationships/image" Target="../media/image10.png"/><Relationship Id="rId15" Type="http://schemas.openxmlformats.org/officeDocument/2006/relationships/image" Target="../media/image15.png"/><Relationship Id="rId10" Type="http://schemas.openxmlformats.org/officeDocument/2006/relationships/customXml" Target="../ink/ink4.xml"/><Relationship Id="rId19" Type="http://schemas.openxmlformats.org/officeDocument/2006/relationships/image" Target="../media/image17.png"/><Relationship Id="rId4" Type="http://schemas.openxmlformats.org/officeDocument/2006/relationships/customXml" Target="../ink/ink1.xml"/><Relationship Id="rId9" Type="http://schemas.openxmlformats.org/officeDocument/2006/relationships/image" Target="../media/image12.png"/><Relationship Id="rId14" Type="http://schemas.openxmlformats.org/officeDocument/2006/relationships/customXml" Target="../ink/ink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2727235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Java Review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>
            <a:off x="5604692" y="3401746"/>
            <a:ext cx="1326503" cy="470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B21EC6-9E18-5D34-6325-93A1DC211B15}"/>
              </a:ext>
            </a:extLst>
          </p:cNvPr>
          <p:cNvGraphicFramePr>
            <a:graphicFrameLocks noGrp="1"/>
          </p:cNvGraphicFramePr>
          <p:nvPr/>
        </p:nvGraphicFramePr>
        <p:xfrm>
          <a:off x="7197895" y="3222415"/>
          <a:ext cx="2616200" cy="31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235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5F4F84-CD7D-E9BF-B84F-360286AA2DD3}"/>
              </a:ext>
            </a:extLst>
          </p:cNvPr>
          <p:cNvCxnSpPr>
            <a:cxnSpLocks/>
          </p:cNvCxnSpPr>
          <p:nvPr/>
        </p:nvCxnSpPr>
        <p:spPr>
          <a:xfrm flipH="1">
            <a:off x="9904108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F98FF0-983D-E3E5-75CA-DE5280FA2E87}"/>
              </a:ext>
            </a:extLst>
          </p:cNvPr>
          <p:cNvSpPr txBox="1"/>
          <p:nvPr/>
        </p:nvSpPr>
        <p:spPr>
          <a:xfrm>
            <a:off x="10437508" y="32170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1BAF1-0099-8D55-DB21-F56D3CE31800}"/>
              </a:ext>
            </a:extLst>
          </p:cNvPr>
          <p:cNvSpPr/>
          <p:nvPr/>
        </p:nvSpPr>
        <p:spPr>
          <a:xfrm>
            <a:off x="8027210" y="330889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1B469B-702E-AE79-4FAE-D3281A7E9F90}"/>
              </a:ext>
            </a:extLst>
          </p:cNvPr>
          <p:cNvSpPr/>
          <p:nvPr/>
        </p:nvSpPr>
        <p:spPr>
          <a:xfrm>
            <a:off x="8046260" y="4086387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B67401-BCCA-CFF0-96F4-CF8EE20CDAE9}"/>
              </a:ext>
            </a:extLst>
          </p:cNvPr>
          <p:cNvSpPr/>
          <p:nvPr/>
        </p:nvSpPr>
        <p:spPr>
          <a:xfrm>
            <a:off x="8027210" y="4863876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8010695" y="5660799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086864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75A6-BDFC-8423-E8FA-E30105898B43}"/>
              </a:ext>
            </a:extLst>
          </p:cNvPr>
          <p:cNvSpPr txBox="1"/>
          <p:nvPr/>
        </p:nvSpPr>
        <p:spPr>
          <a:xfrm>
            <a:off x="381000" y="3417683"/>
            <a:ext cx="217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2500039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75A6-BDFC-8423-E8FA-E30105898B43}"/>
              </a:ext>
            </a:extLst>
          </p:cNvPr>
          <p:cNvSpPr txBox="1"/>
          <p:nvPr/>
        </p:nvSpPr>
        <p:spPr>
          <a:xfrm>
            <a:off x="381000" y="3330311"/>
            <a:ext cx="937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time: Number of operations required to complete algorithm</a:t>
            </a:r>
          </a:p>
        </p:txBody>
      </p:sp>
    </p:spTree>
    <p:extLst>
      <p:ext uri="{BB962C8B-B14F-4D97-AF65-F5344CB8AC3E}">
        <p14:creationId xmlns:p14="http://schemas.microsoft.com/office/powerpoint/2010/main" val="1400594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75A6-BDFC-8423-E8FA-E30105898B43}"/>
              </a:ext>
            </a:extLst>
          </p:cNvPr>
          <p:cNvSpPr txBox="1"/>
          <p:nvPr/>
        </p:nvSpPr>
        <p:spPr>
          <a:xfrm>
            <a:off x="381000" y="3330311"/>
            <a:ext cx="937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time: Number of operations required to complete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4073B-AC09-279E-7068-5E0E76B65525}"/>
              </a:ext>
            </a:extLst>
          </p:cNvPr>
          <p:cNvSpPr txBox="1"/>
          <p:nvPr/>
        </p:nvSpPr>
        <p:spPr>
          <a:xfrm>
            <a:off x="381000" y="4069088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Big O Notation: Upper bound on asymptotic growth. I.e. Worst case upper bound of a function</a:t>
            </a:r>
          </a:p>
        </p:txBody>
      </p:sp>
    </p:spTree>
    <p:extLst>
      <p:ext uri="{BB962C8B-B14F-4D97-AF65-F5344CB8AC3E}">
        <p14:creationId xmlns:p14="http://schemas.microsoft.com/office/powerpoint/2010/main" val="3906534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B175A6-BDFC-8423-E8FA-E30105898B43}"/>
              </a:ext>
            </a:extLst>
          </p:cNvPr>
          <p:cNvSpPr txBox="1"/>
          <p:nvPr/>
        </p:nvSpPr>
        <p:spPr>
          <a:xfrm>
            <a:off x="381000" y="3330311"/>
            <a:ext cx="9379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time: Number of operations required to complete algorithm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A4073B-AC09-279E-7068-5E0E76B65525}"/>
              </a:ext>
            </a:extLst>
          </p:cNvPr>
          <p:cNvSpPr txBox="1"/>
          <p:nvPr/>
        </p:nvSpPr>
        <p:spPr>
          <a:xfrm>
            <a:off x="381000" y="4069088"/>
            <a:ext cx="1066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Big O Notation: Upper bound on asymptotic growth. I.e. Worst case upper bound of a function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B01104-F011-83EE-8576-16C3006DC39A}"/>
              </a:ext>
            </a:extLst>
          </p:cNvPr>
          <p:cNvSpPr txBox="1"/>
          <p:nvPr/>
        </p:nvSpPr>
        <p:spPr>
          <a:xfrm>
            <a:off x="304800" y="5177197"/>
            <a:ext cx="11431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 O Notation measures the number of steps needed to complete an algorithm under the worst-case scenario</a:t>
            </a:r>
          </a:p>
        </p:txBody>
      </p:sp>
    </p:spTree>
    <p:extLst>
      <p:ext uri="{BB962C8B-B14F-4D97-AF65-F5344CB8AC3E}">
        <p14:creationId xmlns:p14="http://schemas.microsoft.com/office/powerpoint/2010/main" val="3281386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</p:spTree>
    <p:extLst>
      <p:ext uri="{BB962C8B-B14F-4D97-AF65-F5344CB8AC3E}">
        <p14:creationId xmlns:p14="http://schemas.microsoft.com/office/powerpoint/2010/main" val="3230810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???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C55B0A-A055-D2C7-4576-787014E3FE64}"/>
              </a:ext>
            </a:extLst>
          </p:cNvPr>
          <p:cNvSpPr txBox="1"/>
          <p:nvPr/>
        </p:nvSpPr>
        <p:spPr>
          <a:xfrm>
            <a:off x="889503" y="3536246"/>
            <a:ext cx="582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 case scenario, this for loop will need run </a:t>
            </a:r>
            <a:r>
              <a:rPr lang="en-US" sz="2400" b="1" dirty="0"/>
              <a:t>n</a:t>
            </a:r>
            <a:r>
              <a:rPr lang="en-US" dirty="0"/>
              <a:t> times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D54AE-1EFF-BA7C-1DAE-1919CCBFB9A6}"/>
              </a:ext>
            </a:extLst>
          </p:cNvPr>
          <p:cNvSpPr txBox="1"/>
          <p:nvPr/>
        </p:nvSpPr>
        <p:spPr>
          <a:xfrm>
            <a:off x="1984415" y="3934738"/>
            <a:ext cx="3371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O(n)         Let n = </a:t>
            </a:r>
            <a:r>
              <a:rPr lang="en-US" b="1" dirty="0" err="1">
                <a:solidFill>
                  <a:srgbClr val="FF0000"/>
                </a:solidFill>
              </a:rPr>
              <a:t>array.length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4528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667457" y="8492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O(???)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51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667457" y="849274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O(???)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</p:spTree>
    <p:extLst>
      <p:ext uri="{BB962C8B-B14F-4D97-AF65-F5344CB8AC3E}">
        <p14:creationId xmlns:p14="http://schemas.microsoft.com/office/powerpoint/2010/main" val="1226203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</p:spTree>
    <p:extLst>
      <p:ext uri="{BB962C8B-B14F-4D97-AF65-F5344CB8AC3E}">
        <p14:creationId xmlns:p14="http://schemas.microsoft.com/office/powerpoint/2010/main" val="70152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520C76-5001-E99D-8801-C671B153F250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956629-C6A0-9069-2643-85E5D38A81C3}"/>
              </a:ext>
            </a:extLst>
          </p:cNvPr>
          <p:cNvSpPr txBox="1"/>
          <p:nvPr/>
        </p:nvSpPr>
        <p:spPr>
          <a:xfrm>
            <a:off x="762000" y="1447800"/>
            <a:ext cx="972093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No lab tomorrow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Quizzes- </a:t>
            </a:r>
            <a:r>
              <a:rPr lang="en-US" sz="2400" dirty="0"/>
              <a:t>You </a:t>
            </a:r>
            <a:r>
              <a:rPr lang="en-US" sz="2400" b="1" dirty="0"/>
              <a:t>must</a:t>
            </a:r>
            <a:r>
              <a:rPr lang="en-US" sz="2400" dirty="0"/>
              <a:t> attend the lab that you are registered for</a:t>
            </a:r>
          </a:p>
          <a:p>
            <a:r>
              <a:rPr lang="en-US" sz="2400" dirty="0">
                <a:sym typeface="Wingdings" panose="05000000000000000000" pitchFamily="2" charset="2"/>
              </a:rPr>
              <a:t>       If you can’t make it to your lab section, talk to </a:t>
            </a:r>
            <a:r>
              <a:rPr lang="en-US" sz="2400" dirty="0" err="1">
                <a:sym typeface="Wingdings" panose="05000000000000000000" pitchFamily="2" charset="2"/>
              </a:rPr>
              <a:t>reese</a:t>
            </a:r>
            <a:r>
              <a:rPr lang="en-US" sz="2400" dirty="0">
                <a:sym typeface="Wingdings" panose="05000000000000000000" pitchFamily="2" charset="2"/>
              </a:rPr>
              <a:t> beforehand</a:t>
            </a:r>
          </a:p>
          <a:p>
            <a:endParaRPr lang="en-US" sz="2400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Fill out the course questionnaire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28980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4F1D-187F-415A-4AF3-4C0BE30D09C9}"/>
              </a:ext>
            </a:extLst>
          </p:cNvPr>
          <p:cNvSpPr txBox="1"/>
          <p:nvPr/>
        </p:nvSpPr>
        <p:spPr>
          <a:xfrm>
            <a:off x="2769793" y="1103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61C8-FC89-9A03-16FB-1E0CFBD7AB1C}"/>
              </a:ext>
            </a:extLst>
          </p:cNvPr>
          <p:cNvSpPr txBox="1"/>
          <p:nvPr/>
        </p:nvSpPr>
        <p:spPr>
          <a:xfrm>
            <a:off x="1061706" y="19180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91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4F1D-187F-415A-4AF3-4C0BE30D09C9}"/>
              </a:ext>
            </a:extLst>
          </p:cNvPr>
          <p:cNvSpPr txBox="1"/>
          <p:nvPr/>
        </p:nvSpPr>
        <p:spPr>
          <a:xfrm>
            <a:off x="2769793" y="1103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61C8-FC89-9A03-16FB-1E0CFBD7AB1C}"/>
              </a:ext>
            </a:extLst>
          </p:cNvPr>
          <p:cNvSpPr txBox="1"/>
          <p:nvPr/>
        </p:nvSpPr>
        <p:spPr>
          <a:xfrm>
            <a:off x="1061706" y="19180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F0A-F0D4-C30E-2267-BFDE4CDF6DB0}"/>
              </a:ext>
            </a:extLst>
          </p:cNvPr>
          <p:cNvSpPr txBox="1"/>
          <p:nvPr/>
        </p:nvSpPr>
        <p:spPr>
          <a:xfrm>
            <a:off x="865238" y="4207995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running time:  O(n * 1 + 1)</a:t>
            </a:r>
          </a:p>
        </p:txBody>
      </p:sp>
    </p:spTree>
    <p:extLst>
      <p:ext uri="{BB962C8B-B14F-4D97-AF65-F5344CB8AC3E}">
        <p14:creationId xmlns:p14="http://schemas.microsoft.com/office/powerpoint/2010/main" val="4195963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4F1D-187F-415A-4AF3-4C0BE30D09C9}"/>
              </a:ext>
            </a:extLst>
          </p:cNvPr>
          <p:cNvSpPr txBox="1"/>
          <p:nvPr/>
        </p:nvSpPr>
        <p:spPr>
          <a:xfrm>
            <a:off x="2769793" y="1103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61C8-FC89-9A03-16FB-1E0CFBD7AB1C}"/>
              </a:ext>
            </a:extLst>
          </p:cNvPr>
          <p:cNvSpPr txBox="1"/>
          <p:nvPr/>
        </p:nvSpPr>
        <p:spPr>
          <a:xfrm>
            <a:off x="1061706" y="19180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F0A-F0D4-C30E-2267-BFDE4CDF6DB0}"/>
              </a:ext>
            </a:extLst>
          </p:cNvPr>
          <p:cNvSpPr txBox="1"/>
          <p:nvPr/>
        </p:nvSpPr>
        <p:spPr>
          <a:xfrm>
            <a:off x="865238" y="4207995"/>
            <a:ext cx="4751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running time:  O(n * 1 + 1)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C1FE5-0C66-0555-8560-927FC0A51DF5}"/>
              </a:ext>
            </a:extLst>
          </p:cNvPr>
          <p:cNvSpPr txBox="1"/>
          <p:nvPr/>
        </p:nvSpPr>
        <p:spPr>
          <a:xfrm>
            <a:off x="1143000" y="4734303"/>
            <a:ext cx="5538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Big O notation: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can drop non dominant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drop multiplicative constants (coefficients)</a:t>
            </a:r>
          </a:p>
        </p:txBody>
      </p:sp>
    </p:spTree>
    <p:extLst>
      <p:ext uri="{BB962C8B-B14F-4D97-AF65-F5344CB8AC3E}">
        <p14:creationId xmlns:p14="http://schemas.microsoft.com/office/powerpoint/2010/main" val="487273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2277C-9DB2-A054-D066-36570B79AF1E}"/>
              </a:ext>
            </a:extLst>
          </p:cNvPr>
          <p:cNvSpPr/>
          <p:nvPr/>
        </p:nvSpPr>
        <p:spPr>
          <a:xfrm>
            <a:off x="228600" y="76200"/>
            <a:ext cx="11658600" cy="6172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9D68469-8C9B-D851-16FB-38652A0E8922}"/>
              </a:ext>
            </a:extLst>
          </p:cNvPr>
          <p:cNvSpPr txBox="1"/>
          <p:nvPr/>
        </p:nvSpPr>
        <p:spPr>
          <a:xfrm>
            <a:off x="882713" y="264059"/>
            <a:ext cx="9144000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linearSearch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4951EE-0039-C15F-9C38-5F84BB9C1801}"/>
              </a:ext>
            </a:extLst>
          </p:cNvPr>
          <p:cNvSpPr txBox="1"/>
          <p:nvPr/>
        </p:nvSpPr>
        <p:spPr>
          <a:xfrm>
            <a:off x="882713" y="2999196"/>
            <a:ext cx="875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To calculate the running time, we add up the running time of each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992C5-5B55-4D8C-176D-292D6C2BD051}"/>
              </a:ext>
            </a:extLst>
          </p:cNvPr>
          <p:cNvSpPr txBox="1"/>
          <p:nvPr/>
        </p:nvSpPr>
        <p:spPr>
          <a:xfrm>
            <a:off x="1066800" y="533400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O(n)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D7BC5C-1991-C673-6405-8168A3AA4CAE}"/>
              </a:ext>
            </a:extLst>
          </p:cNvPr>
          <p:cNvSpPr txBox="1"/>
          <p:nvPr/>
        </p:nvSpPr>
        <p:spPr>
          <a:xfrm>
            <a:off x="1905000" y="81432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CC78E-5E5A-C8C5-92C8-52988C7DF0E8}"/>
              </a:ext>
            </a:extLst>
          </p:cNvPr>
          <p:cNvSpPr txBox="1"/>
          <p:nvPr/>
        </p:nvSpPr>
        <p:spPr>
          <a:xfrm>
            <a:off x="899943" y="3491471"/>
            <a:ext cx="9212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Primitive operation – operation that takes constant time (independent of size of the input)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34F1D-187F-415A-4AF3-4C0BE30D09C9}"/>
              </a:ext>
            </a:extLst>
          </p:cNvPr>
          <p:cNvSpPr txBox="1"/>
          <p:nvPr/>
        </p:nvSpPr>
        <p:spPr>
          <a:xfrm>
            <a:off x="2769793" y="110387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C61C8-FC89-9A03-16FB-1E0CFBD7AB1C}"/>
              </a:ext>
            </a:extLst>
          </p:cNvPr>
          <p:cNvSpPr txBox="1"/>
          <p:nvPr/>
        </p:nvSpPr>
        <p:spPr>
          <a:xfrm>
            <a:off x="1061706" y="191800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O(1)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9FFF0A-F0D4-C30E-2267-BFDE4CDF6DB0}"/>
              </a:ext>
            </a:extLst>
          </p:cNvPr>
          <p:cNvSpPr txBox="1"/>
          <p:nvPr/>
        </p:nvSpPr>
        <p:spPr>
          <a:xfrm>
            <a:off x="865238" y="4207995"/>
            <a:ext cx="6548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Total running time:  </a:t>
            </a:r>
            <a:r>
              <a:rPr lang="en-US" sz="2400" b="1" dirty="0">
                <a:solidFill>
                  <a:srgbClr val="FF0000"/>
                </a:solidFill>
              </a:rPr>
              <a:t>O(n)  where n = | array 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C1FE5-0C66-0555-8560-927FC0A51DF5}"/>
              </a:ext>
            </a:extLst>
          </p:cNvPr>
          <p:cNvSpPr txBox="1"/>
          <p:nvPr/>
        </p:nvSpPr>
        <p:spPr>
          <a:xfrm>
            <a:off x="1143000" y="4734303"/>
            <a:ext cx="55386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Big O notation: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We can drop non dominant factors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can drop multiplicative constants (coefficients)</a:t>
            </a:r>
          </a:p>
        </p:txBody>
      </p:sp>
    </p:spTree>
    <p:extLst>
      <p:ext uri="{BB962C8B-B14F-4D97-AF65-F5344CB8AC3E}">
        <p14:creationId xmlns:p14="http://schemas.microsoft.com/office/powerpoint/2010/main" val="61890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7F792A6-9A7C-D798-0826-1A54E1F41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414" y="268504"/>
            <a:ext cx="7555141" cy="59874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64F80CF-E22C-542A-196E-6BFF00A77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1295400"/>
            <a:ext cx="4114800" cy="307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68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computeDistanceBetweenCaves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i;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(i, j)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EDCA65-2E17-63B9-4529-D6C8E97D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4724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089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computeDistanceBetweenCaves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F9103-F005-4E55-C24C-CE8F8DCC4457}"/>
              </a:ext>
            </a:extLst>
          </p:cNvPr>
          <p:cNvSpPr txBox="1"/>
          <p:nvPr/>
        </p:nvSpPr>
        <p:spPr>
          <a:xfrm>
            <a:off x="609600" y="10896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DF33-7892-9DEB-0FC3-C296468926E3}"/>
              </a:ext>
            </a:extLst>
          </p:cNvPr>
          <p:cNvSpPr txBox="1"/>
          <p:nvPr/>
        </p:nvSpPr>
        <p:spPr>
          <a:xfrm>
            <a:off x="1367953" y="1378403"/>
            <a:ext cx="107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6081-9212-0282-A35F-C5A5C8AA84A2}"/>
              </a:ext>
            </a:extLst>
          </p:cNvPr>
          <p:cNvSpPr txBox="1"/>
          <p:nvPr/>
        </p:nvSpPr>
        <p:spPr>
          <a:xfrm>
            <a:off x="2532195" y="1676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89D0705-9C58-3C09-6BD3-0EC74DA60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4724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769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computeDistanceBetweenCaves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F9103-F005-4E55-C24C-CE8F8DCC4457}"/>
              </a:ext>
            </a:extLst>
          </p:cNvPr>
          <p:cNvSpPr txBox="1"/>
          <p:nvPr/>
        </p:nvSpPr>
        <p:spPr>
          <a:xfrm>
            <a:off x="609600" y="10896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DF33-7892-9DEB-0FC3-C296468926E3}"/>
              </a:ext>
            </a:extLst>
          </p:cNvPr>
          <p:cNvSpPr txBox="1"/>
          <p:nvPr/>
        </p:nvSpPr>
        <p:spPr>
          <a:xfrm>
            <a:off x="1538831" y="1378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6081-9212-0282-A35F-C5A5C8AA84A2}"/>
              </a:ext>
            </a:extLst>
          </p:cNvPr>
          <p:cNvSpPr txBox="1"/>
          <p:nvPr/>
        </p:nvSpPr>
        <p:spPr>
          <a:xfrm>
            <a:off x="2532195" y="1676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5220D4C-8E68-4F60-34BA-178794658F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4724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8101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computeDistanceBetweenCaves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j)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74C7D3-2A54-B92C-16CB-F76D24376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51926"/>
            <a:ext cx="4329113" cy="265295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2F9103-F005-4E55-C24C-CE8F8DCC4457}"/>
              </a:ext>
            </a:extLst>
          </p:cNvPr>
          <p:cNvSpPr txBox="1"/>
          <p:nvPr/>
        </p:nvSpPr>
        <p:spPr>
          <a:xfrm>
            <a:off x="609600" y="10896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DF33-7892-9DEB-0FC3-C296468926E3}"/>
              </a:ext>
            </a:extLst>
          </p:cNvPr>
          <p:cNvSpPr txBox="1"/>
          <p:nvPr/>
        </p:nvSpPr>
        <p:spPr>
          <a:xfrm>
            <a:off x="1538831" y="1378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6081-9212-0282-A35F-C5A5C8AA84A2}"/>
              </a:ext>
            </a:extLst>
          </p:cNvPr>
          <p:cNvSpPr txBox="1"/>
          <p:nvPr/>
        </p:nvSpPr>
        <p:spPr>
          <a:xfrm>
            <a:off x="2532195" y="1676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F2D91-BB18-10F1-9838-D2D9DFC3C700}"/>
              </a:ext>
            </a:extLst>
          </p:cNvPr>
          <p:cNvSpPr txBox="1"/>
          <p:nvPr/>
        </p:nvSpPr>
        <p:spPr>
          <a:xfrm>
            <a:off x="617899" y="3048000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running time = O(n) * ( O(n) * O(1) )</a:t>
            </a:r>
          </a:p>
        </p:txBody>
      </p:sp>
    </p:spTree>
    <p:extLst>
      <p:ext uri="{BB962C8B-B14F-4D97-AF65-F5344CB8AC3E}">
        <p14:creationId xmlns:p14="http://schemas.microsoft.com/office/powerpoint/2010/main" val="30984452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30A64-98D9-1C77-3218-45C50DAED1F3}"/>
              </a:ext>
            </a:extLst>
          </p:cNvPr>
          <p:cNvSpPr txBox="1"/>
          <p:nvPr/>
        </p:nvSpPr>
        <p:spPr>
          <a:xfrm>
            <a:off x="457200" y="304800"/>
            <a:ext cx="61722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computeDistanceBetweenCaves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	for each cave in </a:t>
            </a:r>
            <a:r>
              <a:rPr lang="en-US" dirty="0" err="1">
                <a:latin typeface="Consolas" panose="020B0609020204030204" pitchFamily="49" charset="0"/>
              </a:rPr>
              <a:t>all_caves</a:t>
            </a:r>
            <a:r>
              <a:rPr lang="en-US" dirty="0">
                <a:latin typeface="Consolas" panose="020B0609020204030204" pitchFamily="49" charset="0"/>
              </a:rPr>
              <a:t> j;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compute_distance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, j)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2F9103-F005-4E55-C24C-CE8F8DCC4457}"/>
              </a:ext>
            </a:extLst>
          </p:cNvPr>
          <p:cNvSpPr txBox="1"/>
          <p:nvPr/>
        </p:nvSpPr>
        <p:spPr>
          <a:xfrm>
            <a:off x="609600" y="10896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9DF33-7892-9DEB-0FC3-C296468926E3}"/>
              </a:ext>
            </a:extLst>
          </p:cNvPr>
          <p:cNvSpPr txBox="1"/>
          <p:nvPr/>
        </p:nvSpPr>
        <p:spPr>
          <a:xfrm>
            <a:off x="1538831" y="137840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06081-9212-0282-A35F-C5A5C8AA84A2}"/>
              </a:ext>
            </a:extLst>
          </p:cNvPr>
          <p:cNvSpPr txBox="1"/>
          <p:nvPr/>
        </p:nvSpPr>
        <p:spPr>
          <a:xfrm>
            <a:off x="2532195" y="167640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F2D91-BB18-10F1-9838-D2D9DFC3C700}"/>
              </a:ext>
            </a:extLst>
          </p:cNvPr>
          <p:cNvSpPr txBox="1"/>
          <p:nvPr/>
        </p:nvSpPr>
        <p:spPr>
          <a:xfrm>
            <a:off x="617899" y="3048000"/>
            <a:ext cx="58015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Total running time = O(n) * ( O(n) * O(1)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5F453C-3E49-8D7A-19AC-7FE6DC27DF07}"/>
              </a:ext>
            </a:extLst>
          </p:cNvPr>
          <p:cNvSpPr txBox="1"/>
          <p:nvPr/>
        </p:nvSpPr>
        <p:spPr>
          <a:xfrm>
            <a:off x="3505200" y="4648200"/>
            <a:ext cx="13340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O(n^2)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6EA874-9363-57D4-DDAA-C617A66727CF}"/>
              </a:ext>
            </a:extLst>
          </p:cNvPr>
          <p:cNvSpPr txBox="1"/>
          <p:nvPr/>
        </p:nvSpPr>
        <p:spPr>
          <a:xfrm>
            <a:off x="4979534" y="4725144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Where n = # of caves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8B6AA2-CBB6-1186-7FD2-3D495AE45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0"/>
            <a:ext cx="4724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09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D1F81-D1C7-39E4-CCA7-0FBE225A1011}"/>
              </a:ext>
            </a:extLst>
          </p:cNvPr>
          <p:cNvSpPr txBox="1"/>
          <p:nvPr/>
        </p:nvSpPr>
        <p:spPr>
          <a:xfrm>
            <a:off x="1143000" y="1108605"/>
            <a:ext cx="6553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write a program where a user can keep track of their online shopping cart.</a:t>
            </a:r>
          </a:p>
          <a:p>
            <a:endParaRPr lang="en-US" sz="2400" dirty="0"/>
          </a:p>
          <a:p>
            <a:r>
              <a:rPr lang="en-US" sz="2400" dirty="0"/>
              <a:t>Users can add items, remove items, search for items, get the total price of cart, and apply coupons to items</a:t>
            </a:r>
          </a:p>
        </p:txBody>
      </p:sp>
      <p:pic>
        <p:nvPicPr>
          <p:cNvPr id="1026" name="Picture 2" descr="Large Wire Shopping Cart H-4568 - Uline">
            <a:extLst>
              <a:ext uri="{FF2B5EF4-FFF2-40B4-BE49-F238E27FC236}">
                <a16:creationId xmlns:a16="http://schemas.microsoft.com/office/drawing/2014/main" id="{85031895-5A0D-7DB8-2A47-A1344F094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362200"/>
            <a:ext cx="32766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68838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50723E9-6741-396C-88DF-F8F2A3EF3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E82EB3D-F3C2-E2A8-E507-3021C58D9E8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7D3F4B7-035A-1272-F136-1014B0E7FB9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90ADFCA-3D63-9BCF-C8C8-2CCB5EDE77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61F78BE-443E-3BB2-B113-7A90E549DA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CC7F17F-06B7-DDA1-7FFC-95F456E2EF5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2F868F-96D2-F33D-B564-8873CB442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52400"/>
            <a:ext cx="7712529" cy="38862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514605-6745-00A2-504B-7C4988FA65A9}"/>
              </a:ext>
            </a:extLst>
          </p:cNvPr>
          <p:cNvSpPr txBox="1"/>
          <p:nvPr/>
        </p:nvSpPr>
        <p:spPr>
          <a:xfrm>
            <a:off x="685800" y="4648200"/>
            <a:ext cx="9525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computer science (and this class in particular), we will be focusing on stating running time in terms of </a:t>
            </a:r>
            <a:r>
              <a:rPr lang="en-US" sz="2400" b="1" dirty="0"/>
              <a:t>worst-case scenario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88C6688-8DB0-0A05-5960-F062E9D39EA7}"/>
                  </a:ext>
                </a:extLst>
              </p14:cNvPr>
              <p14:cNvContentPartPr/>
              <p14:nvPr/>
            </p14:nvContentPartPr>
            <p14:xfrm>
              <a:off x="8303687" y="1664760"/>
              <a:ext cx="1262160" cy="420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88C6688-8DB0-0A05-5960-F062E9D39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9687" y="1557120"/>
                <a:ext cx="1369800" cy="635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DEBE59D4-86F3-16EF-C791-5986F540D9A6}"/>
              </a:ext>
            </a:extLst>
          </p:cNvPr>
          <p:cNvGrpSpPr/>
          <p:nvPr/>
        </p:nvGrpSpPr>
        <p:grpSpPr>
          <a:xfrm>
            <a:off x="9618047" y="1345800"/>
            <a:ext cx="1945080" cy="669960"/>
            <a:chOff x="9618047" y="1345800"/>
            <a:chExt cx="1945080" cy="66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D412E08-9B64-FBAC-1324-F0A8E91BCD84}"/>
                    </a:ext>
                  </a:extLst>
                </p14:cNvPr>
                <p14:cNvContentPartPr/>
                <p14:nvPr/>
              </p14:nvContentPartPr>
              <p14:xfrm>
                <a:off x="9618047" y="1557840"/>
                <a:ext cx="599040" cy="352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D412E08-9B64-FBAC-1324-F0A8E91BCD8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600047" y="1540200"/>
                  <a:ext cx="6346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8BFD4C-21DF-C9C8-8C9D-7D9B07F1863C}"/>
                    </a:ext>
                  </a:extLst>
                </p14:cNvPr>
                <p14:cNvContentPartPr/>
                <p14:nvPr/>
              </p14:nvContentPartPr>
              <p14:xfrm>
                <a:off x="10350287" y="1345800"/>
                <a:ext cx="81360" cy="507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8BFD4C-21DF-C9C8-8C9D-7D9B07F1863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32287" y="1328160"/>
                  <a:ext cx="117000" cy="5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49C901-E9F6-E4AB-F859-0FB7E8976D91}"/>
                    </a:ext>
                  </a:extLst>
                </p14:cNvPr>
                <p14:cNvContentPartPr/>
                <p14:nvPr/>
              </p14:nvContentPartPr>
              <p14:xfrm>
                <a:off x="10406447" y="1599240"/>
                <a:ext cx="221040" cy="217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49C901-E9F6-E4AB-F859-0FB7E8976D9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388807" y="1581600"/>
                  <a:ext cx="2566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43D53FD-760C-88B4-2582-993119A869E6}"/>
                    </a:ext>
                  </a:extLst>
                </p14:cNvPr>
                <p14:cNvContentPartPr/>
                <p14:nvPr/>
              </p14:nvContentPartPr>
              <p14:xfrm>
                <a:off x="10739807" y="1642440"/>
                <a:ext cx="15480" cy="1033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43D53FD-760C-88B4-2582-993119A869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721807" y="1624440"/>
                  <a:ext cx="5112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B20668C-83D6-191A-EB88-281AD05B7768}"/>
                    </a:ext>
                  </a:extLst>
                </p14:cNvPr>
                <p14:cNvContentPartPr/>
                <p14:nvPr/>
              </p14:nvContentPartPr>
              <p14:xfrm>
                <a:off x="10752407" y="1527960"/>
                <a:ext cx="360" cy="3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B20668C-83D6-191A-EB88-281AD05B776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734407" y="1510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18E40CD-4745-E139-42F0-59FD34D96BF8}"/>
                    </a:ext>
                  </a:extLst>
                </p14:cNvPr>
                <p14:cNvContentPartPr/>
                <p14:nvPr/>
              </p14:nvContentPartPr>
              <p14:xfrm>
                <a:off x="10742687" y="1565400"/>
                <a:ext cx="194040" cy="4503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18E40CD-4745-E139-42F0-59FD34D96B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724687" y="1547400"/>
                  <a:ext cx="229680" cy="4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F91CD1-8DE6-4DF9-0CD6-A0710E905B4F}"/>
                    </a:ext>
                  </a:extLst>
                </p14:cNvPr>
                <p14:cNvContentPartPr/>
                <p14:nvPr/>
              </p14:nvContentPartPr>
              <p14:xfrm>
                <a:off x="11082527" y="1608600"/>
                <a:ext cx="83520" cy="4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F91CD1-8DE6-4DF9-0CD6-A0710E905B4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1064887" y="1590600"/>
                  <a:ext cx="119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0F5D500-F6D5-84FF-E011-08245E565E09}"/>
                    </a:ext>
                  </a:extLst>
                </p14:cNvPr>
                <p14:cNvContentPartPr/>
                <p14:nvPr/>
              </p14:nvContentPartPr>
              <p14:xfrm>
                <a:off x="11298167" y="1390800"/>
                <a:ext cx="264960" cy="380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0F5D500-F6D5-84FF-E011-08245E565E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80527" y="1373160"/>
                  <a:ext cx="300600" cy="41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82272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FA272E-A3A6-2A71-BE39-FE085EAD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0B10894-F2F3-ED26-5A1A-D3E9D858827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DBC7417-A706-032B-3F2E-83F79F0663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0304FF5-C575-E793-04D8-3E26A8998B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5C9D99D-B80C-DCFB-925C-25DFDDD76B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4871DE7-4CE8-CB64-FBBC-4F1FCFE1D94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8F80C-865A-9D13-7FE8-7B2177D0A448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173602-AC15-F922-7CE9-142B9BD08B3A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4A477-DDD4-87BC-0FA3-E54974364688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DCD26-D101-D01C-B085-55335844B1C7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4D515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latin typeface="+mn-lt"/>
              </a:rPr>
              <a:t>≤</a:t>
            </a:r>
            <a:r>
              <a:rPr lang="en-US" sz="4000" dirty="0">
                <a:latin typeface="Consolas" panose="020B0609020204030204" pitchFamily="49" charset="0"/>
              </a:rPr>
              <a:t> c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g(n)</a:t>
            </a:r>
            <a:r>
              <a:rPr lang="en-US" sz="4000" dirty="0"/>
              <a:t>,  for all </a:t>
            </a:r>
            <a:r>
              <a:rPr lang="en-US" sz="4000" dirty="0"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latin typeface="Consolas" panose="020B0609020204030204" pitchFamily="49" charset="0"/>
              </a:rPr>
              <a:t>0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6900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1A0F0C-13D2-C345-38BB-450E61B18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4DCCCD5-233D-A2F4-57B4-C16A84468D9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3EB25A3-93FD-226E-339F-63A1A072364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63B09B5-8041-F822-497F-56EAADFD52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40B463C-8310-700B-911F-5A83D244C9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BC11FE8-442A-3F38-58C5-5C25C1FF6A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13F94C-E931-B242-B775-321D69C53A3C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BB3C90-46D5-C4A7-5DD8-80CD01F074C2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699DFF-B627-A008-2CBC-725D5891EB87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B9981-178C-C5CF-DE98-4EAB1FAE876F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+mn-lt"/>
              </a:rPr>
              <a:t>≤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  <a:r>
              <a:rPr lang="en-US" sz="4000" dirty="0"/>
              <a:t>,  </a:t>
            </a:r>
            <a:r>
              <a:rPr lang="en-US" sz="4000" dirty="0">
                <a:solidFill>
                  <a:srgbClr val="7030A0"/>
                </a:solidFill>
              </a:rPr>
              <a:t>for all 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DF6FCD-88E8-3224-9F03-BB0A503977AB}"/>
              </a:ext>
            </a:extLst>
          </p:cNvPr>
          <p:cNvSpPr txBox="1"/>
          <p:nvPr/>
        </p:nvSpPr>
        <p:spPr>
          <a:xfrm>
            <a:off x="391214" y="2905780"/>
            <a:ext cx="11338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Past a certain spot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g(n) dominates f(n) </a:t>
            </a:r>
            <a:r>
              <a:rPr lang="en-US" sz="2800" dirty="0">
                <a:solidFill>
                  <a:schemeClr val="accent6"/>
                </a:solidFill>
              </a:rPr>
              <a:t>within a multiplicative constant</a:t>
            </a:r>
          </a:p>
        </p:txBody>
      </p:sp>
    </p:spTree>
    <p:extLst>
      <p:ext uri="{BB962C8B-B14F-4D97-AF65-F5344CB8AC3E}">
        <p14:creationId xmlns:p14="http://schemas.microsoft.com/office/powerpoint/2010/main" val="1086826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21B9DB7-2E9D-771F-0AAC-0CCE9116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0788E4B-9F22-7BE3-FD0A-20BF93EDAB8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F23B35D-642C-A7E0-24BE-282828A90C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685359F-34F7-BC41-6DB6-6D5DE2D866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A1561B1-CB77-421F-C7E8-C4A6A13604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85F8C24E-E558-738D-A435-7064389FDDF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388D8-FCE5-8012-5288-AB25AA91372F}"/>
              </a:ext>
            </a:extLst>
          </p:cNvPr>
          <p:cNvSpPr txBox="1"/>
          <p:nvPr/>
        </p:nvSpPr>
        <p:spPr>
          <a:xfrm>
            <a:off x="76200" y="76200"/>
            <a:ext cx="3902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O Formal Definition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2FDFAF-59CD-7EA1-752D-AF3CB64548ED}"/>
              </a:ext>
            </a:extLst>
          </p:cNvPr>
          <p:cNvSpPr txBox="1"/>
          <p:nvPr/>
        </p:nvSpPr>
        <p:spPr>
          <a:xfrm>
            <a:off x="391214" y="762000"/>
            <a:ext cx="11432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 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r>
              <a:rPr lang="en-US" sz="2400" dirty="0"/>
              <a:t> and </a:t>
            </a:r>
            <a:r>
              <a:rPr lang="en-US" sz="2400" dirty="0">
                <a:latin typeface="Consolas" panose="020B0609020204030204" pitchFamily="49" charset="0"/>
              </a:rPr>
              <a:t>g(n)</a:t>
            </a:r>
            <a:r>
              <a:rPr lang="en-US" sz="2400" dirty="0"/>
              <a:t> be functions mapping positive integers to positive real 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3ADA06-BF2E-1B27-75A2-3EB5284F43E4}"/>
              </a:ext>
            </a:extLst>
          </p:cNvPr>
          <p:cNvSpPr txBox="1"/>
          <p:nvPr/>
        </p:nvSpPr>
        <p:spPr>
          <a:xfrm>
            <a:off x="247283" y="1386245"/>
            <a:ext cx="117054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2300" dirty="0">
                <a:latin typeface="Consolas" panose="020B0609020204030204" pitchFamily="49" charset="0"/>
              </a:rPr>
              <a:t>(n)</a:t>
            </a:r>
            <a:r>
              <a:rPr lang="en-US" sz="2300" dirty="0"/>
              <a:t> is </a:t>
            </a:r>
            <a:r>
              <a:rPr lang="en-US" sz="2300" b="1" dirty="0">
                <a:latin typeface="Consolas" panose="020B0609020204030204" pitchFamily="49" charset="0"/>
              </a:rPr>
              <a:t>O</a:t>
            </a:r>
            <a:r>
              <a:rPr lang="en-US" sz="2300" dirty="0">
                <a:latin typeface="Consolas" panose="020B0609020204030204" pitchFamily="49" charset="0"/>
              </a:rPr>
              <a:t>(g(n)) </a:t>
            </a:r>
            <a:r>
              <a:rPr lang="en-US" sz="2300" dirty="0"/>
              <a:t>if there is a real constant </a:t>
            </a:r>
            <a:r>
              <a:rPr lang="en-US" sz="2300" dirty="0">
                <a:latin typeface="Consolas" panose="020B0609020204030204" pitchFamily="49" charset="0"/>
              </a:rPr>
              <a:t>c</a:t>
            </a:r>
            <a:r>
              <a:rPr lang="en-US" sz="2300" dirty="0"/>
              <a:t> &gt; 0 and an integer constant </a:t>
            </a:r>
            <a:r>
              <a:rPr lang="en-US" sz="2300" dirty="0">
                <a:latin typeface="Consolas" panose="020B0609020204030204" pitchFamily="49" charset="0"/>
              </a:rPr>
              <a:t>n</a:t>
            </a:r>
            <a:r>
              <a:rPr lang="en-US" sz="2300" baseline="-25000" dirty="0">
                <a:latin typeface="Consolas" panose="020B0609020204030204" pitchFamily="49" charset="0"/>
              </a:rPr>
              <a:t>0</a:t>
            </a:r>
            <a:r>
              <a:rPr lang="en-US" sz="2300" baseline="-25000" dirty="0"/>
              <a:t> </a:t>
            </a:r>
            <a:r>
              <a:rPr lang="en-US" sz="2300" dirty="0"/>
              <a:t>≥ 1 such that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C7BA38-3493-B3A7-D7F7-B0C763DB87C1}"/>
              </a:ext>
            </a:extLst>
          </p:cNvPr>
          <p:cNvSpPr txBox="1"/>
          <p:nvPr/>
        </p:nvSpPr>
        <p:spPr>
          <a:xfrm>
            <a:off x="1600200" y="2045869"/>
            <a:ext cx="780534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(n)</a:t>
            </a:r>
            <a:r>
              <a:rPr lang="en-US" sz="4000" b="0" i="0" dirty="0">
                <a:solidFill>
                  <a:srgbClr val="00B05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+mn-lt"/>
              </a:rPr>
              <a:t>≤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chemeClr val="accent6"/>
                </a:solidFill>
                <a:latin typeface="Consolas" panose="020B0609020204030204" pitchFamily="49" charset="0"/>
              </a:rPr>
              <a:t>c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·</a:t>
            </a:r>
            <a:r>
              <a:rPr lang="en-US" sz="4000" dirty="0">
                <a:latin typeface="Consolas" panose="020B0609020204030204" pitchFamily="49" charset="0"/>
              </a:rPr>
              <a:t> </a:t>
            </a:r>
            <a:r>
              <a:rPr lang="en-US" sz="4000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  <a:r>
              <a:rPr lang="en-US" sz="4000" dirty="0"/>
              <a:t>,  </a:t>
            </a:r>
            <a:r>
              <a:rPr lang="en-US" sz="4000" dirty="0">
                <a:solidFill>
                  <a:srgbClr val="7030A0"/>
                </a:solidFill>
              </a:rPr>
              <a:t>for all 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n ≥ n</a:t>
            </a:r>
            <a:r>
              <a:rPr lang="en-US" sz="4000" baseline="-250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r>
              <a:rPr lang="en-US" sz="40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36384E-B480-309B-2BC6-E89D6232D261}"/>
              </a:ext>
            </a:extLst>
          </p:cNvPr>
          <p:cNvSpPr txBox="1"/>
          <p:nvPr/>
        </p:nvSpPr>
        <p:spPr>
          <a:xfrm>
            <a:off x="391214" y="2905780"/>
            <a:ext cx="11338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Past a certain spot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g(n) dominates f(n) </a:t>
            </a:r>
            <a:r>
              <a:rPr lang="en-US" sz="2800" dirty="0">
                <a:solidFill>
                  <a:schemeClr val="accent6"/>
                </a:solidFill>
              </a:rPr>
              <a:t>within a multiplicative constant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ACD884-03C6-9634-F639-796FA42A4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3518353"/>
            <a:ext cx="3128717" cy="32634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D9ECCE-4E32-3D55-4D98-D04829CF6DA4}"/>
              </a:ext>
            </a:extLst>
          </p:cNvPr>
          <p:cNvSpPr txBox="1"/>
          <p:nvPr/>
        </p:nvSpPr>
        <p:spPr>
          <a:xfrm rot="19133169">
            <a:off x="2550803" y="39030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g(n)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7062CB-104F-BB8E-A561-C3652E6603AF}"/>
              </a:ext>
            </a:extLst>
          </p:cNvPr>
          <p:cNvSpPr txBox="1"/>
          <p:nvPr/>
        </p:nvSpPr>
        <p:spPr>
          <a:xfrm rot="19133169">
            <a:off x="3250811" y="43158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f(n)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91E4C-4B30-DBC7-3F5A-DCD60E7B3265}"/>
              </a:ext>
            </a:extLst>
          </p:cNvPr>
          <p:cNvSpPr txBox="1"/>
          <p:nvPr/>
        </p:nvSpPr>
        <p:spPr>
          <a:xfrm>
            <a:off x="5192879" y="5726668"/>
            <a:ext cx="6333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r>
              <a:rPr lang="en-US" dirty="0"/>
              <a:t> -notation provides an upper bound on some function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ƒ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(n)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259222-FF45-8F2A-2DF8-F1EA3F5F00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68" y="3922353"/>
            <a:ext cx="32480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94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198C26-0743-3D10-341F-21E4F746CCC2}"/>
              </a:ext>
            </a:extLst>
          </p:cNvPr>
          <p:cNvSpPr/>
          <p:nvPr/>
        </p:nvSpPr>
        <p:spPr>
          <a:xfrm>
            <a:off x="9144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 </a:t>
            </a:r>
            <a:r>
              <a:rPr lang="en-US" sz="2800" b="1" dirty="0"/>
              <a:t>A</a:t>
            </a:r>
            <a:r>
              <a:rPr lang="en-US" sz="2800" dirty="0"/>
              <a:t> runs in O(n</a:t>
            </a:r>
            <a:r>
              <a:rPr lang="en-US" sz="2800" baseline="30000" dirty="0"/>
              <a:t>2</a:t>
            </a:r>
            <a:r>
              <a:rPr lang="en-US" sz="2800" dirty="0"/>
              <a:t>)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9153D-ED1F-A512-2628-BE3BD040B2DA}"/>
              </a:ext>
            </a:extLst>
          </p:cNvPr>
          <p:cNvSpPr txBox="1"/>
          <p:nvPr/>
        </p:nvSpPr>
        <p:spPr>
          <a:xfrm>
            <a:off x="2438400" y="76200"/>
            <a:ext cx="539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Which would you rather have?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841A7A-413F-7EC0-0C78-089D87B720F9}"/>
              </a:ext>
            </a:extLst>
          </p:cNvPr>
          <p:cNvSpPr txBox="1"/>
          <p:nvPr/>
        </p:nvSpPr>
        <p:spPr>
          <a:xfrm>
            <a:off x="3733800" y="914400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Given a problem of size </a:t>
            </a:r>
            <a:r>
              <a:rPr lang="en-US" sz="2000" i="1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AD1E90-574B-0AE1-58D2-7A6E5AA149F4}"/>
              </a:ext>
            </a:extLst>
          </p:cNvPr>
          <p:cNvSpPr/>
          <p:nvPr/>
        </p:nvSpPr>
        <p:spPr>
          <a:xfrm>
            <a:off x="6823107" y="1828800"/>
            <a:ext cx="3276600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 </a:t>
            </a:r>
            <a:r>
              <a:rPr lang="en-US" sz="2800" b="1" dirty="0"/>
              <a:t>B</a:t>
            </a:r>
            <a:r>
              <a:rPr lang="en-US" sz="2800" dirty="0"/>
              <a:t> runs in O(n) time.</a:t>
            </a:r>
          </a:p>
        </p:txBody>
      </p:sp>
    </p:spTree>
    <p:extLst>
      <p:ext uri="{BB962C8B-B14F-4D97-AF65-F5344CB8AC3E}">
        <p14:creationId xmlns:p14="http://schemas.microsoft.com/office/powerpoint/2010/main" val="35766807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1C5F24-6A53-7D2A-00CF-6F0ADE33F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BD3FA80-AA99-105E-1D72-102336889B1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9771C0E-D11E-F972-0808-A0DC249EAF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AC01DFC-1A24-9168-C681-0468DDA582D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A3D456D3-DCC0-FF93-E69A-D660ACA1B0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F2FA2AA-7092-13D3-0E05-48AC4B50E8E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450C9C-5E1D-D01D-07D6-272E96BCEE14}"/>
              </a:ext>
            </a:extLst>
          </p:cNvPr>
          <p:cNvSpPr/>
          <p:nvPr/>
        </p:nvSpPr>
        <p:spPr>
          <a:xfrm>
            <a:off x="9144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 </a:t>
            </a:r>
            <a:r>
              <a:rPr lang="en-US" sz="2800" b="1" dirty="0"/>
              <a:t>A</a:t>
            </a:r>
            <a:r>
              <a:rPr lang="en-US" sz="2800" dirty="0"/>
              <a:t> runs in n</a:t>
            </a:r>
            <a:r>
              <a:rPr lang="en-US" sz="2800" baseline="30000" dirty="0"/>
              <a:t>2 </a:t>
            </a:r>
            <a:r>
              <a:rPr lang="en-US" sz="2800" dirty="0"/>
              <a:t>∈ O(n</a:t>
            </a:r>
            <a:r>
              <a:rPr lang="en-US" sz="2800" baseline="30000" dirty="0"/>
              <a:t>2</a:t>
            </a:r>
            <a:r>
              <a:rPr lang="en-US" sz="2800" dirty="0"/>
              <a:t>)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7C402C-FA57-6D74-9686-C8D2AFD0D420}"/>
              </a:ext>
            </a:extLst>
          </p:cNvPr>
          <p:cNvSpPr txBox="1"/>
          <p:nvPr/>
        </p:nvSpPr>
        <p:spPr>
          <a:xfrm>
            <a:off x="2438400" y="76200"/>
            <a:ext cx="539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Which would you rather have?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6F3281-1D65-1572-E9B6-4619E28C37E0}"/>
              </a:ext>
            </a:extLst>
          </p:cNvPr>
          <p:cNvSpPr txBox="1"/>
          <p:nvPr/>
        </p:nvSpPr>
        <p:spPr>
          <a:xfrm>
            <a:off x="3733800" y="914400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Given a problem of size </a:t>
            </a:r>
            <a:r>
              <a:rPr lang="en-US" sz="2000" i="1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C1EDC7-B838-76DB-085C-9C10F42BB23A}"/>
              </a:ext>
            </a:extLst>
          </p:cNvPr>
          <p:cNvSpPr/>
          <p:nvPr/>
        </p:nvSpPr>
        <p:spPr>
          <a:xfrm>
            <a:off x="6823107" y="1828800"/>
            <a:ext cx="3276600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 </a:t>
            </a:r>
            <a:r>
              <a:rPr lang="en-US" sz="2800" b="1" dirty="0"/>
              <a:t>B</a:t>
            </a:r>
            <a:r>
              <a:rPr lang="en-US" sz="2800" dirty="0"/>
              <a:t> runs in </a:t>
            </a:r>
          </a:p>
          <a:p>
            <a:pPr algn="ctr"/>
            <a:r>
              <a:rPr lang="en-US" sz="2800" dirty="0"/>
              <a:t>n + 10</a:t>
            </a:r>
            <a:r>
              <a:rPr lang="en-US" sz="2800" baseline="30000" dirty="0"/>
              <a:t>25 </a:t>
            </a:r>
            <a:r>
              <a:rPr lang="en-US" sz="2800" dirty="0"/>
              <a:t>∈ O(n) time.</a:t>
            </a:r>
          </a:p>
        </p:txBody>
      </p:sp>
    </p:spTree>
    <p:extLst>
      <p:ext uri="{BB962C8B-B14F-4D97-AF65-F5344CB8AC3E}">
        <p14:creationId xmlns:p14="http://schemas.microsoft.com/office/powerpoint/2010/main" val="24276363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D81471-8E98-7372-3B02-A655EA1EA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8346AFF-4E4B-76D6-5DB1-83FF253DE99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9DD16BE-DEED-AA8C-B96E-916282EDDB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30E86A8-1BF2-D201-A0C0-82F0C3BDBA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E0486C1-BB8F-A9C7-A4CA-C428DDEC0F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E48FDC2D-47F5-2EDD-9502-CCF82B48D1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1508FB-A47D-964E-E6AD-E4168A6CCD11}"/>
              </a:ext>
            </a:extLst>
          </p:cNvPr>
          <p:cNvSpPr/>
          <p:nvPr/>
        </p:nvSpPr>
        <p:spPr>
          <a:xfrm>
            <a:off x="9144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 </a:t>
            </a:r>
            <a:r>
              <a:rPr lang="en-US" sz="2800" b="1" dirty="0"/>
              <a:t>A</a:t>
            </a:r>
            <a:r>
              <a:rPr lang="en-US" sz="2800" dirty="0"/>
              <a:t> runs in n</a:t>
            </a:r>
            <a:r>
              <a:rPr lang="en-US" sz="2800" baseline="30000" dirty="0"/>
              <a:t>2 </a:t>
            </a:r>
            <a:r>
              <a:rPr lang="en-US" sz="2800" dirty="0"/>
              <a:t>∈ O(n</a:t>
            </a:r>
            <a:r>
              <a:rPr lang="en-US" sz="2800" baseline="30000" dirty="0"/>
              <a:t>2</a:t>
            </a:r>
            <a:r>
              <a:rPr lang="en-US" sz="2800" dirty="0"/>
              <a:t>)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F0F927-FF7A-64BC-73A5-BE53B1D2776F}"/>
              </a:ext>
            </a:extLst>
          </p:cNvPr>
          <p:cNvSpPr txBox="1"/>
          <p:nvPr/>
        </p:nvSpPr>
        <p:spPr>
          <a:xfrm>
            <a:off x="2438400" y="76200"/>
            <a:ext cx="539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Which would you rather have?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99B6B6-6126-C3FC-9B5C-0E47B53DEA4A}"/>
              </a:ext>
            </a:extLst>
          </p:cNvPr>
          <p:cNvSpPr txBox="1"/>
          <p:nvPr/>
        </p:nvSpPr>
        <p:spPr>
          <a:xfrm>
            <a:off x="3733800" y="914400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Given a problem of size </a:t>
            </a:r>
            <a:r>
              <a:rPr lang="en-US" sz="2000" i="1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5213B-656C-99CE-437D-C422612698D9}"/>
              </a:ext>
            </a:extLst>
          </p:cNvPr>
          <p:cNvSpPr/>
          <p:nvPr/>
        </p:nvSpPr>
        <p:spPr>
          <a:xfrm>
            <a:off x="6823107" y="1828800"/>
            <a:ext cx="3276600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 </a:t>
            </a:r>
            <a:r>
              <a:rPr lang="en-US" sz="2800" b="1" dirty="0"/>
              <a:t>B</a:t>
            </a:r>
            <a:r>
              <a:rPr lang="en-US" sz="2800" dirty="0"/>
              <a:t> runs in </a:t>
            </a:r>
          </a:p>
          <a:p>
            <a:pPr algn="ctr"/>
            <a:r>
              <a:rPr lang="en-US" sz="2800" dirty="0"/>
              <a:t>n + 10</a:t>
            </a:r>
            <a:r>
              <a:rPr lang="en-US" sz="2800" baseline="30000" dirty="0"/>
              <a:t>25 </a:t>
            </a:r>
            <a:r>
              <a:rPr lang="en-US" sz="2800" dirty="0"/>
              <a:t>∈ O(n) time.</a:t>
            </a:r>
          </a:p>
        </p:txBody>
      </p:sp>
      <p:pic>
        <p:nvPicPr>
          <p:cNvPr id="1026" name="Picture 2" descr="16&quot; Halloween Skeleton,Full Body Skeleton with Posable Movable Joints for  Haunted House Props Decorations">
            <a:extLst>
              <a:ext uri="{FF2B5EF4-FFF2-40B4-BE49-F238E27FC236}">
                <a16:creationId xmlns:a16="http://schemas.microsoft.com/office/drawing/2014/main" id="{EE67FF40-F4E0-D6A5-F1C8-59CCF0E3C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937" y="3886200"/>
            <a:ext cx="142494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Smiley Face Emoji Thumbs up Happy Emotion Encouraging Expression Cute  Digital Connection Vinyl Sticker Decal for Laptop, Car Bumper, Helmet - Etsy">
            <a:extLst>
              <a:ext uri="{FF2B5EF4-FFF2-40B4-BE49-F238E27FC236}">
                <a16:creationId xmlns:a16="http://schemas.microsoft.com/office/drawing/2014/main" id="{5262A44D-1CBA-413E-DC0D-75AB1B020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461" y="3733122"/>
            <a:ext cx="1100662" cy="110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869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B6CAB7-9791-D7E7-E055-506A157C3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A50937B-3AF1-5D5B-9FE1-6BEF41B5865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BCF7AD0-899D-A216-2370-EE265B86D8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D48C2B3-39EE-A3C2-BA2B-201BE0B1C0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194ECD6-246B-BC99-1598-BB67795464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D884FC3-9058-ACCE-8B54-70B969E359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0A2767-C6FC-9613-C57D-75A80E3EE160}"/>
              </a:ext>
            </a:extLst>
          </p:cNvPr>
          <p:cNvSpPr/>
          <p:nvPr/>
        </p:nvSpPr>
        <p:spPr>
          <a:xfrm>
            <a:off x="914400" y="1828800"/>
            <a:ext cx="3276600" cy="1752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 </a:t>
            </a:r>
            <a:r>
              <a:rPr lang="en-US" sz="2800" b="1" dirty="0"/>
              <a:t>A</a:t>
            </a:r>
            <a:r>
              <a:rPr lang="en-US" sz="2800" dirty="0"/>
              <a:t> runs in n</a:t>
            </a:r>
            <a:r>
              <a:rPr lang="en-US" sz="2800" baseline="30000" dirty="0"/>
              <a:t>2 </a:t>
            </a:r>
            <a:r>
              <a:rPr lang="en-US" sz="2800" dirty="0"/>
              <a:t>∈ O(n</a:t>
            </a:r>
            <a:r>
              <a:rPr lang="en-US" sz="2800" baseline="30000" dirty="0"/>
              <a:t>2</a:t>
            </a:r>
            <a:r>
              <a:rPr lang="en-US" sz="2800" dirty="0"/>
              <a:t>) time.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BD66DD-ED48-9CC4-81EA-F54A9235E36A}"/>
              </a:ext>
            </a:extLst>
          </p:cNvPr>
          <p:cNvSpPr txBox="1"/>
          <p:nvPr/>
        </p:nvSpPr>
        <p:spPr>
          <a:xfrm>
            <a:off x="2438400" y="76200"/>
            <a:ext cx="539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Which would you rather have?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29D10-1B83-5B3A-6241-9C6D7DF390A5}"/>
              </a:ext>
            </a:extLst>
          </p:cNvPr>
          <p:cNvSpPr txBox="1"/>
          <p:nvPr/>
        </p:nvSpPr>
        <p:spPr>
          <a:xfrm>
            <a:off x="3733800" y="914400"/>
            <a:ext cx="3089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Given a problem of size </a:t>
            </a:r>
            <a:r>
              <a:rPr lang="en-US" sz="2000" i="1" dirty="0"/>
              <a:t>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0E7E45-C7CE-2AAB-A832-E2BEA553A190}"/>
              </a:ext>
            </a:extLst>
          </p:cNvPr>
          <p:cNvSpPr/>
          <p:nvPr/>
        </p:nvSpPr>
        <p:spPr>
          <a:xfrm>
            <a:off x="6823107" y="1828800"/>
            <a:ext cx="3276600" cy="17526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Algorithm </a:t>
            </a:r>
            <a:r>
              <a:rPr lang="en-US" sz="2800" b="1" dirty="0"/>
              <a:t>B</a:t>
            </a:r>
            <a:r>
              <a:rPr lang="en-US" sz="2800" dirty="0"/>
              <a:t> runs in </a:t>
            </a:r>
          </a:p>
          <a:p>
            <a:pPr algn="ctr"/>
            <a:r>
              <a:rPr lang="en-US" sz="2800" dirty="0"/>
              <a:t>n + 10</a:t>
            </a:r>
            <a:r>
              <a:rPr lang="en-US" sz="2800" baseline="30000" dirty="0"/>
              <a:t>25 </a:t>
            </a:r>
            <a:r>
              <a:rPr lang="en-US" sz="2800" dirty="0"/>
              <a:t>∈ O(n) time.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2BD7F5-4916-0A8C-DA8F-3D91D2B09DEC}"/>
              </a:ext>
            </a:extLst>
          </p:cNvPr>
          <p:cNvSpPr txBox="1"/>
          <p:nvPr/>
        </p:nvSpPr>
        <p:spPr>
          <a:xfrm>
            <a:off x="1066800" y="4810780"/>
            <a:ext cx="624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Big-O is a helpful way to broadly describe the running time of different programs, but it isn’t perfect</a:t>
            </a:r>
          </a:p>
        </p:txBody>
      </p:sp>
      <p:pic>
        <p:nvPicPr>
          <p:cNvPr id="3074" name="Picture 2" descr="Pin page">
            <a:extLst>
              <a:ext uri="{FF2B5EF4-FFF2-40B4-BE49-F238E27FC236}">
                <a16:creationId xmlns:a16="http://schemas.microsoft.com/office/drawing/2014/main" id="{A763A602-19DF-EF1B-0D72-FCC19EA71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3807171"/>
            <a:ext cx="3255571" cy="2441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095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5EAEB2-DCCA-D803-D1E3-58DE307DF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753E4534-17B5-0D11-C4A2-3A4D55EAF02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ED7C41A-F577-59D1-C39E-76ECC8E23E4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21413E4-AA70-78A7-B45A-E5CC4430D4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48670A2-BBC5-4A7A-C883-1C8D23B729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3A10EC8-DB72-A449-0014-17DD33E8AC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0760AE-F75A-315F-2026-B79ABD3A926A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39062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70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CA72A9-9150-D0DE-9396-0D0123A67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304800"/>
            <a:ext cx="4648200" cy="49544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B7905B-77FE-EDE1-AC7E-62717E26D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1800" y="457200"/>
            <a:ext cx="4267200" cy="12736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DFF6CB-5798-431C-7A86-94FAF809B831}"/>
              </a:ext>
            </a:extLst>
          </p:cNvPr>
          <p:cNvSpPr txBox="1"/>
          <p:nvPr/>
        </p:nvSpPr>
        <p:spPr>
          <a:xfrm>
            <a:off x="6324600" y="324143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C85C19-AA74-0FFC-A650-0DA583F540F9}"/>
              </a:ext>
            </a:extLst>
          </p:cNvPr>
          <p:cNvSpPr txBox="1"/>
          <p:nvPr/>
        </p:nvSpPr>
        <p:spPr>
          <a:xfrm>
            <a:off x="144142" y="5391778"/>
            <a:ext cx="5121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Class: Blueprint for an object (i.e. a “thing”)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C0BD245-0F05-753E-94BD-81D6530677D8}"/>
              </a:ext>
            </a:extLst>
          </p:cNvPr>
          <p:cNvSpPr/>
          <p:nvPr/>
        </p:nvSpPr>
        <p:spPr>
          <a:xfrm>
            <a:off x="7620000" y="2107057"/>
            <a:ext cx="3352800" cy="30201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7789401-98E1-29A0-FA3A-97E15CAF2D1A}"/>
              </a:ext>
            </a:extLst>
          </p:cNvPr>
          <p:cNvSpPr/>
          <p:nvPr/>
        </p:nvSpPr>
        <p:spPr>
          <a:xfrm>
            <a:off x="8098502" y="2307473"/>
            <a:ext cx="2362200" cy="223725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BCC01A2-0D48-C943-7EB0-F98BBCEAD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6267"/>
              </p:ext>
            </p:extLst>
          </p:nvPr>
        </p:nvGraphicFramePr>
        <p:xfrm>
          <a:off x="8420100" y="2734844"/>
          <a:ext cx="1752600" cy="1077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6300">
                  <a:extLst>
                    <a:ext uri="{9D8B030D-6E8A-4147-A177-3AD203B41FA5}">
                      <a16:colId xmlns:a16="http://schemas.microsoft.com/office/drawing/2014/main" val="186102033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3358053138"/>
                    </a:ext>
                  </a:extLst>
                </a:gridCol>
              </a:tblGrid>
              <a:tr h="40165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“Milk”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1572624"/>
                  </a:ext>
                </a:extLst>
              </a:tr>
              <a:tr h="216302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902789"/>
                  </a:ext>
                </a:extLst>
              </a:tr>
              <a:tr h="401654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quantity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56851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0AC8F0D0-9F54-B338-9596-953C2BFC08D0}"/>
              </a:ext>
            </a:extLst>
          </p:cNvPr>
          <p:cNvSpPr txBox="1"/>
          <p:nvPr/>
        </p:nvSpPr>
        <p:spPr>
          <a:xfrm rot="2574744">
            <a:off x="7556459" y="4054149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getName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329ADB-EE1C-DC52-1233-39A6750C17A1}"/>
              </a:ext>
            </a:extLst>
          </p:cNvPr>
          <p:cNvSpPr txBox="1"/>
          <p:nvPr/>
        </p:nvSpPr>
        <p:spPr>
          <a:xfrm rot="367131">
            <a:off x="8721582" y="4610933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getPrice</a:t>
            </a:r>
            <a:r>
              <a:rPr lang="en-US" sz="1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DB7410-2A15-0DF1-E9F0-3E268D47FFD8}"/>
              </a:ext>
            </a:extLst>
          </p:cNvPr>
          <p:cNvSpPr txBox="1"/>
          <p:nvPr/>
        </p:nvSpPr>
        <p:spPr>
          <a:xfrm rot="19394931">
            <a:off x="9685360" y="4078830"/>
            <a:ext cx="13933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getQuantity</a:t>
            </a:r>
            <a:r>
              <a:rPr lang="en-US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8C8D1F8-58FF-3AD5-9DD1-BF4D868B4857}"/>
              </a:ext>
            </a:extLst>
          </p:cNvPr>
          <p:cNvSpPr/>
          <p:nvPr/>
        </p:nvSpPr>
        <p:spPr>
          <a:xfrm>
            <a:off x="6703080" y="3259441"/>
            <a:ext cx="778798" cy="337109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9B49B8-5AD3-207E-D7C8-929C61DABBD0}"/>
              </a:ext>
            </a:extLst>
          </p:cNvPr>
          <p:cNvSpPr txBox="1"/>
          <p:nvPr/>
        </p:nvSpPr>
        <p:spPr>
          <a:xfrm>
            <a:off x="685800" y="5733335"/>
            <a:ext cx="29482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Instance Field/Attributes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F1BEB7-B809-BB73-2009-7B81749B79E5}"/>
              </a:ext>
            </a:extLst>
          </p:cNvPr>
          <p:cNvSpPr txBox="1"/>
          <p:nvPr/>
        </p:nvSpPr>
        <p:spPr>
          <a:xfrm>
            <a:off x="7334560" y="5312445"/>
            <a:ext cx="4032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 Objects: </a:t>
            </a:r>
            <a:r>
              <a:rPr lang="en-US" b="1" dirty="0"/>
              <a:t>Instances</a:t>
            </a:r>
            <a:r>
              <a:rPr lang="en-US" dirty="0"/>
              <a:t> of classes. Program entities</a:t>
            </a:r>
          </a:p>
        </p:txBody>
      </p:sp>
    </p:spTree>
    <p:extLst>
      <p:ext uri="{BB962C8B-B14F-4D97-AF65-F5344CB8AC3E}">
        <p14:creationId xmlns:p14="http://schemas.microsoft.com/office/powerpoint/2010/main" val="21031649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7499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329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547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A2676-1CE3-C539-593D-359B13570068}"/>
              </a:ext>
            </a:extLst>
          </p:cNvPr>
          <p:cNvSpPr txBox="1"/>
          <p:nvPr/>
        </p:nvSpPr>
        <p:spPr>
          <a:xfrm>
            <a:off x="680188" y="188429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ED652-514B-A8AD-9615-3FD1C000BB53}"/>
              </a:ext>
            </a:extLst>
          </p:cNvPr>
          <p:cNvSpPr txBox="1"/>
          <p:nvPr/>
        </p:nvSpPr>
        <p:spPr>
          <a:xfrm>
            <a:off x="651945" y="217616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B61C5-4B26-9951-15FA-86E2AA5A440E}"/>
              </a:ext>
            </a:extLst>
          </p:cNvPr>
          <p:cNvSpPr txBox="1"/>
          <p:nvPr/>
        </p:nvSpPr>
        <p:spPr>
          <a:xfrm>
            <a:off x="666066" y="242133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7726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414889" y="821602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O(n+1)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A2676-1CE3-C539-593D-359B13570068}"/>
              </a:ext>
            </a:extLst>
          </p:cNvPr>
          <p:cNvSpPr txBox="1"/>
          <p:nvPr/>
        </p:nvSpPr>
        <p:spPr>
          <a:xfrm>
            <a:off x="680188" y="188429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ED652-514B-A8AD-9615-3FD1C000BB53}"/>
              </a:ext>
            </a:extLst>
          </p:cNvPr>
          <p:cNvSpPr txBox="1"/>
          <p:nvPr/>
        </p:nvSpPr>
        <p:spPr>
          <a:xfrm>
            <a:off x="651945" y="217616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B61C5-4B26-9951-15FA-86E2AA5A440E}"/>
              </a:ext>
            </a:extLst>
          </p:cNvPr>
          <p:cNvSpPr txBox="1"/>
          <p:nvPr/>
        </p:nvSpPr>
        <p:spPr>
          <a:xfrm>
            <a:off x="666066" y="242133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215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584798" y="80191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A2676-1CE3-C539-593D-359B13570068}"/>
              </a:ext>
            </a:extLst>
          </p:cNvPr>
          <p:cNvSpPr txBox="1"/>
          <p:nvPr/>
        </p:nvSpPr>
        <p:spPr>
          <a:xfrm>
            <a:off x="680188" y="188429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ED652-514B-A8AD-9615-3FD1C000BB53}"/>
              </a:ext>
            </a:extLst>
          </p:cNvPr>
          <p:cNvSpPr txBox="1"/>
          <p:nvPr/>
        </p:nvSpPr>
        <p:spPr>
          <a:xfrm>
            <a:off x="651945" y="217616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B61C5-4B26-9951-15FA-86E2AA5A440E}"/>
              </a:ext>
            </a:extLst>
          </p:cNvPr>
          <p:cNvSpPr txBox="1"/>
          <p:nvPr/>
        </p:nvSpPr>
        <p:spPr>
          <a:xfrm>
            <a:off x="666066" y="242133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26DE2-0A86-C097-723B-5401D3F36A9D}"/>
              </a:ext>
            </a:extLst>
          </p:cNvPr>
          <p:cNvSpPr txBox="1"/>
          <p:nvPr/>
        </p:nvSpPr>
        <p:spPr>
          <a:xfrm>
            <a:off x="381000" y="3693882"/>
            <a:ext cx="511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running time: O(n) + O(n)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347C2-94C5-242F-0CD4-582A710AF799}"/>
              </a:ext>
            </a:extLst>
          </p:cNvPr>
          <p:cNvSpPr txBox="1"/>
          <p:nvPr/>
        </p:nvSpPr>
        <p:spPr>
          <a:xfrm>
            <a:off x="3810000" y="4324757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O(2n)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DDF48-780F-E4C7-7367-392CADC39E44}"/>
              </a:ext>
            </a:extLst>
          </p:cNvPr>
          <p:cNvSpPr txBox="1"/>
          <p:nvPr/>
        </p:nvSpPr>
        <p:spPr>
          <a:xfrm>
            <a:off x="3979442" y="4955632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O(n)   where n = shoppingCart.length</a:t>
            </a:r>
          </a:p>
        </p:txBody>
      </p:sp>
    </p:spTree>
    <p:extLst>
      <p:ext uri="{BB962C8B-B14F-4D97-AF65-F5344CB8AC3E}">
        <p14:creationId xmlns:p14="http://schemas.microsoft.com/office/powerpoint/2010/main" val="16649434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D81B38-A8E0-C247-ED07-B296A9C2D167}"/>
              </a:ext>
            </a:extLst>
          </p:cNvPr>
          <p:cNvSpPr txBox="1"/>
          <p:nvPr/>
        </p:nvSpPr>
        <p:spPr>
          <a:xfrm>
            <a:off x="685800" y="533400"/>
            <a:ext cx="9124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FAEE1-2105-86E1-9D1D-916E531BFBB5}"/>
              </a:ext>
            </a:extLst>
          </p:cNvPr>
          <p:cNvSpPr txBox="1"/>
          <p:nvPr/>
        </p:nvSpPr>
        <p:spPr>
          <a:xfrm>
            <a:off x="584798" y="80191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D821F3-E43C-EC99-A43F-C86EC1A37F7F}"/>
              </a:ext>
            </a:extLst>
          </p:cNvPr>
          <p:cNvSpPr txBox="1"/>
          <p:nvPr/>
        </p:nvSpPr>
        <p:spPr>
          <a:xfrm>
            <a:off x="637725" y="1109608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O(n) </a:t>
            </a:r>
            <a:r>
              <a:rPr lang="en-US" sz="1600" b="1" dirty="0">
                <a:solidFill>
                  <a:srgbClr val="FF0000"/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79EB32-8EF0-4702-E900-35AB88ADFC21}"/>
              </a:ext>
            </a:extLst>
          </p:cNvPr>
          <p:cNvSpPr txBox="1"/>
          <p:nvPr/>
        </p:nvSpPr>
        <p:spPr>
          <a:xfrm>
            <a:off x="1540891" y="135478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0A2676-1CE3-C539-593D-359B13570068}"/>
              </a:ext>
            </a:extLst>
          </p:cNvPr>
          <p:cNvSpPr txBox="1"/>
          <p:nvPr/>
        </p:nvSpPr>
        <p:spPr>
          <a:xfrm>
            <a:off x="680188" y="1884297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ED652-514B-A8AD-9615-3FD1C000BB53}"/>
              </a:ext>
            </a:extLst>
          </p:cNvPr>
          <p:cNvSpPr txBox="1"/>
          <p:nvPr/>
        </p:nvSpPr>
        <p:spPr>
          <a:xfrm>
            <a:off x="651945" y="2176160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DB61C5-4B26-9951-15FA-86E2AA5A440E}"/>
              </a:ext>
            </a:extLst>
          </p:cNvPr>
          <p:cNvSpPr txBox="1"/>
          <p:nvPr/>
        </p:nvSpPr>
        <p:spPr>
          <a:xfrm>
            <a:off x="666066" y="2421332"/>
            <a:ext cx="9236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>
                    <a:lumMod val="85000"/>
                  </a:schemeClr>
                </a:solidFill>
              </a:rPr>
              <a:t>O(1) </a:t>
            </a:r>
            <a:r>
              <a:rPr lang="en-US" sz="1600" b="1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endParaRPr lang="en-US" sz="16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C26DE2-0A86-C097-723B-5401D3F36A9D}"/>
              </a:ext>
            </a:extLst>
          </p:cNvPr>
          <p:cNvSpPr txBox="1"/>
          <p:nvPr/>
        </p:nvSpPr>
        <p:spPr>
          <a:xfrm>
            <a:off x="381000" y="3693882"/>
            <a:ext cx="5112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running time: O(n) + O(n)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347C2-94C5-242F-0CD4-582A710AF799}"/>
              </a:ext>
            </a:extLst>
          </p:cNvPr>
          <p:cNvSpPr txBox="1"/>
          <p:nvPr/>
        </p:nvSpPr>
        <p:spPr>
          <a:xfrm>
            <a:off x="3810000" y="4324757"/>
            <a:ext cx="1104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O(2n)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4DDF48-780F-E4C7-7367-392CADC39E44}"/>
              </a:ext>
            </a:extLst>
          </p:cNvPr>
          <p:cNvSpPr txBox="1"/>
          <p:nvPr/>
        </p:nvSpPr>
        <p:spPr>
          <a:xfrm>
            <a:off x="3979442" y="4955632"/>
            <a:ext cx="65037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O(n)   where n = shoppingCart.length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7C1F08-835C-3A50-F884-C4BC2AF73D1A}"/>
              </a:ext>
            </a:extLst>
          </p:cNvPr>
          <p:cNvSpPr txBox="1"/>
          <p:nvPr/>
        </p:nvSpPr>
        <p:spPr>
          <a:xfrm>
            <a:off x="381000" y="5741122"/>
            <a:ext cx="6771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Takeaway: Adding to a full array takes O(n) time</a:t>
            </a:r>
          </a:p>
        </p:txBody>
      </p:sp>
    </p:spTree>
    <p:extLst>
      <p:ext uri="{BB962C8B-B14F-4D97-AF65-F5344CB8AC3E}">
        <p14:creationId xmlns:p14="http://schemas.microsoft.com/office/powerpoint/2010/main" val="1721809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517246"/>
              </p:ext>
            </p:extLst>
          </p:nvPr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2469653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Item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4495800" y="4879486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DBC3D8-6CFA-5F3D-C444-021B5828BC4E}"/>
              </a:ext>
            </a:extLst>
          </p:cNvPr>
          <p:cNvCxnSpPr>
            <a:cxnSpLocks/>
          </p:cNvCxnSpPr>
          <p:nvPr/>
        </p:nvCxnSpPr>
        <p:spPr>
          <a:xfrm>
            <a:off x="4611514" y="4552117"/>
            <a:ext cx="96843" cy="35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D1B7EB-5715-C19B-8EC7-8001774B2211}"/>
              </a:ext>
            </a:extLst>
          </p:cNvPr>
          <p:cNvSpPr txBox="1"/>
          <p:nvPr/>
        </p:nvSpPr>
        <p:spPr>
          <a:xfrm>
            <a:off x="4127750" y="42575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66857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Item[]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4495800" y="4879486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DBC3D8-6CFA-5F3D-C444-021B5828BC4E}"/>
              </a:ext>
            </a:extLst>
          </p:cNvPr>
          <p:cNvCxnSpPr>
            <a:cxnSpLocks/>
          </p:cNvCxnSpPr>
          <p:nvPr/>
        </p:nvCxnSpPr>
        <p:spPr>
          <a:xfrm>
            <a:off x="4611514" y="4552117"/>
            <a:ext cx="96843" cy="35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D1B7EB-5715-C19B-8EC7-8001774B2211}"/>
              </a:ext>
            </a:extLst>
          </p:cNvPr>
          <p:cNvSpPr txBox="1"/>
          <p:nvPr/>
        </p:nvSpPr>
        <p:spPr>
          <a:xfrm>
            <a:off x="4127750" y="42575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B21EC6-9E18-5D34-6325-93A1DC211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518537"/>
              </p:ext>
            </p:extLst>
          </p:nvPr>
        </p:nvGraphicFramePr>
        <p:xfrm>
          <a:off x="7197895" y="3222415"/>
          <a:ext cx="2616200" cy="31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235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5F4F84-CD7D-E9BF-B84F-360286AA2DD3}"/>
              </a:ext>
            </a:extLst>
          </p:cNvPr>
          <p:cNvCxnSpPr>
            <a:cxnSpLocks/>
          </p:cNvCxnSpPr>
          <p:nvPr/>
        </p:nvCxnSpPr>
        <p:spPr>
          <a:xfrm flipH="1">
            <a:off x="9904108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F98FF0-983D-E3E5-75CA-DE5280FA2E87}"/>
              </a:ext>
            </a:extLst>
          </p:cNvPr>
          <p:cNvSpPr txBox="1"/>
          <p:nvPr/>
        </p:nvSpPr>
        <p:spPr>
          <a:xfrm>
            <a:off x="10437508" y="32170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</a:p>
        </p:txBody>
      </p:sp>
    </p:spTree>
    <p:extLst>
      <p:ext uri="{BB962C8B-B14F-4D97-AF65-F5344CB8AC3E}">
        <p14:creationId xmlns:p14="http://schemas.microsoft.com/office/powerpoint/2010/main" val="2851721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4495800" y="4879486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DBC3D8-6CFA-5F3D-C444-021B5828BC4E}"/>
              </a:ext>
            </a:extLst>
          </p:cNvPr>
          <p:cNvCxnSpPr>
            <a:cxnSpLocks/>
          </p:cNvCxnSpPr>
          <p:nvPr/>
        </p:nvCxnSpPr>
        <p:spPr>
          <a:xfrm>
            <a:off x="4611514" y="4552117"/>
            <a:ext cx="96843" cy="3595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2D1B7EB-5715-C19B-8EC7-8001774B2211}"/>
              </a:ext>
            </a:extLst>
          </p:cNvPr>
          <p:cNvSpPr txBox="1"/>
          <p:nvPr/>
        </p:nvSpPr>
        <p:spPr>
          <a:xfrm>
            <a:off x="4127750" y="425759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B21EC6-9E18-5D34-6325-93A1DC211B15}"/>
              </a:ext>
            </a:extLst>
          </p:cNvPr>
          <p:cNvGraphicFramePr>
            <a:graphicFrameLocks noGrp="1"/>
          </p:cNvGraphicFramePr>
          <p:nvPr/>
        </p:nvGraphicFramePr>
        <p:xfrm>
          <a:off x="7197895" y="3222415"/>
          <a:ext cx="2616200" cy="31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235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5F4F84-CD7D-E9BF-B84F-360286AA2DD3}"/>
              </a:ext>
            </a:extLst>
          </p:cNvPr>
          <p:cNvCxnSpPr>
            <a:cxnSpLocks/>
          </p:cNvCxnSpPr>
          <p:nvPr/>
        </p:nvCxnSpPr>
        <p:spPr>
          <a:xfrm flipH="1">
            <a:off x="9904108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F98FF0-983D-E3E5-75CA-DE5280FA2E87}"/>
              </a:ext>
            </a:extLst>
          </p:cNvPr>
          <p:cNvSpPr txBox="1"/>
          <p:nvPr/>
        </p:nvSpPr>
        <p:spPr>
          <a:xfrm>
            <a:off x="10437508" y="32170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1BAF1-0099-8D55-DB21-F56D3CE31800}"/>
              </a:ext>
            </a:extLst>
          </p:cNvPr>
          <p:cNvSpPr/>
          <p:nvPr/>
        </p:nvSpPr>
        <p:spPr>
          <a:xfrm>
            <a:off x="8027210" y="330889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1B469B-702E-AE79-4FAE-D3281A7E9F90}"/>
              </a:ext>
            </a:extLst>
          </p:cNvPr>
          <p:cNvSpPr/>
          <p:nvPr/>
        </p:nvSpPr>
        <p:spPr>
          <a:xfrm>
            <a:off x="8046260" y="4086387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B67401-BCCA-CFF0-96F4-CF8EE20CDAE9}"/>
              </a:ext>
            </a:extLst>
          </p:cNvPr>
          <p:cNvSpPr/>
          <p:nvPr/>
        </p:nvSpPr>
        <p:spPr>
          <a:xfrm>
            <a:off x="8027210" y="4863876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150762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321BC-5027-8923-72B3-6F2158422943}"/>
              </a:ext>
            </a:extLst>
          </p:cNvPr>
          <p:cNvSpPr txBox="1"/>
          <p:nvPr/>
        </p:nvSpPr>
        <p:spPr>
          <a:xfrm>
            <a:off x="457200" y="228600"/>
            <a:ext cx="1051560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addItem(String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price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quantity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Item[]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Item[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shoppingCart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item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	shoppingCart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this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num_of_items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FC0135-ADE4-C4FB-1D4D-6F8A39AF5D8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3588675"/>
          <a:ext cx="2616200" cy="2378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0BBA160-64B5-3E1B-587C-3084086051B6}"/>
              </a:ext>
            </a:extLst>
          </p:cNvPr>
          <p:cNvCxnSpPr>
            <a:cxnSpLocks/>
          </p:cNvCxnSpPr>
          <p:nvPr/>
        </p:nvCxnSpPr>
        <p:spPr>
          <a:xfrm flipH="1">
            <a:off x="3276600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53DD2-E152-F375-8E52-F95F86D6AA9C}"/>
              </a:ext>
            </a:extLst>
          </p:cNvPr>
          <p:cNvSpPr txBox="1"/>
          <p:nvPr/>
        </p:nvSpPr>
        <p:spPr>
          <a:xfrm>
            <a:off x="3810000" y="3217080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shoppingCart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1617F43-7859-C287-7CF6-1AFF982E9062}"/>
              </a:ext>
            </a:extLst>
          </p:cNvPr>
          <p:cNvSpPr/>
          <p:nvPr/>
        </p:nvSpPr>
        <p:spPr>
          <a:xfrm>
            <a:off x="1270000" y="3657600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5E0B3E-73E6-2662-7445-5D242AEF810C}"/>
              </a:ext>
            </a:extLst>
          </p:cNvPr>
          <p:cNvSpPr/>
          <p:nvPr/>
        </p:nvSpPr>
        <p:spPr>
          <a:xfrm>
            <a:off x="1289050" y="4435089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8DD30-AD62-20C4-EB79-D31769268809}"/>
              </a:ext>
            </a:extLst>
          </p:cNvPr>
          <p:cNvSpPr/>
          <p:nvPr/>
        </p:nvSpPr>
        <p:spPr>
          <a:xfrm>
            <a:off x="1270000" y="521257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B21EC6-9E18-5D34-6325-93A1DC211B15}"/>
              </a:ext>
            </a:extLst>
          </p:cNvPr>
          <p:cNvGraphicFramePr>
            <a:graphicFrameLocks noGrp="1"/>
          </p:cNvGraphicFramePr>
          <p:nvPr/>
        </p:nvGraphicFramePr>
        <p:xfrm>
          <a:off x="7197895" y="3222415"/>
          <a:ext cx="2616200" cy="3171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859655896"/>
                    </a:ext>
                  </a:extLst>
                </a:gridCol>
              </a:tblGrid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56880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988779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7818038"/>
                  </a:ext>
                </a:extLst>
              </a:tr>
              <a:tr h="7928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423525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5F4F84-CD7D-E9BF-B84F-360286AA2DD3}"/>
              </a:ext>
            </a:extLst>
          </p:cNvPr>
          <p:cNvCxnSpPr>
            <a:cxnSpLocks/>
          </p:cNvCxnSpPr>
          <p:nvPr/>
        </p:nvCxnSpPr>
        <p:spPr>
          <a:xfrm flipH="1">
            <a:off x="9904108" y="3429000"/>
            <a:ext cx="533400" cy="281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4F98FF0-983D-E3E5-75CA-DE5280FA2E87}"/>
              </a:ext>
            </a:extLst>
          </p:cNvPr>
          <p:cNvSpPr txBox="1"/>
          <p:nvPr/>
        </p:nvSpPr>
        <p:spPr>
          <a:xfrm>
            <a:off x="10437508" y="3217080"/>
            <a:ext cx="14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tempArray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CD1BAF1-0099-8D55-DB21-F56D3CE31800}"/>
              </a:ext>
            </a:extLst>
          </p:cNvPr>
          <p:cNvSpPr/>
          <p:nvPr/>
        </p:nvSpPr>
        <p:spPr>
          <a:xfrm>
            <a:off x="8027210" y="3308898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1B469B-702E-AE79-4FAE-D3281A7E9F90}"/>
              </a:ext>
            </a:extLst>
          </p:cNvPr>
          <p:cNvSpPr/>
          <p:nvPr/>
        </p:nvSpPr>
        <p:spPr>
          <a:xfrm>
            <a:off x="8046260" y="4086387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5B67401-BCCA-CFF0-96F4-CF8EE20CDAE9}"/>
              </a:ext>
            </a:extLst>
          </p:cNvPr>
          <p:cNvSpPr/>
          <p:nvPr/>
        </p:nvSpPr>
        <p:spPr>
          <a:xfrm>
            <a:off x="8027210" y="4863876"/>
            <a:ext cx="990600" cy="6858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913577-FDD7-6E8B-FE11-B86647D7C3C9}"/>
              </a:ext>
            </a:extLst>
          </p:cNvPr>
          <p:cNvSpPr/>
          <p:nvPr/>
        </p:nvSpPr>
        <p:spPr>
          <a:xfrm>
            <a:off x="8010695" y="5660799"/>
            <a:ext cx="990600" cy="685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</a:p>
        </p:txBody>
      </p:sp>
    </p:spTree>
    <p:extLst>
      <p:ext uri="{BB962C8B-B14F-4D97-AF65-F5344CB8AC3E}">
        <p14:creationId xmlns:p14="http://schemas.microsoft.com/office/powerpoint/2010/main" val="370650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5031</TotalTime>
  <Words>5184</Words>
  <Application>Microsoft Office PowerPoint</Application>
  <PresentationFormat>Widescreen</PresentationFormat>
  <Paragraphs>667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Consolas</vt:lpstr>
      <vt:lpstr>Courier New</vt:lpstr>
      <vt:lpstr>Roboto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Pearsall, Reese</cp:lastModifiedBy>
  <cp:revision>40</cp:revision>
  <dcterms:created xsi:type="dcterms:W3CDTF">2022-08-21T16:55:59Z</dcterms:created>
  <dcterms:modified xsi:type="dcterms:W3CDTF">2025-01-16T17:35:28Z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