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48" r:id="rId3"/>
    <p:sldId id="364" r:id="rId4"/>
    <p:sldId id="362" r:id="rId5"/>
    <p:sldId id="349" r:id="rId6"/>
    <p:sldId id="350" r:id="rId7"/>
    <p:sldId id="351" r:id="rId8"/>
    <p:sldId id="352" r:id="rId9"/>
    <p:sldId id="353" r:id="rId10"/>
    <p:sldId id="354" r:id="rId11"/>
    <p:sldId id="356" r:id="rId12"/>
    <p:sldId id="357" r:id="rId13"/>
    <p:sldId id="355" r:id="rId14"/>
    <p:sldId id="358" r:id="rId15"/>
    <p:sldId id="359" r:id="rId16"/>
    <p:sldId id="360" r:id="rId17"/>
    <p:sldId id="365" r:id="rId18"/>
    <p:sldId id="361" r:id="rId19"/>
    <p:sldId id="366" r:id="rId20"/>
    <p:sldId id="367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2697" autoAdjust="0"/>
  </p:normalViewPr>
  <p:slideViewPr>
    <p:cSldViewPr>
      <p:cViewPr varScale="1">
        <p:scale>
          <a:sx n="108" d="100"/>
          <a:sy n="108" d="100"/>
        </p:scale>
        <p:origin x="74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1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24575,'1267'0'0,"-1198"-3"0,104-19 0,-101 11 0,88-3 0,558 14 0,-315 2 0,-386-3 0,-1-1 0,1-1 0,0 0 0,-1-1 0,23-8 0,32-7 0,-38 14 0,1 2 0,-1 2 0,45 3 0,-44 0 0,-1-2 0,1-1 0,43-7 0,-4-2 0,0 3 0,1 4 0,73 6 0,-18-1 0,344-2 0,-466 0 0,0 0 0,0 1 0,0 0 0,0 0 0,-1 0 0,1 1 0,0 0 0,-1 0 0,1 0 0,-1 1 0,0 0 0,0 1 0,0-1 0,0 1 0,-1 0 0,1 0 0,-1 1 0,0 0 0,0 0 0,-1 0 0,1 0 0,4 9 0,52 62 0,77 76 0,-136-151 0,260 248 0,197 118 0,-196-167 0,-31-20 0,61 45 0,11 11 0,-107-80 0,-77-59 0,72 52 0,-77-63 0,-91-64 0,0 0 0,36 44 0,-34-35 0,34 30 0,-24-28 0,132 106 0,274 189 0,-293-215 0,1 11 0,-99-75 0,52 66 0,-30-16 0,-30-56 0,-6-8 0,152 157 0,-20-24 0,-49-41 0,38 46 0,-88-84 0,-15-17 0,4-3 0,77 72 0,-97-106 0,-2 2 0,-2 1 0,-1 2 0,48 74 0,-80-110 0,1-1 0,0 1 0,0-1 0,1 0 0,-1 0 0,1-1 0,0 1 0,-1-1 0,1 1 0,0-1 0,0 0 0,1-1 0,-1 1 0,0-1 0,0 1 0,1-1 0,-1-1 0,1 1 0,4 0 0,16 0 0,-1-1 0,35-3 0,-15 0 0,868 1 0,-494 3 0,-232 12 0,-3-1 0,1427-13 0,-1573 7 0,-32-4 0,0-1 0,0 0 0,0 0 0,0 0 0,0-1 0,0 0 0,0 0 0,0 0 0,0 0 0,10-3 0,-15 2 0,1 1 0,0-1 0,-1 0 0,1 0 0,-1 1 0,1-1 0,-1 0 0,0 0 0,1 0 0,-1 0 0,0 1 0,0-1 0,1 0 0,-1 0 0,0 0 0,0 0 0,0 0 0,0 0 0,0 0 0,0 0 0,-1 1 0,1-1 0,0 0 0,0 0 0,-1 0 0,1 0 0,0 0 0,-1 1 0,1-1 0,-1 0 0,1 0 0,-1 0 0,1 1 0,-2-2 0,-19-27 0,-110-125 0,-150-146 0,248 274 0,32 25 0,1 1 0,-1 0 0,0-1 0,1 1 0,-1 0 0,0 0 0,1-1 0,-1 1 0,0 0 0,1 0 0,-1 0 0,0 0 0,0 0 0,1 0 0,-1 0 0,0 0 0,1 0 0,-1 1 0,0-1 0,1 0 0,-1 0 0,0 1 0,1-1 0,-1 0 0,0 1 0,1-1 0,-1 0 0,1 1 0,-1-1 0,1 1 0,-1-1 0,1 1 0,-1-1 0,1 1 0,-1 0 0,1-1 0,0 1 0,-1-1 0,1 1 0,0 0 0,0-1 0,-1 1 0,1 0 0,0 0 0,0-1 0,0 1 0,0 0 0,0-1 0,0 1 0,0 0 0,0-1 0,0 1 0,0 0 0,0 0 0,1 0 0,-1 4 0,1-1 0,-1 0 0,1 1 0,0-1 0,0 0 0,1 1 0,-1-1 0,1 0 0,0 0 0,0 0 0,4 5 0,35 45 0,-25-34 0,-3-2 0,1-1 0,0 0 0,1-1 0,1 0 0,1-1 0,0-1 0,1-1 0,1-1 0,0 0 0,26 12 0,-28-15 0,-1 1 0,0 1 0,0 0 0,-1 2 0,15 15 0,-17-16 0,-2-1 0,-1 2 0,-1-1 0,0 1 0,12 22 0,-21-35 0,1 1 0,-1 0 0,0 0 0,0 0 0,0 0 0,1 0 0,-1 0 0,0 0 0,0 0 0,0 0 0,-1 0 0,1 0 0,0 0 0,0 0 0,0-1 0,-1 1 0,1 0 0,0 0 0,-1 0 0,1 0 0,-1 0 0,1-1 0,-1 1 0,1 0 0,-1 0 0,0-1 0,1 1 0,-1 0 0,0-1 0,0 1 0,1-1 0,-2 1 0,-36 21 0,16-10 0,-76 52 0,66-45 0,1 1 0,1 2 0,-38 35 0,19-19 0,39-31 0,-1 0 0,1 1 0,1 1 0,-10 9 0,-6 8 0,-1-1 0,-52 39 0,-2 0 0,51-36-1365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08:21:41.0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0 24575,'-3'55'0,"1"-40"0,1 1 0,1 0 0,0 0 0,1 0 0,1 0 0,6 26 0,-6-38 0,0-1 0,0 0 0,0 0 0,1 0 0,-1 0 0,1-1 0,0 1 0,0-1 0,0 0 0,0 1 0,0-1 0,0-1 0,1 1 0,-1 0 0,1-1 0,-1 0 0,1 0 0,0 0 0,4 1 0,-4-1 0,0 0 0,1 0 0,-1 0 0,0 1 0,0-1 0,0 1 0,0 0 0,0 1 0,0-1 0,-1 1 0,1-1 0,-1 1 0,0 0 0,0 1 0,0-1 0,0 0 0,3 6 0,0 4 0,-2 2 0,1-1 0,-2 0 0,3 19 0,9 34 0,-15-66 0,0-1 0,0 1 0,0-1 0,0 1 0,0-1 0,0 1 0,1-1 0,-1 0 0,0 1 0,0-1 0,0 1 0,0-1 0,1 1 0,-1-1 0,0 0 0,1 1 0,-1-1 0,0 1 0,0-1 0,1 0 0,-1 1 0,1-1 0,-1 0 0,0 0 0,1 1 0,-1-1 0,1 0 0,-1 0 0,1 0 0,-1 1 0,0-1 0,1 0 0,-1 0 0,1 0 0,-1 0 0,1 0 0,-1 0 0,1 0 0,-1 0 0,1 0 0,13-19 0,6-33 0,-20 51 0,7-25 0,-4 15 0,0 1 0,0-1 0,1 1 0,10-18 0,-13 25 0,1 0 0,1 0 0,-1 0 0,0 1 0,1-1 0,-1 1 0,1 0 0,0 0 0,0 0 0,-1 0 0,2 0 0,-1 1 0,0-1 0,0 1 0,0 0 0,1 0 0,-1 0 0,0 0 0,7 0 0,33 1 0,-33 1 0,-1-1 0,1 0 0,-1 0 0,1-1 0,9-2 0,-17 2 0,0 1 0,0-1 0,0 0 0,0 0 0,0 0 0,0 0 0,0 0 0,0 0 0,0-1 0,0 1 0,-1-1 0,1 1 0,-1-1 0,1 1 0,-1-1 0,1 0 0,-1 0 0,0 0 0,0 0 0,0 0 0,0 0 0,0 0 0,-1 0 0,1 0 0,0-4 0,2-16 3,-2 1 0,0 0-1,-4-38 1,0 9-1379,3 28-5450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08:21:44.2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0 24575,'0'6'0,"1"27"0,-1 0 0,-2 0 0,-1-1 0,-2 1 0,-13 49 0,14-70 0,0 0 0,0 1 0,2-1 0,-1 1 0,2 0 0,-1 23 0,2-33 0,1 1 0,-1-1 0,1 1 0,0-1 0,0 1 0,0-1 0,0 0 0,1 0 0,-1 0 0,1 1 0,0-1 0,0-1 0,0 1 0,0 0 0,0 0 0,1-1 0,-1 1 0,1-1 0,0 0 0,0 0 0,0 0 0,0 0 0,0 0 0,0-1 0,0 0 0,1 1 0,-1-1 0,0 0 0,5 0 0,7 2 0,0 0 0,0-2 0,19 0 0,-20-1 0,-1 1 0,0 0 0,26 6 0,-35-6 0,1 1 0,0 0 0,-1 0 0,1 0 0,-1 0 0,0 1 0,1 0 0,-1 0 0,-1 0 0,1 0 0,0 1 0,-1-1 0,0 1 0,5 6 0,4 10 0,-1 0 0,11 27 0,-15-29 0,1-1 0,0 0 0,2-1 0,12 17 0,-22-32 0,1 0 0,-1-1 0,1 1 0,-1 0 0,1-1 0,-1 1 0,1-1 0,-1 1 0,1-1 0,-1 1 0,1-1 0,0 1 0,-1-1 0,1 0 0,0 1 0,-1-1 0,1 0 0,0 1 0,0-1 0,-1 0 0,1 0 0,0 0 0,0 0 0,-1 0 0,1 0 0,0 0 0,0 0 0,0 0 0,-1 0 0,3 0 0,-2-1 0,0-1 0,1 1 0,-1 0 0,0 0 0,0 0 0,0-1 0,0 1 0,0 0 0,0-1 0,0 1 0,0-1 0,0 1 0,0-3 0,12-51 0,-12 20 0,-1 27 0,0 0 0,0 0 0,1 0 0,0 0 0,4-14 0,-4 20 0,-1 0 0,1 0 0,1-1 0,-1 1 0,0 1 0,0-1 0,1 0 0,-1 0 0,1 0 0,-1 1 0,1-1 0,0 1 0,0-1 0,0 1 0,0 0 0,0-1 0,0 1 0,0 0 0,0 1 0,0-1 0,1 0 0,-1 0 0,0 1 0,4-1 0,70-1 0,-62 3 0,-1-1 0,1 0 0,-1-1 0,1 0 0,-1-1 0,16-4 0,-25 4 0,-1 1 0,1-1 0,-1 0 0,0 0 0,1 0 0,-1 0 0,0-1 0,0 1 0,-1-1 0,1 0 0,0 0 0,-1 0 0,0 0 0,1 0 0,-1 0 0,-1-1 0,1 1 0,0-1 0,-1 1 0,0-1 0,0 1 0,0-1 0,0 0 0,0 0 0,-1 0 0,0-5 0,1-157 65,-3 86-1495,2 56-5396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08:35:50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4074 1 24575,'-1'14'0,"0"-1"0,-1 1 0,-1-1 0,0 1 0,-1-1 0,0 0 0,-1 0 0,-1 0 0,0-1 0,-10 17 0,5-12 0,0-2 0,-1 1 0,-1-1 0,0-1 0,-1 0 0,-28 21 0,29-27 0,0-1 0,-1 0 0,0 0 0,0-1 0,-1-1 0,0-1 0,-20 4 0,-114 12 0,125-18 0,-139 19 0,63-8 0,-120 2 0,-454-61 0,59 1 0,522 42 0,1 5 0,0 3 0,0 5 0,-110 25 0,-37 33 0,188-50 0,1 2 0,-77 44 0,-142 102 0,212-126 0,1 3 0,-75 74 0,108-90 0,1 0 0,1 2 0,-21 39 0,-27 36 0,58-89 0,0 0 0,0 0 0,2 1 0,0 0 0,0 1 0,2 0 0,0 0 0,1 1 0,1 0 0,0 0 0,2 0 0,0 0 0,1 1 0,0 31 0,2-14 0,-1-16 0,2 0 0,0 0 0,7 39 0,-7-53 0,1-1 0,0 0 0,0 0 0,0 0 0,0 0 0,1 0 0,0 0 0,0 0 0,0-1 0,0 0 0,1 0 0,0 0 0,0 0 0,0 0 0,0-1 0,0 1 0,1-1 0,0 0 0,6 3 0,18 5 0,0 0 0,0-2 0,1-1 0,0-2 0,54 5 0,158-6 0,-184-6 0,-26-1 0,1-1 0,-1-2 0,33-10 0,-30 7 0,0 1 0,40-2 0,-68 8 0,0 1 0,0-1 0,0 0 0,0-1 0,0 0 0,0 0 0,-1 0 0,11-6 0,-16 7 0,1 1 0,-1-1 0,0 0 0,1-1 0,-1 1 0,0 0 0,0 0 0,0 0 0,0-1 0,0 1 0,0-1 0,0 1 0,0 0 0,0-1 0,-1 0 0,1 1 0,0-1 0,-1 1 0,0-1 0,1 0 0,-1 1 0,0-1 0,0 0 0,0 1 0,0-1 0,0 0 0,0 0 0,0 1 0,-1-1 0,1 0 0,-1 1 0,1-1 0,-1 1 0,0-1 0,1 1 0,-1-1 0,0 1 0,0-1 0,0 1 0,0 0 0,-1-2 0,-11-12 0,1-1 0,-2 2 0,0 0 0,-23-17 0,-16-15 0,-78-89 0,291 261 0,-53-46 0,-97-72 0,-1 1 0,0 1 0,-1-1 0,0 2 0,-1-1 0,0 1 0,-1 0 0,0 0 0,0 1 0,-1 0 0,-1 0 0,3 12 0,-7-21 0,0-1 0,0 0 0,0 1 0,-1-1 0,1 0 0,-1 0 0,0 1 0,0-1 0,1 0 0,-1 0 0,-1 0 0,1 0 0,0 0 0,0 0 0,-1 0 0,1-1 0,-1 1 0,0 0 0,1-1 0,-1 1 0,0-1 0,0 0 0,0 0 0,-2 2 0,-61 28 0,41-21 0,-7 4-227,1 1-1,0 2 1,1 1-1,0 1 1,-48 44-1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08:35:50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4074 1 24575,'-1'14'0,"0"-1"0,-1 1 0,-1-1 0,0 1 0,-1-1 0,0 0 0,-1 0 0,-1 0 0,0-1 0,-10 17 0,5-12 0,0-2 0,-1 1 0,-1-1 0,0-1 0,-1 0 0,-28 21 0,29-27 0,0-1 0,-1 0 0,0 0 0,0-1 0,-1-1 0,0-1 0,-20 4 0,-114 12 0,125-18 0,-139 19 0,63-8 0,-120 2 0,-454-61 0,59 1 0,522 42 0,1 5 0,0 3 0,0 5 0,-110 25 0,-37 33 0,188-50 0,1 2 0,-77 44 0,-142 102 0,212-126 0,1 3 0,-75 74 0,108-90 0,1 0 0,1 2 0,-21 39 0,-27 36 0,58-89 0,0 0 0,0 0 0,2 1 0,0 0 0,0 1 0,2 0 0,0 0 0,1 1 0,1 0 0,0 0 0,2 0 0,0 0 0,1 1 0,0 31 0,2-14 0,-1-16 0,2 0 0,0 0 0,7 39 0,-7-53 0,1-1 0,0 0 0,0 0 0,0 0 0,0 0 0,1 0 0,0 0 0,0 0 0,0-1 0,0 0 0,1 0 0,0 0 0,0 0 0,0 0 0,0-1 0,0 1 0,1-1 0,0 0 0,6 3 0,18 5 0,0 0 0,0-2 0,1-1 0,0-2 0,54 5 0,158-6 0,-184-6 0,-26-1 0,1-1 0,-1-2 0,33-10 0,-30 7 0,0 1 0,40-2 0,-68 8 0,0 1 0,0-1 0,0 0 0,0-1 0,0 0 0,0 0 0,-1 0 0,11-6 0,-16 7 0,1 1 0,-1-1 0,0 0 0,1-1 0,-1 1 0,0 0 0,0 0 0,0 0 0,0-1 0,0 1 0,0-1 0,0 1 0,0 0 0,0-1 0,-1 0 0,1 1 0,0-1 0,-1 1 0,0-1 0,1 0 0,-1 1 0,0-1 0,0 0 0,0 1 0,0-1 0,0 0 0,0 0 0,0 1 0,-1-1 0,1 0 0,-1 1 0,1-1 0,-1 1 0,0-1 0,1 1 0,-1-1 0,0 1 0,0-1 0,0 1 0,0 0 0,-1-2 0,-11-12 0,1-1 0,-2 2 0,0 0 0,-23-17 0,-16-15 0,-78-89 0,291 261 0,-53-46 0,-97-72 0,-1 1 0,0 1 0,-1-1 0,0 2 0,-1-1 0,0 1 0,-1 0 0,0 0 0,0 1 0,-1 0 0,-1 0 0,3 12 0,-7-21 0,0-1 0,0 0 0,0 1 0,-1-1 0,1 0 0,-1 0 0,0 1 0,0-1 0,1 0 0,-1 0 0,-1 0 0,1 0 0,0 0 0,0 0 0,-1 0 0,1-1 0,-1 1 0,0 0 0,1-1 0,-1 1 0,0-1 0,0 0 0,0 0 0,-2 2 0,-61 28 0,41-21 0,-7 4-227,1 1-1,0 2 1,1 1-1,0 1 1,-48 44-1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33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24575,'697'0'0,"-548"-13"0,-98 7 0,51-1 0,4174 8 0,-4250 2 0,0 0 0,-1 2 0,1 1 0,-1 1 0,0 1 0,40 19 0,24 7 0,-20-14 0,118 19 0,-91-22 0,60 10 0,113 21 0,-148-25 0,-88-15 0,2-1 0,42 3 0,66 4 0,-64-4 0,-47-5 0,52 15 0,18 4 0,60 11 0,-34-5 0,-53-17 0,-30-7 0,86 25 0,-51-8 0,92 13 0,52 15 0,-189-43 0,71 9 0,-76-14 0,0 1 0,-1 2 0,50 16 0,-41-11 0,0-1 0,1-2 0,-1-2 0,48 2 0,-42-4 0,161 34 0,-189-34 0,82 11 0,-63-10 0,44 10 0,-2 2 0,134 13 0,-171-26 0,82 18 0,-80-13 0,48 17 0,-6-2 0,77 19 0,-115-30 0,0-2 0,0-2 0,66 3 0,-41-1 0,-47-6 0,0-2 0,28 1 0,553-5 0,-587 2 0,-1 1 0,34 8 0,31 2 0,23-11 0,-49-2 0,1 3 0,65 10 0,-72-5 0,51-1 0,-53-3 0,68 10 0,274 37 0,-178-31 0,33 9 0,-205-24 0,79-3 0,10 0 0,-49 10 0,-50-6 0,53 3 0,517-9 0,-617-15 0,-14-5 0,20 14 0,0 0 0,0-1 0,1 0 0,0-1 0,0 0 0,-14-19 0,17 21 0,-13-13 0,-1 1 0,-44-31 0,39 31 0,-41-37 0,32 25 0,-14-14 0,29 24 0,15 21 0,9 17 0,4 1 0,1 0 0,1-1 0,0-1 0,2 0 0,23 27 0,18 25 0,-38-49 0,0-1 0,1-1 0,0 0 0,2-1 0,25 18 0,22 20 0,-64-53 0,0 0 0,-1-1 0,1 1 0,0 0 0,0 0 0,-1 0 0,1 1 0,0-1 0,-1 0 0,1 0 0,-1 0 0,1 0 0,-1 1 0,0-1 0,0 0 0,1 0 0,-1 0 0,0 1 0,0-1 0,0 0 0,0 1 0,0-1 0,-1 0 0,1 0 0,0 0 0,0 1 0,-1-1 0,1 0 0,-1 0 0,1 0 0,-1 0 0,0 1 0,1-1 0,-1 0 0,0 0 0,0 0 0,0-1 0,0 1 0,0 0 0,0 0 0,0 0 0,0-1 0,0 1 0,0 0 0,-1 0 0,-10 6 0,0 1 0,0-2 0,-18 8 0,14-7 0,-3 5 0,0 0 0,0 1 0,-22 22 0,-25 17 0,21-22 0,12-9 0,-44 37 0,-24 17 0,44-36-1365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42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3685 24575,'28'1'0,"47"10"0,8-1 0,552-5 0,-344-7 0,-255 3 0,48 10 0,17 0 0,145 14 0,220 20 0,118 26 0,-458-63 0,126-9 0,-88-1 0,-63 0 0,112 4 0,-127 10 0,-50-7 0,59 3 0,-66-7 0,52 10 0,-51-6 0,48 2 0,54 5 0,-87-6 0,49 0 0,-53-4 0,49 8 0,-49-4 0,47 0 0,-74-6 0,0-1 0,-1 0 0,1-1 0,-1 0 0,1-1 0,-1-1 0,19-7 0,254-122 0,91-50 0,-156 65 0,-56 27 0,242-159 0,-267 157 0,563-397 0,-343 210 0,-96 49 0,-145 124 0,122-101 0,124-112 0,-124 120 0,29-27 0,-184 152 0,2 4 0,142-87 0,-54 57 0,-11 7 0,-155 88 0,25-17 0,45-20 0,-67 37 0,0 1 0,1 0 0,-1 1 0,1 0 0,0 1 0,0 1 0,20-1 0,545 2 0,-268 3 0,0 11 0,2 0 0,74 4 0,216-9 0,-349-10 0,-164 0 0,99 4 0,-109 10 0,-51-7 0,56 3 0,350-9 0,-435 1 0,1 1 0,0-1 0,0 0 0,-1 0 0,1 0 0,0 0 0,-1 0 0,1 0 0,0-1 0,0 1 0,-1 0 0,1 0 0,0 0 0,-1-1 0,1 1 0,0 0 0,-1-1 0,1 1 0,-1-1 0,1 1 0,-1 0 0,1-1 0,0 1 0,-1-1 0,0 0 0,1 1 0,-1-1 0,1 1 0,-1-1 0,0 0 0,1 1 0,-1-2 0,0 0 0,0 0 0,0 0 0,0 0 0,0 0 0,-1 0 0,1 0 0,-1 0 0,1 0 0,-1 0 0,0 0 0,0 0 0,-1-1 0,-43-63 0,32 50 0,-57-82 0,-81-121 0,142 201 0,8 15 0,0 1 0,0-1 0,0 0 0,0 1 0,-1-1 0,1 1 0,-1-1 0,1 1 0,-1 0 0,0 0 0,0 0 0,0 0 0,-3-3 0,4 5 0,1 0 0,0 0 0,0 0 0,0 0 0,0 0 0,0 0 0,0 0 0,-1-1 0,1 1 0,0 0 0,0 0 0,0 0 0,0 0 0,-1 0 0,1 0 0,0 0 0,0 0 0,0 0 0,0 0 0,0 0 0,-1 0 0,1 0 0,0 0 0,0 1 0,0-1 0,0 0 0,0 0 0,-1 0 0,1 0 0,0 0 0,0 0 0,0 0 0,0 0 0,0 0 0,0 0 0,0 1 0,-1-1 0,1 0 0,0 0 0,0 0 0,0 0 0,0 0 0,0 0 0,0 1 0,0-1 0,0 0 0,0 0 0,0 0 0,0 0 0,0 1 0,0-1 0,0 0 0,0 0 0,0 0 0,3 14 0,11 13 0,-13-26 0,108 163 0,-101-152 0,0 0 0,0-1 0,17 17 0,17 22 0,-10-12 0,-27-33 0,-1 0 0,1 0 0,-1 0 0,0 1 0,0 0 0,0-1 0,4 10 0,-8-12 0,1-1 0,-1 1 0,0-1 0,1 1 0,-1 0 0,0-1 0,-1 1 0,1-1 0,0 1 0,-1-1 0,1 1 0,-1-1 0,0 1 0,0-1 0,0 1 0,0-1 0,0 0 0,0 0 0,-1 0 0,1 1 0,-1-1 0,0 0 0,1-1 0,-4 4 0,-83 96 0,63-75 0,-2-1 0,-30 21 0,8-1 0,39-35 0,1 0 0,-1-1 0,-1 0 0,-14 9 0,-7 3 0,1 1 0,-29 28 0,9-7 0,-88 65-1365,122-95-5461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05:52:15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24528,'4949'1566'0,"-5185"-1795"0,472 458 0,-561-178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05:52:22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2836 24474,'3970'-2835'0,"-4318"2890"0,696-110 0,-513 367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05:52:29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24569,'3823'593'0,"-4111"-798"0,576 410 0,-624-98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05:52:15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24528,'4949'1566'0,"-5185"-1795"0,472 458 0,-561-178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05:52:22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2836 24474,'3970'-2835'0,"-4318"2890"0,696-110 0,-513 367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05:52:29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24569,'3823'593'0,"-4111"-798"0,576 410 0,-624-98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78098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642BBA-324E-94CA-2189-2911CB09B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B8F8555-E68C-9D04-76F8-BB6A9BBD693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0FBBAF2-B55E-48E0-BEAB-7AABA8EC66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39F6ADD-175A-CA6C-E45B-83F4A71C23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7802D6B-CE25-12B4-913C-C12F936E7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AA83532-18D7-7BD4-3596-F3DDC8526D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3972A-A07E-40E8-98A9-1A77A0D4CB71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3FC4366-DF11-5E9D-4219-2B351F0E001D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9E8EBF5-AD43-02E8-2E59-9DE92CB46CBA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12CEEA-8F82-EA17-52F9-A185C18168C8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BD8643-46F7-4B21-D454-638B1618B24D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E448B3-BE43-9CFF-45A0-AB12D65D6486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67CC96-60A0-9B69-BBD3-0077DC9C0C54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20CEF2-86D6-8245-44ED-5AEC01BF674E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49F23-967A-F8FE-27A1-78C96F1F8D6C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A42022-B06F-3B05-C74A-D4580014878E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690C2C-6EC8-3458-5294-43CDB8FB141E}"/>
              </a:ext>
            </a:extLst>
          </p:cNvPr>
          <p:cNvSpPr/>
          <p:nvPr/>
        </p:nvSpPr>
        <p:spPr>
          <a:xfrm>
            <a:off x="304800" y="1905000"/>
            <a:ext cx="6019800" cy="37338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Removal time?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O(1)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*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Array – </a:t>
            </a:r>
            <a:r>
              <a:rPr lang="en-US" sz="3200" b="1" dirty="0">
                <a:solidFill>
                  <a:schemeClr val="tx1"/>
                </a:solidFill>
              </a:rPr>
              <a:t>O(n)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BST – </a:t>
            </a:r>
            <a:r>
              <a:rPr lang="en-US" sz="3200" b="1" dirty="0">
                <a:solidFill>
                  <a:schemeClr val="tx1"/>
                </a:solidFill>
              </a:rPr>
              <a:t>O(</a:t>
            </a:r>
            <a:r>
              <a:rPr lang="en-US" sz="3200" b="1" dirty="0" err="1">
                <a:solidFill>
                  <a:schemeClr val="tx1"/>
                </a:solidFill>
              </a:rPr>
              <a:t>logn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  <a:r>
              <a:rPr lang="en-US" sz="3200" dirty="0">
                <a:solidFill>
                  <a:schemeClr val="tx1"/>
                </a:solidFill>
              </a:rPr>
              <a:t>**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Linked List – </a:t>
            </a:r>
            <a:r>
              <a:rPr lang="en-US" sz="3200" b="1" dirty="0">
                <a:solidFill>
                  <a:schemeClr val="tx1"/>
                </a:solidFill>
              </a:rPr>
              <a:t>O(1)  / O(n)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5D205-BD48-AA7F-1EBB-CFF1E576B3C0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E8BFF-5E29-64B6-35A1-E58450759025}"/>
              </a:ext>
            </a:extLst>
          </p:cNvPr>
          <p:cNvSpPr txBox="1"/>
          <p:nvPr/>
        </p:nvSpPr>
        <p:spPr>
          <a:xfrm>
            <a:off x="381000" y="3927307"/>
            <a:ext cx="136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# of elements in data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E09D0-0835-4461-6879-096E19FE236D}"/>
              </a:ext>
            </a:extLst>
          </p:cNvPr>
          <p:cNvSpPr txBox="1"/>
          <p:nvPr/>
        </p:nvSpPr>
        <p:spPr>
          <a:xfrm>
            <a:off x="3486133" y="572373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**if the tree is balanced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EA35F-93B4-B47A-8C34-7B86D6061ADF}"/>
              </a:ext>
            </a:extLst>
          </p:cNvPr>
          <p:cNvSpPr txBox="1"/>
          <p:nvPr/>
        </p:nvSpPr>
        <p:spPr>
          <a:xfrm>
            <a:off x="617271" y="5782176"/>
            <a:ext cx="25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If we can avoid collisions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993B2-1FF5-4324-3A01-8140A38ED0B7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C4291-D1DB-3D39-4814-DCAB02488512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</p:spTree>
    <p:extLst>
      <p:ext uri="{BB962C8B-B14F-4D97-AF65-F5344CB8AC3E}">
        <p14:creationId xmlns:p14="http://schemas.microsoft.com/office/powerpoint/2010/main" val="232864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24525B1-913B-00C3-4FF5-6957023FA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5A8FB9F-60D0-B345-BCC9-0ACEC032903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DD7BFD6-4563-45B8-C682-870DB067ED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BECDB01-9192-D9B9-5E25-C96B81440B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7374A6B-BAAF-75ED-4C3E-879E46AACA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CE34299-918F-2C1B-983C-B6F42279EF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AEF32-3FCD-4B86-4194-E50C76F705F9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A2840E9-E601-ABDE-FE43-69B850F59EBB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ED7F7A4-BEE6-3BD9-7AEF-FE766E7D27E0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B3BD8-E435-5224-A3A0-7B427A213581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A91F2-2168-EEEE-F463-1161B0E14D12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FCE48D-35E6-E507-521E-D3E6E84B87C4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A7C045-CA27-9289-71A7-2A52052F621A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35D8D4-6B06-1FE4-C767-F044A9E19DC2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3C4BE6-DD69-66CF-3FCE-2D388132E8F8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62A236-B5D7-DB19-5201-31B38CC6580F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82C2D-91C6-2314-FDD5-8BDF388FE882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52A4A-D7DC-FD86-2E5B-26AC37A31E93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DD7670-D8AB-EC11-9860-432E66827D48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90E05E-508C-E737-498D-D229C189F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2636102"/>
            <a:ext cx="658177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F05FFF-56E3-5940-AE83-3AF82F4645B4}"/>
              </a:ext>
            </a:extLst>
          </p:cNvPr>
          <p:cNvSpPr txBox="1"/>
          <p:nvPr/>
        </p:nvSpPr>
        <p:spPr>
          <a:xfrm>
            <a:off x="1524000" y="20574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33258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A007A85-A316-9A88-9339-AE1977567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DC3738D-7E7D-0C6B-A3EF-EB54D48B8D7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3B477C0-6CA8-FC1B-0539-54AEE0F023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95F6450-0E0E-9DF2-4E48-2C6A2BC41B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F3C31BB-6642-E0E0-3BEE-151AFEF86B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9AC46E3-4502-1A3A-8538-B99D9ABC60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6392A-B03F-6FD1-FB2D-DAD092933603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BC46A34-40B2-D8BE-A730-CE9A62B1A04C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CCC0C7F-A74A-36E6-8693-E3EE74AED6CD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E0638-0C96-5342-A1EB-CB6D7ED8FFF7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AB5617-6398-9A70-696D-6E6E71D74E66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142170-EA18-F749-8F49-0D9C8D364FE7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4FFE34-B55D-728F-F6EC-B966D8418509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E62306-8BEB-5162-9AAC-6A924680CF6A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00AA8E-88F3-58C2-2E4B-E2191F74DA27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49BE44-FFFC-5288-ED98-B4C3DCB37DC9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FFDF8-6849-13C4-1019-2A40B71E9A0F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CDE9D-8ADB-8160-286C-E738D6B34DAE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D30AE-7048-0895-60CC-50CB2CAEB37A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84060-E458-CE31-0DAD-5A2E23CFE7B8}"/>
              </a:ext>
            </a:extLst>
          </p:cNvPr>
          <p:cNvSpPr txBox="1"/>
          <p:nvPr/>
        </p:nvSpPr>
        <p:spPr>
          <a:xfrm>
            <a:off x="1524000" y="2057400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Lookup (</a:t>
            </a:r>
            <a:r>
              <a:rPr lang="en-US" sz="2400" b="1" dirty="0">
                <a:latin typeface="Consolas" panose="020B0609020204030204" pitchFamily="49" charset="0"/>
              </a:rPr>
              <a:t>get</a:t>
            </a:r>
            <a:r>
              <a:rPr lang="en-US" sz="24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FEE40-5AD2-6020-BADE-2DF20C29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74" y="3352800"/>
            <a:ext cx="5623362" cy="910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0B4-930F-870B-9293-88A1B8CDCBA8}"/>
              </a:ext>
            </a:extLst>
          </p:cNvPr>
          <p:cNvSpPr txBox="1"/>
          <p:nvPr/>
        </p:nvSpPr>
        <p:spPr>
          <a:xfrm>
            <a:off x="5433148" y="3389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04710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F156E2B-FC37-2E96-7FA4-A4BB8D182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EC2168-F2B5-C0E4-17D9-AEF991552C2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A4E4C28-D485-361E-E70A-7B7998B08B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6281D3-8FCB-8260-75A7-05659322C1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8188EB-B9DA-F68C-5790-0A35E3CF2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F382C4E-EB74-D021-6279-CAF0C0E092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5C599-307C-56DB-0098-E924433872BB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B2E944B-C86E-53DE-2DDD-60A2A21466F1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7D84ECB-894D-43EE-D7F9-206C33DB5D6C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96544-1554-99E1-4DD6-E3B6EC950496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8FD71D-51C6-F3BE-F4CF-8BD9F4B23535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5A8F58-7B23-4F2A-7EFF-D53F37F73A13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079379-95A1-A095-F192-8366B19E80DC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99C40-5E3B-FE44-BE40-17D466435FCA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CEE3A6-B45E-5FBE-764D-24C6D10A4B0A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E5E859-F3C8-7C63-FF3B-3A2CC74BD0FA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D58DE-6639-AB4F-5DC2-5280C086B442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217D7-F975-3876-69EC-CB3420542F02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643C4-AB39-7768-7CE5-DE31A4054DE1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EDA78E-60A7-C9CF-7B95-2453298FCFE4}"/>
              </a:ext>
            </a:extLst>
          </p:cNvPr>
          <p:cNvSpPr/>
          <p:nvPr/>
        </p:nvSpPr>
        <p:spPr>
          <a:xfrm>
            <a:off x="1859883" y="2714421"/>
            <a:ext cx="2743550" cy="1825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Method</a:t>
            </a:r>
          </a:p>
        </p:txBody>
      </p:sp>
    </p:spTree>
    <p:extLst>
      <p:ext uri="{BB962C8B-B14F-4D97-AF65-F5344CB8AC3E}">
        <p14:creationId xmlns:p14="http://schemas.microsoft.com/office/powerpoint/2010/main" val="345328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BF4A9F-6F33-482C-5F0F-B39613800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AC12775-4DB7-78B9-3702-EA099F7C345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5A41CFC-C8D7-FC3A-447B-7D7777D556D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4419196-314F-7DE4-68FA-2D34C1356B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498E727-E01B-09B9-08FB-4E7805CFE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E800D60-DC8A-5168-D520-3C20967219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4D76B-5F61-01F9-23A0-95EBAD26B73B}"/>
              </a:ext>
            </a:extLst>
          </p:cNvPr>
          <p:cNvSpPr txBox="1"/>
          <p:nvPr/>
        </p:nvSpPr>
        <p:spPr>
          <a:xfrm>
            <a:off x="152400" y="152400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B6195-56AA-9423-3186-5F94547396F0}"/>
              </a:ext>
            </a:extLst>
          </p:cNvPr>
          <p:cNvSpPr txBox="1"/>
          <p:nvPr/>
        </p:nvSpPr>
        <p:spPr>
          <a:xfrm>
            <a:off x="990600" y="1295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Typically, we will never have to create our own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/>
              <a:t> class, instead we will </a:t>
            </a:r>
            <a:r>
              <a:rPr lang="en-US" b="1" dirty="0"/>
              <a:t>import</a:t>
            </a:r>
            <a:r>
              <a:rPr lang="en-US" dirty="0"/>
              <a:t> the one that Java provides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E4E24-E938-85DE-BBEA-F2E80FAAB65E}"/>
              </a:ext>
            </a:extLst>
          </p:cNvPr>
          <p:cNvSpPr txBox="1"/>
          <p:nvPr/>
        </p:nvSpPr>
        <p:spPr>
          <a:xfrm>
            <a:off x="982100" y="2822084"/>
            <a:ext cx="51139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java.util.HashMap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java.util.HashSet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934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DF2BBD4-99D8-AEA6-57AA-09B5B8DD0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12A033B-C0CE-633B-2BAF-C676D92276A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C82E7B5-C6DA-7C18-4917-A73965585C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03C19E3-A3A3-E774-7E95-A37DFB1389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E8A4868-E1AB-4F0A-828F-815D1484E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7D4D9F9-C0A8-EFE5-7952-9B15CC184F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B3DF4-4B9A-1127-878E-9B7938A144B1}"/>
              </a:ext>
            </a:extLst>
          </p:cNvPr>
          <p:cNvSpPr txBox="1"/>
          <p:nvPr/>
        </p:nvSpPr>
        <p:spPr>
          <a:xfrm>
            <a:off x="152400" y="152400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103D6-0D0F-6F2E-547E-5A805E9D4FF5}"/>
              </a:ext>
            </a:extLst>
          </p:cNvPr>
          <p:cNvSpPr txBox="1"/>
          <p:nvPr/>
        </p:nvSpPr>
        <p:spPr>
          <a:xfrm>
            <a:off x="1905000" y="951441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Maps </a:t>
            </a:r>
            <a:r>
              <a:rPr lang="en-US" sz="2400" dirty="0"/>
              <a:t>are a collection of key-values pairs (</a:t>
            </a:r>
            <a:r>
              <a:rPr lang="en-US" sz="2400" b="1" dirty="0">
                <a:latin typeface="Consolas" panose="020B0609020204030204" pitchFamily="49" charset="0"/>
              </a:rPr>
              <a:t>Map</a:t>
            </a:r>
            <a:r>
              <a:rPr lang="en-US" sz="2400" dirty="0"/>
              <a:t>) that uses hashing when inserting, removing, lookup,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8E891-D3CA-D6F8-F877-B61739EF184D}"/>
              </a:ext>
            </a:extLst>
          </p:cNvPr>
          <p:cNvSpPr txBox="1"/>
          <p:nvPr/>
        </p:nvSpPr>
        <p:spPr>
          <a:xfrm>
            <a:off x="1634682" y="2080807"/>
            <a:ext cx="904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HashMap&lt;String, String&gt; </a:t>
            </a:r>
            <a:r>
              <a:rPr lang="en-US" dirty="0" err="1">
                <a:latin typeface="Consolas" panose="020B0609020204030204" pitchFamily="49" charset="0"/>
              </a:rPr>
              <a:t>capitalCities</a:t>
            </a:r>
            <a:r>
              <a:rPr lang="en-US" dirty="0">
                <a:latin typeface="Consolas" panose="020B0609020204030204" pitchFamily="49" charset="0"/>
              </a:rPr>
              <a:t> = new HashMap&lt;String, String&gt;();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8C2F6ED-873A-A8DC-7F7B-30606ACFDEC4}"/>
              </a:ext>
            </a:extLst>
          </p:cNvPr>
          <p:cNvSpPr/>
          <p:nvPr/>
        </p:nvSpPr>
        <p:spPr>
          <a:xfrm rot="5400000">
            <a:off x="3446331" y="1765037"/>
            <a:ext cx="354754" cy="17380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9D68A-5CDF-C64C-6440-CE4BC85D2DCC}"/>
              </a:ext>
            </a:extLst>
          </p:cNvPr>
          <p:cNvSpPr txBox="1"/>
          <p:nvPr/>
        </p:nvSpPr>
        <p:spPr>
          <a:xfrm>
            <a:off x="1825719" y="2817956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HashMap that maps Strings (keys) to Strings (values)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FB5A0-5EA3-B90C-AF79-01FFDC915D35}"/>
              </a:ext>
            </a:extLst>
          </p:cNvPr>
          <p:cNvSpPr txBox="1"/>
          <p:nvPr/>
        </p:nvSpPr>
        <p:spPr>
          <a:xfrm>
            <a:off x="156754" y="395479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capitalCities.</a:t>
            </a:r>
            <a:r>
              <a:rPr lang="en-US" b="1" dirty="0" err="1">
                <a:latin typeface="Consolas" panose="020B0609020204030204" pitchFamily="49" charset="0"/>
              </a:rPr>
              <a:t>put</a:t>
            </a:r>
            <a:r>
              <a:rPr lang="en-US" dirty="0">
                <a:latin typeface="Consolas" panose="020B0609020204030204" pitchFamily="49" charset="0"/>
              </a:rPr>
              <a:t>("England", "London");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capitalCities.</a:t>
            </a:r>
            <a:r>
              <a:rPr lang="en-US" b="1" dirty="0" err="1">
                <a:latin typeface="Consolas" panose="020B0609020204030204" pitchFamily="49" charset="0"/>
              </a:rPr>
              <a:t>put</a:t>
            </a:r>
            <a:r>
              <a:rPr lang="en-US" dirty="0">
                <a:latin typeface="Consolas" panose="020B0609020204030204" pitchFamily="49" charset="0"/>
              </a:rPr>
              <a:t>("Germany", "Berlin"); 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capitalCities.</a:t>
            </a:r>
            <a:r>
              <a:rPr lang="en-US" b="1" dirty="0" err="1">
                <a:latin typeface="Consolas" panose="020B0609020204030204" pitchFamily="49" charset="0"/>
              </a:rPr>
              <a:t>put</a:t>
            </a:r>
            <a:r>
              <a:rPr lang="en-US" dirty="0">
                <a:latin typeface="Consolas" panose="020B0609020204030204" pitchFamily="49" charset="0"/>
              </a:rPr>
              <a:t>("Norway", "Oslo"); 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capitalCities.</a:t>
            </a:r>
            <a:r>
              <a:rPr lang="en-US" b="1" dirty="0" err="1">
                <a:latin typeface="Consolas" panose="020B0609020204030204" pitchFamily="49" charset="0"/>
              </a:rPr>
              <a:t>put</a:t>
            </a:r>
            <a:r>
              <a:rPr lang="en-US" dirty="0">
                <a:latin typeface="Consolas" panose="020B0609020204030204" pitchFamily="49" charset="0"/>
              </a:rPr>
              <a:t>("USA", "Washington DC");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8DDC6-5425-F9B8-AE1E-5DD1E5D5863F}"/>
              </a:ext>
            </a:extLst>
          </p:cNvPr>
          <p:cNvSpPr txBox="1"/>
          <p:nvPr/>
        </p:nvSpPr>
        <p:spPr>
          <a:xfrm>
            <a:off x="248880" y="356758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new Key-Value pair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DDF1C-E133-3265-A3D6-7BA98DD5FCFA}"/>
              </a:ext>
            </a:extLst>
          </p:cNvPr>
          <p:cNvSpPr txBox="1"/>
          <p:nvPr/>
        </p:nvSpPr>
        <p:spPr>
          <a:xfrm>
            <a:off x="248880" y="532259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Retrieving a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98738-13AA-6AEA-D819-4A102693C9D3}"/>
              </a:ext>
            </a:extLst>
          </p:cNvPr>
          <p:cNvSpPr txBox="1"/>
          <p:nvPr/>
        </p:nvSpPr>
        <p:spPr>
          <a:xfrm>
            <a:off x="152400" y="5699294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capitalCities.</a:t>
            </a:r>
            <a:r>
              <a:rPr lang="en-US" b="1" dirty="0" err="1"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("England");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3572F-8A53-CFE5-D3CE-FBA86F0F5EFB}"/>
              </a:ext>
            </a:extLst>
          </p:cNvPr>
          <p:cNvSpPr txBox="1"/>
          <p:nvPr/>
        </p:nvSpPr>
        <p:spPr>
          <a:xfrm>
            <a:off x="6781800" y="3931692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capitalCities.</a:t>
            </a:r>
            <a:r>
              <a:rPr lang="en-US" b="1" dirty="0" err="1">
                <a:latin typeface="Consolas" panose="020B0609020204030204" pitchFamily="49" charset="0"/>
              </a:rPr>
              <a:t>remove</a:t>
            </a:r>
            <a:r>
              <a:rPr lang="en-US" dirty="0">
                <a:latin typeface="Consolas" panose="020B0609020204030204" pitchFamily="49" charset="0"/>
              </a:rPr>
              <a:t>("England");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EB371-C819-7286-9B48-6302C0F58899}"/>
              </a:ext>
            </a:extLst>
          </p:cNvPr>
          <p:cNvSpPr txBox="1"/>
          <p:nvPr/>
        </p:nvSpPr>
        <p:spPr>
          <a:xfrm>
            <a:off x="6737435" y="358451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Removing a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D687E3-85E2-9FDC-78FC-F62F1370B65D}"/>
              </a:ext>
            </a:extLst>
          </p:cNvPr>
          <p:cNvSpPr txBox="1"/>
          <p:nvPr/>
        </p:nvSpPr>
        <p:spPr>
          <a:xfrm>
            <a:off x="6752675" y="4357644"/>
            <a:ext cx="61221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Other Helpful Methods </a:t>
            </a:r>
          </a:p>
          <a:p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keySet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→ returns set of keys </a:t>
            </a:r>
          </a:p>
          <a:p>
            <a:r>
              <a:rPr lang="en-US" dirty="0">
                <a:latin typeface="Consolas" panose="020B0609020204030204" pitchFamily="49" charset="0"/>
              </a:rPr>
              <a:t>• values() </a:t>
            </a:r>
            <a:r>
              <a:rPr lang="en-US" dirty="0"/>
              <a:t>→ returns set of values</a:t>
            </a:r>
          </a:p>
          <a:p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containsKey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containsValue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latin typeface="Consolas" panose="020B0609020204030204" pitchFamily="49" charset="0"/>
              </a:rPr>
              <a:t>• replace() </a:t>
            </a:r>
          </a:p>
          <a:p>
            <a:r>
              <a:rPr lang="en-US" dirty="0">
                <a:latin typeface="Consolas" panose="020B0609020204030204" pitchFamily="49" charset="0"/>
              </a:rPr>
              <a:t>• size()</a:t>
            </a:r>
          </a:p>
        </p:txBody>
      </p:sp>
    </p:spTree>
    <p:extLst>
      <p:ext uri="{BB962C8B-B14F-4D97-AF65-F5344CB8AC3E}">
        <p14:creationId xmlns:p14="http://schemas.microsoft.com/office/powerpoint/2010/main" val="5303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C916E2-507C-DAE0-F7E7-CC742BDF0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075F4D3-65E6-1260-A257-752FB2D06CF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B74A042-BE84-B460-9082-BAF38E473C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8E4F6CE-2E9B-3F23-9519-D9DB806DB7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AF96F65-B25A-D96A-33FE-81FE3946E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F3AD333-6F19-E9CF-76E0-DCAF6779C4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CB8409-DC9A-2D5F-5EF7-1F4D13C0756F}"/>
              </a:ext>
            </a:extLst>
          </p:cNvPr>
          <p:cNvSpPr txBox="1"/>
          <p:nvPr/>
        </p:nvSpPr>
        <p:spPr>
          <a:xfrm>
            <a:off x="152400" y="152400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2329E-C1B3-4A52-0ADC-905A587CF5AE}"/>
              </a:ext>
            </a:extLst>
          </p:cNvPr>
          <p:cNvSpPr txBox="1"/>
          <p:nvPr/>
        </p:nvSpPr>
        <p:spPr>
          <a:xfrm>
            <a:off x="1647720" y="866055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Sets </a:t>
            </a:r>
            <a:r>
              <a:rPr lang="en-US" sz="2400" dirty="0"/>
              <a:t>is an implementation of the </a:t>
            </a:r>
            <a:r>
              <a:rPr lang="en-US" sz="2400" b="1" dirty="0">
                <a:latin typeface="Consolas" panose="020B0609020204030204" pitchFamily="49" charset="0"/>
              </a:rPr>
              <a:t>Set</a:t>
            </a:r>
            <a:r>
              <a:rPr lang="en-US" sz="2400" dirty="0"/>
              <a:t> interface that uses a Hash Map under the hood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856EC-E04F-592F-FB63-A9BD682AA492}"/>
              </a:ext>
            </a:extLst>
          </p:cNvPr>
          <p:cNvSpPr txBox="1"/>
          <p:nvPr/>
        </p:nvSpPr>
        <p:spPr>
          <a:xfrm>
            <a:off x="228600" y="3014707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HashSet&lt;String&gt; candy = new HashSet&lt;String&gt;;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85A36B5-FE21-6FD3-48B7-52B06C0E612E}"/>
              </a:ext>
            </a:extLst>
          </p:cNvPr>
          <p:cNvSpPr/>
          <p:nvPr/>
        </p:nvSpPr>
        <p:spPr>
          <a:xfrm rot="5400000">
            <a:off x="2040249" y="2698937"/>
            <a:ext cx="354754" cy="17380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0021A-5A5E-638D-DA5D-8053DD0818C9}"/>
              </a:ext>
            </a:extLst>
          </p:cNvPr>
          <p:cNvSpPr txBox="1"/>
          <p:nvPr/>
        </p:nvSpPr>
        <p:spPr>
          <a:xfrm>
            <a:off x="419637" y="3751856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Set that stores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1DAF2-74F9-367B-0868-EEF8A48E3A13}"/>
              </a:ext>
            </a:extLst>
          </p:cNvPr>
          <p:cNvSpPr txBox="1"/>
          <p:nvPr/>
        </p:nvSpPr>
        <p:spPr>
          <a:xfrm>
            <a:off x="1315052" y="1892268"/>
            <a:ext cx="9477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set</a:t>
            </a:r>
            <a:r>
              <a:rPr lang="en-US" sz="2400" dirty="0"/>
              <a:t> is a collection of elements with no duplicate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think of this as a List, but without the ability to use indices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95EC7-5CD1-BBF5-B56F-C089893CC58D}"/>
              </a:ext>
            </a:extLst>
          </p:cNvPr>
          <p:cNvSpPr txBox="1"/>
          <p:nvPr/>
        </p:nvSpPr>
        <p:spPr>
          <a:xfrm>
            <a:off x="419637" y="4430552"/>
            <a:ext cx="36038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candy.add</a:t>
            </a:r>
            <a:r>
              <a:rPr lang="en-US" dirty="0">
                <a:latin typeface="Consolas" panose="020B0609020204030204" pitchFamily="49" charset="0"/>
              </a:rPr>
              <a:t>(“Twix”);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candy.add</a:t>
            </a:r>
            <a:r>
              <a:rPr lang="en-US" dirty="0">
                <a:latin typeface="Consolas" panose="020B0609020204030204" pitchFamily="49" charset="0"/>
              </a:rPr>
              <a:t>(“Skittles”);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candy.add</a:t>
            </a:r>
            <a:r>
              <a:rPr lang="en-US" dirty="0">
                <a:latin typeface="Consolas" panose="020B0609020204030204" pitchFamily="49" charset="0"/>
              </a:rPr>
              <a:t>(“Snickers”);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candy.contains</a:t>
            </a:r>
            <a:r>
              <a:rPr lang="en-US" dirty="0">
                <a:latin typeface="Consolas" panose="020B0609020204030204" pitchFamily="49" charset="0"/>
              </a:rPr>
              <a:t>(“Skittles”);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candy.remove</a:t>
            </a:r>
            <a:r>
              <a:rPr lang="en-US" dirty="0">
                <a:latin typeface="Consolas" panose="020B0609020204030204" pitchFamily="49" charset="0"/>
              </a:rPr>
              <a:t>(“Twix”);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D0709-0AC1-0BB3-F6A0-40F7BF6A3837}"/>
              </a:ext>
            </a:extLst>
          </p:cNvPr>
          <p:cNvSpPr txBox="1"/>
          <p:nvPr/>
        </p:nvSpPr>
        <p:spPr>
          <a:xfrm>
            <a:off x="5504596" y="3886406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“Twix”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“Skittles”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“Snickers”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970A012-45EC-1714-330F-32F5BB20E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17173"/>
              </p:ext>
            </p:extLst>
          </p:nvPr>
        </p:nvGraphicFramePr>
        <p:xfrm>
          <a:off x="8531985" y="3018421"/>
          <a:ext cx="2311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7010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4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5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92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47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65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71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504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CD4FE96-683C-5EF1-9861-E3D44E9043A8}"/>
                  </a:ext>
                </a:extLst>
              </p14:cNvPr>
              <p14:cNvContentPartPr/>
              <p14:nvPr/>
            </p14:nvContentPartPr>
            <p14:xfrm>
              <a:off x="6687405" y="4116182"/>
              <a:ext cx="1782004" cy="582688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CD4FE96-683C-5EF1-9861-E3D44E9043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9405" y="4098176"/>
                <a:ext cx="1817644" cy="618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48B3A0B-B032-95A1-8AB5-39233A51A736}"/>
                  </a:ext>
                </a:extLst>
              </p14:cNvPr>
              <p14:cNvContentPartPr/>
              <p14:nvPr/>
            </p14:nvContentPartPr>
            <p14:xfrm>
              <a:off x="7039849" y="3604110"/>
              <a:ext cx="1429560" cy="1020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48B3A0B-B032-95A1-8AB5-39233A51A7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1849" y="3586470"/>
                <a:ext cx="1465200" cy="10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9C950E5-B440-7190-0BF9-262932BD997A}"/>
                  </a:ext>
                </a:extLst>
              </p14:cNvPr>
              <p14:cNvContentPartPr/>
              <p14:nvPr/>
            </p14:nvContentPartPr>
            <p14:xfrm>
              <a:off x="7102129" y="5219790"/>
              <a:ext cx="1376640" cy="252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9C950E5-B440-7190-0BF9-262932BD99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4129" y="5201790"/>
                <a:ext cx="141228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8D93CEC4-66FA-A85D-FC47-D36330961BAE}"/>
              </a:ext>
            </a:extLst>
          </p:cNvPr>
          <p:cNvSpPr/>
          <p:nvPr/>
        </p:nvSpPr>
        <p:spPr>
          <a:xfrm>
            <a:off x="5181600" y="3745325"/>
            <a:ext cx="1920529" cy="19778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78ACB1-E6EC-52A9-128F-6549E7B61CCF}"/>
              </a:ext>
            </a:extLst>
          </p:cNvPr>
          <p:cNvSpPr txBox="1"/>
          <p:nvPr/>
        </p:nvSpPr>
        <p:spPr>
          <a:xfrm>
            <a:off x="5099751" y="338141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HashSet&lt;String&gt;</a:t>
            </a:r>
          </a:p>
        </p:txBody>
      </p:sp>
    </p:spTree>
    <p:extLst>
      <p:ext uri="{BB962C8B-B14F-4D97-AF65-F5344CB8AC3E}">
        <p14:creationId xmlns:p14="http://schemas.microsoft.com/office/powerpoint/2010/main" val="298814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8459C0-A02D-761D-451C-73091FD31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5F877CF-50F0-7F8D-93D6-A7FAF2DB1D5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6BE036A-4037-9739-4D73-7C1DAC57C4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BB30284-841D-A1DB-0464-3ECEE0C7545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FD89C51-12FD-91B4-BBD3-17CCFB7F08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437528D-304E-6208-C908-EE4219C540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31EB7-9472-C4A3-E4B9-019F964B6B0A}"/>
              </a:ext>
            </a:extLst>
          </p:cNvPr>
          <p:cNvSpPr txBox="1"/>
          <p:nvPr/>
        </p:nvSpPr>
        <p:spPr>
          <a:xfrm>
            <a:off x="152400" y="152400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151CB-A411-B908-BF4D-9ED8135DC417}"/>
              </a:ext>
            </a:extLst>
          </p:cNvPr>
          <p:cNvSpPr txBox="1"/>
          <p:nvPr/>
        </p:nvSpPr>
        <p:spPr>
          <a:xfrm>
            <a:off x="1475668" y="680038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Sets </a:t>
            </a:r>
            <a:r>
              <a:rPr lang="en-US" sz="2400" dirty="0"/>
              <a:t>is an implementation of the </a:t>
            </a:r>
            <a:r>
              <a:rPr lang="en-US" sz="2400" b="1" dirty="0">
                <a:latin typeface="Consolas" panose="020B0609020204030204" pitchFamily="49" charset="0"/>
              </a:rPr>
              <a:t>Set</a:t>
            </a:r>
            <a:r>
              <a:rPr lang="en-US" sz="2400" dirty="0"/>
              <a:t> interface that uses a Hash Map under the 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21557-5416-485E-527D-802EBA904A5B}"/>
              </a:ext>
            </a:extLst>
          </p:cNvPr>
          <p:cNvSpPr txBox="1"/>
          <p:nvPr/>
        </p:nvSpPr>
        <p:spPr>
          <a:xfrm>
            <a:off x="1143000" y="1706251"/>
            <a:ext cx="9477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set</a:t>
            </a:r>
            <a:r>
              <a:rPr lang="en-US" sz="2400" dirty="0"/>
              <a:t> is a collection of elements with no duplicate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think of this as a List, but without the ability to use indices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394BB7-ECF8-B874-5609-EDED6042266F}"/>
              </a:ext>
            </a:extLst>
          </p:cNvPr>
          <p:cNvSpPr txBox="1"/>
          <p:nvPr/>
        </p:nvSpPr>
        <p:spPr>
          <a:xfrm>
            <a:off x="5504596" y="3886406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“Twix”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“Skittles”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“Snickers”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BA090B7-8414-C6B8-7718-3EC97E81BFE8}"/>
              </a:ext>
            </a:extLst>
          </p:cNvPr>
          <p:cNvGraphicFramePr>
            <a:graphicFrameLocks noGrp="1"/>
          </p:cNvGraphicFramePr>
          <p:nvPr/>
        </p:nvGraphicFramePr>
        <p:xfrm>
          <a:off x="8531985" y="3018421"/>
          <a:ext cx="2311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7010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4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5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92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47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65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71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504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16F48BD-C6D4-AAF1-1502-85D8F9939A36}"/>
                  </a:ext>
                </a:extLst>
              </p14:cNvPr>
              <p14:cNvContentPartPr/>
              <p14:nvPr/>
            </p14:nvContentPartPr>
            <p14:xfrm>
              <a:off x="6687405" y="4116182"/>
              <a:ext cx="1782004" cy="582688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16F48BD-C6D4-AAF1-1502-85D8F9939A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9405" y="4098176"/>
                <a:ext cx="1817644" cy="618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8F23D8C-B2F3-741C-6B71-611D7F5D48A4}"/>
                  </a:ext>
                </a:extLst>
              </p14:cNvPr>
              <p14:cNvContentPartPr/>
              <p14:nvPr/>
            </p14:nvContentPartPr>
            <p14:xfrm>
              <a:off x="7039849" y="3604110"/>
              <a:ext cx="1429560" cy="1020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8F23D8C-B2F3-741C-6B71-611D7F5D48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1849" y="3586110"/>
                <a:ext cx="1465200" cy="10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3C6A38B-3A93-EE2A-E521-4F2692B56247}"/>
                  </a:ext>
                </a:extLst>
              </p14:cNvPr>
              <p14:cNvContentPartPr/>
              <p14:nvPr/>
            </p14:nvContentPartPr>
            <p14:xfrm>
              <a:off x="7102129" y="5219790"/>
              <a:ext cx="1376640" cy="252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3C6A38B-3A93-EE2A-E521-4F2692B562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4129" y="5201790"/>
                <a:ext cx="141228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DC53D67D-016D-613A-9BE8-28ED108117BB}"/>
              </a:ext>
            </a:extLst>
          </p:cNvPr>
          <p:cNvSpPr/>
          <p:nvPr/>
        </p:nvSpPr>
        <p:spPr>
          <a:xfrm>
            <a:off x="5181600" y="3745325"/>
            <a:ext cx="1920529" cy="19778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BD993D-8CE0-1585-3460-FE9DB0D83BAE}"/>
              </a:ext>
            </a:extLst>
          </p:cNvPr>
          <p:cNvSpPr txBox="1"/>
          <p:nvPr/>
        </p:nvSpPr>
        <p:spPr>
          <a:xfrm>
            <a:off x="5099751" y="338141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HashSet&lt;String&gt;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3856C-97DA-CF2C-6091-283048376196}"/>
              </a:ext>
            </a:extLst>
          </p:cNvPr>
          <p:cNvSpPr txBox="1"/>
          <p:nvPr/>
        </p:nvSpPr>
        <p:spPr>
          <a:xfrm>
            <a:off x="55336" y="2957383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( “Twix” , “Snickers” , “Skittles”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BBCAB9-4CD4-F166-7018-24901FB98249}"/>
              </a:ext>
            </a:extLst>
          </p:cNvPr>
          <p:cNvSpPr txBox="1"/>
          <p:nvPr/>
        </p:nvSpPr>
        <p:spPr>
          <a:xfrm>
            <a:off x="289532" y="4490029"/>
            <a:ext cx="39629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to use HashSet?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fast lookups and insertions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order doesn’t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need unique elements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6BE6B-EE89-AE50-68B0-C9F4393ABF6F}"/>
              </a:ext>
            </a:extLst>
          </p:cNvPr>
          <p:cNvSpPr txBox="1"/>
          <p:nvPr/>
        </p:nvSpPr>
        <p:spPr>
          <a:xfrm>
            <a:off x="332566" y="3381414"/>
            <a:ext cx="2286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Insertion: O(1)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Lookup: 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7874D-0E3B-458B-2671-DE4C81D766A9}"/>
              </a:ext>
            </a:extLst>
          </p:cNvPr>
          <p:cNvSpPr txBox="1"/>
          <p:nvPr/>
        </p:nvSpPr>
        <p:spPr>
          <a:xfrm>
            <a:off x="139645" y="2613042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order in the HashSet may not be the same order you added with</a:t>
            </a:r>
          </a:p>
        </p:txBody>
      </p:sp>
    </p:spTree>
    <p:extLst>
      <p:ext uri="{BB962C8B-B14F-4D97-AF65-F5344CB8AC3E}">
        <p14:creationId xmlns:p14="http://schemas.microsoft.com/office/powerpoint/2010/main" val="1492471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3C75ADC-0BF7-A868-27EC-45141D5ED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47A3691-6445-03BD-93BD-267CC7909DF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3720AE5-A968-5D32-E15F-5B967A2674A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27C311C-86BB-04C3-6800-CD15863B07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C397A80-6B81-C339-18AA-52EB28DFB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2E5CC6E-9528-746D-F93B-192FBAC5C1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D711F-8423-1D3E-68AF-1E5FB5404C33}"/>
              </a:ext>
            </a:extLst>
          </p:cNvPr>
          <p:cNvSpPr txBox="1"/>
          <p:nvPr/>
        </p:nvSpPr>
        <p:spPr>
          <a:xfrm>
            <a:off x="152400" y="152400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Today’s Mandatory Fun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DB69F-4F89-DCFE-C334-081A9F1D5C03}"/>
              </a:ext>
            </a:extLst>
          </p:cNvPr>
          <p:cNvSpPr txBox="1"/>
          <p:nvPr/>
        </p:nvSpPr>
        <p:spPr>
          <a:xfrm>
            <a:off x="457200" y="12192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Updating our Student Database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Array with HashMap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</a:t>
            </a:r>
            <a:r>
              <a:rPr lang="en-US" dirty="0" err="1"/>
              <a:t>ArrayList</a:t>
            </a:r>
            <a:r>
              <a:rPr lang="en-US" dirty="0"/>
              <a:t> with HashSet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method that will compute the number of CS majors, Math Majors, History majors,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method that will compute which student(s) have a 4.0, 3.0, 3.1,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E6912-43BA-964F-534A-29422058F0CA}"/>
              </a:ext>
            </a:extLst>
          </p:cNvPr>
          <p:cNvSpPr txBox="1"/>
          <p:nvPr/>
        </p:nvSpPr>
        <p:spPr>
          <a:xfrm>
            <a:off x="457200" y="4572000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a program that will convert an English sentence to sentence in Pirate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B5820-613D-C9F1-3DAC-C82196CF8286}"/>
              </a:ext>
            </a:extLst>
          </p:cNvPr>
          <p:cNvSpPr txBox="1"/>
          <p:nvPr/>
        </p:nvSpPr>
        <p:spPr>
          <a:xfrm>
            <a:off x="952298" y="5060548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“Hello” </a:t>
            </a:r>
            <a:r>
              <a:rPr lang="en-US" dirty="0">
                <a:sym typeface="Wingdings" panose="05000000000000000000" pitchFamily="2" charset="2"/>
              </a:rPr>
              <a:t> “Ahoy”</a:t>
            </a:r>
          </a:p>
          <a:p>
            <a:r>
              <a:rPr lang="en-US" dirty="0">
                <a:sym typeface="Wingdings" panose="05000000000000000000" pitchFamily="2" charset="2"/>
              </a:rPr>
              <a:t>“Friends”  “Mateys”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FAC05D-72E9-6EF5-CD25-60BCC1A54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67742AD-973E-9B2C-37E1-E57D92DFBA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A372EED-A87F-8434-6A50-9EA0DCEE85D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07A4D15-5E63-5269-EDB1-A1ECA32CAC3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D0F47AF-BDD6-8E06-81A9-6F55E6987F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863465C-D48F-7A1E-524D-1362F8D66D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7B29C-DB38-6F28-78DF-DA809C84E911}"/>
              </a:ext>
            </a:extLst>
          </p:cNvPr>
          <p:cNvSpPr txBox="1"/>
          <p:nvPr/>
        </p:nvSpPr>
        <p:spPr>
          <a:xfrm>
            <a:off x="76200" y="76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HashMap</a:t>
            </a:r>
            <a:r>
              <a:rPr lang="en-US" sz="3200" dirty="0"/>
              <a:t> Inner-workings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6A06E-06EC-2B75-6583-D60B98C70C62}"/>
              </a:ext>
            </a:extLst>
          </p:cNvPr>
          <p:cNvSpPr txBox="1"/>
          <p:nvPr/>
        </p:nvSpPr>
        <p:spPr>
          <a:xfrm>
            <a:off x="152400" y="1295400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object has a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/>
              <a:t>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A40CE-705B-14D2-496C-79666DAB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4467849" cy="571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29B9CD-6543-1086-7DA1-828589B60B70}"/>
              </a:ext>
            </a:extLst>
          </p:cNvPr>
          <p:cNvSpPr txBox="1"/>
          <p:nvPr/>
        </p:nvSpPr>
        <p:spPr>
          <a:xfrm>
            <a:off x="5027437" y="2066404"/>
            <a:ext cx="6161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99644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818422-C442-AB84-FB5B-18F852384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90997"/>
            <a:ext cx="4591691" cy="5811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8A18E6-4D2E-53DB-EF74-A3E70F0F26B5}"/>
              </a:ext>
            </a:extLst>
          </p:cNvPr>
          <p:cNvSpPr txBox="1"/>
          <p:nvPr/>
        </p:nvSpPr>
        <p:spPr>
          <a:xfrm>
            <a:off x="5027437" y="2945778"/>
            <a:ext cx="6161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3089079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821F5-BA8E-7BE5-BBD6-C6BF2E1A0A91}"/>
              </a:ext>
            </a:extLst>
          </p:cNvPr>
          <p:cNvSpPr txBox="1"/>
          <p:nvPr/>
        </p:nvSpPr>
        <p:spPr>
          <a:xfrm>
            <a:off x="6049108" y="1211218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object has one </a:t>
            </a:r>
            <a:r>
              <a:rPr lang="en-US" dirty="0" err="1"/>
              <a:t>HashCode</a:t>
            </a:r>
            <a:r>
              <a:rPr lang="en-US" dirty="0"/>
              <a:t> and two objects usually don’t have the same hash code</a:t>
            </a:r>
          </a:p>
        </p:txBody>
      </p:sp>
    </p:spTree>
    <p:extLst>
      <p:ext uri="{BB962C8B-B14F-4D97-AF65-F5344CB8AC3E}">
        <p14:creationId xmlns:p14="http://schemas.microsoft.com/office/powerpoint/2010/main" val="15145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914400" y="2004364"/>
            <a:ext cx="92400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4 due </a:t>
            </a:r>
            <a:r>
              <a:rPr lang="en-US" sz="2400" b="1" dirty="0"/>
              <a:t>tomorrow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r>
              <a:rPr lang="en-US" sz="2400" dirty="0"/>
              <a:t>Program 1 due </a:t>
            </a:r>
            <a:r>
              <a:rPr lang="en-US" sz="2400" b="1" dirty="0"/>
              <a:t>one week from today (2/20)</a:t>
            </a:r>
            <a:r>
              <a:rPr lang="en-US" sz="2400" dirty="0"/>
              <a:t> at 11:59 PM</a:t>
            </a:r>
          </a:p>
          <a:p>
            <a:endParaRPr lang="en-US" sz="2400" dirty="0"/>
          </a:p>
          <a:p>
            <a:r>
              <a:rPr lang="en-US" sz="2400" dirty="0"/>
              <a:t>Not feeling well. Next Tuesday's lecture may be a lecture recording</a:t>
            </a:r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9F3BE7E-903D-C11D-134B-487C15CCB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45CB573-8E74-8813-D86E-E62BAA54BAC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D35DD72-48B0-181A-278D-9144362BB99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4E7D9B8-BFE8-AC7E-AD73-A8D9A8B238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DEAB569-2242-6630-754C-D3A60C60F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F57AF3F-194B-3584-7968-9C67A833CA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14678-DC04-5A2A-28DD-9F89799FB00A}"/>
              </a:ext>
            </a:extLst>
          </p:cNvPr>
          <p:cNvSpPr txBox="1"/>
          <p:nvPr/>
        </p:nvSpPr>
        <p:spPr>
          <a:xfrm>
            <a:off x="76200" y="76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HashMap</a:t>
            </a:r>
            <a:r>
              <a:rPr lang="en-US" sz="3200" dirty="0"/>
              <a:t> Inner-workings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0E2C-8094-6004-9CFB-D0D9CAE34D52}"/>
              </a:ext>
            </a:extLst>
          </p:cNvPr>
          <p:cNvSpPr txBox="1"/>
          <p:nvPr/>
        </p:nvSpPr>
        <p:spPr>
          <a:xfrm>
            <a:off x="152400" y="1295400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object has a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/>
              <a:t>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3E55-1149-133A-8A1C-581B91AD5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4467849" cy="571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E0A1C9-D273-09A6-CEC1-FB49DD0830C7}"/>
              </a:ext>
            </a:extLst>
          </p:cNvPr>
          <p:cNvSpPr txBox="1"/>
          <p:nvPr/>
        </p:nvSpPr>
        <p:spPr>
          <a:xfrm>
            <a:off x="5027437" y="2066404"/>
            <a:ext cx="6161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99644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436E4B-089A-CA3F-4B54-33443495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90997"/>
            <a:ext cx="4591691" cy="5811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7E4389-DD09-EB15-29BB-B5E85D4414FB}"/>
              </a:ext>
            </a:extLst>
          </p:cNvPr>
          <p:cNvSpPr txBox="1"/>
          <p:nvPr/>
        </p:nvSpPr>
        <p:spPr>
          <a:xfrm>
            <a:off x="5027437" y="2945778"/>
            <a:ext cx="6161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3089079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7C5C83-7791-07FE-6311-8885B6C3B2B9}"/>
              </a:ext>
            </a:extLst>
          </p:cNvPr>
          <p:cNvSpPr txBox="1"/>
          <p:nvPr/>
        </p:nvSpPr>
        <p:spPr>
          <a:xfrm>
            <a:off x="6049108" y="1211218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object has one </a:t>
            </a:r>
            <a:r>
              <a:rPr lang="en-US" dirty="0" err="1"/>
              <a:t>HashCode</a:t>
            </a:r>
            <a:r>
              <a:rPr lang="en-US" dirty="0"/>
              <a:t> and two objects usually don’t have the same hash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6DDD9-EB81-6879-F8A8-262D3034FDC3}"/>
              </a:ext>
            </a:extLst>
          </p:cNvPr>
          <p:cNvSpPr txBox="1"/>
          <p:nvPr/>
        </p:nvSpPr>
        <p:spPr>
          <a:xfrm>
            <a:off x="102093" y="3789812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is run through the HashMap </a:t>
            </a:r>
            <a:r>
              <a:rPr lang="en-US" b="1" dirty="0">
                <a:latin typeface="Consolas" panose="020B0609020204030204" pitchFamily="49" charset="0"/>
              </a:rPr>
              <a:t>hash() </a:t>
            </a:r>
            <a:r>
              <a:rPr lang="en-US" dirty="0"/>
              <a:t>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4BF39-0064-BD7F-16E3-041AAC55957F}"/>
              </a:ext>
            </a:extLst>
          </p:cNvPr>
          <p:cNvSpPr txBox="1"/>
          <p:nvPr/>
        </p:nvSpPr>
        <p:spPr>
          <a:xfrm>
            <a:off x="2133600" y="510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B7AC81-08B5-9C09-6B00-83C69671A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30768"/>
            <a:ext cx="7005687" cy="12622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1809EC5-8963-DE4F-B551-AB33953D0D41}"/>
                  </a:ext>
                </a:extLst>
              </p14:cNvPr>
              <p14:cNvContentPartPr/>
              <p14:nvPr/>
            </p14:nvContentPartPr>
            <p14:xfrm>
              <a:off x="5661769" y="5291070"/>
              <a:ext cx="173160" cy="162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1809EC5-8963-DE4F-B551-AB33953D0D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44129" y="5273070"/>
                <a:ext cx="2088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7F8DBB-8B8F-E290-48A2-B2225C6F5B13}"/>
                  </a:ext>
                </a:extLst>
              </p14:cNvPr>
              <p14:cNvContentPartPr/>
              <p14:nvPr/>
            </p14:nvContentPartPr>
            <p14:xfrm>
              <a:off x="6250369" y="5237790"/>
              <a:ext cx="266760" cy="252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7F8DBB-8B8F-E290-48A2-B2225C6F5B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2729" y="5219790"/>
                <a:ext cx="30240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F846E87-0865-530B-BF66-9D218D455188}"/>
              </a:ext>
            </a:extLst>
          </p:cNvPr>
          <p:cNvSpPr txBox="1"/>
          <p:nvPr/>
        </p:nvSpPr>
        <p:spPr>
          <a:xfrm>
            <a:off x="3603010" y="549718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Bit-level XOR operator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D15C6-AE07-FA4E-D541-43CB08430C11}"/>
              </a:ext>
            </a:extLst>
          </p:cNvPr>
          <p:cNvSpPr txBox="1"/>
          <p:nvPr/>
        </p:nvSpPr>
        <p:spPr>
          <a:xfrm>
            <a:off x="6275988" y="549794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Shift bits right by 16 places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449B2-B0AE-F442-6D3B-5CBE139B15D7}"/>
              </a:ext>
            </a:extLst>
          </p:cNvPr>
          <p:cNvSpPr txBox="1"/>
          <p:nvPr/>
        </p:nvSpPr>
        <p:spPr>
          <a:xfrm>
            <a:off x="196049" y="5979595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index = hash &amp; (n – 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1D228C-FAC1-9CBA-9C75-CB601458F69C}"/>
              </a:ext>
            </a:extLst>
          </p:cNvPr>
          <p:cNvSpPr txBox="1"/>
          <p:nvPr/>
        </p:nvSpPr>
        <p:spPr>
          <a:xfrm>
            <a:off x="102093" y="554156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 is determined by: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DFD279-F311-D5EC-9B68-314B76286B1C}"/>
              </a:ext>
            </a:extLst>
          </p:cNvPr>
          <p:cNvSpPr txBox="1"/>
          <p:nvPr/>
        </p:nvSpPr>
        <p:spPr>
          <a:xfrm>
            <a:off x="3603010" y="5984518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(&amp; = bit-level AND operator, n = </a:t>
            </a:r>
            <a:r>
              <a:rPr lang="en-US" b="1" i="1" dirty="0"/>
              <a:t>table size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911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B9FE3F-9229-081E-E831-56D9F0EE2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C50C92A-02AA-25B7-CE61-F3AD455DFE5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B34F397-3699-5664-BB96-853B845B02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770CFC2-1DA8-3D7D-4565-492DDADED8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4D5C855-3985-9E22-DD36-22B8EE14FB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2AE4315-B9D1-4D75-D9E8-B3CD04D545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6D9ED-DF12-A661-1207-F4FFAD891696}"/>
              </a:ext>
            </a:extLst>
          </p:cNvPr>
          <p:cNvSpPr txBox="1"/>
          <p:nvPr/>
        </p:nvSpPr>
        <p:spPr>
          <a:xfrm>
            <a:off x="76200" y="76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HashMap</a:t>
            </a:r>
            <a:r>
              <a:rPr lang="en-US" sz="3200" dirty="0"/>
              <a:t> Inner-workings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B5CC1-2BCC-11DE-1406-B59186CA2927}"/>
              </a:ext>
            </a:extLst>
          </p:cNvPr>
          <p:cNvSpPr txBox="1"/>
          <p:nvPr/>
        </p:nvSpPr>
        <p:spPr>
          <a:xfrm>
            <a:off x="152400" y="1295400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object has a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/>
              <a:t>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27BFF8-D2A7-AC82-07A4-4EFAEC47F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4467849" cy="571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6866A5-2B40-426F-BE9D-C16F8786837F}"/>
              </a:ext>
            </a:extLst>
          </p:cNvPr>
          <p:cNvSpPr txBox="1"/>
          <p:nvPr/>
        </p:nvSpPr>
        <p:spPr>
          <a:xfrm>
            <a:off x="5027437" y="2066404"/>
            <a:ext cx="6161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99644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3CC163-9D90-1067-2C51-3B7471987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90997"/>
            <a:ext cx="4591691" cy="5811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24A42D-A970-225A-BD3B-08082C1C5A6D}"/>
              </a:ext>
            </a:extLst>
          </p:cNvPr>
          <p:cNvSpPr txBox="1"/>
          <p:nvPr/>
        </p:nvSpPr>
        <p:spPr>
          <a:xfrm>
            <a:off x="5027437" y="2945778"/>
            <a:ext cx="6161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3089079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A40B1-C357-58EB-9725-87624BBD79EB}"/>
              </a:ext>
            </a:extLst>
          </p:cNvPr>
          <p:cNvSpPr txBox="1"/>
          <p:nvPr/>
        </p:nvSpPr>
        <p:spPr>
          <a:xfrm>
            <a:off x="6049108" y="1211218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object has one </a:t>
            </a:r>
            <a:r>
              <a:rPr lang="en-US" dirty="0" err="1"/>
              <a:t>HashCode</a:t>
            </a:r>
            <a:r>
              <a:rPr lang="en-US" dirty="0"/>
              <a:t> and two objects usually don’t have the same hash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2E290-A4B3-631D-09F5-5A55F7668BDC}"/>
              </a:ext>
            </a:extLst>
          </p:cNvPr>
          <p:cNvSpPr txBox="1"/>
          <p:nvPr/>
        </p:nvSpPr>
        <p:spPr>
          <a:xfrm>
            <a:off x="102093" y="3789812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is run through the HashMap </a:t>
            </a:r>
            <a:r>
              <a:rPr lang="en-US" b="1" dirty="0">
                <a:latin typeface="Consolas" panose="020B0609020204030204" pitchFamily="49" charset="0"/>
              </a:rPr>
              <a:t>hash() </a:t>
            </a:r>
            <a:r>
              <a:rPr lang="en-US" dirty="0"/>
              <a:t>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96A7D-CD5D-2599-FA4D-EC1A0E26A1C4}"/>
              </a:ext>
            </a:extLst>
          </p:cNvPr>
          <p:cNvSpPr txBox="1"/>
          <p:nvPr/>
        </p:nvSpPr>
        <p:spPr>
          <a:xfrm>
            <a:off x="2133600" y="510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DDFE3F-E6D0-5AD9-C20A-BF4CCEC67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30768"/>
            <a:ext cx="7005687" cy="1262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166B6F-EE2F-BF90-F93A-4BBA4690E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282" y="1480066"/>
            <a:ext cx="3372998" cy="5269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48FEE6-C47A-F3D2-F7B2-3FA53BD1237D}"/>
              </a:ext>
            </a:extLst>
          </p:cNvPr>
          <p:cNvSpPr txBox="1"/>
          <p:nvPr/>
        </p:nvSpPr>
        <p:spPr>
          <a:xfrm rot="20881811">
            <a:off x="7196179" y="3503831"/>
            <a:ext cx="1589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putVal</a:t>
            </a:r>
            <a:r>
              <a:rPr lang="en-US" dirty="0"/>
              <a:t>() is called to place it in array</a:t>
            </a:r>
          </a:p>
        </p:txBody>
      </p:sp>
    </p:spTree>
    <p:extLst>
      <p:ext uri="{BB962C8B-B14F-4D97-AF65-F5344CB8AC3E}">
        <p14:creationId xmlns:p14="http://schemas.microsoft.com/office/powerpoint/2010/main" val="3259026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6066F38-9B4E-F9B0-39C4-973797096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4AF4C9C-ABBC-96B8-67D9-1E24E5FF404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26D45E1-7EE4-BCFA-329D-B3B81D9E02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4CA3546-DB23-1174-77CA-AB4BBA9654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E7FE447-1F78-55F3-FA95-A00C3806A6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72E574-881D-5214-48B1-072A1BE549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6AB44-4F00-C9D3-7D78-807DE94E49EC}"/>
              </a:ext>
            </a:extLst>
          </p:cNvPr>
          <p:cNvSpPr txBox="1"/>
          <p:nvPr/>
        </p:nvSpPr>
        <p:spPr>
          <a:xfrm>
            <a:off x="76200" y="76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HashMap</a:t>
            </a:r>
            <a:r>
              <a:rPr lang="en-US" sz="3200" dirty="0"/>
              <a:t> Inner-workings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EF98-8240-C9D7-7D9D-CC9BBE5B6D25}"/>
              </a:ext>
            </a:extLst>
          </p:cNvPr>
          <p:cNvSpPr txBox="1"/>
          <p:nvPr/>
        </p:nvSpPr>
        <p:spPr>
          <a:xfrm>
            <a:off x="152400" y="1295400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object has a </a:t>
            </a:r>
            <a:r>
              <a:rPr lang="en-US" dirty="0" err="1">
                <a:latin typeface="Consolas" panose="020B0609020204030204" pitchFamily="49" charset="0"/>
              </a:rPr>
              <a:t>HashCode</a:t>
            </a:r>
            <a:r>
              <a:rPr lang="en-US" dirty="0"/>
              <a:t>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A0AFD6-15BD-E6A4-601E-3AD71E24D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4467849" cy="571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08732F-E97F-D145-BC98-A708987D2111}"/>
              </a:ext>
            </a:extLst>
          </p:cNvPr>
          <p:cNvSpPr txBox="1"/>
          <p:nvPr/>
        </p:nvSpPr>
        <p:spPr>
          <a:xfrm>
            <a:off x="5027437" y="2066404"/>
            <a:ext cx="6161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99644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9D7EDC-0F05-41F2-BD58-7A955FAA5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90997"/>
            <a:ext cx="4591691" cy="5811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B22FC3-D07F-005D-8B2A-1EF70155ECBA}"/>
              </a:ext>
            </a:extLst>
          </p:cNvPr>
          <p:cNvSpPr txBox="1"/>
          <p:nvPr/>
        </p:nvSpPr>
        <p:spPr>
          <a:xfrm>
            <a:off x="5027437" y="2945778"/>
            <a:ext cx="6161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// 3089079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8740E6-5C80-DB27-EC0E-E83BFB197CC9}"/>
              </a:ext>
            </a:extLst>
          </p:cNvPr>
          <p:cNvSpPr txBox="1"/>
          <p:nvPr/>
        </p:nvSpPr>
        <p:spPr>
          <a:xfrm>
            <a:off x="6049108" y="1211218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object has one </a:t>
            </a:r>
            <a:r>
              <a:rPr lang="en-US" dirty="0" err="1"/>
              <a:t>HashCode</a:t>
            </a:r>
            <a:r>
              <a:rPr lang="en-US" dirty="0"/>
              <a:t> and two objects usually don’t have the same hash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1FFEE-06D4-0A34-E85F-3C9C277F141B}"/>
              </a:ext>
            </a:extLst>
          </p:cNvPr>
          <p:cNvSpPr txBox="1"/>
          <p:nvPr/>
        </p:nvSpPr>
        <p:spPr>
          <a:xfrm>
            <a:off x="102093" y="3789812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is run through the HashMap </a:t>
            </a:r>
            <a:r>
              <a:rPr lang="en-US" b="1" dirty="0">
                <a:latin typeface="Consolas" panose="020B0609020204030204" pitchFamily="49" charset="0"/>
              </a:rPr>
              <a:t>hash() </a:t>
            </a:r>
            <a:r>
              <a:rPr lang="en-US" dirty="0"/>
              <a:t>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F158E-C1D1-EE7F-CA59-3E4BA3545CF9}"/>
              </a:ext>
            </a:extLst>
          </p:cNvPr>
          <p:cNvSpPr txBox="1"/>
          <p:nvPr/>
        </p:nvSpPr>
        <p:spPr>
          <a:xfrm>
            <a:off x="2133600" y="510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E978D7-63D7-3F2A-9E87-7C86B0846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30768"/>
            <a:ext cx="7005687" cy="1262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7BC3CF-9BE5-AB4D-7783-D5B1368DAF02}"/>
              </a:ext>
            </a:extLst>
          </p:cNvPr>
          <p:cNvSpPr txBox="1"/>
          <p:nvPr/>
        </p:nvSpPr>
        <p:spPr>
          <a:xfrm>
            <a:off x="5906389" y="5750733"/>
            <a:ext cx="621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put() </a:t>
            </a:r>
            <a:r>
              <a:rPr lang="en-US" dirty="0"/>
              <a:t>calls a </a:t>
            </a:r>
            <a:r>
              <a:rPr lang="en-US" dirty="0" err="1">
                <a:latin typeface="Consolas" panose="020B0609020204030204" pitchFamily="49" charset="0"/>
              </a:rPr>
              <a:t>putVal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that inserts into the array and deals with collisions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BEA54-837D-1E38-52C1-CAFB8B5DF312}"/>
              </a:ext>
            </a:extLst>
          </p:cNvPr>
          <p:cNvSpPr txBox="1"/>
          <p:nvPr/>
        </p:nvSpPr>
        <p:spPr>
          <a:xfrm>
            <a:off x="196049" y="5979595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index = hash &amp; (n –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21182-6829-C300-7ABA-8DCEA0CF769C}"/>
              </a:ext>
            </a:extLst>
          </p:cNvPr>
          <p:cNvSpPr txBox="1"/>
          <p:nvPr/>
        </p:nvSpPr>
        <p:spPr>
          <a:xfrm>
            <a:off x="102093" y="554156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 is determined by:</a:t>
            </a:r>
          </a:p>
        </p:txBody>
      </p:sp>
    </p:spTree>
    <p:extLst>
      <p:ext uri="{BB962C8B-B14F-4D97-AF65-F5344CB8AC3E}">
        <p14:creationId xmlns:p14="http://schemas.microsoft.com/office/powerpoint/2010/main" val="29792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22BD706-1DEF-BE18-A838-485C3F6CF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6AF11BE-A976-D944-BAE3-F3251AC91E2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96019AC-7584-34AE-5EB9-EF3CA867F40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7F7E53D-81FF-E5B3-71E2-6506747F4FE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4D8CFD8-12D0-1153-549F-3ECF262DE9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DBBCD41-0BAB-A9CC-896C-EAF5852861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E05F9-1E50-78CB-E2ED-35A288C94D7C}"/>
              </a:ext>
            </a:extLst>
          </p:cNvPr>
          <p:cNvSpPr txBox="1"/>
          <p:nvPr/>
        </p:nvSpPr>
        <p:spPr>
          <a:xfrm>
            <a:off x="76200" y="76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HashMap</a:t>
            </a:r>
            <a:r>
              <a:rPr lang="en-US" sz="3200" dirty="0"/>
              <a:t> Inner-workings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C2411-7591-6A55-77CE-C561C73F3669}"/>
              </a:ext>
            </a:extLst>
          </p:cNvPr>
          <p:cNvSpPr txBox="1"/>
          <p:nvPr/>
        </p:nvSpPr>
        <p:spPr>
          <a:xfrm>
            <a:off x="685800" y="1447800"/>
            <a:ext cx="475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new HashMap can fit 16 values</a:t>
            </a:r>
          </a:p>
        </p:txBody>
      </p:sp>
    </p:spTree>
    <p:extLst>
      <p:ext uri="{BB962C8B-B14F-4D97-AF65-F5344CB8AC3E}">
        <p14:creationId xmlns:p14="http://schemas.microsoft.com/office/powerpoint/2010/main" val="2060944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558DB6-1ED4-16F5-2186-0F81A7289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E218CD9-ECE6-C897-98D7-812EE7D8834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4AB980F-47B0-F241-DCDF-E203EADEEB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4076462-4258-B246-85ED-77F7A44C8BD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ED9B8E4-D980-A74B-2FF7-98FF9CCE04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F1DBF4D-74D9-99FC-11E0-B5FB032E07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C988A-F579-BE69-E10F-3011E122ECA5}"/>
              </a:ext>
            </a:extLst>
          </p:cNvPr>
          <p:cNvSpPr txBox="1"/>
          <p:nvPr/>
        </p:nvSpPr>
        <p:spPr>
          <a:xfrm>
            <a:off x="76200" y="76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HashMap</a:t>
            </a:r>
            <a:r>
              <a:rPr lang="en-US" sz="3200" dirty="0"/>
              <a:t> Inner-workings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26148-3AB6-8AE2-DB83-1194A4DC6ADF}"/>
              </a:ext>
            </a:extLst>
          </p:cNvPr>
          <p:cNvSpPr txBox="1"/>
          <p:nvPr/>
        </p:nvSpPr>
        <p:spPr>
          <a:xfrm>
            <a:off x="685800" y="1447800"/>
            <a:ext cx="475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new HashMap can fit 16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2B383-9E15-ECCB-9D3F-40FC3BD96AFA}"/>
              </a:ext>
            </a:extLst>
          </p:cNvPr>
          <p:cNvSpPr txBox="1"/>
          <p:nvPr/>
        </p:nvSpPr>
        <p:spPr>
          <a:xfrm>
            <a:off x="685800" y="2261796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it ever reaches 75% capacity, it will </a:t>
            </a:r>
            <a:r>
              <a:rPr lang="en-US" sz="2400" b="1" dirty="0"/>
              <a:t>double</a:t>
            </a:r>
            <a:r>
              <a:rPr lang="en-US" sz="2400" dirty="0"/>
              <a:t> the array size (16 </a:t>
            </a:r>
            <a:r>
              <a:rPr lang="en-US" sz="2400" dirty="0">
                <a:sym typeface="Wingdings" panose="05000000000000000000" pitchFamily="2" charset="2"/>
              </a:rPr>
              <a:t> 32  64  128)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147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220449-4CAE-0925-B21A-C51E60036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C0E2934-9827-80B6-2854-1B4556C4CD1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557DC9C-DF18-6DDA-4160-EB26A64F89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7DA973B-2E08-0EE1-7D4F-4A4AB96099D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18DDA72-894E-4985-DA10-628412680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FA32DA3-0991-2048-164F-5642B55BA4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0E8D2-71F6-D27D-5E7D-37755D257369}"/>
              </a:ext>
            </a:extLst>
          </p:cNvPr>
          <p:cNvSpPr txBox="1"/>
          <p:nvPr/>
        </p:nvSpPr>
        <p:spPr>
          <a:xfrm>
            <a:off x="76200" y="76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HashMap</a:t>
            </a:r>
            <a:r>
              <a:rPr lang="en-US" sz="3200" dirty="0"/>
              <a:t> Inner-workings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0E12A-3D19-A4BD-90D8-3BA75C659490}"/>
              </a:ext>
            </a:extLst>
          </p:cNvPr>
          <p:cNvSpPr txBox="1"/>
          <p:nvPr/>
        </p:nvSpPr>
        <p:spPr>
          <a:xfrm>
            <a:off x="685800" y="1447800"/>
            <a:ext cx="475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new HashMap can fit 16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036C0-3AC6-7DE6-87A8-A735C7A6A8F7}"/>
              </a:ext>
            </a:extLst>
          </p:cNvPr>
          <p:cNvSpPr txBox="1"/>
          <p:nvPr/>
        </p:nvSpPr>
        <p:spPr>
          <a:xfrm>
            <a:off x="685800" y="2261796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it ever reaches 75% capacity, it will </a:t>
            </a:r>
            <a:r>
              <a:rPr lang="en-US" sz="2400" b="1" dirty="0"/>
              <a:t>double</a:t>
            </a:r>
            <a:r>
              <a:rPr lang="en-US" sz="2400" dirty="0"/>
              <a:t> the array size (16 </a:t>
            </a:r>
            <a:r>
              <a:rPr lang="en-US" sz="2400" dirty="0">
                <a:sym typeface="Wingdings" panose="05000000000000000000" pitchFamily="2" charset="2"/>
              </a:rPr>
              <a:t> 32  64  128)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When the arrays doubles, we have to re-hash all our Key-Value pairs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9921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420DF4A-DCA3-7070-D231-2583692DC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CFCA9B4-8897-10FD-920B-FECBB43D98C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D86A9D2-0E0F-1B22-DB00-6505A15ED2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14F827B-42E0-B2DC-AEFC-5CD40D069D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21E502E-A513-528D-9D35-4F27B95F12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32FD9D7-978A-077F-52C9-C9120C1F1E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8D35A-C868-076F-EA37-A97CCD8D3619}"/>
              </a:ext>
            </a:extLst>
          </p:cNvPr>
          <p:cNvSpPr txBox="1"/>
          <p:nvPr/>
        </p:nvSpPr>
        <p:spPr>
          <a:xfrm>
            <a:off x="76200" y="76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HashMap</a:t>
            </a:r>
            <a:r>
              <a:rPr lang="en-US" sz="3200" dirty="0"/>
              <a:t> Inner-workings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BE78F-6FC8-B6E4-9E61-4445AF49CE9B}"/>
              </a:ext>
            </a:extLst>
          </p:cNvPr>
          <p:cNvSpPr txBox="1"/>
          <p:nvPr/>
        </p:nvSpPr>
        <p:spPr>
          <a:xfrm>
            <a:off x="685800" y="1447800"/>
            <a:ext cx="475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new HashMap can fit 16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05BB8-A659-BBA4-5CD4-BDAFC0E5A122}"/>
              </a:ext>
            </a:extLst>
          </p:cNvPr>
          <p:cNvSpPr txBox="1"/>
          <p:nvPr/>
        </p:nvSpPr>
        <p:spPr>
          <a:xfrm>
            <a:off x="685800" y="2261796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it ever reaches 75% capacity, it will </a:t>
            </a:r>
            <a:r>
              <a:rPr lang="en-US" sz="2400" b="1" dirty="0"/>
              <a:t>double</a:t>
            </a:r>
            <a:r>
              <a:rPr lang="en-US" sz="2400" dirty="0"/>
              <a:t> the array size (16 </a:t>
            </a:r>
            <a:r>
              <a:rPr lang="en-US" sz="2400" dirty="0">
                <a:sym typeface="Wingdings" panose="05000000000000000000" pitchFamily="2" charset="2"/>
              </a:rPr>
              <a:t> 32  64  128)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When the arrays doubles, we have to re-hash all our Key-Value pairs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This most likely will require O(k) moves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2295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D9D010-215A-D933-B2FA-189BC65D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59EB023-A4AF-0259-8C21-3C80896C7DD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19713FA-7C58-53EB-089E-CEB97F31C3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70F75C7-06BB-89B8-E03F-509745988D0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1B1E112-D7D1-96C4-5242-4406DB8134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522A084-3070-019E-AB89-5D9B2D6D7C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A6CC4-B5E8-D208-CACB-5D28FB618674}"/>
              </a:ext>
            </a:extLst>
          </p:cNvPr>
          <p:cNvSpPr txBox="1"/>
          <p:nvPr/>
        </p:nvSpPr>
        <p:spPr>
          <a:xfrm>
            <a:off x="76200" y="76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HashMap</a:t>
            </a:r>
            <a:r>
              <a:rPr lang="en-US" sz="3200" dirty="0"/>
              <a:t> Inner-workings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BEB74-3DBA-781C-6F92-12828E7151D0}"/>
              </a:ext>
            </a:extLst>
          </p:cNvPr>
          <p:cNvSpPr txBox="1"/>
          <p:nvPr/>
        </p:nvSpPr>
        <p:spPr>
          <a:xfrm>
            <a:off x="685800" y="1447800"/>
            <a:ext cx="475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new HashMap can fit 16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E987D-7A1F-4380-A666-B6941D289BDF}"/>
              </a:ext>
            </a:extLst>
          </p:cNvPr>
          <p:cNvSpPr txBox="1"/>
          <p:nvPr/>
        </p:nvSpPr>
        <p:spPr>
          <a:xfrm>
            <a:off x="685800" y="2261796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it ever reaches 75% capacity, it will </a:t>
            </a:r>
            <a:r>
              <a:rPr lang="en-US" sz="2400" b="1" dirty="0"/>
              <a:t>double</a:t>
            </a:r>
            <a:r>
              <a:rPr lang="en-US" sz="2400" dirty="0"/>
              <a:t> the array size (16 </a:t>
            </a:r>
            <a:r>
              <a:rPr lang="en-US" sz="2400" dirty="0">
                <a:sym typeface="Wingdings" panose="05000000000000000000" pitchFamily="2" charset="2"/>
              </a:rPr>
              <a:t> 32  64  128)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When the arrays doubles, we have to re-hash all our Key-Value pairs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This most likely will require O(k) moves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F9920-7885-C322-84A0-748B3F23D3B7}"/>
              </a:ext>
            </a:extLst>
          </p:cNvPr>
          <p:cNvSpPr txBox="1"/>
          <p:nvPr/>
        </p:nvSpPr>
        <p:spPr>
          <a:xfrm>
            <a:off x="685800" y="4804362"/>
            <a:ext cx="792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Why is this not taken into consideration for running time?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253B96-756A-BF05-A14D-A2EB3083A278}"/>
                  </a:ext>
                </a:extLst>
              </p14:cNvPr>
              <p14:cNvContentPartPr/>
              <p14:nvPr/>
            </p14:nvContentPartPr>
            <p14:xfrm>
              <a:off x="291289" y="4474230"/>
              <a:ext cx="1466640" cy="699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253B96-756A-BF05-A14D-A2EB3083A2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289" y="4456590"/>
                <a:ext cx="1502280" cy="7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128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B7D0DE-094D-A46F-5B74-42D376904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9B38EE1-13E7-FA9A-7EBF-C3DBDAB87A1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5D93F24-9467-609D-D393-AB55268E68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BDA1450-6062-0936-3520-B5BE3195B72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00432CD-8EAB-EEA0-89B8-217CA9712B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3F1C8CA-8C22-772A-6381-5E5DFE2C1D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C3711-74E8-3BDE-ADDE-93F7E144803F}"/>
              </a:ext>
            </a:extLst>
          </p:cNvPr>
          <p:cNvSpPr txBox="1"/>
          <p:nvPr/>
        </p:nvSpPr>
        <p:spPr>
          <a:xfrm>
            <a:off x="76200" y="762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HashMap</a:t>
            </a:r>
            <a:r>
              <a:rPr lang="en-US" sz="3200" dirty="0"/>
              <a:t> Inner-workings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97985-0475-BF4A-945D-B20D76476B9A}"/>
              </a:ext>
            </a:extLst>
          </p:cNvPr>
          <p:cNvSpPr txBox="1"/>
          <p:nvPr/>
        </p:nvSpPr>
        <p:spPr>
          <a:xfrm>
            <a:off x="685800" y="1447800"/>
            <a:ext cx="475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new HashMap can fit 16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FEA32-146C-8CF2-51EC-6BA0DF8657C3}"/>
              </a:ext>
            </a:extLst>
          </p:cNvPr>
          <p:cNvSpPr txBox="1"/>
          <p:nvPr/>
        </p:nvSpPr>
        <p:spPr>
          <a:xfrm>
            <a:off x="685800" y="2261796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it ever reaches 75% capacity, it will </a:t>
            </a:r>
            <a:r>
              <a:rPr lang="en-US" sz="2400" b="1" dirty="0"/>
              <a:t>double</a:t>
            </a:r>
            <a:r>
              <a:rPr lang="en-US" sz="2400" dirty="0"/>
              <a:t> the array size (16 </a:t>
            </a:r>
            <a:r>
              <a:rPr lang="en-US" sz="2400" dirty="0">
                <a:sym typeface="Wingdings" panose="05000000000000000000" pitchFamily="2" charset="2"/>
              </a:rPr>
              <a:t> 32  64  128)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When the arrays doubles, we have to re-hash all our Key-Value pairs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This most likely will require O(k) moves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05688-6947-46B8-02C9-1C4E02022E57}"/>
              </a:ext>
            </a:extLst>
          </p:cNvPr>
          <p:cNvSpPr txBox="1"/>
          <p:nvPr/>
        </p:nvSpPr>
        <p:spPr>
          <a:xfrm>
            <a:off x="685800" y="4804362"/>
            <a:ext cx="792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Why is this not taken into consideration for running time?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84CB1A-A0E7-CFDB-789E-D05962C91D89}"/>
                  </a:ext>
                </a:extLst>
              </p14:cNvPr>
              <p14:cNvContentPartPr/>
              <p14:nvPr/>
            </p14:nvContentPartPr>
            <p14:xfrm>
              <a:off x="291289" y="4474230"/>
              <a:ext cx="1466640" cy="699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84CB1A-A0E7-CFDB-789E-D05962C91D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293" y="4456230"/>
                <a:ext cx="1502271" cy="7347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B15267D-D67E-9C5E-BBD2-9A022509A78E}"/>
              </a:ext>
            </a:extLst>
          </p:cNvPr>
          <p:cNvSpPr txBox="1"/>
          <p:nvPr/>
        </p:nvSpPr>
        <p:spPr>
          <a:xfrm>
            <a:off x="159039" y="5634216"/>
            <a:ext cx="11963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average, expansion happens very rarely compared to put() method calls when N is really big. </a:t>
            </a:r>
          </a:p>
          <a:p>
            <a:endParaRPr lang="en-US" dirty="0"/>
          </a:p>
          <a:p>
            <a:r>
              <a:rPr lang="en-US" sz="1400" dirty="0"/>
              <a:t>“Since doubling happens exponentially, the total cost of resizing is spread out across many operations, making amortized time per operation O(1).”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A5E25-3DE5-C10E-5FD2-E1946E7027A9}"/>
              </a:ext>
            </a:extLst>
          </p:cNvPr>
          <p:cNvSpPr txBox="1"/>
          <p:nvPr/>
        </p:nvSpPr>
        <p:spPr>
          <a:xfrm>
            <a:off x="453990" y="527339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(Amortized analysis)</a:t>
            </a:r>
          </a:p>
        </p:txBody>
      </p:sp>
    </p:spTree>
    <p:extLst>
      <p:ext uri="{BB962C8B-B14F-4D97-AF65-F5344CB8AC3E}">
        <p14:creationId xmlns:p14="http://schemas.microsoft.com/office/powerpoint/2010/main" val="272748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E029BD9-A33F-4ECE-D976-311A21A4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54908BE-E76E-14BD-AAA8-5F61A30E44F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9E85130-FFD2-DE56-4159-64B3708ED60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C85343-531A-39D5-81A8-9DD89A7C918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3681E13-1739-1358-E71F-529C5DAF4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B6ACCAF-C7E7-AD0E-C9F7-604E4D9F4A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ash table : r/ProgrammerHumor">
            <a:extLst>
              <a:ext uri="{FF2B5EF4-FFF2-40B4-BE49-F238E27FC236}">
                <a16:creationId xmlns:a16="http://schemas.microsoft.com/office/drawing/2014/main" id="{B54D972A-D5AC-3FAA-59BE-E09C72B2C8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9079" r="-713" b="6718"/>
          <a:stretch/>
        </p:blipFill>
        <p:spPr bwMode="auto">
          <a:xfrm>
            <a:off x="3543300" y="304800"/>
            <a:ext cx="5105400" cy="573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863E0F-4931-3E40-D973-E888BBFE2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1AEDF9C-9723-7E39-8035-281DE76510E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8E7CE9A-3FE5-FC75-FC20-FBCE9853D1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1633756-7531-C53B-E00E-6307064BAC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2BFEB3A-E4AB-18A6-707A-FA9C31C6A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4A74C6-FAA1-244F-D7A8-43CCF8B08F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2E2C9-0087-C1A9-38B6-0EF10A16D95F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11F42D4-AE01-BF9A-3ABC-CA7CAAC93947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E361AA3-5E6F-E4AB-FEBF-CB2970492373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EBFA6-244F-598F-0839-E2925431B5DB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E5807C-38D7-1C10-84ED-58BD52D8B796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5DCF0D-AEBB-F37A-29F6-86EDE3A9B103}"/>
              </a:ext>
            </a:extLst>
          </p:cNvPr>
          <p:cNvSpPr txBox="1"/>
          <p:nvPr/>
        </p:nvSpPr>
        <p:spPr>
          <a:xfrm>
            <a:off x="341555" y="18288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57F7E-F15D-B6F8-FA73-1B903CBA92D8}"/>
              </a:ext>
            </a:extLst>
          </p:cNvPr>
          <p:cNvSpPr txBox="1"/>
          <p:nvPr/>
        </p:nvSpPr>
        <p:spPr>
          <a:xfrm>
            <a:off x="341555" y="313661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121212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CDBD73-F7AB-E3D8-C57E-868511827E50}"/>
              </a:ext>
            </a:extLst>
          </p:cNvPr>
          <p:cNvSpPr txBox="1"/>
          <p:nvPr/>
        </p:nvSpPr>
        <p:spPr>
          <a:xfrm>
            <a:off x="341555" y="4579841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456672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4CD3E11-BD46-B82E-E52B-586362F1D43A}"/>
                  </a:ext>
                </a:extLst>
              </p14:cNvPr>
              <p14:cNvContentPartPr/>
              <p14:nvPr/>
            </p14:nvContentPartPr>
            <p14:xfrm>
              <a:off x="1950429" y="2061909"/>
              <a:ext cx="4838400" cy="194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4CD3E11-BD46-B82E-E52B-586362F1D4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2429" y="2043909"/>
                <a:ext cx="4874040" cy="19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70BE181-8C7A-A58B-F068-55121619C71A}"/>
                  </a:ext>
                </a:extLst>
              </p14:cNvPr>
              <p14:cNvContentPartPr/>
              <p14:nvPr/>
            </p14:nvContentPartPr>
            <p14:xfrm>
              <a:off x="1932789" y="4823829"/>
              <a:ext cx="4936680" cy="596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70BE181-8C7A-A58B-F068-55121619C7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4788" y="4805840"/>
                <a:ext cx="4972323" cy="63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00DA2DA-F586-E87F-C4FD-B1E12C64874D}"/>
                  </a:ext>
                </a:extLst>
              </p14:cNvPr>
              <p14:cNvContentPartPr/>
              <p14:nvPr/>
            </p14:nvContentPartPr>
            <p14:xfrm>
              <a:off x="1976709" y="2113029"/>
              <a:ext cx="4831920" cy="1431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00DA2DA-F586-E87F-C4FD-B1E12C6487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8709" y="2095029"/>
                <a:ext cx="4867560" cy="14673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DFDA8D72-FC4A-F08C-4F53-A434BD5A2298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102D45-C92C-C733-299E-B056BE25A8D6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C71A12-A2D3-6E34-B765-4F4CDCA5B382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E6077D-6EC6-0956-812F-A6B4FCECA429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551A4-F798-B68C-6518-7321D2BA1C70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AAF440-77A8-6E9D-53B6-0805EF4A3244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147036-611A-49BC-F6A1-385799E3D562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</p:spTree>
    <p:extLst>
      <p:ext uri="{BB962C8B-B14F-4D97-AF65-F5344CB8AC3E}">
        <p14:creationId xmlns:p14="http://schemas.microsoft.com/office/powerpoint/2010/main" val="173808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0D0AC85-22F6-D35E-97F6-822E464F4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974D1EC-42E0-6573-E1F3-42946CDDEE7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7136898-98C8-63C3-C131-0B99811E41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F29E4DA-170D-66F4-0966-9144409BF1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7BDD888-2494-B5FC-E996-81CE6DDB79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EDFC644-764E-C4D3-A829-F696AE8525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BC1FD-3F4D-8A0E-2679-9A4CF989973F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61F14D-638D-45D3-0604-F32F32E3CD3D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60E28E5-161B-D0EF-2D7E-1E46AE0B5B30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B2D9FA-7736-499D-3892-869FBC175378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4C7634-FE9B-8525-A598-B974DF5155BD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3D3C4-F2B6-C43E-57C0-7B6D9AF380B9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3EB6B0-2CE8-0854-BC98-41A0A5FB595C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F64B87-8736-C027-100E-E371DB79E52A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321D15-1531-D3EB-D6E5-9064BC41669C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11A4F3-6838-1542-AAEC-083851292B1C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7F413E-D646-45EE-9740-C0C3FD88FB8B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532B11-8A46-A2A0-3D64-D4353EC6E868}"/>
              </a:ext>
            </a:extLst>
          </p:cNvPr>
          <p:cNvSpPr/>
          <p:nvPr/>
        </p:nvSpPr>
        <p:spPr>
          <a:xfrm>
            <a:off x="304800" y="1905000"/>
            <a:ext cx="6019800" cy="41910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Lookup time?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O(1)  </a:t>
            </a:r>
            <a:r>
              <a:rPr lang="en-US" sz="3200" dirty="0">
                <a:solidFill>
                  <a:schemeClr val="tx1"/>
                </a:solidFill>
              </a:rPr>
              <a:t>if you have the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60C79-5B34-7E20-020E-8FCBEFCF884E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A3B41-0552-D991-A03A-2EC7BB3CE0F9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</p:spTree>
    <p:extLst>
      <p:ext uri="{BB962C8B-B14F-4D97-AF65-F5344CB8AC3E}">
        <p14:creationId xmlns:p14="http://schemas.microsoft.com/office/powerpoint/2010/main" val="138493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6F2019-83D6-8702-43A0-3874B9F1C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D40747E-5E0C-736B-23CA-D5F5C4009C9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FE357B4-44CB-2AB2-428F-901EA1E207C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469C1AE-80F3-9BB2-4B53-561D0E7D67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129B38F-8266-76CC-E62C-D41E8719D4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CA3F849-2755-DAB0-66BD-A634EA09C3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1C87A-937D-9480-A08D-16A8BFC7A403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C1DC77C-0BDE-B258-9663-71956FAF9F01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34994AC-71D1-4641-32A0-644710783403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A5EF98-8D34-EC58-D8AF-4B42B466FE69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20846-8857-F2C9-C954-82985E005DEA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A058E1-54BA-35D8-7884-C083610669F0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3E2C0F-C6D5-4814-7511-2E7BE971B8A0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42FAEE-8656-F1DB-B6F6-2D946EFE49D1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558595-09D3-61F7-6A73-B9B8C2AEF217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A81C0F-0BD5-9529-5425-5CD11B7C0BC1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3143E9-FB37-6B40-019D-0B286A8B8710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C24B6-1927-FEDA-D1BB-DFCCF10171BB}"/>
              </a:ext>
            </a:extLst>
          </p:cNvPr>
          <p:cNvSpPr/>
          <p:nvPr/>
        </p:nvSpPr>
        <p:spPr>
          <a:xfrm>
            <a:off x="304800" y="1905000"/>
            <a:ext cx="6019800" cy="41910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Lookup time?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O(1)  </a:t>
            </a:r>
            <a:r>
              <a:rPr lang="en-US" sz="3200" dirty="0">
                <a:solidFill>
                  <a:schemeClr val="tx1"/>
                </a:solidFill>
              </a:rPr>
              <a:t>if you have the key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O(n) </a:t>
            </a:r>
            <a:r>
              <a:rPr lang="en-US" sz="3200" dirty="0">
                <a:solidFill>
                  <a:schemeClr val="tx1"/>
                </a:solidFill>
              </a:rPr>
              <a:t>if you don’t have the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D9C47-C172-C500-2418-25E66A6A991A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1EE6A-1BB1-67DB-C939-3157E4976E0B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</p:spTree>
    <p:extLst>
      <p:ext uri="{BB962C8B-B14F-4D97-AF65-F5344CB8AC3E}">
        <p14:creationId xmlns:p14="http://schemas.microsoft.com/office/powerpoint/2010/main" val="268825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9F589E-469F-D66B-22F5-85A7CB03F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CE599E9-73D7-BA62-BCDC-D1C5BA64BB7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6C039F6-526A-0D48-99D6-1CA59D14A1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343B746-8809-0525-2E7C-44EEF091FFD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2B076A4-4A3A-165C-BB9C-37AB1C2607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488F537-23D0-677E-8942-AC6D637FF7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A5F9D-C638-EC07-34DD-3B116F2BF349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33A228C-AD9D-6BDD-694F-C79F745E1EF6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14CB96A-55FD-5FF3-9648-57A1885FDEBB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8958E-63B8-BBEC-73C6-05FA1F7F8D38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7015E7-E778-754F-E1E1-5B4C31B7F97A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8058E9-DFD1-F129-D49A-242B872D38DF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A0F6D3-54EB-A5A7-8450-FCE5FABFC87A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2A1E70-85DF-6CB5-2A4D-27F45B2C925E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3A4B62-1874-F6ED-2D15-D5582BF5A1CF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8B5C5C-2760-0015-62D3-E0161086CBAE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E46FB2-DC71-328D-665E-F636ACA8C0C4}"/>
              </a:ext>
            </a:extLst>
          </p:cNvPr>
          <p:cNvSpPr/>
          <p:nvPr/>
        </p:nvSpPr>
        <p:spPr>
          <a:xfrm>
            <a:off x="304800" y="1905000"/>
            <a:ext cx="6019800" cy="41910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Lookup time?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O(1)  </a:t>
            </a:r>
            <a:r>
              <a:rPr lang="en-US" sz="3200" dirty="0">
                <a:solidFill>
                  <a:schemeClr val="tx1"/>
                </a:solidFill>
              </a:rPr>
              <a:t>if you have the key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strike="sngStrike" dirty="0">
                <a:solidFill>
                  <a:schemeClr val="tx1"/>
                </a:solidFill>
              </a:rPr>
              <a:t>O(n) </a:t>
            </a:r>
            <a:r>
              <a:rPr lang="en-US" sz="3200" strike="sngStrike" dirty="0">
                <a:solidFill>
                  <a:schemeClr val="tx1"/>
                </a:solidFill>
              </a:rPr>
              <a:t>if you don’t have the key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O(k)</a:t>
            </a:r>
            <a:r>
              <a:rPr lang="en-US" sz="3200" dirty="0">
                <a:solidFill>
                  <a:schemeClr val="tx1"/>
                </a:solidFill>
              </a:rPr>
              <a:t> if you don’t have the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5995E-36C9-2A6E-64F8-E0753A2D1EFC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310FB-228B-8B37-50AC-6C24326D799A}"/>
              </a:ext>
            </a:extLst>
          </p:cNvPr>
          <p:cNvSpPr txBox="1"/>
          <p:nvPr/>
        </p:nvSpPr>
        <p:spPr>
          <a:xfrm>
            <a:off x="2209800" y="54864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| </a:t>
            </a:r>
            <a:r>
              <a:rPr lang="en-US" dirty="0" err="1"/>
              <a:t>keyspace</a:t>
            </a:r>
            <a:r>
              <a:rPr lang="en-US" dirty="0"/>
              <a:t> |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F9ED1-D296-5729-9241-D18B7A182D4D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777C9-E0E1-05BE-F59C-35D885382F81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</p:spTree>
    <p:extLst>
      <p:ext uri="{BB962C8B-B14F-4D97-AF65-F5344CB8AC3E}">
        <p14:creationId xmlns:p14="http://schemas.microsoft.com/office/powerpoint/2010/main" val="137214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EE4A89-91AD-D40E-2B0A-5D169B1C0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B57EB94-E72C-732D-C39F-694A3139E2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BC0452-231A-3A01-96B0-5130C408CF3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B38D111-DD59-0D3E-9823-25908DE6713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C54183E-69D4-BC8D-B207-C049B9A296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704615C-0FF8-0A88-E755-035545864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76324-24EE-9BE6-1DBF-E4F1ACF247F7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E6E5750-D080-1C77-A68C-11E3C2DF215E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8E10681-245A-FEBF-87DE-83049E3AB51E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5BBB-62A0-5D46-63C5-6C3861C42080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AF4550-F303-04F0-E27E-63CC98CB93B2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D8C6D7-7FC3-EACE-A0D4-2D36C62AFF42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D26A18-476B-E2A8-47E4-89905641EFC2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8A3B27-9B76-EEC0-B4DA-A876CA7E632D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D5FB18-80BB-7BCC-F3CC-F6BFA1ACEAB4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05B194-11E4-C266-CF73-CE2656FF243C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F315A3-A71C-D227-A35E-B5F8A271ABB6}"/>
              </a:ext>
            </a:extLst>
          </p:cNvPr>
          <p:cNvSpPr/>
          <p:nvPr/>
        </p:nvSpPr>
        <p:spPr>
          <a:xfrm>
            <a:off x="304800" y="1905000"/>
            <a:ext cx="6019800" cy="37338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Lookup time?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O(1)</a:t>
            </a: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en-US" sz="3200" dirty="0">
                <a:solidFill>
                  <a:schemeClr val="tx1"/>
                </a:solidFill>
              </a:rPr>
              <a:t>if you have the key*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Array – </a:t>
            </a:r>
            <a:r>
              <a:rPr lang="en-US" sz="3200" b="1" dirty="0">
                <a:solidFill>
                  <a:schemeClr val="tx1"/>
                </a:solidFill>
              </a:rPr>
              <a:t>O(</a:t>
            </a:r>
            <a:r>
              <a:rPr lang="en-US" sz="3200" b="1" dirty="0" err="1">
                <a:solidFill>
                  <a:schemeClr val="tx1"/>
                </a:solidFill>
              </a:rPr>
              <a:t>logn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  <a:r>
              <a:rPr lang="en-US" sz="3200" dirty="0">
                <a:solidFill>
                  <a:schemeClr val="tx1"/>
                </a:solidFill>
              </a:rPr>
              <a:t>**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BST – </a:t>
            </a:r>
            <a:r>
              <a:rPr lang="en-US" sz="3200" b="1" dirty="0">
                <a:solidFill>
                  <a:schemeClr val="tx1"/>
                </a:solidFill>
              </a:rPr>
              <a:t>O(</a:t>
            </a:r>
            <a:r>
              <a:rPr lang="en-US" sz="3200" b="1" dirty="0" err="1">
                <a:solidFill>
                  <a:schemeClr val="tx1"/>
                </a:solidFill>
              </a:rPr>
              <a:t>logn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  <a:r>
              <a:rPr lang="en-US" sz="3200" dirty="0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Linked List – </a:t>
            </a:r>
            <a:r>
              <a:rPr lang="en-US" sz="3200" b="1" dirty="0">
                <a:solidFill>
                  <a:schemeClr val="tx1"/>
                </a:solidFill>
              </a:rPr>
              <a:t>O(n)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3C45D-E653-FBC1-A7F1-F2E4DDD57FC3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A373B-9EAF-9E25-1959-EE3E169ED7B5}"/>
              </a:ext>
            </a:extLst>
          </p:cNvPr>
          <p:cNvSpPr txBox="1"/>
          <p:nvPr/>
        </p:nvSpPr>
        <p:spPr>
          <a:xfrm>
            <a:off x="457200" y="4087471"/>
            <a:ext cx="136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# of elements in data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1D57F-8CAE-7E1C-577B-A89C8AD6D6F6}"/>
              </a:ext>
            </a:extLst>
          </p:cNvPr>
          <p:cNvSpPr txBox="1"/>
          <p:nvPr/>
        </p:nvSpPr>
        <p:spPr>
          <a:xfrm>
            <a:off x="3486133" y="572373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**if the array is sorted</a:t>
            </a:r>
          </a:p>
          <a:p>
            <a:r>
              <a:rPr lang="en-US" dirty="0"/>
              <a:t>***if the tree is balanced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C2AC4-55FC-A667-408F-DE5D404B80C6}"/>
              </a:ext>
            </a:extLst>
          </p:cNvPr>
          <p:cNvSpPr txBox="1"/>
          <p:nvPr/>
        </p:nvSpPr>
        <p:spPr>
          <a:xfrm>
            <a:off x="617271" y="5782176"/>
            <a:ext cx="25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If we can avoid collisions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BAAA9-7288-C653-D4A8-3FC84AE62D55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3490E-4635-FA06-AEE1-C74A6353C235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</p:spTree>
    <p:extLst>
      <p:ext uri="{BB962C8B-B14F-4D97-AF65-F5344CB8AC3E}">
        <p14:creationId xmlns:p14="http://schemas.microsoft.com/office/powerpoint/2010/main" val="291664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105B1D5-787A-26B0-313B-95053417B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ED52AA9-740F-6ACA-4C2A-795B2E68448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F7D89DD-5293-5923-E81D-4CDF3AE8C2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FACD7BF-152E-4313-9389-5D2488551AC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1E76F3D-0BD0-B7E0-2C8A-CAC1431F46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ECE7CE-E126-AB81-0DF1-F3131D960E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3973B-4C41-65FC-713E-F2B3BC41AECE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A132FA2-110D-40BB-3B4B-5A3395D07A52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5A080E7-D6AE-337F-5406-5A3FC8C5BDBF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16EF2F-D47D-069E-477A-FE07012B024F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F16DFD-E30F-FAB3-43C4-DFEA8206AFB9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C9205F-08D8-6830-0DF0-8410F0866986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F0F81B-5B47-D474-29C6-F2DC433E80F9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E97E65-C621-4634-B90A-3418F093E7E9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889D3A-857E-C079-DBC3-088EFB4D0CB9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06D7B1-01F3-728D-BDFE-EA04E65253E8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2CF46D-5349-DE9B-7228-5717B72851D1}"/>
              </a:ext>
            </a:extLst>
          </p:cNvPr>
          <p:cNvSpPr/>
          <p:nvPr/>
        </p:nvSpPr>
        <p:spPr>
          <a:xfrm>
            <a:off x="304800" y="1905000"/>
            <a:ext cx="6019800" cy="37338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Insertion time?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O(1)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*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Array – </a:t>
            </a:r>
            <a:r>
              <a:rPr lang="en-US" sz="3200" b="1" dirty="0">
                <a:solidFill>
                  <a:schemeClr val="tx1"/>
                </a:solidFill>
              </a:rPr>
              <a:t>O(n)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BST – </a:t>
            </a:r>
            <a:r>
              <a:rPr lang="en-US" sz="3200" b="1" dirty="0">
                <a:solidFill>
                  <a:schemeClr val="tx1"/>
                </a:solidFill>
              </a:rPr>
              <a:t>O(</a:t>
            </a:r>
            <a:r>
              <a:rPr lang="en-US" sz="3200" b="1" dirty="0" err="1">
                <a:solidFill>
                  <a:schemeClr val="tx1"/>
                </a:solidFill>
              </a:rPr>
              <a:t>logn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  <a:r>
              <a:rPr lang="en-US" sz="3200" dirty="0">
                <a:solidFill>
                  <a:schemeClr val="tx1"/>
                </a:solidFill>
              </a:rPr>
              <a:t>**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Linked List – </a:t>
            </a:r>
            <a:r>
              <a:rPr lang="en-US" sz="3200" b="1" dirty="0">
                <a:solidFill>
                  <a:schemeClr val="tx1"/>
                </a:solidFill>
              </a:rPr>
              <a:t>O(1)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6034C-9A49-ECBE-A235-5C2652ACFADB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D2B1C-0441-24E2-D809-12FDB2D0B79F}"/>
              </a:ext>
            </a:extLst>
          </p:cNvPr>
          <p:cNvSpPr txBox="1"/>
          <p:nvPr/>
        </p:nvSpPr>
        <p:spPr>
          <a:xfrm>
            <a:off x="457200" y="4087471"/>
            <a:ext cx="136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# of elements in data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78D03-1ABB-2BF6-5994-46E84A40E581}"/>
              </a:ext>
            </a:extLst>
          </p:cNvPr>
          <p:cNvSpPr txBox="1"/>
          <p:nvPr/>
        </p:nvSpPr>
        <p:spPr>
          <a:xfrm>
            <a:off x="3486133" y="572373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**if the tree is balanced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5C10E-52E7-8503-2BF2-51244D7748ED}"/>
              </a:ext>
            </a:extLst>
          </p:cNvPr>
          <p:cNvSpPr txBox="1"/>
          <p:nvPr/>
        </p:nvSpPr>
        <p:spPr>
          <a:xfrm>
            <a:off x="617271" y="5782176"/>
            <a:ext cx="25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If we can avoid collisions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8E5E6-019F-1BA2-4B5B-78D047A831A1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6C81A-E16A-2449-3F69-083B4A19E91E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</p:spTree>
    <p:extLst>
      <p:ext uri="{BB962C8B-B14F-4D97-AF65-F5344CB8AC3E}">
        <p14:creationId xmlns:p14="http://schemas.microsoft.com/office/powerpoint/2010/main" val="392756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5849</TotalTime>
  <Words>2031</Words>
  <Application>Microsoft Office PowerPoint</Application>
  <PresentationFormat>Widescreen</PresentationFormat>
  <Paragraphs>635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54</cp:revision>
  <dcterms:created xsi:type="dcterms:W3CDTF">2022-08-21T16:55:59Z</dcterms:created>
  <dcterms:modified xsi:type="dcterms:W3CDTF">2025-02-13T09:10:57Z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