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3"/>
  </p:notesMasterIdLst>
  <p:sldIdLst>
    <p:sldId id="256" r:id="rId2"/>
    <p:sldId id="348" r:id="rId3"/>
    <p:sldId id="471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87" r:id="rId23"/>
    <p:sldId id="367" r:id="rId24"/>
    <p:sldId id="368" r:id="rId25"/>
    <p:sldId id="369" r:id="rId26"/>
    <p:sldId id="370" r:id="rId27"/>
    <p:sldId id="371" r:id="rId28"/>
    <p:sldId id="372" r:id="rId29"/>
    <p:sldId id="373" r:id="rId30"/>
    <p:sldId id="377" r:id="rId31"/>
    <p:sldId id="378" r:id="rId32"/>
    <p:sldId id="379" r:id="rId33"/>
    <p:sldId id="380" r:id="rId34"/>
    <p:sldId id="381" r:id="rId35"/>
    <p:sldId id="388" r:id="rId36"/>
    <p:sldId id="383" r:id="rId37"/>
    <p:sldId id="382" r:id="rId38"/>
    <p:sldId id="384" r:id="rId39"/>
    <p:sldId id="385" r:id="rId40"/>
    <p:sldId id="386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399" r:id="rId52"/>
    <p:sldId id="400" r:id="rId53"/>
    <p:sldId id="401" r:id="rId54"/>
    <p:sldId id="402" r:id="rId55"/>
    <p:sldId id="403" r:id="rId56"/>
    <p:sldId id="404" r:id="rId57"/>
    <p:sldId id="405" r:id="rId58"/>
    <p:sldId id="406" r:id="rId59"/>
    <p:sldId id="407" r:id="rId60"/>
    <p:sldId id="408" r:id="rId61"/>
    <p:sldId id="409" r:id="rId62"/>
    <p:sldId id="410" r:id="rId63"/>
    <p:sldId id="411" r:id="rId64"/>
    <p:sldId id="412" r:id="rId65"/>
    <p:sldId id="413" r:id="rId66"/>
    <p:sldId id="414" r:id="rId67"/>
    <p:sldId id="415" r:id="rId68"/>
    <p:sldId id="416" r:id="rId69"/>
    <p:sldId id="417" r:id="rId70"/>
    <p:sldId id="418" r:id="rId71"/>
    <p:sldId id="419" r:id="rId72"/>
    <p:sldId id="420" r:id="rId73"/>
    <p:sldId id="421" r:id="rId74"/>
    <p:sldId id="422" r:id="rId75"/>
    <p:sldId id="423" r:id="rId76"/>
    <p:sldId id="424" r:id="rId77"/>
    <p:sldId id="425" r:id="rId78"/>
    <p:sldId id="426" r:id="rId79"/>
    <p:sldId id="428" r:id="rId80"/>
    <p:sldId id="427" r:id="rId81"/>
    <p:sldId id="429" r:id="rId82"/>
    <p:sldId id="430" r:id="rId83"/>
    <p:sldId id="431" r:id="rId84"/>
    <p:sldId id="432" r:id="rId85"/>
    <p:sldId id="433" r:id="rId86"/>
    <p:sldId id="434" r:id="rId87"/>
    <p:sldId id="435" r:id="rId88"/>
    <p:sldId id="436" r:id="rId89"/>
    <p:sldId id="437" r:id="rId90"/>
    <p:sldId id="438" r:id="rId91"/>
    <p:sldId id="439" r:id="rId92"/>
    <p:sldId id="440" r:id="rId93"/>
    <p:sldId id="441" r:id="rId94"/>
    <p:sldId id="442" r:id="rId95"/>
    <p:sldId id="443" r:id="rId96"/>
    <p:sldId id="444" r:id="rId97"/>
    <p:sldId id="445" r:id="rId98"/>
    <p:sldId id="446" r:id="rId99"/>
    <p:sldId id="447" r:id="rId100"/>
    <p:sldId id="448" r:id="rId101"/>
    <p:sldId id="449" r:id="rId102"/>
    <p:sldId id="450" r:id="rId103"/>
    <p:sldId id="451" r:id="rId104"/>
    <p:sldId id="452" r:id="rId105"/>
    <p:sldId id="453" r:id="rId106"/>
    <p:sldId id="454" r:id="rId107"/>
    <p:sldId id="455" r:id="rId108"/>
    <p:sldId id="456" r:id="rId109"/>
    <p:sldId id="457" r:id="rId110"/>
    <p:sldId id="458" r:id="rId111"/>
    <p:sldId id="459" r:id="rId112"/>
    <p:sldId id="460" r:id="rId113"/>
    <p:sldId id="461" r:id="rId114"/>
    <p:sldId id="462" r:id="rId115"/>
    <p:sldId id="464" r:id="rId116"/>
    <p:sldId id="465" r:id="rId117"/>
    <p:sldId id="466" r:id="rId118"/>
    <p:sldId id="467" r:id="rId119"/>
    <p:sldId id="468" r:id="rId120"/>
    <p:sldId id="469" r:id="rId121"/>
    <p:sldId id="470" r:id="rId1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2697" autoAdjust="0"/>
  </p:normalViewPr>
  <p:slideViewPr>
    <p:cSldViewPr>
      <p:cViewPr varScale="1">
        <p:scale>
          <a:sx n="108" d="100"/>
          <a:sy n="108" d="100"/>
        </p:scale>
        <p:origin x="74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17:54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4139 4911 24575,'4'-53'0,"3"0"0,1 0 0,3 0 0,2 1 0,25-63 0,18-75 0,131-984 0,-144 570 0,-42 455 0,-6 0 0,-27-157 0,2 162 0,-93-266 0,88 306 0,14 48 0,-2 2 0,-3 0 0,-37-58 0,-110-145 0,152 228 0,-54-75 0,-91-98 0,130 164 0,-1 2 0,-2 1 0,-2 2 0,-1 1 0,-64-35 0,58 40 0,-1 2 0,-1 2 0,-1 3 0,-65-17 0,38 18 0,-2 3 0,0 4 0,-1 3 0,0 4 0,-126 9 0,158 3 0,0 2 0,1 2 0,0 2 0,-68 29 0,49-12 0,1 3 0,-84 56 0,75-40 0,3 3 0,2 3 0,2 3 0,3 3 0,3 3 0,-76 100 0,-160 320 0,226-340 0,-88 252 0,117-278 0,-11 43 0,7 2 0,-36 237 0,65-231 0,-3 15 0,17-164 0,-36 248 0,6-38 0,18-140 0,-4 98 0,-19 126 0,5-75 0,18-134 0,-52 186 0,15-77 0,-56 345 0,79-186 0,7-48 0,-4-162 0,11-83 0,-7 140 0,25 186 0,22-236 0,-14-120 0,5 99 0,-9-61 0,23 124 0,-12-103 0,44 190 0,-57-270 0,1 0 0,1 0 0,1-1 0,2 0 0,1 0 0,1-1 0,24 44 0,-17-42 0,2 0 0,1-1 0,35 36 0,-22-33 0,1-1 0,2-3 0,1 0 0,67 34 0,175 66 0,-254-116 0,42 14 0,1-2 0,1-4 0,111 17 0,220 1 0,-314-33 0,-1-4 0,121-15 0,-157 7 0,0-2 0,0-2 0,-1-2 0,0-3 0,65-31 0,79-59 0,193-140 0,-323 203 0,-1-2 0,-3-2 0,-2-4 0,-2-1 0,-2-3 0,84-118 0,-124 155 0,384-555 0,-366 528 0,-2-1 0,-2-2 0,31-78 0,43-163 0,-82 232 0,29-117 0,-7-3 0,32-326 0,-46 19 0,-25 202 0,-6-225 0,-2 449-281,-3 0-1,-26-91 0,30 131-238,-3-10-6306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58:30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1719 24575,'1'-16'0,"0"0"0,2 0 0,0 0 0,0 1 0,1-1 0,1 1 0,11-23 0,61-102 0,-34 66 0,62-93 0,-54 90 0,88-100 0,-126 162 0,65-74 0,3 5 0,5 2 0,2 5 0,152-102 0,-151 126 0,3 4 0,2 4 0,133-45 0,-107 50 0,2 5 0,2 5 0,0 5 0,2 6 0,0 6 0,151 2 0,-259 11 0,777 30 0,-648-15 0,231 33 0,-165-11 0,271 59 0,-191-32 0,-145-33 0,171 28 0,-316-59 0,279 58 0,-137-33 0,-78-14 0,-38-6 0,44 2 0,-16-2 0,-1 2 0,63 16 0,-30-5 0,-47-11 0,3 0 0,-1 2 0,1 2 0,79 31 0,-98-33 0,0 0 0,0-2 0,0-1 0,28 3 0,-16-3 0,41 12 0,144 30 0,-132-31 0,-29-9 0,-43-6 0,-1 1 0,1 0 0,-1 1 0,21 8 0,-2 0 0,1-1 0,0-2 0,0-1 0,47 2 0,-18 1 0,-44-6 0,1-2 0,31 2 0,211 8 0,-21 12 0,133 28 0,-319-48 0,-36-3 0,1 0 0,-1 1 0,30 9 0,127 30 0,-120-31 0,114 37 0,-133-32 0,7 0 0,-1 3 0,-1 2 0,-1 2 0,49 32 0,-46-23 0,-34-24 0,-1 0 0,0 1 0,0 0 0,-1 1 0,0 1 0,0 0 0,-1 0 0,-1 1 0,0 0 0,0 1 0,7 14 0,-3 2 0,1-1 0,1-1 0,36 45 0,-51-71 0,0 1 0,0-1 0,0 0 0,0 0 0,0 0 0,1 0 0,-1 0 0,0 0 0,0 0 0,1 0 0,-1 0 0,1-1 0,-1 1 0,1-1 0,-1 1 0,1-1 0,-1 1 0,1-1 0,0 0 0,-1 0 0,1 0 0,-1 0 0,1 0 0,0 0 0,-1 0 0,1 0 0,-1 0 0,1-1 0,-1 1 0,1-1 0,-1 0 0,1 1 0,-1-1 0,1 0 0,-1 0 0,0 1 0,1-1 0,-1 0 0,0-1 0,0 1 0,0 0 0,0 0 0,2-3 0,6-7 0,-1-1 0,0 0 0,0 0 0,6-16 0,-2 4 0,22-30 0,-21 36 0,-1-1 0,-1 0 0,-1-1 0,14-40 0,-2-45 0,-83 282 0,55-153 0,0 0 0,-2-1 0,0 0 0,-2-1 0,0 0 0,-2 0 0,-13 19 0,21-38 0,1 0 0,0 0 0,-1-1 0,1 0 0,-1 1 0,0-1 0,0-1 0,0 1 0,0-1 0,0 1 0,0-1 0,0 0 0,0 0 0,-1-1 0,1 0 0,0 1 0,0-1 0,-1-1 0,-5 0 0,-12-1 0,1-2 0,-32-9 0,42 10 0,-62-22 0,-23-4 0,91 28-136,1-1-1,-1 0 1,0 0-1,1 0 1,0 0-1,0 0 1,-1-1-1,1 0 0,-5-4 1,-2-3-6690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58:36.0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1066 24575,'2'-11'0,"0"1"0,1 0 0,0-1 0,0 1 0,1 1 0,1-1 0,0 0 0,0 1 0,0 0 0,10-11 0,3-8 0,33-54 0,3 3 0,3 2 0,4 2 0,124-116 0,-136 154 0,1 1 0,2 4 0,101-49 0,-83 46 0,-1 2 0,0 3 0,3 3 0,76-18 0,-68 26 0,-1 4 0,2 4 0,160-3 0,734 15 0,-934 1 0,50 9 0,-49-5 0,47 0 0,12 0 0,145 25 0,-144-15 0,139 5 0,-156-16 0,97 17 0,-52-4 0,9-1 0,236 17 0,-97-10 0,-7 0 0,-18 0 0,-172-12 0,117 0 0,-129-13 0,0 3 0,129 20 0,432 83 0,-470-85 0,-79-12 0,0 4 0,0 3 0,113 36 0,-65-7 0,70 27 0,-190-66 0,0 1 0,0-1 0,-1 2 0,1-1 0,-1 1 0,-1 0 0,1 1 0,-1 0 0,-1 0 0,1 1 0,8 16 0,33 38 0,-28-39 0,-17-20 0,0 0 0,0 0 0,0-1 0,0 1 0,1-1 0,-1 0 0,9 6 0,-11-9 0,0 1 0,1-1 0,-1 0 0,0 0 0,1 1 0,-1-1 0,0 0 0,1 0 0,-1-1 0,1 1 0,-1 0 0,0 0 0,1-1 0,-1 1 0,0 0 0,1-1 0,-1 1 0,0-1 0,0 0 0,1 0 0,-1 1 0,0-1 0,0 0 0,0 0 0,0 0 0,0 0 0,0 0 0,0 0 0,0 0 0,-1 0 0,1-1 0,1-1 0,19-27 0,-2-2 0,27-57 0,-7 11 0,-32 67 0,-11 19 0,-11 23 0,-17 15 0,-30 39 0,40-57 0,16-21 0,1 1 0,-1-1 0,-1-1 0,-9 10 0,13-14 0,0 0 0,0-1 0,0 1 0,-1 0 0,1-1 0,0 0 0,-1 0 0,1 0 0,-1 0 0,1 0 0,-1-1 0,1 1 0,-1-1 0,1 0 0,-6-1 0,-11-2 22,0-1 0,0-1 0,0-1 0,1 0 0,-24-12-1,21 8-395,0 1 0,0 1 0,-36-6 0,37 11-6452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04:15:59.9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1671 24575,'0'13'0,"2"0"0,-1 0 0,2 0 0,0 0 0,0 0 0,7 16 0,39 76 0,-10-24 0,30 118 0,-6-13 0,-62-182 0,0-1 0,1 1 0,0 0 0,0 0 0,0-1 0,0 1 0,0-1 0,1 0 0,-1 1 0,1-1 0,3 3 0,-4-6 0,0 1 0,-1-1 0,1 1 0,-1-1 0,1 0 0,0 0 0,-1 1 0,1-1 0,0 0 0,-1-1 0,1 1 0,0 0 0,-1 0 0,1-1 0,0 1 0,-1-1 0,1 1 0,-1-1 0,1 0 0,-1 1 0,1-1 0,-1 0 0,1 0 0,-1 0 0,0 0 0,0-1 0,1 1 0,-1 0 0,1-2 0,42-42 0,73-97 0,-18 19 0,35-15 0,245-195 0,39-36 0,-256 205 0,368-349 0,-431 429 0,3 5 0,4 4 0,196-105 0,-255 157-114,8-4-512,88-57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04:15:59.9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1671 24575,'0'13'0,"2"0"0,-1 0 0,2 0 0,0 0 0,0 0 0,7 16 0,39 76 0,-10-24 0,30 118 0,-6-13 0,-62-182 0,0-1 0,1 1 0,0 0 0,0 0 0,0-1 0,0 1 0,0-1 0,1 0 0,-1 1 0,1-1 0,3 3 0,-4-6 0,0 1 0,-1-1 0,1 1 0,-1-1 0,1 0 0,0 0 0,-1 1 0,1-1 0,0 0 0,-1-1 0,1 1 0,0 0 0,-1 0 0,1-1 0,0 1 0,-1-1 0,1 1 0,-1-1 0,1 0 0,-1 1 0,1-1 0,-1 0 0,1 0 0,-1 0 0,0 0 0,0-1 0,1 1 0,-1 0 0,1-2 0,42-42 0,73-97 0,-18 19 0,35-15 0,245-195 0,39-36 0,-256 205 0,368-349 0,-431 429 0,3 5 0,4 4 0,196-105 0,-255 157-114,8-4-512,88-57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04:17:04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24575,'0'487'-1365,"0"-506"-5461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04:17:05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 24575,'0'-1'0,"1"0"0,-1 0 0,1 0 0,0 0 0,0 0 0,-1 0 0,1 0 0,0 0 0,0 0 0,0 0 0,0 0 0,0 0 0,0 1 0,0-1 0,1 0 0,-1 1 0,0-1 0,0 1 0,1-1 0,1 1 0,32-11 0,-32 10 0,40-7 0,1 1 0,-1 3 0,1 1 0,69 5 0,71-4 0,-164-1-1365,-5-3-5461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04:17:22.1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907 27 24575,'-3'-3'0,"-1"1"0,1 0 0,-1 0 0,0 0 0,0 0 0,0 0 0,0 1 0,0-1 0,0 1 0,0 1 0,0-1 0,-6 0 0,-58-2 0,46 3 0,-50-3 0,-1 4 0,0 3 0,1 3 0,-113 25 0,173-28 0,-1 0 0,1 1 0,0 0 0,0 1 0,0 0 0,1 1 0,0 1 0,0-1 0,1 2 0,0-1 0,-12 14 0,10-7 0,0 1 0,1-1 0,1 2 0,0 0 0,1 0 0,-13 37 0,9-9 0,1 2 0,3-1 0,1 1 0,3 0 0,1 70 0,4-107 0,0 0 0,1-1 0,0 1 0,1 0 0,0 0 0,1-1 0,0 1 0,0-1 0,1 0 0,0 0 0,1 0 0,0-1 0,0 1 0,1-1 0,0 0 0,0-1 0,1 1 0,-1-1 0,2-1 0,-1 1 0,1-1 0,0 0 0,1-1 0,-1 0 0,1-1 0,18 8 0,21 4 0,1-2 0,1-2 0,0-3 0,77 6 0,-89-11 0,-24-3-79,19 4-135,-1-2 0,1-1-1,0-1 1,0-2-1,43-7 1,-56 2-6612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04:17:22.9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24575,'404'0'-1365,"-383"0"-5461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04:17:25.0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884 1 24575,'-26'0'0,"-1"0"0,0 2 0,1 1 0,-1 1 0,1 1 0,0 1 0,0 1 0,-46 21 0,18-2 0,-96 64 0,126-73 0,0 2 0,2 0 0,0 2 0,1 0 0,-34 46 0,14-9 0,3 3 0,-43 90 0,68-122 0,2 1 0,1 0 0,1 1 0,1 0 0,2 0 0,1 1 0,-1 59 0,20 276 0,-7-304 0,3 0 0,2-1 0,37 108 0,-38-138 0,2 0 0,1-2 0,1 1 0,1-2 0,2 0 0,1-1 0,2-1 0,24 25 0,-44-50 0,22 23 0,1-1 0,0-1 0,2-1 0,0-2 0,2 0 0,30 16 0,-40-29 0,0 0 0,-1-2 0,2 0 0,-1-1 0,26 2 0,95 2 0,-128-8 0,9 1 0,0-1 0,0-1 0,0-1 0,26-5 0,-38 5 0,0-1 0,-1 0 0,1 0 0,-1 0 0,0-1 0,0 0 0,0-1 0,0 0 0,-1 0 0,0 0 0,0-1 0,0 0 0,7-10 0,40-47 0,-32 40 0,-1-1 0,-1 0 0,0-2 0,-3 0 0,20-39 0,-26 29 0,-1 0 0,-2-1 0,-1 1 0,-2-1 0,-1-57 0,-3 70 0,0-343 0,-3 350 0,0 1 0,-1-1 0,-1 1 0,-1 0 0,0 1 0,-1-1 0,0 1 0,-2 0 0,1 1 0,-14-16 0,8 10 0,1-1 0,1 0 0,-17-43 0,20 40 0,-6-16 0,2 0 0,1-1 0,2-1 0,2 1 0,-4-85 0,14 21 0,-3-115 0,-1 209-136,1-1-1,-1 1 1,-1-1-1,0 1 1,0 0-1,-1 0 1,-1 0-1,0 1 0,-13-20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04:17:25.8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 2709 24575,'-4'-74'0,"-3"2"0,-25-108 0,6 36 0,7 29 0,-9-55 0,-10-234 0,15-52 0,5 150 0,14 234 0,3-1 0,4 0 0,3 1 0,17-83 0,-19 137 11,2 0 0,0 1 0,1 0 0,1 1 0,1-1 0,0 2-1,1-1 1,0 1 0,2 1 0,18-21 0,-7 13-259,1 2 1,0 0-1,1 1 1,1 2-1,36-19 1,-40 25-6579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20:01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4986 2350 24575,'-2'-13'0,"0"1"0,-1-1 0,0 1 0,-1 0 0,0 0 0,-1 1 0,0-1 0,-10-14 0,-3-9 0,-23-46 0,-5 1 0,-3 2 0,-95-116 0,-202-190 0,267 306 0,-3 4 0,-2 3 0,-133-84 0,-403-227 0,444 286 0,-303-118 0,-133 12 0,495 171 0,-1 6 0,-1 5 0,-160-7 0,225 27 0,-1 3 0,0 2 0,1 2 0,0 2 0,-101 32 0,87-16 0,1 2 0,1 3 0,-122 77 0,156-84 0,1 1 0,0 2 0,2 1 0,1 2 0,2 0 0,1 2 0,-39 61 0,30-33 0,2 0 0,3 3 0,-38 114 0,53-124 0,2 0 0,-9 88 0,5 112 0,13-185 0,-4 182 0,42 413 0,-9-472 0,8-1 0,102 324 0,282 628 0,-292-812 0,574 1227 0,-222-736 0,84-55 0,-39-194 0,-395-440 0,19 9 0,202 149 0,-237-208 0,3-6 0,169 84 0,-200-116 0,0 2 0,2-4 0,168 56 0,119-7 0,-320-79 0,1-3 0,94 3 0,111-16 0,-211 1 0,0-2 0,0-2 0,-1-2 0,0-2 0,-1-2 0,69-31 0,-57 17 0,-1-2 0,-2-3 0,-1-2 0,73-62 0,-93 66 0,-2-1 0,-1-2 0,46-65 0,65-125 0,-107 165 0,-8 15 0,-2-1 0,-3-2 0,-1 0 0,-2-1 0,-3-1 0,18-89 0,-14-3 0,2-170 0,-22-148 0,-10 256 0,-9 1 0,-64-284 0,-154-381 0,56 403 0,-34 18 0,94 188 0,-94-293 0,34-41 0,167 534 0,-118-416 0,110 407 0,-2 1 0,-4 2 0,-2 0 0,-54-83 0,47 91 0,-3 1 0,-2 2 0,-80-78 0,85 103-1365,15 13-5461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04:17:26.9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24575,'1'10'0,"0"1"0,1-1 0,0 1 0,1-1 0,7 19 0,1 5 0,-9-27 0,67 258 0,-59-213 0,-2-1 0,-3 1 0,0 66 0,-8-102 0,-3-27 0,-4-30 0,10 40 0,-34-229 0,31 199 0,2-1 0,1 1 0,1-1 0,2 1 0,9-43 0,-8 60 0,1 0 0,0 0 0,1 1 0,0-1 0,1 1 0,1 1 0,0-1 0,10-10 0,-12 15 0,0 1 0,1 0 0,-1 1 0,1 0 0,1 0 0,-1 0 0,1 1 0,0 0 0,0 1 0,1-1 0,-1 2 0,1-1 0,15-3 0,-21 7 0,1-1 0,0 1 0,-1 0 0,1 1 0,-1-1 0,1 1 0,0-1 0,-1 1 0,1 0 0,-1 0 0,0 1 0,1-1 0,-1 1 0,0 0 0,0 0 0,0 0 0,0 0 0,0 0 0,0 0 0,-1 1 0,1 0 0,3 4 0,6 8 0,-2 1 0,1 0 0,9 21 0,-6-11 0,24 39 0,70 134 0,-96-172 0,-2 0 0,0 1 0,-2 0 0,-1 1 0,6 51 0,-13-59-47,0-15-118,0 0 1,0-1-1,1 1 0,0-1 0,0 1 0,0-1 1,3 9-1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04:17:28.2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1676 24575,'0'-5'0,"1"0"0,0 0 0,0 0 0,1 0 0,-1 1 0,1-1 0,0 0 0,0 1 0,0 0 0,1-1 0,4-4 0,40-48 0,-26 32 0,15-13 0,1 1 0,1 2 0,49-34 0,-41 34 0,-1-2 0,46-50 0,-64 56 0,-1-1 0,-2 0 0,32-58 0,-44 65 0,-1 0 0,-1 0 0,-1 0 0,-1-1 0,-1-1 0,4-38 0,-3 7 0,-3-1 0,-3-1 0,-2 1 0,-3 0 0,-2 0 0,-19-85 0,18 128 0,1-1 0,-2 1 0,0 0 0,-1 1 0,-1 0 0,0 0 0,-17-20 0,-4 1 0,-54-49 0,81 80 0,0 0 0,0 0 0,0 1 0,-1-1 0,1 1 0,-1 0 0,1 0 0,-1 0 0,0 0 0,0 0 0,0 1 0,0 0 0,0 0 0,0 0 0,0 0 0,-8 1 0,9 0 0,0 1 0,-1 0 0,1 0 0,0 0 0,0 1 0,0-1 0,0 1 0,0-1 0,0 1 0,0 0 0,0 0 0,1 1 0,-1-1 0,1 1 0,-1-1 0,1 1 0,0 0 0,0-1 0,0 1 0,-2 6 0,-5 7 0,1 1 0,1 1 0,1 0 0,0 0 0,-4 27 0,-9 97 0,13-91 0,-1 23 0,3 1 0,3-1 0,3 1 0,4-1 0,23 114 0,-1-46 0,10 170 0,-37-303 0,0 0 0,1 0 0,0 0 0,1 0 0,0-1 0,0 1 0,1-1 0,7 13 0,46 60 0,-1-4 0,-47-62-105,2-1 0,-1-1 0,2 0 0,0 0 0,0-1 0,1-1 0,1 0 0,0-1 0,0 0 0,1-1 0,0-1 0,26 11 0,-3-2-6721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04:17:29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369 24 24575,'-1'-1'0,"1"0"0,-1 0 0,1 0 0,-1 0 0,1 0 0,-1 0 0,0 0 0,1 0 0,-1 0 0,0 0 0,0 0 0,0 1 0,0-1 0,0 0 0,0 1 0,0-1 0,0 0 0,0 1 0,0-1 0,0 1 0,0-1 0,0 1 0,0 0 0,0 0 0,-1-1 0,1 1 0,-2 0 0,-38-5 0,36 5 0,-4 1 0,0-1 0,0 1 0,0 1 0,0 0 0,0 0 0,0 1 0,1 0 0,-1 0 0,1 1 0,0 0 0,0 0 0,0 1 0,0 0 0,1 1 0,0 0 0,0 0 0,1 0 0,-1 1 0,1 0 0,-8 12 0,-5 9 0,0 1 0,2 1 0,1 0 0,-14 39 0,26-59 0,0-1 0,1 1 0,0 0 0,1 0 0,0 0 0,1 1 0,0-1 0,0 0 0,1 1 0,1-1 0,1 14 0,2-9 0,0-1 0,1 1 0,0-1 0,1 0 0,1 0 0,0-1 0,10 13 0,-12-18 0,0 0 0,1 0 0,0 0 0,0-1 0,1 0 0,0-1 0,0 1 0,1-1 0,0-1 0,11 7 0,-7-7 0,0 0 0,0-1 0,0 0 0,0-1 0,1-1 0,-1 0 0,19 1 0,-7-1 0,0 0 0,-1 0 0,1-1 0,0-2 0,0 0 0,34-7 0,-55 7 0,0 0 0,-1-1 0,1 1 0,0-1 0,-1 1 0,0-1 0,1 0 0,-1 0 0,0 0 0,0 0 0,0-1 0,0 1 0,0 0 0,0-1 0,-1 0 0,1 1 0,-1-1 0,0 0 0,0 1 0,0-1 0,0 0 0,0 0 0,0 0 0,-1 0 0,0 0 0,1-4 0,0-12 0,-1 0 0,-1 1 0,-3-24 0,1 10 0,3-46 0,2 59 0,-1 1 0,-1-1 0,-1 0 0,-1 0 0,-1 1 0,-8-33 0,4 38-170,-1 0-1,0 1 0,0 0 1,-1 0-1,-1 1 0,0 0 1,-22-17-1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04:17:31.3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1034 27 24575,'0'-1'0,"-1"0"0,1 0 0,-1-1 0,1 1 0,-1 0 0,1 0 0,-1 0 0,0 0 0,0 0 0,1 1 0,-1-1 0,0 0 0,0 0 0,0 0 0,0 1 0,0-1 0,0 0 0,0 1 0,0-1 0,0 1 0,0-1 0,0 1 0,-1 0 0,1-1 0,0 1 0,0 0 0,-3 0 0,-38-5 0,38 5 0,-30-1 0,0 2 0,0 1 0,0 1 0,1 2 0,-52 15 0,78-18 0,0 0 0,0 1 0,0 0 0,1 0 0,-1 1 0,1 0 0,-1 0 0,1 1 0,1-1 0,-1 1 0,1 1 0,0-1 0,0 1 0,0 0 0,1 0 0,0 0 0,0 0 0,0 1 0,1 0 0,0 0 0,0 0 0,-3 13 0,4-8 0,1 0 0,-1 0 0,2 0 0,0 1 0,0-1 0,1 0 0,1 0 0,0 0 0,0 0 0,1-1 0,1 1 0,0-1 0,8 16 0,0 0 0,-6-13 0,1 0 0,0-1 0,11 16 0,-15-26 0,-1 1 0,1-1 0,0 0 0,0 0 0,1 0 0,-1 0 0,0-1 0,1 1 0,0-1 0,0 0 0,-1 0 0,1-1 0,0 1 0,1-1 0,7 2 0,0 0 0,1-2 0,0 1 0,-1-2 0,1 0 0,0 0 0,0-1 0,-1-1 0,1 0 0,22-7 0,-27 5 0,0 1 0,0-1 0,0-1 0,0 1 0,-1-1 0,0-1 0,0 1 0,0-1 0,-1 0 0,0-1 0,0 0 0,0 0 0,-1 0 0,8-15 0,3-5 0,-1 0 0,-1-1 0,-2-1 0,0 0 0,-2 0 0,-2-1 0,9-54 0,-22 285 0,-4 45 0,5-209 0,-2 0 0,-1 0 0,-2-1 0,-22 58 0,14-53 0,-1-1 0,-45 71 0,52-95 0,-1 0 0,-1-2 0,0 1 0,-1-2 0,0 0 0,-1 0 0,0-2 0,-1 0 0,-19 11 0,-227 96 0,196-90 0,35-16 0,0-2 0,-1-1 0,0-1 0,0-2 0,-1-1 0,0-1 0,1-2 0,-1-1 0,-60-7 0,91 6 0,0 0 0,0 0 0,0-1 0,0 1 0,0 0 0,0-1 0,0 1 0,0-1 0,0 0 0,0 0 0,0 0 0,0 0 0,0 0 0,1 0 0,-1 0 0,0 0 0,1-1 0,-1 1 0,1-1 0,0 1 0,-1-1 0,1 1 0,0-1 0,0 0 0,0 0 0,0 0 0,0 0 0,0 1 0,0-1 0,1 0 0,-1 0 0,1 0 0,0-1 0,-1 1 0,1 0 0,0 0 0,0 0 0,0 0 0,1 0 0,-1 0 0,1-4 0,1 0 0,0 0 0,0 0 0,0-1 0,1 2 0,0-1 0,0 0 0,1 1 0,-1-1 0,1 1 0,1 0 0,-1 0 0,7-5 0,0 2 0,0 0 0,1 2 0,-1-1 0,2 1 0,-1 1 0,1 0 0,-1 1 0,15-3 0,110-15 0,-111 19 0,76-5 0,147 7 0,-107 3 0,-104 0 0,46 8 0,-59-6 0,0-1 0,0 0 0,0-2 0,1-1 0,26-4 0,-24-4-1365,-8-3-5461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04:17:32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11 24575,'-1'21'0,"-1"0"0,-7 26 0,-2 32 0,6 68 0,-12 139 0,11-421 0,6 97 0,-2 15 0,2 0 0,1-1 0,0 1 0,2 0 0,0 0 0,2 0 0,1 0 0,12-30 0,-17 50 0,9-20 0,1-1 0,2 2 0,0 0 0,27-33 0,-37 51 0,1 0 0,-1 0 0,1 0 0,0 0 0,1 0 0,-1 1 0,1 0 0,-1 0 0,1 0 0,0 1 0,0-1 0,0 1 0,0 0 0,1 1 0,-1-1 0,0 1 0,1 0 0,-1 1 0,1-1 0,-1 1 0,1 0 0,-1 0 0,1 1 0,-1-1 0,1 1 0,-1 1 0,0-1 0,8 4 0,-4-1 0,-1 0 0,0 1 0,-1 0 0,1 1 0,-1 0 0,0 0 0,-1 0 0,1 1 0,-1 0 0,0 0 0,8 15 0,4 9 0,24 55 0,-31-61 0,2 5 17,-2 0-1,-1 1 1,-2 0-1,-1 0 1,5 53-1,-6 160-948,-6-205 400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4T04:17:33.9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154 1 24575,'3'1'0,"0"1"0,0-1 0,0 1 0,0 0 0,0-1 0,0 1 0,-1 1 0,1-1 0,-1 0 0,1 1 0,3 4 0,7 7 0,51 40 0,113 122 0,-65-43 0,135 209 0,-215-284 0,-4 1 0,-1 1 0,-4 2 0,-2 0 0,-3 1 0,18 114 0,-22-47 0,-7 249 0,-8-282 0,0-84 0,-1-1 0,0 1 0,0-1 0,-1 0 0,-1 0 0,0 0 0,-9 18 0,-47 77 0,47-86 0,-14 26 0,15-24 0,-1-1 0,-1 0 0,-1-1 0,-23 26 0,19-32 0,-1-1 0,0 0 0,-1-2 0,0 0 0,-1-1 0,-24 8 0,-5 3 0,-59 27 0,41-19 0,0 2 0,3 3 0,-95 66 0,96-51-1365,40-32-5461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29:28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8615 318 24575,'-9'-2'0,"0"0"0,1 0 0,-1-1 0,1 0 0,0 0 0,0-1 0,-12-7 0,0 0 0,-46-15 0,-1 2 0,-114-25 0,123 35 0,-222-44 0,-458-36 0,400 83 0,282 14 0,1 2 0,-1 3 0,1 3 0,-56 17 0,-973 395 0,656-243 0,-1654 655 0,1936-778 0,-297 124 0,319-123 0,-175 110 0,180-90 0,3 6 0,3 4 0,5 6 0,-124 137 0,118-93 0,5 5 0,7 4 0,7 5 0,-83 179 0,-240 677 0,386-922 0,5 2 0,3 0 0,4 2 0,3 0 0,5 1 0,-1 127 0,25-4 0,-8-185 0,2 0 0,0 0 0,2 0 0,2-1 0,15 33 0,5-1 0,3-2 0,3-1 0,1-2 0,80 88 0,-52-75 0,4-2 0,135 98 0,184 78 0,15-38 0,-294-152 0,2-5 0,3-5 0,1-6 0,2-4 0,1-5 0,179 17 0,204-22 0,-369-24 0,237-37 0,190-93 0,-11-41 0,-440 138 0,230-80 0,558-273 0,-805 336 0,-3-4 0,-2-3 0,-2-4 0,84-83 0,279-318 0,-303 306 0,6-7 0,-7-7 0,221-352 0,289-710 0,-239 454 0,-348 656 0,72-186 0,-109 234 0,67-205 0,-92 267 0,10-39 0,-2 0 0,-2-1 0,5-94 0,-15 84 0,-4-147 0,2 196 0,-1 1 0,0-1 0,-2 1 0,1 0 0,-2 1 0,0-1 0,0 1 0,-1 0 0,-1 1 0,-16-21 0,-13-12 0,-57-54 0,82 88 0,-74-74-1365,70 72-5461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29:32.1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7939 3412 24575,'-7'-1'0,"-1"-1"0,1-1 0,-1 1 0,1-1 0,0 0 0,0-1 0,0 0 0,1 0 0,-1 0 0,1-1 0,0 0 0,0 0 0,-5-7 0,-17-11 0,-957-679 0,755 542 0,-288-182 0,106 71 0,100 56 0,-334-218 0,146 140 0,-17 37 0,-532-163 0,901 371 0,-2 7 0,-1 6 0,-239-23 0,0 27 0,252 15 0,-257 4 0,379 14 0,0 1 0,0 1 0,0 0 0,1 1 0,-1 0 0,1 1 0,0 1 0,1 1 0,-1 0 0,2 1 0,-1 0 0,-17 16 0,-7 10 0,2 1 0,-52 65 0,25-13 0,4 3 0,-71 147 0,82-138 0,5 1 0,5 2 0,3 2 0,-38 211 0,63-227 0,3 1 0,9 134 0,1-90 0,-1-72 0,4 0 0,2 0 0,3-1 0,2 0 0,4-1 0,1 0 0,46 96 0,-9-46 0,5-2 0,140 188 0,-120-196 0,129 126 0,109 70 0,-245-231 0,493 400 0,-129-112 0,342 238 0,41-56 0,-738-483 0,201 124 0,345 158 0,-557-304 0,149 41 0,82-4 0,-14-4 0,162 43 0,-46-27 0,177 29 0,-400-84 0,-57-7 0,133 2 0,-232-19 0,0-1 0,0-2 0,0 0 0,-1-2 0,1-1 0,-1 0 0,-1-2 0,1-1 0,-1-1 0,-1 0 0,0-2 0,28-20 0,-22 11 0,-2-1 0,-1-1 0,-1-1 0,-1-1 0,-1-1 0,-1-1 0,-1-1 0,24-47 0,-7 9 0,-2-2 0,-4-1 0,-3-2 0,38-144 0,-46 100 0,8-204 0,-33-120 0,-1 380 0,-3 0 0,-2 0 0,-3 1 0,-25-65 0,19 56 0,-36-122 0,-100-286 0,-8-45 0,156 495-1365,-1 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44:53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9579 488 24575,'-12'0'0,"1"-1"0,-1-1 0,0 0 0,1-1 0,-17-5 0,-2-1 0,-320-91 0,-394-106 0,512 156 0,-2 11 0,-306-13 0,-477 37 0,788 16 0,-294-1 0,-586 4 0,382 24 0,4 68 0,500-51 0,-797 196 0,949-217 0,0 3 0,2 3 0,2 3 0,1 3 0,1 3 0,2 2 0,2 3 0,3 3 0,1 3 0,2 1 0,-76 95 0,15 3 0,-150 252 0,206-292 0,4 2 0,5 3 0,-51 166 0,75-168 0,-21 190 0,14-68 0,-20 40 0,-41 280 0,46 148 0,50-572 0,5-1 0,6 1 0,40 182 0,-8-139 0,132 329 0,-138-420 0,87 137 0,72 64 0,-144-215 0,4-2 0,2-3 0,3-3 0,114 87 0,-22-38 0,178 95 0,-179-124 0,4-6 0,192 62 0,346 69 0,87-41 0,13-46 0,512-6 0,3-87 0,-1300-25 0,932-30 0,550-203 0,-1431 218 0,-1-3 0,0-3 0,-2-3 0,0-2 0,-2-2 0,-1-3 0,-2-2 0,-1-3 0,-1-2 0,-3-2 0,-1-2 0,-2-2 0,-2-2 0,-1-1 0,54-85 0,-29 22 0,-4-2 0,-6-3 0,50-140 0,17-35 0,-13 33 0,-86 183 0,-3-2 0,-3 0 0,13-109 0,2-239 0,-27 311 0,8-201 0,-45-545 0,-41 240 0,-3 90 0,55 398 0,-44-162 0,-79-119 0,71 215 0,43 127 0,-3 1 0,-3 1 0,-3 2 0,-3 2 0,-94-117 0,41 80 0,-118-98 0,175 167 0,-44-44 0,38 35 0,-1 2 0,-82-58 0,81 67-87,33 22-30,0 0 1,0 0 0,-1 1 0,0 0 0,0 1 0,-1 1 0,1 0-1,-1 0 1,0 1 0,-15-2 0,0 4-6710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44:55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24575,'394'351'0,"-276"-252"0,754 574 0,-59-50 0,993 766 0,9-175 0,-693-501 0,-784-481 0,-243-165 0,260 203 0,-80-40 0,-166-131 0,140 115 0,-206-182 0,-2 1 0,-1 1 0,-2 3 0,-2 1 0,-1 2 0,35 51 0,-58-73 0,0 0 0,1-1 0,1-1 0,1 0 0,0-1 0,1 0 0,33 22 0,-15-13-1365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57:44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1 250 24575,'1'-7'0,"0"1"0,0 0 0,1 0 0,0 0 0,0 0 0,1 1 0,0-1 0,0 1 0,0-1 0,0 1 0,1 0 0,0 0 0,0 0 0,0 1 0,1 0 0,0-1 0,-1 2 0,2-1 0,6-4 0,11-7 0,-1 2 0,2 1 0,29-12 0,-31 17 0,0 1 0,0 1 0,0 1 0,1 1 0,22 0 0,-21 1 0,0 0 0,-1-2 0,1 0 0,31-11 0,-28 8 0,1 2 0,-1 0 0,1 2 0,0 0 0,-1 2 0,55 6 0,-1-3 0,-72-2 0,27-1 0,-1 2 0,1 1 0,0 1 0,-1 2 0,60 17 0,-79-17 0,0 1 0,-1 0 0,0 1 0,0 1 0,-1 0 0,0 1 0,0 1 0,-1 0 0,0 1 0,-1 0 0,0 1 0,17 23 0,-26-29 0,1 0 0,0-1 0,0 1 0,0-1 0,0 0 0,1 0 0,5 4 0,-9-8 0,1 0 0,0-1 0,-1 1 0,1 0 0,0-1 0,0 1 0,-1-1 0,1 1 0,0-1 0,0 0 0,0 0 0,-1 0 0,1 0 0,0 0 0,0 0 0,0-1 0,-1 1 0,1 0 0,0-1 0,0 1 0,-1-1 0,1 0 0,-1 0 0,1 0 0,0 0 0,-1 0 0,1 0 0,-1 0 0,0 0 0,3-2 0,4-6 0,-1 0 0,1 0 0,-1-1 0,-1 0 0,0 0 0,0 0 0,-1-1 0,0 0 0,-1 0 0,0 0 0,-1 0 0,0-1 0,-1 1 0,0-1 0,-1 0 0,0-18 0,-5 44 0,0-1 0,0 0 0,-2 1 0,1-1 0,-2-1 0,1 1 0,-2-1 0,0-1 0,0 1 0,-1-1 0,-16 15 0,19-22 9,0-1 1,0 1-1,0-1 0,-1-1 0,1 1 1,-1-1-1,0 0 0,1-1 0,-1 0 0,0 0 1,0 0-1,-12-1 0,1 0-380,0-1-1,-1 0 1,-28-7 0,26 2-6455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57:49.5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1 558 24575,'9'-2'0,"0"0"0,0-1 0,0 0 0,0 0 0,0-1 0,-1 0 0,1-1 0,-1 0 0,0 0 0,-1-1 0,11-9 0,23-14 0,264-170 0,-285 185 0,2 1 0,-1 1 0,2 0 0,0 2 0,0 1 0,0 1 0,1 0 0,0 2 0,1 1 0,26-2 0,12-3 0,83-24 0,-50 11 0,15-9 0,-78 21 0,0 1 0,0 2 0,1 2 0,37-4 0,32-2 0,-67 7 0,42-2 0,457 7 0,-499 3 0,-1 2 0,0 1 0,0 1 0,0 2 0,41 17 0,51 12 0,-97-29 0,0 1 0,46 24 0,2 0 0,-56-26 0,0 1 0,-2 1 0,1 1 0,-1 1 0,0 1 0,-2 0 0,1 2 0,-2 0 0,0 1 0,0 0 0,21 30 0,-25-27 0,0 2 0,14 31 0,-2-4 0,-7-3 0,-15-36 0,0 0 0,1 0 0,0 0 0,6 9 0,-10-17 0,1 0 0,-1-1 0,1 1 0,-1-1 0,0 1 0,1-1 0,-1 0 0,1 1 0,-1-1 0,1 1 0,-1-1 0,1 0 0,-1 1 0,1-1 0,0 0 0,-1 0 0,1 1 0,-1-1 0,1 0 0,0 0 0,-1 0 0,1 0 0,0 0 0,-1 0 0,1 0 0,0 0 0,-1 0 0,1 0 0,-1 0 0,1 0 0,0-1 0,20-15 0,13-34 0,-31 45 0,36-73 0,-27 52 0,24-40 0,-75 144 0,31-58 0,-1 0 0,0-1 0,-2 0 0,0 0 0,-16 18 0,22-33 0,1-1 0,-1 0 0,1 0 0,-1 0 0,0-1 0,0 0 0,0 0 0,0 0 0,-1 0 0,1-1 0,0 0 0,-1 0 0,1 0 0,-1-1 0,-6 0 0,-15 0 0,-45-5 0,64 4 0,-41-9-1365,28 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57:52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21 131 24575,'-1'0'0,"1"0"0,-1 0 0,0 0 0,1 0 0,-1 0 0,0 0 0,0 0 0,1 0 0,-1 0 0,0 0 0,1 0 0,-1 0 0,0-1 0,1 1 0,-1 0 0,0 0 0,1-1 0,-1 1 0,0-1 0,1 1 0,-1 0 0,1-1 0,-1 1 0,1-1 0,-1 1 0,1-1 0,-1 1 0,1-1 0,0 0 0,-1 1 0,1-1 0,0 0 0,-1 1 0,1-2 0,0 2 0,0-1 0,1 0 0,-1 0 0,1 1 0,-1-1 0,1 0 0,-1 0 0,1 1 0,-1-1 0,1 1 0,0-1 0,-1 0 0,1 1 0,0-1 0,-1 1 0,1 0 0,0-1 0,0 1 0,-1-1 0,1 1 0,0 0 0,0 0 0,0 0 0,0-1 0,-1 1 0,1 0 0,0 0 0,0 0 0,1 0 0,16 1 0,0-1 0,0 2 0,0 0 0,0 2 0,34 10 0,-11-3 0,-39-11 2,0 0 0,0 0 1,1 0-1,-1 0 0,0 0 0,0 0 0,0-1 0,0 1 0,0-1 0,0 1 1,0-1-1,0 0 0,-1 0 0,1 0 0,0 0 0,0 0 0,-1 0 0,1-1 1,0 1-1,-1 0 0,1-1 0,-1 1 0,0-1 0,1 0 0,-1 1 0,0-1 1,0 0-1,1-3 0,5-9-101,-1 1 1,0-1-1,3-15 1,-1 8-935,-1 3-5793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3/3/2025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2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18.xml"/><Relationship Id="rId18" Type="http://schemas.openxmlformats.org/officeDocument/2006/relationships/image" Target="../media/image29.png"/><Relationship Id="rId26" Type="http://schemas.openxmlformats.org/officeDocument/2006/relationships/image" Target="../media/image33.png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26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17.xml"/><Relationship Id="rId24" Type="http://schemas.openxmlformats.org/officeDocument/2006/relationships/image" Target="../media/image32.png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34.png"/><Relationship Id="rId10" Type="http://schemas.openxmlformats.org/officeDocument/2006/relationships/image" Target="../media/image25.png"/><Relationship Id="rId19" Type="http://schemas.openxmlformats.org/officeDocument/2006/relationships/customXml" Target="../ink/ink21.xml"/><Relationship Id="rId4" Type="http://schemas.openxmlformats.org/officeDocument/2006/relationships/image" Target="../media/image22.png"/><Relationship Id="rId9" Type="http://schemas.openxmlformats.org/officeDocument/2006/relationships/customXml" Target="../ink/ink16.xml"/><Relationship Id="rId14" Type="http://schemas.openxmlformats.org/officeDocument/2006/relationships/image" Target="../media/image27.png"/><Relationship Id="rId22" Type="http://schemas.openxmlformats.org/officeDocument/2006/relationships/image" Target="../media/image31.png"/><Relationship Id="rId27" Type="http://schemas.openxmlformats.org/officeDocument/2006/relationships/customXml" Target="../ink/ink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6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8.xml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1.xml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38800" y="2789696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Heaps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FF1C5-A423-B061-6972-91147C3FB0A0}"/>
              </a:ext>
            </a:extLst>
          </p:cNvPr>
          <p:cNvSpPr txBox="1"/>
          <p:nvPr/>
        </p:nvSpPr>
        <p:spPr>
          <a:xfrm>
            <a:off x="-457200" y="87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FF81249-0CEE-5064-25E4-3F941641B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5A74339-99A7-0D21-8162-A56D842C476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8AED3A5-F175-766E-6618-CA07EFA3F21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49FB907-B166-BD45-436F-BB453B3BE82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A88D5D4-0C8C-16E3-9FA1-C4BC1FA28F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797B64C-7B45-861D-7910-1A8A4F46DF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2284E-1688-217D-6426-B25ED4CB157E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293AD7-CDA2-43F9-71B3-C844A6097E3D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CF3A2D-BBF3-2707-F90E-C8C44B3E750B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266D24-9954-459A-F9DC-C65B928C7210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55E6AB-3BEE-90CD-D561-3C7C539C54F3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B2EC66-B629-101E-4A7F-4DA2C9A828A3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7D3153-989A-6CA6-3554-ABBD289295A6}"/>
              </a:ext>
            </a:extLst>
          </p:cNvPr>
          <p:cNvSpPr/>
          <p:nvPr/>
        </p:nvSpPr>
        <p:spPr>
          <a:xfrm>
            <a:off x="954677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6C7952-2181-9075-6B80-6E81969C891C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62A16B-7AF6-DCB3-CE21-C26D26FB9227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61261F-4234-8D02-54D3-3B69684B968B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9647EB-8A1F-5EB6-D0C9-8247A516AE14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123370-554D-A6CB-CD3D-57064111E9F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8BD674-4EFB-32DE-657D-67410DD840EC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4E19E1-C401-10B8-589D-DD9C768606EA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987E9E-FAA6-EFA2-CAB1-94BBB3673584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9927771" y="2362200"/>
            <a:ext cx="77070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BE55DF-B351-63FE-8B76-3A3285087D84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D6D84F-EB30-F1D7-8FEA-0DA5821E670C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07C287-CB68-FF3B-E2F8-3801EEFA3AE1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7AAE80-EBFF-9E2D-B16C-C9A4BFA79C00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9CDC4-5F99-1AE9-4DA9-DCD7B9612897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A92749-DA1A-4EF1-D53E-37C045608B89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8BD080-1754-DD97-5C00-4DDF4370D72D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BCE41B5-1A76-4A2C-B2F1-F6A0C61E205A}"/>
              </a:ext>
            </a:extLst>
          </p:cNvPr>
          <p:cNvSpPr txBox="1"/>
          <p:nvPr/>
        </p:nvSpPr>
        <p:spPr>
          <a:xfrm>
            <a:off x="575855" y="2462856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this is a complete binary tree, this is the only place a new node can 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04A9A-B974-7FCC-C5CF-191A393D16C3}"/>
              </a:ext>
            </a:extLst>
          </p:cNvPr>
          <p:cNvSpPr txBox="1"/>
          <p:nvPr/>
        </p:nvSpPr>
        <p:spPr>
          <a:xfrm>
            <a:off x="564424" y="369885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However, we are now violating the heap property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4D6741-7B81-6890-9E04-4A6B2FB85130}"/>
                  </a:ext>
                </a:extLst>
              </p14:cNvPr>
              <p14:cNvContentPartPr/>
              <p14:nvPr/>
            </p14:nvContentPartPr>
            <p14:xfrm>
              <a:off x="7305429" y="3134777"/>
              <a:ext cx="1622520" cy="3240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4D6741-7B81-6890-9E04-4A6B2FB851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87789" y="3116777"/>
                <a:ext cx="1658160" cy="32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51586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D10A74D-156A-AEBA-3285-8E764123F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9829F60-A425-D7DD-540A-62EFC38895B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8462903-2C7E-846F-9539-F087EB39D76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D1C6A92-E920-3B90-09C7-74706A44590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F19B76C-4D23-2596-7374-4E1398AB83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14FE33A-7428-4C36-7AC2-1DE29EE011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28362-7E1B-C08E-BC30-3DD4F49BE54D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EE47B4-A897-D669-563C-7E150B9E0AE6}"/>
              </a:ext>
            </a:extLst>
          </p:cNvPr>
          <p:cNvSpPr txBox="1"/>
          <p:nvPr/>
        </p:nvSpPr>
        <p:spPr>
          <a:xfrm>
            <a:off x="2209800" y="61702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90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89, 34, 45,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12, 11, 67,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37B0D8-A34A-3E8D-D51E-FCB16446A6CC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95C8AB-C8A2-8AD3-5E02-D62C6288FBBB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A5CFB7-1D22-2436-4076-ABA633043CC2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D59D81-6A9B-BA42-3BB4-CA0DE66965C7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9F3C77-76D7-0444-42AC-321479C9898B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F6A4ED-AE97-417F-0704-A4CBC70527BA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A25387-D9B9-EABD-CBD1-B370F9FF701C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C234805-DF55-8F78-9DBA-65541BA04D2B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83D6B9-83F5-D706-B3A4-28E6815C7DC4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C1E9348-D91C-E243-157D-8BFCEBA2CB7B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CDAFA5-B693-E451-7A8D-9C5D66EA102C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86A613-6A93-5EB5-5D2F-34429096127A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83E2706-7568-4A63-1F45-269F8831BB8B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17DA8D-DAEC-4FD4-66D6-45C07F52131D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ED4337-95F8-0BAA-734C-ADE54D92CEE3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18AD51C-8289-0A44-1233-A19B43B1D37F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05B3A51-41E6-2759-6737-292CC3ACDF27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AFB222-B408-6066-208F-E27C58283732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02A7A13-3DB4-E1D6-9DE1-C4A9605D235A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E476A0-883E-1AAF-13FE-2EB2E841F225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9BC91A-9C99-79C8-E437-45C0984555DF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BE0F09-532E-D41C-57CA-89C0BE8685C4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9DC56B3-4FC9-4E9D-3A68-F3BAD5CDF6DF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FF985D3-CBC0-B002-5F8F-6E8205AFC6BF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263B95-9853-0CCB-1DB2-3E554BE427C1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64866-D1F4-2C95-BF82-437BA99400B2}"/>
              </a:ext>
            </a:extLst>
          </p:cNvPr>
          <p:cNvSpPr txBox="1"/>
          <p:nvPr/>
        </p:nvSpPr>
        <p:spPr>
          <a:xfrm>
            <a:off x="7734300" y="49530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Heapify</a:t>
            </a:r>
            <a:r>
              <a:rPr lang="en-US" dirty="0"/>
              <a:t> down 23 !</a:t>
            </a:r>
          </a:p>
        </p:txBody>
      </p:sp>
    </p:spTree>
    <p:extLst>
      <p:ext uri="{BB962C8B-B14F-4D97-AF65-F5344CB8AC3E}">
        <p14:creationId xmlns:p14="http://schemas.microsoft.com/office/powerpoint/2010/main" val="31656128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E7C1B5-9C9A-E822-9A99-A88DB9E65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6816881-E46E-B210-0C36-4DE99CF8FF7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CFAD520-A124-FDC4-C2C3-2F8719F519D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DD50FBF-60C4-21D3-91E3-C58B8652AB3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285B7FC-387C-4317-FE80-601A8A90D5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96EBE77-5D54-6F72-EAB2-0F5B6F2BCE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4A631-5705-141C-FA06-4052702B35B9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E561C-D5C1-1EC3-863A-CEF9D461B904}"/>
              </a:ext>
            </a:extLst>
          </p:cNvPr>
          <p:cNvSpPr txBox="1"/>
          <p:nvPr/>
        </p:nvSpPr>
        <p:spPr>
          <a:xfrm>
            <a:off x="2209800" y="61702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90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89, 34, 45,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12, 11, 67,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6936C3-AC22-362B-D383-188A4F41B8EC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B40F9B-9961-2AA3-B005-39CF08ADFB72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AC83A3-628D-E264-1279-2CD09E03A79C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9C0589-DCDB-A58A-C5AB-D0C56FE4E26F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DFB494-DF5F-1CDD-8199-9147D5703E6C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370B240-4FE9-7DBE-42DB-D05AF10E4308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F77C28-85DC-0151-B6AE-B1CF57B74D9C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81B728-F741-6C86-0893-32DDB2AB2C32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E09268-A2CD-CD94-DB29-B1F7AA9801D7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D1CF98-F565-9BCB-2D73-BC4E80522464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DF484E-D827-544F-654D-EDB34E1A1631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5EE456-9343-EA28-850A-99C5A5B004DB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272CDA-8705-2F08-3801-9459FAFEE414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08E8D0-9C0F-937F-8E4C-071FB4C21506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9796A81-3D23-4497-04D5-FFF58B83A4FC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282501-3572-6955-A479-8ED97F6828D3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ABBCAE-48B6-BC72-2CDD-AD2EA7075D23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0CB0C9-5F98-FA2B-AE97-0B0101B425AA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561E63-3C6A-B81E-8619-84A44816DB6C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1DE8BE-5898-D727-7A37-875EBCF70620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4883A63-6CC4-536B-416B-2A21643FBED8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4366811-F28E-F904-8012-5AA736E6CFC9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BE33709-B8FF-5C7E-580C-91A9E1C0C472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F5B75C5-D76F-0A79-B743-925578FF4823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EAF36CF-B50D-7357-9DD2-82E96639450C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1C3048-AAA9-6649-F9CA-6B91B36E045E}"/>
              </a:ext>
            </a:extLst>
          </p:cNvPr>
          <p:cNvSpPr txBox="1"/>
          <p:nvPr/>
        </p:nvSpPr>
        <p:spPr>
          <a:xfrm>
            <a:off x="7734300" y="49530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Heapify</a:t>
            </a:r>
            <a:r>
              <a:rPr lang="en-US" dirty="0"/>
              <a:t> down 23 !</a:t>
            </a:r>
          </a:p>
        </p:txBody>
      </p:sp>
    </p:spTree>
    <p:extLst>
      <p:ext uri="{BB962C8B-B14F-4D97-AF65-F5344CB8AC3E}">
        <p14:creationId xmlns:p14="http://schemas.microsoft.com/office/powerpoint/2010/main" val="365139884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3AAA467-7F2E-2408-429F-66A397915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DA7448B-F8E6-2AE0-ACC1-0B1FB232B8D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C74B7E4-60E4-FF30-FA1F-2D8BCFDD06B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AED2944-0057-9D68-FA29-363D101EF49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BB5E501-EF6D-5522-2361-2FAE8DADC6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7395BA8-CAC4-F460-91C0-3BA5E6D424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102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90C01F-04D9-4E83-DCE2-C9738B726ABA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60668-CEE6-0C64-B8BB-3351C77E9745}"/>
              </a:ext>
            </a:extLst>
          </p:cNvPr>
          <p:cNvSpPr txBox="1"/>
          <p:nvPr/>
        </p:nvSpPr>
        <p:spPr>
          <a:xfrm>
            <a:off x="2209800" y="61702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90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89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23, 34, 45,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12, 11, 67,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8CF3C-573D-A331-7018-CE3F589C7B53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88129D-DD28-DC20-6310-FDE7FA60FF04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692E23-9034-7253-C613-1075C66DEB6C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3E6C91-A446-8DAA-D651-DE0A01025175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CF2AF9-1C3D-E252-5908-7AF51BD12004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60C079-C9F4-220E-75ED-ECA6331BE531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7E0AEF-71E9-F5A2-6774-2E74EC5AFDF5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8BFA85-38DC-97EA-275F-42B00D139A68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D8DD78-9609-7124-4547-42A6D0AA3227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756CB9-0766-70BE-AF44-02565EA2617A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E7E3F4-499E-E0CE-58C0-83F9ED55C63D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E8CBC4-3E81-E2B7-1DAD-B72D92B15792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CED649-0356-DDDC-DDE5-2ECF81CCD77F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97F757-4D0F-A301-00D2-204D47D9D2E8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5E68E4-07D9-38E6-A634-392A45B43B42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A9D373-0DEE-24D6-3C66-88D1D40DF441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2C1E5-718F-DBCB-2F95-26060C51ABA6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CB1B583-6355-E25A-1A08-93775CEB2EA8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6D0AE2-870C-2D98-270B-FC8F7CDF685C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2496D2-4CD3-7253-7AE1-246FD39A1D01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47F20E-EF61-4673-BA0E-6D1D2F11DBCA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E1CB64-A2B0-C4E6-07A5-7E80B49E9FEF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4BA9CC1-3466-FEC4-FB97-78E2A51AFB4E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B77C54E-2C0C-3C3D-E370-72787A0E9A89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769BDB-1D34-CB3F-B446-E18B1B74BC3B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847B72-7493-1E06-6572-244495D12D2E}"/>
              </a:ext>
            </a:extLst>
          </p:cNvPr>
          <p:cNvSpPr txBox="1"/>
          <p:nvPr/>
        </p:nvSpPr>
        <p:spPr>
          <a:xfrm>
            <a:off x="7734300" y="49530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Heapify</a:t>
            </a:r>
            <a:r>
              <a:rPr lang="en-US" dirty="0"/>
              <a:t> down 23 !</a:t>
            </a:r>
          </a:p>
        </p:txBody>
      </p:sp>
    </p:spTree>
    <p:extLst>
      <p:ext uri="{BB962C8B-B14F-4D97-AF65-F5344CB8AC3E}">
        <p14:creationId xmlns:p14="http://schemas.microsoft.com/office/powerpoint/2010/main" val="46324594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20EC400-9094-697D-60EB-E9B7A931A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9A8A830-CD23-9E8D-7102-E72D53C06C0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773FC96-6FD5-91E1-158B-4876960F881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DDC4E23-6B97-27F3-3934-C7E306B8202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47A981A-4D29-AEED-D9AB-0EC12F857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3DBB030-F4D1-9995-7560-0576B344B6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44436-4DE1-4028-B48B-A1134D1981DC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DA3B9-3226-AA9F-3268-0F993490DBEA}"/>
              </a:ext>
            </a:extLst>
          </p:cNvPr>
          <p:cNvSpPr txBox="1"/>
          <p:nvPr/>
        </p:nvSpPr>
        <p:spPr>
          <a:xfrm>
            <a:off x="2209800" y="61702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89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67, 34, 45,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12, 11, 23,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73CBC-9DCB-DF9F-6F9E-BDE351BE1F32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992B1D-F61E-E7AB-D330-B60D11629538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EB8194-323D-4C8D-BA45-DB11E90E425F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203749-6FE4-65EE-1F1F-74B633460BAE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2D531E-9A98-E281-9F4D-F8BCD0580BC5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785506-2BAA-2789-326E-1FDE74CD33DC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0D6F1B-8C50-92DD-9CF9-E33029DA0B5B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7796CAC-6549-7F58-5B9E-BD7B76703490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9F8DD6-B46D-7BDA-6A7C-CD7DED3D6672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93A7C7-27D7-46A0-8F42-EC165D9B013A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1F4109-C7AF-6DE1-3A60-51907478F928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963C79-C400-61E9-7295-ADCA8180A17A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8282C1-913B-DABE-549C-BAF715AE11F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DB9520-085E-7778-6933-FF240DEB464D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B19F51-E25B-2975-7884-726CEB1A6D98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0553E6-1973-342D-3ED0-CC00C44E9022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807F45-3336-A38A-FA1A-1B54C6C32FB4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EBD1D8B-045E-EAA5-5FD2-D3DB71120824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A60091-47DB-0565-8138-2B21EFF59E97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80084A-4644-379F-F02D-80247B99C809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08E7E21-D0E9-0E9D-87FC-90103BAAC6B8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9C55FD-C225-0FDA-E66A-B78F45622EE6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E7B3EE-6159-E3AD-6DE9-2D2984E20E40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EC93622-4108-995C-900C-88B68376F45E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0E9A73-BA42-4621-81D1-B9D8B0C6E27A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567CC1-EAAB-7700-0038-3EC514E0EEB4}"/>
              </a:ext>
            </a:extLst>
          </p:cNvPr>
          <p:cNvSpPr txBox="1"/>
          <p:nvPr/>
        </p:nvSpPr>
        <p:spPr>
          <a:xfrm>
            <a:off x="7315200" y="4534163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We now have a max heap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3A88A6-C550-8739-EA53-B8041472F4F2}"/>
              </a:ext>
            </a:extLst>
          </p:cNvPr>
          <p:cNvSpPr txBox="1"/>
          <p:nvPr/>
        </p:nvSpPr>
        <p:spPr>
          <a:xfrm>
            <a:off x="429113" y="2798639"/>
            <a:ext cx="3857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 index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data.size</a:t>
            </a:r>
            <a:r>
              <a:rPr lang="en-US" dirty="0">
                <a:latin typeface="Consolas" panose="020B0609020204030204" pitchFamily="49" charset="0"/>
              </a:rPr>
              <a:t> to 0 :</a:t>
            </a:r>
          </a:p>
          <a:p>
            <a:r>
              <a:rPr lang="en-US" dirty="0"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heapifyDown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data.size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84E9AF-0CE1-5314-36BA-8243C44261B4}"/>
              </a:ext>
            </a:extLst>
          </p:cNvPr>
          <p:cNvSpPr txBox="1"/>
          <p:nvPr/>
        </p:nvSpPr>
        <p:spPr>
          <a:xfrm>
            <a:off x="4458393" y="27764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5EB368-83A5-B968-C206-89C10E86BA0E}"/>
              </a:ext>
            </a:extLst>
          </p:cNvPr>
          <p:cNvSpPr txBox="1"/>
          <p:nvPr/>
        </p:nvSpPr>
        <p:spPr>
          <a:xfrm>
            <a:off x="4458393" y="3335413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</a:t>
            </a:r>
            <a:r>
              <a:rPr lang="en-US" dirty="0" err="1">
                <a:solidFill>
                  <a:srgbClr val="FF0000"/>
                </a:solidFill>
              </a:rPr>
              <a:t>logn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46D7F0-01C8-269F-F835-C480FB9B62F5}"/>
              </a:ext>
            </a:extLst>
          </p:cNvPr>
          <p:cNvSpPr txBox="1"/>
          <p:nvPr/>
        </p:nvSpPr>
        <p:spPr>
          <a:xfrm>
            <a:off x="844153" y="4307254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Total for building heap: O(</a:t>
            </a:r>
            <a:r>
              <a:rPr lang="en-US" dirty="0" err="1">
                <a:solidFill>
                  <a:srgbClr val="FF0000"/>
                </a:solidFill>
              </a:rPr>
              <a:t>nlogn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86508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5981481-C114-ED8A-A69F-C9B2F8C02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4EBB6AA-FC6E-1C2D-E1F7-FBB088463A8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46FE1DC-D7CE-339D-7EDE-F5BD7895E1A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1BF3809-7E56-E713-1F08-2004334408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87EF311-C449-47DF-07AF-B52600B1A9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AA1A7E8-F8C8-0EF4-E585-A65F875C9F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B9F21-0C82-7FD8-0DAE-1FD25786D8E2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602ED-63F1-AABC-6180-6D761FF31783}"/>
              </a:ext>
            </a:extLst>
          </p:cNvPr>
          <p:cNvSpPr txBox="1"/>
          <p:nvPr/>
        </p:nvSpPr>
        <p:spPr>
          <a:xfrm>
            <a:off x="2209800" y="61702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89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67, 34, 45,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12, 11, 23,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B670F-BE2A-EC72-E577-35090FC229F4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17253B-F08A-5D51-8DB3-4EAC44B220A4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BA16A8-2B8A-9FA4-7C80-189EA64FB974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D4AAC6-6FBB-83ED-B6EC-757DC2C71730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36A63B-923E-588B-7D30-BFB971B48279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B8DDAE-D6D1-8725-9337-746F4B37E57C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727A3F-4E9E-D1C3-7969-E517F0CD9297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A23CBB-9996-3975-E1C7-19EB81C71314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A501AF-21C2-C063-7C7C-0042E9393280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6ACFE8-E75C-82AA-39D8-34128F21E3CF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5E2581E-9009-6356-44F1-514948CAE1F7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D6B00E-2B0C-3792-C8C9-203E4FA3CFEF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CA5368-2930-B5AF-CFAA-A5EE74A213D0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9726FB-47E9-9282-7A56-7FF42E6F9FF8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F957E7-2C52-92E2-A9B5-CC35F92031B6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6DD1E0-AC60-C4DB-E2EC-F7B1E7B24356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921D24F-1B85-4810-8376-8EE277BF8002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E9D8E3-2B21-4E54-B636-B82C37412DFA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A182F6-9A1E-3551-2045-F646773131D5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EB7196-C456-4358-0BE2-49E0826C3FAF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EA5F18-A6D1-112B-9B1F-7AF67B61F594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0BF75D-01BF-2CCE-0C3C-0FF96FACD683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2D1F06-AB3C-C72E-67F2-B5779D1D4752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68F17F7-A3C1-FEF5-F30D-2DB6F0E1D835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EA8D7E-7B74-3CFB-3932-6FB7F964C02E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7FDF5-F29D-721E-1840-AD4DB2696BEA}"/>
              </a:ext>
            </a:extLst>
          </p:cNvPr>
          <p:cNvSpPr txBox="1"/>
          <p:nvPr/>
        </p:nvSpPr>
        <p:spPr>
          <a:xfrm>
            <a:off x="317000" y="2724834"/>
            <a:ext cx="440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Swap the root with last element, and </a:t>
            </a:r>
            <a:r>
              <a:rPr lang="en-US" dirty="0" err="1"/>
              <a:t>heapify</a:t>
            </a:r>
            <a:r>
              <a:rPr lang="en-US" dirty="0"/>
              <a:t> down the new root</a:t>
            </a:r>
          </a:p>
        </p:txBody>
      </p:sp>
    </p:spTree>
    <p:extLst>
      <p:ext uri="{BB962C8B-B14F-4D97-AF65-F5344CB8AC3E}">
        <p14:creationId xmlns:p14="http://schemas.microsoft.com/office/powerpoint/2010/main" val="49821762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878C015-9E7E-0E90-BE53-4C7050B33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965D5C6-5D32-DA4A-DA8B-3CBD829A7E5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E8E7DC1-21D5-EC92-43AF-B41B2B5641A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22CB3EE-7837-B196-7BA6-6BEE092002B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7F43EFB-5168-A0D6-2B50-A86A48C3E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967B5D7-939D-F2ED-A95A-082D9C4500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891D85-9548-4B35-3487-ECDDF30E821B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E11875-66BE-9678-D40C-57577C97171A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996E1E-A1C1-FC98-DD70-4AEE0B4EA29A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34B7D8-B9F2-7D91-5BBA-68519794C562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23E363-2E74-87A5-3591-FE490032DABE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34E8FC-ECA7-8FF7-03A1-3DCC53DFD1AC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69A292-66D4-3F06-3A40-9609C7B9B4EE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72F974-567F-3713-F21D-F3859C53AEA2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15C367-0E22-9649-F6F2-06D7FC185E43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81FA571-7549-D66B-6F10-029680B7046C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0DEC2A-BA5A-2F07-26A4-8C70D7EF5154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A2FD75F-1563-38F1-BB13-D5A8A868FAEB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717E95D-DE24-D960-02C4-682F3F9FF88A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C9F617-CAD1-BB47-DE58-7EDA40D6221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4CB945-D991-527E-6920-9F719C7A7EDF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656215-73D4-B093-E3EC-3222A34A46CD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D1B7ABF-153E-9972-7D93-53EE7D478086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601104-3A40-D543-FE02-3B15F70E4570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F359C8D-243D-FBE5-3081-1774F24DBE0C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D1CAA4-7BB7-DF9B-BF27-6E206CDDAABA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7176C40-E6C8-1F26-7EF3-B6569073ED02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31B932-51EA-71E9-83FF-0219B220F8EB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478F8E-6840-5830-228B-6BB9BE1AE8EA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E3EE080-A9F7-0986-BEE4-F0738229E09F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CDB5FEC-CD75-864B-769A-A81A69573953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9476C8-1379-E3D9-4241-4CB1906680D6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D6F7D-5CA4-5AC0-483B-EF3F2BD11B0C}"/>
              </a:ext>
            </a:extLst>
          </p:cNvPr>
          <p:cNvSpPr txBox="1"/>
          <p:nvPr/>
        </p:nvSpPr>
        <p:spPr>
          <a:xfrm>
            <a:off x="317000" y="2724834"/>
            <a:ext cx="440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Swap the root with last element, and </a:t>
            </a:r>
            <a:r>
              <a:rPr lang="en-US" dirty="0" err="1"/>
              <a:t>heapify</a:t>
            </a:r>
            <a:r>
              <a:rPr lang="en-US" dirty="0"/>
              <a:t> down the new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39CE83-3C25-AECA-BA30-CEDBF50827D0}"/>
              </a:ext>
            </a:extLst>
          </p:cNvPr>
          <p:cNvSpPr txBox="1"/>
          <p:nvPr/>
        </p:nvSpPr>
        <p:spPr>
          <a:xfrm>
            <a:off x="849473" y="339695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 N amount of times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2BFF349-4716-2A77-3824-B5988294D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18393"/>
              </p:ext>
            </p:extLst>
          </p:nvPr>
        </p:nvGraphicFramePr>
        <p:xfrm>
          <a:off x="533400" y="5533277"/>
          <a:ext cx="10891992" cy="543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666">
                  <a:extLst>
                    <a:ext uri="{9D8B030D-6E8A-4147-A177-3AD203B41FA5}">
                      <a16:colId xmlns:a16="http://schemas.microsoft.com/office/drawing/2014/main" val="3875438402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61307758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83738128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53327019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97984416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7106307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86907889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288016635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5408486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41888971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95340945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235620301"/>
                    </a:ext>
                  </a:extLst>
                </a:gridCol>
              </a:tblGrid>
              <a:tr h="54354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50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3486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4584E71-B8B8-CB80-CD05-89086636F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5006D4-3102-B48B-93A6-79E39E2C832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3C6F83E-75D7-E70E-5889-E4D42A1F0A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98041FC-8CBD-3D7A-1B02-2270475BA53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CF0F35D-1005-7316-E79C-5D1BE32FB5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6DCDF97-12D5-B273-0EFE-F86E57EA63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C787B-DB52-B8A9-AECE-6E1AC12F9425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545CB-1810-1081-F6F2-A484762AF64D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62C650-E9D9-126E-1FFF-36F9E1A061CF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DC32A0-1965-1918-D442-BBE61D6D50A5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E93156-F9FB-C780-ACDE-28A88D5F335A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995C1F-2F99-459D-689E-920234E981D1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FF510F-F4B6-FAAA-D697-F75A3D8658F1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A0C712-A9E0-5F61-7862-970E1F5D42E7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C12CB6D-D9A1-B3E3-DBB5-A54DCFED481F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B24955-9B71-5416-969D-4793ED67D90C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004D1F8-1DA2-5855-3862-CA9D68DCF4DA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7DA3925-6CC3-8F59-BFD1-6D2028C469D2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040085-392F-E65A-5F43-4FF8A816BB35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E9B344-6C74-0BE1-2249-40B7E33BB6CA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3B57ED-19CA-19B7-A761-3A6BDE8F1016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5900FA-580B-F87D-5054-A4C7FA5F0833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FA83F7D-70BA-120B-7D23-B9B1BF46789E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D632A0-E6CF-8F50-8BE6-51CDFE64A85A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6AE70F-121B-F15D-9947-1C46069798FC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FAB8BA0-089F-B96B-8A5F-5D81648105C1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2544CA-9C98-0979-B32B-25DF68A85656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3851309-6FD6-0439-F657-935838CCD8AE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70DB1E4-ED58-3633-6C50-CAFA0113FB93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73DEC09-5BD7-4615-C5EA-934BE9E93696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D63DE6-69AD-5B82-19FD-385B8331EB3F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66145-9623-1C2E-A9B3-6F06D5E4910F}"/>
              </a:ext>
            </a:extLst>
          </p:cNvPr>
          <p:cNvSpPr txBox="1"/>
          <p:nvPr/>
        </p:nvSpPr>
        <p:spPr>
          <a:xfrm>
            <a:off x="317000" y="2724834"/>
            <a:ext cx="440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Swap the root with last element, and </a:t>
            </a:r>
            <a:r>
              <a:rPr lang="en-US" dirty="0" err="1"/>
              <a:t>heapify</a:t>
            </a:r>
            <a:r>
              <a:rPr lang="en-US" dirty="0"/>
              <a:t> down the new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19C04E-0D39-82EB-5216-C3A76E1423E4}"/>
              </a:ext>
            </a:extLst>
          </p:cNvPr>
          <p:cNvSpPr txBox="1"/>
          <p:nvPr/>
        </p:nvSpPr>
        <p:spPr>
          <a:xfrm>
            <a:off x="849473" y="339695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 N amount of times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F75125-B229-5990-CAB1-DA6E05AB4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17513"/>
              </p:ext>
            </p:extLst>
          </p:nvPr>
        </p:nvGraphicFramePr>
        <p:xfrm>
          <a:off x="533400" y="5533277"/>
          <a:ext cx="10891992" cy="543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666">
                  <a:extLst>
                    <a:ext uri="{9D8B030D-6E8A-4147-A177-3AD203B41FA5}">
                      <a16:colId xmlns:a16="http://schemas.microsoft.com/office/drawing/2014/main" val="3875438402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61307758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83738128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53327019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97984416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7106307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86907889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288016635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5408486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41888971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95340945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235620301"/>
                    </a:ext>
                  </a:extLst>
                </a:gridCol>
              </a:tblGrid>
              <a:tr h="54354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50248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945C99E-7F58-F488-0DB9-4FA63D4BD0CC}"/>
              </a:ext>
            </a:extLst>
          </p:cNvPr>
          <p:cNvSpPr txBox="1"/>
          <p:nvPr/>
        </p:nvSpPr>
        <p:spPr>
          <a:xfrm>
            <a:off x="7924800" y="4648200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Heapify</a:t>
            </a:r>
            <a:r>
              <a:rPr lang="en-US" b="1" dirty="0"/>
              <a:t> Down 3 </a:t>
            </a:r>
          </a:p>
        </p:txBody>
      </p:sp>
    </p:spTree>
    <p:extLst>
      <p:ext uri="{BB962C8B-B14F-4D97-AF65-F5344CB8AC3E}">
        <p14:creationId xmlns:p14="http://schemas.microsoft.com/office/powerpoint/2010/main" val="277350586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403FD3C-BE3B-87ED-54EC-BD92AEC93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314091D-1E3B-BEC3-2FEA-C31E9618C9E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7FA8B06-6A49-DF3D-F792-92DBCF67347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43955E9-399F-BE27-62C1-077C2385267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12D5441-5D73-0471-01E7-27E0498AE0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672091C-F455-4097-D099-13DBD5EBB8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1FCD78-0639-4908-54E4-E4CA1486789F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CD360-E068-F418-7E08-8870C3B13829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B5B871-D6D6-0B3A-4198-945F246507EC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421744-79AE-0AAC-B0EF-F1C40A10BDCA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30FFA5-4C79-B72C-6F44-F8B822ACEDEE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32D3A4-6648-6786-2390-40121751B82D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E28AEC-27B6-BF04-5C9B-AAC0643D4142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ABBE6C-1E60-F6EB-6A9E-BF1784B4ABA1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934630-2E30-8DDD-1278-76A02231F5E5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7D88A53-EBC9-BB2B-F320-293746B3838E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C33BF6-DC4C-4D38-654F-E7D3DB3EB0AC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B55254-934A-37B9-90A7-595DD83BD0B5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2551D77-246A-1E97-1902-C1EA5791AA7B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61C153-8E95-4560-D997-9A713444F481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A40634-EA29-9FF0-FAD8-3C9DCE212D04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7877ED-15DA-7971-0A48-30653CE6DC54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0E4053-B486-E9A1-B6D0-294B6684C21D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90FBE2-4018-3A56-1055-DB0CEAF4531B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67D82A-ACAD-9CBA-3A39-D0ECCE14FA35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152180D-515C-AC47-D357-DC7FB532FFFB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D6BCC7-65D7-D15B-528D-1A6C0252BB6D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6E4B4D4-E92F-E2F9-7FBD-BF093B17D58C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1081488-5E07-3B0A-F812-6D4BA6C535B5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754906B1-1C00-0FF8-C550-6E4333B1B811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2792ED-F55E-F169-ECD8-434BC7904831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C397A-BEB4-3453-6B11-96D7F8DE932D}"/>
              </a:ext>
            </a:extLst>
          </p:cNvPr>
          <p:cNvSpPr txBox="1"/>
          <p:nvPr/>
        </p:nvSpPr>
        <p:spPr>
          <a:xfrm>
            <a:off x="317000" y="2724834"/>
            <a:ext cx="440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Swap the root with last element, and </a:t>
            </a:r>
            <a:r>
              <a:rPr lang="en-US" dirty="0" err="1"/>
              <a:t>heapify</a:t>
            </a:r>
            <a:r>
              <a:rPr lang="en-US" dirty="0"/>
              <a:t> down the new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5EFC0B-A7F2-7DA9-AD9C-81C1648D6E45}"/>
              </a:ext>
            </a:extLst>
          </p:cNvPr>
          <p:cNvSpPr txBox="1"/>
          <p:nvPr/>
        </p:nvSpPr>
        <p:spPr>
          <a:xfrm>
            <a:off x="849473" y="339695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 N amount of times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4FBA97-5740-1FC1-DEC3-F9818D1C6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25082"/>
              </p:ext>
            </p:extLst>
          </p:nvPr>
        </p:nvGraphicFramePr>
        <p:xfrm>
          <a:off x="533400" y="5533277"/>
          <a:ext cx="10891992" cy="543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666">
                  <a:extLst>
                    <a:ext uri="{9D8B030D-6E8A-4147-A177-3AD203B41FA5}">
                      <a16:colId xmlns:a16="http://schemas.microsoft.com/office/drawing/2014/main" val="3875438402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61307758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83738128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53327019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97984416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7106307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86907889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288016635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5408486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41888971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95340945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235620301"/>
                    </a:ext>
                  </a:extLst>
                </a:gridCol>
              </a:tblGrid>
              <a:tr h="54354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50248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C3F832F-1BE3-C6F4-0978-32D07ED3C810}"/>
              </a:ext>
            </a:extLst>
          </p:cNvPr>
          <p:cNvSpPr txBox="1"/>
          <p:nvPr/>
        </p:nvSpPr>
        <p:spPr>
          <a:xfrm>
            <a:off x="1509219" y="4661617"/>
            <a:ext cx="848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have one element in the correct spot. Now repeat N times (N = heap size)</a:t>
            </a:r>
          </a:p>
        </p:txBody>
      </p:sp>
    </p:spTree>
    <p:extLst>
      <p:ext uri="{BB962C8B-B14F-4D97-AF65-F5344CB8AC3E}">
        <p14:creationId xmlns:p14="http://schemas.microsoft.com/office/powerpoint/2010/main" val="380184059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123AF31-1319-EF8B-BB2A-A9235232C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DCA393E-8E75-F65A-8FFE-58FED2C9993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1F5E5C2-0F1C-1FA0-3DB7-1715FC611DB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F64EF56-0FEB-5CAE-0CCE-19CC0B85FF9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A3F7362-FBDE-5553-C691-235AD60C14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2C23C1-8B78-E46B-6E52-1381590E3E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514B13-324D-7924-1665-680EC93A2847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76F78-C1D8-8250-C577-FE508AF0AA42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B73983-F096-31FE-51BC-76A05C178D04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485111-0763-D9CB-2E57-D38570ACE445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0D887D-5184-C528-8F33-4B7B5F043EB8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8FCC1C-0B68-5836-3E39-532BEE565435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420B4B-0200-2F5B-2DAE-1E405B96F33B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D8827E-C1AB-BC52-5020-853C84D78D26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989E12-E2EA-9054-56F4-55EE38E91205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EDA9C59-532F-3FED-248B-AA64D6BF891D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53265F-51A1-A874-1C17-5F379500CCAD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F4F2656-FAFC-153C-1D40-E7FDFAE1113E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586ECFD-0527-B7A6-DB33-578DF581ABD7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9D7F36-C085-3CF3-E5C3-C4CCF0B07550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944241-A55E-EA23-1181-D06067355704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5CAF18-F339-9A19-BDB4-740D42BEC081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AB6713-245D-9A0B-790F-87DCDB1409CD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7002C35-19DB-DB2F-1AD5-CCE71104808E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AED2A94-D621-3549-E98F-22C29E2A45BD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F9D27E-758D-05E9-1DC2-46F36FB0E553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3ED6E8C-2D8D-8760-4DBD-61267C16330C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70FECF4-95B3-0EFE-04EB-04D53C229658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36CC6C3-2C3C-9BB5-42BE-3D44167AE152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73A66A8E-739C-E479-E160-503BAEECD55C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BD604E-9A98-F9EB-629D-744986DB3C57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869B6-26B7-47D1-F994-7CBC573A9357}"/>
              </a:ext>
            </a:extLst>
          </p:cNvPr>
          <p:cNvSpPr txBox="1"/>
          <p:nvPr/>
        </p:nvSpPr>
        <p:spPr>
          <a:xfrm>
            <a:off x="317000" y="2724834"/>
            <a:ext cx="440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Swap the root with last element, and </a:t>
            </a:r>
            <a:r>
              <a:rPr lang="en-US" dirty="0" err="1"/>
              <a:t>heapify</a:t>
            </a:r>
            <a:r>
              <a:rPr lang="en-US" dirty="0"/>
              <a:t> down the new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6C272E-40D4-A84D-1D49-2F9CF13AA93A}"/>
              </a:ext>
            </a:extLst>
          </p:cNvPr>
          <p:cNvSpPr txBox="1"/>
          <p:nvPr/>
        </p:nvSpPr>
        <p:spPr>
          <a:xfrm>
            <a:off x="849473" y="339695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 N amount of times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4BB682-B49F-08B6-FE40-B06DEB22B757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5533277"/>
          <a:ext cx="10891992" cy="543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666">
                  <a:extLst>
                    <a:ext uri="{9D8B030D-6E8A-4147-A177-3AD203B41FA5}">
                      <a16:colId xmlns:a16="http://schemas.microsoft.com/office/drawing/2014/main" val="3875438402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61307758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83738128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53327019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97984416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7106307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86907889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288016635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5408486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41888971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95340945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235620301"/>
                    </a:ext>
                  </a:extLst>
                </a:gridCol>
              </a:tblGrid>
              <a:tr h="54354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50248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84396879-7BCE-8BCA-C684-DCB1767A7A4E}"/>
              </a:ext>
            </a:extLst>
          </p:cNvPr>
          <p:cNvSpPr txBox="1"/>
          <p:nvPr/>
        </p:nvSpPr>
        <p:spPr>
          <a:xfrm>
            <a:off x="817032" y="4399536"/>
            <a:ext cx="10520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don’t want to “shrink” our array, but we need to change the bounds during </a:t>
            </a:r>
            <a:r>
              <a:rPr lang="en-US" b="1" dirty="0" err="1"/>
              <a:t>Heapify</a:t>
            </a:r>
            <a:r>
              <a:rPr lang="en-US" b="1" dirty="0"/>
              <a:t> Down</a:t>
            </a:r>
          </a:p>
        </p:txBody>
      </p:sp>
    </p:spTree>
    <p:extLst>
      <p:ext uri="{BB962C8B-B14F-4D97-AF65-F5344CB8AC3E}">
        <p14:creationId xmlns:p14="http://schemas.microsoft.com/office/powerpoint/2010/main" val="304282283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2F610EB-9F27-1D97-DC2A-F828A0364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F59DB3A-05BB-BB55-CFFE-17B9EDC8CAB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9C20FDB-F4DC-3682-DE01-191CEBAC8A3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3B6B63C-EC07-91E7-8ADE-1811579321C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60CB1D7-B09C-089B-2227-7434CD02FB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075C9DA-902B-BCAB-C143-D1704F794DC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109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8FAD40-2268-DCB7-350A-99E9EA191964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3F5BAC-D2D2-8801-A7F9-F24D97AB34BC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4BCDD1-8047-C248-A264-279DD5074985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FDB706-CB23-8194-B003-98338B890838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96797E-6AD1-C811-7F30-587DFA0078FF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3930C5-4619-1BE8-FB89-AE5D6526195D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678D1D-890D-8399-00D7-638C4EDEBFE9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21063-5F81-656A-BB6A-EB0E7036B780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816030-8A14-2E0F-C11B-F128AEFCB287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4D6E485-7ABE-F889-D98A-5FC578A1A099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1459D7-12D5-27CF-D5AB-40F68C250EBC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FD6B15F-1F45-44BC-F690-D36BB2473796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E99522-6606-B257-EBBF-4AD1D9229FDD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2381307-1F7E-1824-F34E-EFBDB024AC1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D17153-E949-C279-5F47-BB8C87B9E502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16FFC2-F990-425B-D59D-D75FE58D6A3A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80DCAA-ED20-4ABA-557C-4A139878A303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447A6E-F958-4E86-18BA-9C9D375B6CF6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DE8A758-0AC5-EE55-B845-4559F80EDCA2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FD765C-DC3F-34BE-61BF-4E08CAA891E6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F2A9BF-064B-043D-8CB9-3917202FC1E9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BE0263-B923-3DDD-4362-9CCA26225F3F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AE24D3B-0EC0-766C-CD0F-86AFD5B6B328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F0BC83E-A84C-1581-9C33-7D0D8F140C0E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610456-3B18-6BFC-DF70-1AE25F153E5A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D8191-E634-E21D-C98D-07067D254A02}"/>
              </a:ext>
            </a:extLst>
          </p:cNvPr>
          <p:cNvSpPr txBox="1"/>
          <p:nvPr/>
        </p:nvSpPr>
        <p:spPr>
          <a:xfrm>
            <a:off x="317000" y="2724834"/>
            <a:ext cx="440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Swap the root with last element, and </a:t>
            </a:r>
            <a:r>
              <a:rPr lang="en-US" dirty="0" err="1"/>
              <a:t>heapify</a:t>
            </a:r>
            <a:r>
              <a:rPr lang="en-US" dirty="0"/>
              <a:t> down the new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AECA1B-9671-BD3D-841F-1218438CA2BE}"/>
              </a:ext>
            </a:extLst>
          </p:cNvPr>
          <p:cNvSpPr txBox="1"/>
          <p:nvPr/>
        </p:nvSpPr>
        <p:spPr>
          <a:xfrm>
            <a:off x="849473" y="339695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 N amount of times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6CC06C-04B5-52D8-6144-7925A3EB1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82327"/>
              </p:ext>
            </p:extLst>
          </p:nvPr>
        </p:nvGraphicFramePr>
        <p:xfrm>
          <a:off x="533400" y="5533277"/>
          <a:ext cx="10891992" cy="543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666">
                  <a:extLst>
                    <a:ext uri="{9D8B030D-6E8A-4147-A177-3AD203B41FA5}">
                      <a16:colId xmlns:a16="http://schemas.microsoft.com/office/drawing/2014/main" val="3875438402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61307758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83738128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53327019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97984416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7106307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86907889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288016635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5408486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41888971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95340945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235620301"/>
                    </a:ext>
                  </a:extLst>
                </a:gridCol>
              </a:tblGrid>
              <a:tr h="54354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502485"/>
                  </a:ext>
                </a:extLst>
              </a:tr>
            </a:tbl>
          </a:graphicData>
        </a:graphic>
      </p:graphicFrame>
      <p:sp>
        <p:nvSpPr>
          <p:cNvPr id="14" name="Right Brace 13">
            <a:extLst>
              <a:ext uri="{FF2B5EF4-FFF2-40B4-BE49-F238E27FC236}">
                <a16:creationId xmlns:a16="http://schemas.microsoft.com/office/drawing/2014/main" id="{97005644-695A-8869-CEC1-0984BF0F93B0}"/>
              </a:ext>
            </a:extLst>
          </p:cNvPr>
          <p:cNvSpPr/>
          <p:nvPr/>
        </p:nvSpPr>
        <p:spPr>
          <a:xfrm rot="16200000">
            <a:off x="5227640" y="188919"/>
            <a:ext cx="621436" cy="9954483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DE8B62-43A3-4326-CB6A-EAB7A9BB2E23}"/>
              </a:ext>
            </a:extLst>
          </p:cNvPr>
          <p:cNvSpPr txBox="1"/>
          <p:nvPr/>
        </p:nvSpPr>
        <p:spPr>
          <a:xfrm>
            <a:off x="3261360" y="4450298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New bounds for </a:t>
            </a:r>
            <a:r>
              <a:rPr lang="en-US" b="1" dirty="0" err="1"/>
              <a:t>Heapify</a:t>
            </a:r>
            <a:r>
              <a:rPr lang="en-US" b="1" dirty="0"/>
              <a:t> Down</a:t>
            </a:r>
          </a:p>
        </p:txBody>
      </p:sp>
    </p:spTree>
    <p:extLst>
      <p:ext uri="{BB962C8B-B14F-4D97-AF65-F5344CB8AC3E}">
        <p14:creationId xmlns:p14="http://schemas.microsoft.com/office/powerpoint/2010/main" val="398087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DB2518F-3F48-A042-042A-C9EA2F38F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521DF41-50D7-1FED-DF68-3290DAFB704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72848D8-948C-20C5-2E03-F27DC80A0E1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4AF857A-2C5D-1717-2D4B-058593F999B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35212F4-880D-0BA3-0089-4C262A379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76FB823-51CC-73D7-1BF6-30C935A2822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50A1C-401A-361B-BEB5-5E295D70934D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275E7F-DF44-F1DC-2882-CCCA331D8846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71F824-1326-162F-CF8A-E5C60C55D7D0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8EE3AB-C2BB-D5F6-7598-B6AE36D85CDA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A04FCD-4C3A-2128-4F77-6B4D4F3A34D4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702542-A329-8631-6888-6BECB3E5B04B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DEDC1C-1B0B-92EF-EA35-04EF3261D1CB}"/>
              </a:ext>
            </a:extLst>
          </p:cNvPr>
          <p:cNvSpPr/>
          <p:nvPr/>
        </p:nvSpPr>
        <p:spPr>
          <a:xfrm>
            <a:off x="954677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9E7599-FE9B-832A-8D20-BDB40144449F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7805ABA-F114-CE77-F957-239B0AC88114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0DA684-580C-97DC-BCFE-83E62FF0596D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93AD52-22EC-8931-A2CB-D51E5E78DFE8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001D82-CB8B-64E1-15F2-78275C874B08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6F48FA-BB6A-5686-CFD1-D2E64DF31299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5A89A9-7B7D-6E16-6DC7-516130F063CE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F23005-73E5-B6BB-A536-68FF1C57A841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9927771" y="2362200"/>
            <a:ext cx="77070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A9469E-8797-D481-A9F6-C5E689F435D8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37AB34-BAFB-24C5-4AD4-3ED94937221C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485EA1-5AD7-60FE-418B-AF03D086A0F9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13A4D5F-FE9B-838D-BEB5-7E57231A34D2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91C43-875F-9972-3B25-AA6BB55085C6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9414F3-BB72-C165-6DE8-62FE8DC448E5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80DA9B-1AE4-27B7-89CB-8DF261DF6E67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6DE9B2-9B4A-C558-E91D-D049163A044C}"/>
              </a:ext>
            </a:extLst>
          </p:cNvPr>
          <p:cNvSpPr txBox="1"/>
          <p:nvPr/>
        </p:nvSpPr>
        <p:spPr>
          <a:xfrm>
            <a:off x="575855" y="2462856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this is a complete binary tree, this is the only place a new node can 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96DB5-39BB-48D5-DC04-D6B4EB17376A}"/>
              </a:ext>
            </a:extLst>
          </p:cNvPr>
          <p:cNvSpPr txBox="1"/>
          <p:nvPr/>
        </p:nvSpPr>
        <p:spPr>
          <a:xfrm>
            <a:off x="564424" y="369885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However, we are now violating the heap property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B88D0B-7C85-6C22-EC5E-C59906C5A4FB}"/>
              </a:ext>
            </a:extLst>
          </p:cNvPr>
          <p:cNvSpPr txBox="1"/>
          <p:nvPr/>
        </p:nvSpPr>
        <p:spPr>
          <a:xfrm>
            <a:off x="473801" y="4798314"/>
            <a:ext cx="4570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new nodes are added, we may need to move it up in the tree</a:t>
            </a:r>
          </a:p>
        </p:txBody>
      </p:sp>
    </p:spTree>
    <p:extLst>
      <p:ext uri="{BB962C8B-B14F-4D97-AF65-F5344CB8AC3E}">
        <p14:creationId xmlns:p14="http://schemas.microsoft.com/office/powerpoint/2010/main" val="336499100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ED0E90F-DCBB-4D8E-6748-4D30E3823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82BA7B6-2293-2022-432D-2084FE2ECC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AE91BDB-DED7-144A-BCAB-93DC08D5CCE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0A9D0C2-7A80-DE36-094B-DB24591B53D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72302DE-0B76-07A9-B2E5-6905881EFA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3522695-8120-18A8-6571-DA5DBD988C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00201-D75E-50E3-83E7-77C0F2DBD5BD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022E6-2E91-54E9-545A-B5C2752D6017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620663-64B8-7633-F6D6-37E7801FEDC0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3DD163-B2D0-7833-B382-1A801949C857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3F438C-C2E9-0FDA-9129-FC003546B915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3CE67D-97A3-4903-9C2D-AB27762C7776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941DF2-3791-3713-E474-781DB6122406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C554E2-11B1-CFAE-BD75-06679055931C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FD8D605-B572-526B-1E34-C7EAC34F4E6E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0C7FC2-0D25-A697-47B0-BEFFFB92698E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F288DF-518F-5510-B15C-DC79CC19C0FF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A67684-0EF6-34D8-B33B-D8466BC1A4AF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F49A116-4332-5F27-9BF7-D9A54B86467E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28E5F4-05A8-01A2-7787-C87EB47EB92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BDA38A0-8941-5923-DB69-FBA9A9D67138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8C3F703-6E27-7874-DDE5-93B2977195A7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C4267-ED66-F8EB-AC96-0A022F872189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AAC11D-F41B-704E-7128-1E6C22FC50E4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0D67C4-E12E-EBEB-3BEB-4EBDD1C89053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649C66D-63D7-B833-DDDA-C1EFB12D2A22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E622548-2A26-00F3-8A0C-8C61E12B6789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44CB0AE-7E78-922F-59F4-B3DA22C3A364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9F77AA9-27DA-150D-A652-214EC37F22CF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6283D78-E6C7-FF54-D6BC-D264AAB651DB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30A985-E23D-23BC-9EC3-2104D11EC62E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4741C-D519-132C-8E5F-D853913E004A}"/>
              </a:ext>
            </a:extLst>
          </p:cNvPr>
          <p:cNvSpPr txBox="1"/>
          <p:nvPr/>
        </p:nvSpPr>
        <p:spPr>
          <a:xfrm>
            <a:off x="317000" y="2724834"/>
            <a:ext cx="440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Swap the root with last element, and </a:t>
            </a:r>
            <a:r>
              <a:rPr lang="en-US" dirty="0" err="1"/>
              <a:t>heapify</a:t>
            </a:r>
            <a:r>
              <a:rPr lang="en-US" dirty="0"/>
              <a:t> down the new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D04B1-B196-684A-29AF-19C33BAF9852}"/>
              </a:ext>
            </a:extLst>
          </p:cNvPr>
          <p:cNvSpPr txBox="1"/>
          <p:nvPr/>
        </p:nvSpPr>
        <p:spPr>
          <a:xfrm>
            <a:off x="849473" y="339695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 N amount of times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B89E52-05B2-5670-26E8-BB7A4246D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06282"/>
              </p:ext>
            </p:extLst>
          </p:nvPr>
        </p:nvGraphicFramePr>
        <p:xfrm>
          <a:off x="533400" y="5533277"/>
          <a:ext cx="10891992" cy="543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666">
                  <a:extLst>
                    <a:ext uri="{9D8B030D-6E8A-4147-A177-3AD203B41FA5}">
                      <a16:colId xmlns:a16="http://schemas.microsoft.com/office/drawing/2014/main" val="3875438402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61307758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83738128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53327019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97984416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7106307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86907889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288016635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5408486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41888971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95340945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235620301"/>
                    </a:ext>
                  </a:extLst>
                </a:gridCol>
              </a:tblGrid>
              <a:tr h="54354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502485"/>
                  </a:ext>
                </a:extLst>
              </a:tr>
            </a:tbl>
          </a:graphicData>
        </a:graphic>
      </p:graphicFrame>
      <p:sp>
        <p:nvSpPr>
          <p:cNvPr id="14" name="Right Brace 13">
            <a:extLst>
              <a:ext uri="{FF2B5EF4-FFF2-40B4-BE49-F238E27FC236}">
                <a16:creationId xmlns:a16="http://schemas.microsoft.com/office/drawing/2014/main" id="{689515BD-82B2-49DB-22A4-E2E90711A97E}"/>
              </a:ext>
            </a:extLst>
          </p:cNvPr>
          <p:cNvSpPr/>
          <p:nvPr/>
        </p:nvSpPr>
        <p:spPr>
          <a:xfrm rot="16200000">
            <a:off x="4751392" y="665168"/>
            <a:ext cx="621436" cy="9001985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B380B2-38FD-6314-21C5-FCCD381F615A}"/>
              </a:ext>
            </a:extLst>
          </p:cNvPr>
          <p:cNvSpPr txBox="1"/>
          <p:nvPr/>
        </p:nvSpPr>
        <p:spPr>
          <a:xfrm>
            <a:off x="3261360" y="4450298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New bounds for </a:t>
            </a:r>
            <a:r>
              <a:rPr lang="en-US" b="1" dirty="0" err="1"/>
              <a:t>Heapify</a:t>
            </a:r>
            <a:r>
              <a:rPr lang="en-US" b="1" dirty="0"/>
              <a:t> Down</a:t>
            </a:r>
          </a:p>
        </p:txBody>
      </p:sp>
    </p:spTree>
    <p:extLst>
      <p:ext uri="{BB962C8B-B14F-4D97-AF65-F5344CB8AC3E}">
        <p14:creationId xmlns:p14="http://schemas.microsoft.com/office/powerpoint/2010/main" val="274867888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2DF530D-1DAA-6A96-133F-0D8F31D85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69E8EA2-40B6-94A1-3951-A218D07051D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2F80279-D09D-6F65-4657-B62AB9FEEE8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86BFFB1-300C-7489-BBD1-E4CB4FCDA17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8827047-BBBB-C71A-2988-C6064B80CF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6AE5D97-2EBB-6B36-D92A-3A18E65DBDD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71BD7E-0641-326E-F6CC-23649C3C7AF2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06F33F-732D-E4CE-0E5D-09742425710F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3C18AE-27BC-9B64-398F-3832D9539454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DAA170F-AF6E-1E55-A9ED-59A25E4D0205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232C1D-6468-EE27-CA3A-0CAC168A9243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2896EC-68F0-05EC-C4A7-8388B005CDCD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83A21CB-8F99-89B3-9B69-65EC072A3C53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4D509E-CE26-7895-E588-CCF8F9BA80E4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80899F0-F98C-AFD1-119A-F0B41B9978F2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3919B5C-B667-9A6E-BA50-83601CF053AD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DD5B79-CEC7-A126-9597-463DEA771478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EC260A3-15FE-1EED-9B66-F8FF33C97FD1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56F3D45-BE0E-5C55-C75A-7DB147CC8F7A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13F431-12DA-0DD1-C27F-55A078F5520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639BBF-47EA-77AB-8A83-7C848B93026F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2EFD9C-E524-6847-C5E7-9F4A4BDDF64F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0623C2F-1E1C-3953-E573-4ECD6E48644C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E9B5A30-5484-4F35-0E2A-8C144A302498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C9AA62-3150-3FFD-CC05-F0AD5075AC8C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2C6CE09-6079-02A2-C381-6160B7E41EB4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A12EB5-D607-6267-7BDE-FB79F271669A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0CB344C-397B-0092-C4C8-9B538C5C8F5A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EC3F5785-49FD-A5BB-FD9B-4E8CD6E8D0C7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E4CEA0-B9F1-71FE-1CA9-E0B8B70A4E50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2C1BB-9984-2552-6BEE-80567222B6C6}"/>
              </a:ext>
            </a:extLst>
          </p:cNvPr>
          <p:cNvSpPr txBox="1"/>
          <p:nvPr/>
        </p:nvSpPr>
        <p:spPr>
          <a:xfrm>
            <a:off x="317000" y="2724834"/>
            <a:ext cx="440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Swap the root with last element, and </a:t>
            </a:r>
            <a:r>
              <a:rPr lang="en-US" dirty="0" err="1"/>
              <a:t>heapify</a:t>
            </a:r>
            <a:r>
              <a:rPr lang="en-US" dirty="0"/>
              <a:t> down the new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6E231E-E412-2FD3-0483-6EBF111F5892}"/>
              </a:ext>
            </a:extLst>
          </p:cNvPr>
          <p:cNvSpPr txBox="1"/>
          <p:nvPr/>
        </p:nvSpPr>
        <p:spPr>
          <a:xfrm>
            <a:off x="849473" y="339695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 N amount of times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D06F3D6-2B4F-2963-4989-91E3EAC649DC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5533277"/>
          <a:ext cx="10891992" cy="543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666">
                  <a:extLst>
                    <a:ext uri="{9D8B030D-6E8A-4147-A177-3AD203B41FA5}">
                      <a16:colId xmlns:a16="http://schemas.microsoft.com/office/drawing/2014/main" val="3875438402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61307758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83738128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53327019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97984416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7106307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86907889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288016635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5408486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41888971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95340945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235620301"/>
                    </a:ext>
                  </a:extLst>
                </a:gridCol>
              </a:tblGrid>
              <a:tr h="54354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502485"/>
                  </a:ext>
                </a:extLst>
              </a:tr>
            </a:tbl>
          </a:graphicData>
        </a:graphic>
      </p:graphicFrame>
      <p:sp>
        <p:nvSpPr>
          <p:cNvPr id="14" name="Right Brace 13">
            <a:extLst>
              <a:ext uri="{FF2B5EF4-FFF2-40B4-BE49-F238E27FC236}">
                <a16:creationId xmlns:a16="http://schemas.microsoft.com/office/drawing/2014/main" id="{EA4CF559-615B-C106-0994-C847CAB51A6C}"/>
              </a:ext>
            </a:extLst>
          </p:cNvPr>
          <p:cNvSpPr/>
          <p:nvPr/>
        </p:nvSpPr>
        <p:spPr>
          <a:xfrm rot="16200000">
            <a:off x="4751392" y="665168"/>
            <a:ext cx="621436" cy="9001985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901757-FFC5-153B-DB42-5FE91E2E3371}"/>
              </a:ext>
            </a:extLst>
          </p:cNvPr>
          <p:cNvSpPr txBox="1"/>
          <p:nvPr/>
        </p:nvSpPr>
        <p:spPr>
          <a:xfrm>
            <a:off x="3261360" y="44502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Heapify</a:t>
            </a:r>
            <a:r>
              <a:rPr lang="en-US" b="1" dirty="0"/>
              <a:t> Down 23</a:t>
            </a:r>
          </a:p>
        </p:txBody>
      </p:sp>
    </p:spTree>
    <p:extLst>
      <p:ext uri="{BB962C8B-B14F-4D97-AF65-F5344CB8AC3E}">
        <p14:creationId xmlns:p14="http://schemas.microsoft.com/office/powerpoint/2010/main" val="406630727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1952B4-C75D-206E-E6C1-92BF2E9A2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E46B81F-25A3-7B2C-D258-983DAA7B3A1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0C45E69-B8FC-F324-4B05-7F98A969FDA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C4A424C-128A-920F-2D30-848EBA078E4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EC04DAF-60FE-E5C4-0E7E-26F2D0B721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4220948-0A66-B67D-C012-3E5D727D5E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112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599E1-0F12-5B99-169B-7B5253762257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E490B-021C-9383-D9B2-43E66E8AFF72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7F84B5-9CAB-D053-ED05-E189350B25FB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0C8EB0-23E4-F73C-2680-4B7DB1784CDD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E0701E-0DBA-2F82-40F9-021B2225DDCB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C46E53-174B-4509-B437-265D21C97C8B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980611-A863-8235-B831-A10B04A82072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0E0C45-6A1A-3C63-A0E0-0232E7873C69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FFBE11-EB53-1D52-0830-5ED84B0E3E73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283CD6-4F05-A60F-B7D2-C6D30B7060CD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560441-2A79-A61E-23F8-A007BFCDED2E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A56AA6-226B-5B58-9530-6F1EA3C438CD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3E8BB5-2EEA-C8C7-3ABC-1E2B728316C6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8B3C02-6048-4105-F9C1-1BF58049693B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672731-D6EA-75F1-0A89-8A703A41DC5B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2FF891-C9B6-C6B4-7960-B521DDA3E7BC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A39D28-B495-5B40-8988-F4A80C936716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262C51F-6F3F-6412-C3DD-37685B0AE29C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C2C2D5-01A3-B8A6-7FD7-44ECBCFA4E15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270EED-F87A-33C9-8A35-CEEFCDB0972C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416F561-7476-0D8F-75C2-0303E995E435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F4298F9-DCF1-7D53-F0D3-B223535F21C1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615318E-BFAA-8017-E49E-03679E2A7B93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53A52E-48D7-A467-3259-0ACD873D2EA2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68307-5904-928C-AAFC-C66FAAAEE5DF}"/>
              </a:ext>
            </a:extLst>
          </p:cNvPr>
          <p:cNvSpPr txBox="1"/>
          <p:nvPr/>
        </p:nvSpPr>
        <p:spPr>
          <a:xfrm>
            <a:off x="317000" y="2724834"/>
            <a:ext cx="440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Swap the root with last element, and </a:t>
            </a:r>
            <a:r>
              <a:rPr lang="en-US" dirty="0" err="1"/>
              <a:t>heapify</a:t>
            </a:r>
            <a:r>
              <a:rPr lang="en-US" dirty="0"/>
              <a:t> down the new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87018-DEDA-07C7-E3C1-50EB796D5560}"/>
              </a:ext>
            </a:extLst>
          </p:cNvPr>
          <p:cNvSpPr txBox="1"/>
          <p:nvPr/>
        </p:nvSpPr>
        <p:spPr>
          <a:xfrm>
            <a:off x="849473" y="339695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 N amount of times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9374A8-3BC0-B817-9BA1-82218147C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29314"/>
              </p:ext>
            </p:extLst>
          </p:nvPr>
        </p:nvGraphicFramePr>
        <p:xfrm>
          <a:off x="533400" y="5533277"/>
          <a:ext cx="10891992" cy="543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666">
                  <a:extLst>
                    <a:ext uri="{9D8B030D-6E8A-4147-A177-3AD203B41FA5}">
                      <a16:colId xmlns:a16="http://schemas.microsoft.com/office/drawing/2014/main" val="3875438402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61307758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83738128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53327019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97984416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7106307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86907889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288016635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5408486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41888971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95340945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235620301"/>
                    </a:ext>
                  </a:extLst>
                </a:gridCol>
              </a:tblGrid>
              <a:tr h="54354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502485"/>
                  </a:ext>
                </a:extLst>
              </a:tr>
            </a:tbl>
          </a:graphicData>
        </a:graphic>
      </p:graphicFrame>
      <p:sp>
        <p:nvSpPr>
          <p:cNvPr id="14" name="Right Brace 13">
            <a:extLst>
              <a:ext uri="{FF2B5EF4-FFF2-40B4-BE49-F238E27FC236}">
                <a16:creationId xmlns:a16="http://schemas.microsoft.com/office/drawing/2014/main" id="{93B7556B-1F59-CD2C-8A3D-59C2237E208A}"/>
              </a:ext>
            </a:extLst>
          </p:cNvPr>
          <p:cNvSpPr/>
          <p:nvPr/>
        </p:nvSpPr>
        <p:spPr>
          <a:xfrm rot="16200000">
            <a:off x="4751392" y="665168"/>
            <a:ext cx="621436" cy="9001985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F7CB87-1E2D-30B5-C587-C69D8AEA29B4}"/>
              </a:ext>
            </a:extLst>
          </p:cNvPr>
          <p:cNvSpPr txBox="1"/>
          <p:nvPr/>
        </p:nvSpPr>
        <p:spPr>
          <a:xfrm>
            <a:off x="3261360" y="44502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Heapify</a:t>
            </a:r>
            <a:r>
              <a:rPr lang="en-US" b="1" dirty="0"/>
              <a:t> Down 23</a:t>
            </a:r>
          </a:p>
        </p:txBody>
      </p:sp>
    </p:spTree>
    <p:extLst>
      <p:ext uri="{BB962C8B-B14F-4D97-AF65-F5344CB8AC3E}">
        <p14:creationId xmlns:p14="http://schemas.microsoft.com/office/powerpoint/2010/main" val="80655123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DF80936-CD8D-D056-70BF-988A8F2C6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4CE87BD-CEFA-A6D8-671A-A228DA26446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9896C5A-12E0-EC32-BF1D-560E089B733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927D03E-2020-351B-A2D1-E3CFB7FDA02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7DCC8B4-8D0A-D2D0-A4CD-BC23614A1C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49E4642-BFB2-741B-C2E4-EBD2D73B57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04159D-F9E2-0B6C-75FE-C9A5D040A38B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D4950-1108-A394-4348-2B02D63520FC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EE5D75-4B00-5875-CAE0-5A029CBFCA7E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89ADAA-CA35-AACF-CE62-A0881E4AAA07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238DB7-29AF-1256-A160-5A17E80ACCFA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B13D68-7317-D46F-6BBE-BCDC0F60E896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C503C0-4869-3645-C24A-C20B4C8233A7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09DC3E-F3CB-4C01-97A1-A231B67F4CED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9922E9-DE30-E72D-DDD3-66365E3FF9FC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1A602DD-D136-3360-68B9-44122B78B3C1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07F2A6-2B33-9095-B8C6-64864236E7BF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EAE70D3-3DE6-4243-3C80-38E91EBFC8AE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BB42B67-A1A0-E822-2303-24E93F44A479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A27B3FF-05A4-A90E-1036-78C2D14BDBF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DDC13D-9270-4AF4-E436-521DEEABC641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B35B40-75F4-3CC1-7E3B-252D1966B512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9A1E7A-5C63-4C55-80B8-A5F151738A6C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1A4780-FF95-6987-A15F-603CBB44D6D3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E2E00F7-B591-7FE7-D9F6-59036D95BDF3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971AFC1-3EB8-2FE2-9685-3C72E2109519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1265CC2-E7B4-15E8-541F-5590B788C70A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BB42C80-1276-CA96-F36B-917D305D3BFF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A46B9E-ECD4-4602-8D7E-5CB8EDA72317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E258B-F63F-D413-0F7F-DF7A320BCCC3}"/>
              </a:ext>
            </a:extLst>
          </p:cNvPr>
          <p:cNvSpPr txBox="1"/>
          <p:nvPr/>
        </p:nvSpPr>
        <p:spPr>
          <a:xfrm>
            <a:off x="317000" y="2724834"/>
            <a:ext cx="440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Swap the root with last element, and </a:t>
            </a:r>
            <a:r>
              <a:rPr lang="en-US" dirty="0" err="1"/>
              <a:t>heapify</a:t>
            </a:r>
            <a:r>
              <a:rPr lang="en-US" dirty="0"/>
              <a:t> down the new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47C5AE-4FDE-D8F0-EFCB-FFA11787610B}"/>
              </a:ext>
            </a:extLst>
          </p:cNvPr>
          <p:cNvSpPr txBox="1"/>
          <p:nvPr/>
        </p:nvSpPr>
        <p:spPr>
          <a:xfrm>
            <a:off x="849473" y="339695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 N amount of times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10E0FF-DC6F-7069-D53F-187495555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902752"/>
              </p:ext>
            </p:extLst>
          </p:nvPr>
        </p:nvGraphicFramePr>
        <p:xfrm>
          <a:off x="533400" y="5533277"/>
          <a:ext cx="10891992" cy="543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666">
                  <a:extLst>
                    <a:ext uri="{9D8B030D-6E8A-4147-A177-3AD203B41FA5}">
                      <a16:colId xmlns:a16="http://schemas.microsoft.com/office/drawing/2014/main" val="3875438402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61307758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83738128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53327019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97984416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7106307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86907889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288016635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5408486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41888971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95340945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235620301"/>
                    </a:ext>
                  </a:extLst>
                </a:gridCol>
              </a:tblGrid>
              <a:tr h="54354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502485"/>
                  </a:ext>
                </a:extLst>
              </a:tr>
            </a:tbl>
          </a:graphicData>
        </a:graphic>
      </p:graphicFrame>
      <p:sp>
        <p:nvSpPr>
          <p:cNvPr id="14" name="Right Brace 13">
            <a:extLst>
              <a:ext uri="{FF2B5EF4-FFF2-40B4-BE49-F238E27FC236}">
                <a16:creationId xmlns:a16="http://schemas.microsoft.com/office/drawing/2014/main" id="{AB98C727-4223-A156-5486-4F5D29700BEF}"/>
              </a:ext>
            </a:extLst>
          </p:cNvPr>
          <p:cNvSpPr/>
          <p:nvPr/>
        </p:nvSpPr>
        <p:spPr>
          <a:xfrm rot="16200000">
            <a:off x="4313243" y="1103319"/>
            <a:ext cx="621436" cy="8125684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EBC5EC-ED33-1151-977A-6419D050E552}"/>
              </a:ext>
            </a:extLst>
          </p:cNvPr>
          <p:cNvSpPr txBox="1"/>
          <p:nvPr/>
        </p:nvSpPr>
        <p:spPr>
          <a:xfrm>
            <a:off x="3261360" y="44502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Heapify</a:t>
            </a:r>
            <a:r>
              <a:rPr lang="en-US" b="1" dirty="0"/>
              <a:t> Down 11</a:t>
            </a:r>
          </a:p>
        </p:txBody>
      </p:sp>
    </p:spTree>
    <p:extLst>
      <p:ext uri="{BB962C8B-B14F-4D97-AF65-F5344CB8AC3E}">
        <p14:creationId xmlns:p14="http://schemas.microsoft.com/office/powerpoint/2010/main" val="306537544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9A9105F-26D0-4FD0-89D8-EC5D275FE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8C62F89-F810-E5A1-4367-DABB42C6B63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4B9AF88-0D1F-642C-E97A-7980549A338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73F3897-75D3-6CC4-79E9-61D7D1BDC27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480BAD7-750E-5941-50F6-73330C496D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27F6B45-2A21-BF39-109F-6CAF2238B7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30F85-13E2-3122-B871-DDC3FBAD4CC0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657CD-58FA-9777-60F9-E9DC84337D3C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067CA6-53ED-BD61-C7EB-BEF0028B0389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3BC2F3-B855-2D1A-8884-BB7373B606A5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35CBEE-4C4D-1AE8-B016-7DF71C27D311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4309AF-748C-26E6-3C10-5AE57294AEF2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6BD044-6105-D7DB-ADAA-FD700583CF5A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35475A-A316-31E5-FC2D-4465C1F66D69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1036AD-A0E1-7770-31F6-E7F3F6FD051B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0B8D8D-D867-8631-C7BF-EEA399995A4D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8ECC09F-6539-26B8-97BE-CAB809B91ECD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064BCE-1723-2E8E-6643-AE50483AA25C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A479852-940D-02FD-C679-086B25055847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79FDC29-7E8F-2F91-2B09-A540AC72D7B5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8FBF42-B37C-E2E0-4759-406F77E61667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F682503-0CC9-A364-5C6B-73B2E183703C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5CBA2A-D4EC-59C6-4E4A-38685DDC6185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8124C1-7C42-5B61-CBBB-AF5E78D46F16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C4B7EA5-77FB-D3ED-1673-B26AABD0F2C7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4100D6-F311-B476-4FAD-D505BB9B294E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943AC88-B342-DB70-19AD-476CCFF0CF13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9E10863B-5DF9-752D-2FE2-EA554684E58B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015C97-32D9-3D63-5C51-C717AE8213D9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94136A-7727-9B91-FACB-45390E996840}"/>
              </a:ext>
            </a:extLst>
          </p:cNvPr>
          <p:cNvSpPr txBox="1"/>
          <p:nvPr/>
        </p:nvSpPr>
        <p:spPr>
          <a:xfrm>
            <a:off x="317000" y="2724834"/>
            <a:ext cx="440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Swap the root with last element, and </a:t>
            </a:r>
            <a:r>
              <a:rPr lang="en-US" dirty="0" err="1"/>
              <a:t>heapify</a:t>
            </a:r>
            <a:r>
              <a:rPr lang="en-US" dirty="0"/>
              <a:t> down the new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0F203E-0752-AA11-D704-CEAA403CA4D6}"/>
              </a:ext>
            </a:extLst>
          </p:cNvPr>
          <p:cNvSpPr txBox="1"/>
          <p:nvPr/>
        </p:nvSpPr>
        <p:spPr>
          <a:xfrm>
            <a:off x="849473" y="339695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 N amount of times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76B6C9-59FF-EA02-91B3-2C87A0AA9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563892"/>
              </p:ext>
            </p:extLst>
          </p:nvPr>
        </p:nvGraphicFramePr>
        <p:xfrm>
          <a:off x="533400" y="5533277"/>
          <a:ext cx="10891992" cy="543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666">
                  <a:extLst>
                    <a:ext uri="{9D8B030D-6E8A-4147-A177-3AD203B41FA5}">
                      <a16:colId xmlns:a16="http://schemas.microsoft.com/office/drawing/2014/main" val="3875438402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61307758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83738128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53327019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97984416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7106307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86907889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288016635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5408486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41888971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95340945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235620301"/>
                    </a:ext>
                  </a:extLst>
                </a:gridCol>
              </a:tblGrid>
              <a:tr h="54354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502485"/>
                  </a:ext>
                </a:extLst>
              </a:tr>
            </a:tbl>
          </a:graphicData>
        </a:graphic>
      </p:graphicFrame>
      <p:sp>
        <p:nvSpPr>
          <p:cNvPr id="14" name="Right Brace 13">
            <a:extLst>
              <a:ext uri="{FF2B5EF4-FFF2-40B4-BE49-F238E27FC236}">
                <a16:creationId xmlns:a16="http://schemas.microsoft.com/office/drawing/2014/main" id="{3D18C7DE-9C57-241E-DF62-5C795EBE3FAA}"/>
              </a:ext>
            </a:extLst>
          </p:cNvPr>
          <p:cNvSpPr/>
          <p:nvPr/>
        </p:nvSpPr>
        <p:spPr>
          <a:xfrm rot="16200000">
            <a:off x="4313243" y="1103319"/>
            <a:ext cx="621436" cy="8125684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6B533-A1AB-2CB5-F894-CE57B347096D}"/>
              </a:ext>
            </a:extLst>
          </p:cNvPr>
          <p:cNvSpPr txBox="1"/>
          <p:nvPr/>
        </p:nvSpPr>
        <p:spPr>
          <a:xfrm>
            <a:off x="3261360" y="445029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Heapify</a:t>
            </a:r>
            <a:r>
              <a:rPr lang="en-US" b="1" dirty="0"/>
              <a:t> Down 11</a:t>
            </a:r>
          </a:p>
        </p:txBody>
      </p:sp>
    </p:spTree>
    <p:extLst>
      <p:ext uri="{BB962C8B-B14F-4D97-AF65-F5344CB8AC3E}">
        <p14:creationId xmlns:p14="http://schemas.microsoft.com/office/powerpoint/2010/main" val="296150638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912539A-C460-6D28-035C-1AE8A3E13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581AEE7-790E-AADA-92F1-F1E9FDC171D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8AD2C7D-1139-3A65-6034-00C9A7E5A07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17014BE-71FC-A16E-170A-BD364DD97A6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6776C89-D73B-B3CD-E62E-4A36195C0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CD1985F-DEB1-C4BA-8E64-2349CDFF04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BC8C44-52C9-D415-BF58-BD1DF198D5B6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56FEE-D9EB-51D6-2B62-DA9C57EB7372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7C8201-C9EE-0E20-A4E2-51822EED62A1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9F90CB-5D6E-73FF-A254-FC3BB83390A6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6A509F-A80D-9CD5-6606-D7CA1F9D5E24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C4E838-E908-BE98-1FB5-49299F896C23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84D48F-FC68-8292-476A-EB65534A2A27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6DF3EC-59FD-C250-9088-46037CA383F2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0D7E89-1923-E341-598B-E07FA2B8C784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971E06-A9CC-53B6-1821-A1FF0471E966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C40745-4732-9B06-AAD4-B1F3E705296F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31BCDB-ED74-8F52-AFFA-FB4DB83E8B8D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A6EEB4-FC02-8A70-4D57-95031D2C257B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938486D-0AB4-135A-D9DA-8683D8C9A402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BBF8B00-1EF2-7877-E686-778C466C3F3A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6A4209-DA83-A85C-8AD8-306FB1EC7E8D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DEBAF5-6EA1-E3DB-F155-1A77365CC7E7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FCCF574-1C24-1D28-235A-1F021AE3C94F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6DB30DD-310D-20A8-8BD4-0A2B95E0D857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6BAD73A-6243-EDE2-FF7C-E4AB5D360161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DBB704D-1A9A-FFCA-52CF-C8407C123A02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2DEBEA-8CBE-7B2C-E0AB-63E04B33427F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7BF19-6912-D998-3288-3BE040AB3D96}"/>
              </a:ext>
            </a:extLst>
          </p:cNvPr>
          <p:cNvSpPr txBox="1"/>
          <p:nvPr/>
        </p:nvSpPr>
        <p:spPr>
          <a:xfrm>
            <a:off x="317000" y="2724834"/>
            <a:ext cx="440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Swap the root with last element, and </a:t>
            </a:r>
            <a:r>
              <a:rPr lang="en-US" dirty="0" err="1"/>
              <a:t>heapify</a:t>
            </a:r>
            <a:r>
              <a:rPr lang="en-US" dirty="0"/>
              <a:t> down the new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15956E-A2F3-AE14-1856-EFBD54FBBF06}"/>
              </a:ext>
            </a:extLst>
          </p:cNvPr>
          <p:cNvSpPr txBox="1"/>
          <p:nvPr/>
        </p:nvSpPr>
        <p:spPr>
          <a:xfrm>
            <a:off x="849473" y="339695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 N amount of times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0F4AB0-5B4B-A4D3-B664-B5265411F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908303"/>
              </p:ext>
            </p:extLst>
          </p:nvPr>
        </p:nvGraphicFramePr>
        <p:xfrm>
          <a:off x="533400" y="5533277"/>
          <a:ext cx="10891992" cy="543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666">
                  <a:extLst>
                    <a:ext uri="{9D8B030D-6E8A-4147-A177-3AD203B41FA5}">
                      <a16:colId xmlns:a16="http://schemas.microsoft.com/office/drawing/2014/main" val="3875438402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61307758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83738128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53327019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97984416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7106307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86907889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288016635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5408486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41888971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95340945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235620301"/>
                    </a:ext>
                  </a:extLst>
                </a:gridCol>
              </a:tblGrid>
              <a:tr h="54354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502485"/>
                  </a:ext>
                </a:extLst>
              </a:tr>
            </a:tbl>
          </a:graphicData>
        </a:graphic>
      </p:graphicFrame>
      <p:sp>
        <p:nvSpPr>
          <p:cNvPr id="14" name="Right Brace 13">
            <a:extLst>
              <a:ext uri="{FF2B5EF4-FFF2-40B4-BE49-F238E27FC236}">
                <a16:creationId xmlns:a16="http://schemas.microsoft.com/office/drawing/2014/main" id="{049D50B6-2F32-BD2C-BD77-4B25DA16F1B4}"/>
              </a:ext>
            </a:extLst>
          </p:cNvPr>
          <p:cNvSpPr/>
          <p:nvPr/>
        </p:nvSpPr>
        <p:spPr>
          <a:xfrm rot="16200000">
            <a:off x="3836992" y="1579570"/>
            <a:ext cx="621436" cy="7173181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4DEB1F-23BE-1AF5-6B51-5D717B71A90B}"/>
              </a:ext>
            </a:extLst>
          </p:cNvPr>
          <p:cNvSpPr txBox="1"/>
          <p:nvPr/>
        </p:nvSpPr>
        <p:spPr>
          <a:xfrm>
            <a:off x="3261360" y="445029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Heapify</a:t>
            </a:r>
            <a:r>
              <a:rPr lang="en-US" b="1" dirty="0"/>
              <a:t> Down 3</a:t>
            </a:r>
          </a:p>
        </p:txBody>
      </p:sp>
    </p:spTree>
    <p:extLst>
      <p:ext uri="{BB962C8B-B14F-4D97-AF65-F5344CB8AC3E}">
        <p14:creationId xmlns:p14="http://schemas.microsoft.com/office/powerpoint/2010/main" val="5515858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73D6435-5EE2-1720-5089-0D0A3EC5C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6A59284-C4A5-287D-4E73-5B968F070F2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DDCC7F3-6D91-7EB6-9663-15273D1A996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64AC733-C79F-87FA-95BA-4BAFDE9EA7D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3B2B9BD-5771-21BD-905F-991589A71C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2D24D35-B57F-3FA3-3BE6-EB6BE0E253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3051C-CF05-9249-91A6-5E3F83A8267C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80484-2E47-7C48-3270-6998CC40B873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DBAD0E5-BBE2-3C6C-AA87-ED0C4766458E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4CD256-2668-B979-CD56-88935FA897A9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CD99F7-A28B-B9E3-9B69-74983651B347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91D606-C6E0-C1D8-C45F-CF15DDCA3900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A2B677C-A5BC-07B3-8CA6-149CA2ABC07B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752021-E556-746B-1E62-B93752FDD690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F5EE65-91C1-6618-70D1-768E6D705254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E9D001-279D-A150-4C8D-B87D34DD7334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E0DE7F2-BDA6-2676-86D6-6855A01E96A5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AE7E208-AAC3-A6DE-85BD-05388FA5B45C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F3AA4C-3BC4-5544-F213-7BD2FD80C0D8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31FCB1-DD0A-4879-B9A2-FB2725EBE29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D54E96-DCF3-3F0F-C773-A2E5908287B5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AE78D5-C406-7512-176C-F82C0F96CD8E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ED45A1D-2BFC-FCF6-47CF-BAD132D69360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4766FBB-1EED-5DAF-4420-672791479240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70A23D-66B1-981B-4817-959001C0FB17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D3EDCE4-B1D8-10EE-A43D-4A0939A31308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1541BF5-A5BB-0625-637B-F71A88439518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E1871B-AC24-96EA-C183-805E9C40E31C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6F2E1-A3B0-3DD7-E24F-30E9D60FB3D9}"/>
              </a:ext>
            </a:extLst>
          </p:cNvPr>
          <p:cNvSpPr txBox="1"/>
          <p:nvPr/>
        </p:nvSpPr>
        <p:spPr>
          <a:xfrm>
            <a:off x="317000" y="2724834"/>
            <a:ext cx="440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Swap the root with last element, and </a:t>
            </a:r>
            <a:r>
              <a:rPr lang="en-US" dirty="0" err="1"/>
              <a:t>heapify</a:t>
            </a:r>
            <a:r>
              <a:rPr lang="en-US" dirty="0"/>
              <a:t> down the new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F7878C-AC0C-57E6-AB1C-B8ADA7655D3C}"/>
              </a:ext>
            </a:extLst>
          </p:cNvPr>
          <p:cNvSpPr txBox="1"/>
          <p:nvPr/>
        </p:nvSpPr>
        <p:spPr>
          <a:xfrm>
            <a:off x="849473" y="339695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 N amount of times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C916B2-6547-6EFA-FFF4-A54CE917E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37231"/>
              </p:ext>
            </p:extLst>
          </p:nvPr>
        </p:nvGraphicFramePr>
        <p:xfrm>
          <a:off x="533400" y="5533277"/>
          <a:ext cx="10891992" cy="543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666">
                  <a:extLst>
                    <a:ext uri="{9D8B030D-6E8A-4147-A177-3AD203B41FA5}">
                      <a16:colId xmlns:a16="http://schemas.microsoft.com/office/drawing/2014/main" val="3875438402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61307758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83738128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53327019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97984416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7106307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86907889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288016635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5408486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41888971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95340945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235620301"/>
                    </a:ext>
                  </a:extLst>
                </a:gridCol>
              </a:tblGrid>
              <a:tr h="54354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502485"/>
                  </a:ext>
                </a:extLst>
              </a:tr>
            </a:tbl>
          </a:graphicData>
        </a:graphic>
      </p:graphicFrame>
      <p:sp>
        <p:nvSpPr>
          <p:cNvPr id="14" name="Right Brace 13">
            <a:extLst>
              <a:ext uri="{FF2B5EF4-FFF2-40B4-BE49-F238E27FC236}">
                <a16:creationId xmlns:a16="http://schemas.microsoft.com/office/drawing/2014/main" id="{4E6799FD-04BB-C477-EB67-185D9BBEA593}"/>
              </a:ext>
            </a:extLst>
          </p:cNvPr>
          <p:cNvSpPr/>
          <p:nvPr/>
        </p:nvSpPr>
        <p:spPr>
          <a:xfrm rot="16200000">
            <a:off x="3836992" y="1579570"/>
            <a:ext cx="621436" cy="7173181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9E00EF-BB6D-6A60-80BA-DEEBC128BFF1}"/>
              </a:ext>
            </a:extLst>
          </p:cNvPr>
          <p:cNvSpPr txBox="1"/>
          <p:nvPr/>
        </p:nvSpPr>
        <p:spPr>
          <a:xfrm>
            <a:off x="3261360" y="445029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Heapify</a:t>
            </a:r>
            <a:r>
              <a:rPr lang="en-US" b="1" dirty="0"/>
              <a:t> Down 3</a:t>
            </a:r>
          </a:p>
        </p:txBody>
      </p:sp>
    </p:spTree>
    <p:extLst>
      <p:ext uri="{BB962C8B-B14F-4D97-AF65-F5344CB8AC3E}">
        <p14:creationId xmlns:p14="http://schemas.microsoft.com/office/powerpoint/2010/main" val="31077900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FD101D5-5744-B7D6-1983-0B0EDC7F6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E46D54B-D8AA-FBF0-8B4C-F43A2D6503A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A5C0296-1782-04E8-6F4C-3C56F713F00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D21F75D-D5DF-02BD-D8E3-58AA90913D3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7BB0689-5D7D-FE36-58CB-8CC41CFBFD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3AD7119-A73F-30D7-9B35-97CE9DFACD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A23A3-3DD5-8A50-8C5E-8C6D178C1BDE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9F9C4-FD71-D283-D5EA-C103706151A9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6F0CAF-A2F6-3547-917C-4C63CCE6E864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67E28A-EE4C-A248-7D1A-2FAC2E443F95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0DE00C-9FA8-0EC6-7F75-60864EB16920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34469D-B870-0F51-9ACF-B03F5DB5FA47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3F71EA-3C24-BC1E-603E-9F8F85449D35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41E1A7-C49D-B47D-FC43-8CC479922744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50C27C2-0D3A-01CA-9415-9BB4CE85CB70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6C177B-11A8-72E3-10F6-12D519B5DC61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8501CF-7D4E-B49F-1535-6DD3066D0D0F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5B90067-EE99-CCD8-113A-DA67800383E2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EC55A1-79E7-B49E-1CA0-57FE83C517DD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FEE5676-DAFF-275E-AF11-5F5A805CB034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678333-6A83-2CB6-B7C8-2586F6B906BD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B1C60-75D4-C2DB-DCD9-439AF49A82EB}"/>
              </a:ext>
            </a:extLst>
          </p:cNvPr>
          <p:cNvSpPr txBox="1"/>
          <p:nvPr/>
        </p:nvSpPr>
        <p:spPr>
          <a:xfrm>
            <a:off x="317000" y="2724834"/>
            <a:ext cx="440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Swap the root with last element, and </a:t>
            </a:r>
            <a:r>
              <a:rPr lang="en-US" dirty="0" err="1"/>
              <a:t>heapify</a:t>
            </a:r>
            <a:r>
              <a:rPr lang="en-US" dirty="0"/>
              <a:t> down the new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884616-6A6A-AC6B-D709-D75702E3076D}"/>
              </a:ext>
            </a:extLst>
          </p:cNvPr>
          <p:cNvSpPr txBox="1"/>
          <p:nvPr/>
        </p:nvSpPr>
        <p:spPr>
          <a:xfrm>
            <a:off x="849473" y="339695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 N amount of times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481305-5412-710E-7B59-80B1BF340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48840"/>
              </p:ext>
            </p:extLst>
          </p:nvPr>
        </p:nvGraphicFramePr>
        <p:xfrm>
          <a:off x="533400" y="5533277"/>
          <a:ext cx="10891992" cy="543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666">
                  <a:extLst>
                    <a:ext uri="{9D8B030D-6E8A-4147-A177-3AD203B41FA5}">
                      <a16:colId xmlns:a16="http://schemas.microsoft.com/office/drawing/2014/main" val="3875438402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61307758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83738128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53327019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97984416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7106307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86907889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288016635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5408486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41888971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95340945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235620301"/>
                    </a:ext>
                  </a:extLst>
                </a:gridCol>
              </a:tblGrid>
              <a:tr h="54354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502485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B05C875-BA48-A56C-9A79-79458CE3E586}"/>
              </a:ext>
            </a:extLst>
          </p:cNvPr>
          <p:cNvSpPr txBox="1"/>
          <p:nvPr/>
        </p:nvSpPr>
        <p:spPr>
          <a:xfrm>
            <a:off x="2590800" y="4495800"/>
            <a:ext cx="2941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(Fast forward…)</a:t>
            </a:r>
          </a:p>
        </p:txBody>
      </p:sp>
    </p:spTree>
    <p:extLst>
      <p:ext uri="{BB962C8B-B14F-4D97-AF65-F5344CB8AC3E}">
        <p14:creationId xmlns:p14="http://schemas.microsoft.com/office/powerpoint/2010/main" val="14553944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73484CC-C87F-5FEA-5534-BD9D85F85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E6DBF6B-A189-BD8E-5D2D-D005EF8A0E3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0F43AEA-43E2-26FD-506C-9DE5A76DB5E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E9BECFA-FB25-473E-9278-8D19A950755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B396539-AF76-9D62-116A-0C3B3C4C50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994C31A-0056-9172-FAA7-1806787712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33E9C6-0031-5C8D-9A3E-754347515D6A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39B33-A3B4-FA47-7902-92C6083047C0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0956E2-B1F7-29A7-D978-1BC61C2F8F84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765BE1-52AE-48BF-60DE-29800876D483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E91A11-AAD3-0568-C564-B228B58932FF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D39F1A-4979-5BD8-A5CC-D81E56C043CE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409BD-F50B-88D4-9D99-990C9A363DCE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36B971-843A-8F41-C015-5F859723693F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68303E-D509-33F6-F332-0B162F4FDB8A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5AE62B3-F9E3-92E9-783A-3C8D2B478D51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A1AD7CC-624D-AEA2-C945-18352026B8A5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1736EE-B752-A5AB-D3F4-C1EFC8717797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463E89-EBE7-1C2A-AC73-EE0265FFB5E1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C545813-D7A9-B54B-4DE5-404A466B8D13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7570DB6-B202-9938-7142-00259B34B750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BCB375-2DB2-75CC-D768-D0E364C4B0A7}"/>
              </a:ext>
            </a:extLst>
          </p:cNvPr>
          <p:cNvSpPr txBox="1"/>
          <p:nvPr/>
        </p:nvSpPr>
        <p:spPr>
          <a:xfrm>
            <a:off x="317000" y="2724834"/>
            <a:ext cx="440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Swap the root with last element, and </a:t>
            </a:r>
            <a:r>
              <a:rPr lang="en-US" dirty="0" err="1"/>
              <a:t>heapify</a:t>
            </a:r>
            <a:r>
              <a:rPr lang="en-US" dirty="0"/>
              <a:t> down the new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0E197D-A294-0EB8-34AB-1C0BEEFD8082}"/>
              </a:ext>
            </a:extLst>
          </p:cNvPr>
          <p:cNvSpPr txBox="1"/>
          <p:nvPr/>
        </p:nvSpPr>
        <p:spPr>
          <a:xfrm>
            <a:off x="849473" y="339695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 N amount of times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1246FA-3BF1-73C1-46AB-656A2614E4A8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5533277"/>
          <a:ext cx="10891992" cy="543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666">
                  <a:extLst>
                    <a:ext uri="{9D8B030D-6E8A-4147-A177-3AD203B41FA5}">
                      <a16:colId xmlns:a16="http://schemas.microsoft.com/office/drawing/2014/main" val="3875438402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61307758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83738128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53327019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97984416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7106307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86907889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288016635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5408486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41888971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95340945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235620301"/>
                    </a:ext>
                  </a:extLst>
                </a:gridCol>
              </a:tblGrid>
              <a:tr h="54354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5024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9DE67A7-9045-FE31-589C-F57BB8E50BA3}"/>
                  </a:ext>
                </a:extLst>
              </p14:cNvPr>
              <p14:cNvContentPartPr/>
              <p14:nvPr/>
            </p14:nvContentPartPr>
            <p14:xfrm>
              <a:off x="10058250" y="4477730"/>
              <a:ext cx="1099800" cy="86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DE67A7-9045-FE31-589C-F57BB8E50B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2610" y="4442090"/>
                <a:ext cx="1171440" cy="93456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BD7C77B-0E6C-73A9-9A43-BD40878637A5}"/>
              </a:ext>
            </a:extLst>
          </p:cNvPr>
          <p:cNvSpPr txBox="1"/>
          <p:nvPr/>
        </p:nvSpPr>
        <p:spPr>
          <a:xfrm>
            <a:off x="4513115" y="278986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O(log n)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EC2C4D-67CB-691A-34BF-F34AE56CBABA}"/>
              </a:ext>
            </a:extLst>
          </p:cNvPr>
          <p:cNvSpPr txBox="1"/>
          <p:nvPr/>
        </p:nvSpPr>
        <p:spPr>
          <a:xfrm>
            <a:off x="4418208" y="338487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26590-FB3D-2970-3AB4-3781182BCF68}"/>
              </a:ext>
            </a:extLst>
          </p:cNvPr>
          <p:cNvSpPr txBox="1"/>
          <p:nvPr/>
        </p:nvSpPr>
        <p:spPr>
          <a:xfrm>
            <a:off x="1499545" y="4231416"/>
            <a:ext cx="2986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“Sorting” step = O(</a:t>
            </a:r>
            <a:r>
              <a:rPr lang="en-US" b="1" dirty="0" err="1">
                <a:solidFill>
                  <a:srgbClr val="FF0000"/>
                </a:solidFill>
              </a:rPr>
              <a:t>nlogn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90557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24341E8-4B95-9832-6C6F-ACEAD75F0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94ED08A-6030-5710-429E-D1B37CDAE25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04ED10C-4C61-0D8F-C0B6-1255937C41F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3A492AE-8FE8-0214-F3E0-C7CC78D5C33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5E7F666-1CDD-EB94-9509-8F00A149FD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9B6EEED-6DAB-49F5-05BA-DA071B6085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119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AD6B15-5B79-1632-6940-B6D5CC8AC29B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21400-869D-44E6-25C8-958400AD07CF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B0FFBB-187E-29AC-6DAA-6897955CCD57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6706E2-92B1-320D-06E5-AC2D706B3BAD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88686A-12F4-499E-54B9-6A9D97C5D166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27BF1C-A7DA-B61B-43AD-CBCBDAF2AFA3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0526D2-2409-FE50-51D2-AB98C41DABDE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B79B51-2FF3-C9C2-663C-F99AF20EF52B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673A02-FEED-89C7-BABE-912C343E6B5C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1D65801-E067-0558-A411-D29EBBA45FBE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0CA1A0A-148F-C598-B62D-FA23ECDA2967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092EF3A-BC4C-C9E5-DD9E-C05932697EDA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13E057-87EB-7EA8-7022-AC65B184BB82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D017335-3A0E-06C8-A5F6-C733BA664E58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195C173-34BD-78B1-4171-ABEF2EDEC8ED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43355-8D49-7460-43F3-BB50C634FA53}"/>
              </a:ext>
            </a:extLst>
          </p:cNvPr>
          <p:cNvSpPr txBox="1"/>
          <p:nvPr/>
        </p:nvSpPr>
        <p:spPr>
          <a:xfrm>
            <a:off x="317000" y="2724834"/>
            <a:ext cx="440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Swap the root with last element, and </a:t>
            </a:r>
            <a:r>
              <a:rPr lang="en-US" dirty="0" err="1"/>
              <a:t>heapify</a:t>
            </a:r>
            <a:r>
              <a:rPr lang="en-US" dirty="0"/>
              <a:t> down the new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AF1461-DCE6-A1FD-E9CB-D9A644E3C962}"/>
              </a:ext>
            </a:extLst>
          </p:cNvPr>
          <p:cNvSpPr txBox="1"/>
          <p:nvPr/>
        </p:nvSpPr>
        <p:spPr>
          <a:xfrm>
            <a:off x="849473" y="339695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Repeat N amount of times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469616-E6A5-9D7D-274D-A5B658362610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5533277"/>
          <a:ext cx="10891992" cy="543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666">
                  <a:extLst>
                    <a:ext uri="{9D8B030D-6E8A-4147-A177-3AD203B41FA5}">
                      <a16:colId xmlns:a16="http://schemas.microsoft.com/office/drawing/2014/main" val="3875438402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61307758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83738128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533270199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97984416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7106307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86907889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288016635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754084866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1418889713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2953409450"/>
                    </a:ext>
                  </a:extLst>
                </a:gridCol>
                <a:gridCol w="907666">
                  <a:extLst>
                    <a:ext uri="{9D8B030D-6E8A-4147-A177-3AD203B41FA5}">
                      <a16:colId xmlns:a16="http://schemas.microsoft.com/office/drawing/2014/main" val="3235620301"/>
                    </a:ext>
                  </a:extLst>
                </a:gridCol>
              </a:tblGrid>
              <a:tr h="543546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5024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C65C907-1F55-87E4-4BDE-4FD4E83FD2C3}"/>
                  </a:ext>
                </a:extLst>
              </p14:cNvPr>
              <p14:cNvContentPartPr/>
              <p14:nvPr/>
            </p14:nvContentPartPr>
            <p14:xfrm>
              <a:off x="10058250" y="4477730"/>
              <a:ext cx="1099800" cy="862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C65C907-1F55-87E4-4BDE-4FD4E83FD2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22250" y="4441730"/>
                <a:ext cx="1171440" cy="93456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8BBAFF1-2821-3CFC-85D4-D760B7B56313}"/>
              </a:ext>
            </a:extLst>
          </p:cNvPr>
          <p:cNvSpPr txBox="1"/>
          <p:nvPr/>
        </p:nvSpPr>
        <p:spPr>
          <a:xfrm>
            <a:off x="317000" y="439088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</a:t>
            </a:r>
            <a:r>
              <a:rPr lang="en-US" b="1" dirty="0" err="1">
                <a:solidFill>
                  <a:srgbClr val="FF0000"/>
                </a:solidFill>
              </a:rPr>
              <a:t>nlogn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D07E85-E97B-CBEE-01C8-1DD2AD17EA3A}"/>
              </a:ext>
            </a:extLst>
          </p:cNvPr>
          <p:cNvSpPr txBox="1"/>
          <p:nvPr/>
        </p:nvSpPr>
        <p:spPr>
          <a:xfrm>
            <a:off x="2255510" y="439088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</a:t>
            </a:r>
            <a:r>
              <a:rPr lang="en-US" b="1" dirty="0" err="1">
                <a:solidFill>
                  <a:srgbClr val="FF0000"/>
                </a:solidFill>
              </a:rPr>
              <a:t>nlogn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2A1F6C-87CE-80CE-9280-AC0D1EC1E0BC}"/>
              </a:ext>
            </a:extLst>
          </p:cNvPr>
          <p:cNvGrpSpPr/>
          <p:nvPr/>
        </p:nvGrpSpPr>
        <p:grpSpPr>
          <a:xfrm>
            <a:off x="1765290" y="4517330"/>
            <a:ext cx="204480" cy="175680"/>
            <a:chOff x="1765290" y="4517330"/>
            <a:chExt cx="20448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2A93267-178B-FB11-8E41-2C38CF76A4F6}"/>
                    </a:ext>
                  </a:extLst>
                </p14:cNvPr>
                <p14:cNvContentPartPr/>
                <p14:nvPr/>
              </p14:nvContentPartPr>
              <p14:xfrm>
                <a:off x="1828650" y="4517330"/>
                <a:ext cx="360" cy="175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2A93267-178B-FB11-8E41-2C38CF76A4F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9650" y="4508690"/>
                  <a:ext cx="18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B57EF0D-2385-C0CF-CA24-6880E89DBA68}"/>
                    </a:ext>
                  </a:extLst>
                </p14:cNvPr>
                <p14:cNvContentPartPr/>
                <p14:nvPr/>
              </p14:nvContentPartPr>
              <p14:xfrm>
                <a:off x="1765290" y="4595450"/>
                <a:ext cx="204480" cy="21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B57EF0D-2385-C0CF-CA24-6880E89DBA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56650" y="4586450"/>
                  <a:ext cx="22212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BF6EACE-4588-0568-F695-682531EAF43A}"/>
              </a:ext>
            </a:extLst>
          </p:cNvPr>
          <p:cNvGrpSpPr/>
          <p:nvPr/>
        </p:nvGrpSpPr>
        <p:grpSpPr>
          <a:xfrm>
            <a:off x="3792810" y="4248770"/>
            <a:ext cx="3350880" cy="1197000"/>
            <a:chOff x="3792810" y="4248770"/>
            <a:chExt cx="3350880" cy="11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7C31FBD-95CB-9C37-AECC-FE0700FA23E9}"/>
                    </a:ext>
                  </a:extLst>
                </p14:cNvPr>
                <p14:cNvContentPartPr/>
                <p14:nvPr/>
              </p14:nvContentPartPr>
              <p14:xfrm>
                <a:off x="3792810" y="4562330"/>
                <a:ext cx="326520" cy="337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7C31FBD-95CB-9C37-AECC-FE0700FA23E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75170" y="4544330"/>
                  <a:ext cx="3621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B0B80A8-EA2F-A8F0-D13F-7E72C965F3D0}"/>
                    </a:ext>
                  </a:extLst>
                </p14:cNvPr>
                <p14:cNvContentPartPr/>
                <p14:nvPr/>
              </p14:nvContentPartPr>
              <p14:xfrm>
                <a:off x="3856530" y="4716410"/>
                <a:ext cx="153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B0B80A8-EA2F-A8F0-D13F-7E72C965F3D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38890" y="4698770"/>
                  <a:ext cx="189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FC1C824-F9F3-46BF-6FAB-8757D24BFE0D}"/>
                    </a:ext>
                  </a:extLst>
                </p14:cNvPr>
                <p14:cNvContentPartPr/>
                <p14:nvPr/>
              </p14:nvContentPartPr>
              <p14:xfrm>
                <a:off x="4253610" y="4290890"/>
                <a:ext cx="436320" cy="770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FC1C824-F9F3-46BF-6FAB-8757D24BFE0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35970" y="4273250"/>
                  <a:ext cx="471960" cy="80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3E0F7A5-61E7-14C1-0B71-08518C353557}"/>
                    </a:ext>
                  </a:extLst>
                </p14:cNvPr>
                <p14:cNvContentPartPr/>
                <p14:nvPr/>
              </p14:nvContentPartPr>
              <p14:xfrm>
                <a:off x="4880010" y="4248770"/>
                <a:ext cx="126000" cy="975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3E0F7A5-61E7-14C1-0B71-08518C35355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62010" y="4230770"/>
                  <a:ext cx="161640" cy="10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52F63B-CF98-1C67-0B3B-A8A2AEB02E4C}"/>
                    </a:ext>
                  </a:extLst>
                </p14:cNvPr>
                <p14:cNvContentPartPr/>
                <p14:nvPr/>
              </p14:nvContentPartPr>
              <p14:xfrm>
                <a:off x="5079090" y="4681490"/>
                <a:ext cx="228960" cy="261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52F63B-CF98-1C67-0B3B-A8A2AEB02E4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061090" y="4663490"/>
                  <a:ext cx="2646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1D390B-E087-152D-B4B4-4B119166AFE2}"/>
                    </a:ext>
                  </a:extLst>
                </p14:cNvPr>
                <p14:cNvContentPartPr/>
                <p14:nvPr/>
              </p14:nvContentPartPr>
              <p14:xfrm>
                <a:off x="5495250" y="4376210"/>
                <a:ext cx="262800" cy="651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1D390B-E087-152D-B4B4-4B119166AFE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477610" y="4358570"/>
                  <a:ext cx="29844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323939E-F76A-4A1D-84C9-065C013AA176}"/>
                    </a:ext>
                  </a:extLst>
                </p14:cNvPr>
                <p14:cNvContentPartPr/>
                <p14:nvPr/>
              </p14:nvContentPartPr>
              <p14:xfrm>
                <a:off x="5869650" y="4780490"/>
                <a:ext cx="182520" cy="237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323939E-F76A-4A1D-84C9-065C013AA17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851650" y="4762490"/>
                  <a:ext cx="2181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E676C19-8E2F-6294-4505-7D811CEFBAB2}"/>
                    </a:ext>
                  </a:extLst>
                </p14:cNvPr>
                <p14:cNvContentPartPr/>
                <p14:nvPr/>
              </p14:nvContentPartPr>
              <p14:xfrm>
                <a:off x="5965050" y="4852130"/>
                <a:ext cx="423720" cy="474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E676C19-8E2F-6294-4505-7D811CEFBAB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947050" y="4834490"/>
                  <a:ext cx="45936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953A4B5-3C00-B0A8-D9E3-9ED3EC9092B4}"/>
                    </a:ext>
                  </a:extLst>
                </p14:cNvPr>
                <p14:cNvContentPartPr/>
                <p14:nvPr/>
              </p14:nvContentPartPr>
              <p14:xfrm>
                <a:off x="6580650" y="4857890"/>
                <a:ext cx="182520" cy="272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953A4B5-3C00-B0A8-D9E3-9ED3EC9092B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63010" y="4840250"/>
                  <a:ext cx="2181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E8DD423-9260-6636-C993-0E05B39EB8F6}"/>
                    </a:ext>
                  </a:extLst>
                </p14:cNvPr>
                <p14:cNvContentPartPr/>
                <p14:nvPr/>
              </p14:nvContentPartPr>
              <p14:xfrm>
                <a:off x="6780090" y="4453970"/>
                <a:ext cx="363600" cy="99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E8DD423-9260-6636-C993-0E05B39EB8F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62450" y="4436330"/>
                  <a:ext cx="399240" cy="102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3170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6011E64-7411-57FB-E97B-71BEE45AB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912C593-581E-3C84-17ED-FE57A97BE2E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FE1809-38B0-1BB7-B18C-5C77D94BF15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5391A0C-7849-44EF-68DE-82BF1DF60B3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F43170-AC41-9393-90D7-995725BC51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D6ABCBD-2238-18ED-1CB5-017B60CEF8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B527A-DEFC-6ED8-7295-616DD48C162A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58372D-A8FB-CD35-5CBF-93873A167EA5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237174-9293-283B-9CD7-2F3311C65849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9C166F-BDE3-D3E5-ECFC-3A9DD4BF590A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6DFEE9-4454-E295-E02C-690772ED3D39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B37184-3AC3-661A-D140-5B04BCA8F893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E6E69-124F-EE59-3B83-4152C9EDFC3D}"/>
              </a:ext>
            </a:extLst>
          </p:cNvPr>
          <p:cNvSpPr/>
          <p:nvPr/>
        </p:nvSpPr>
        <p:spPr>
          <a:xfrm>
            <a:off x="954677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062CC8-0752-E285-115D-497765F223D0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05FD8-4DCC-FB18-FE34-52D33DD406B0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78E9D1-33EF-4BB3-7567-2A53435E1EFF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737775-4296-8234-842E-463BF18B2D00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541C93-1722-2CFF-FB62-B64EFAB33405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6BB2C3-523C-A0A3-D679-75082A2EDC72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E84CE1-CDD2-17BB-AEF2-F248E24767E0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259B61-8DD9-698F-DD38-F39B841BCD52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9927771" y="2362200"/>
            <a:ext cx="77070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B5F9C3-F070-66D0-2451-08105D79DC73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DD628-2C8C-DD66-7A03-9D23BFCA1BC4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91BF5F-1547-CD0C-A8E8-BA6EE68E0182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8EFCD17-4E7F-0B56-21C6-EDACC1441BF7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8DEFF-F4C4-6439-20A4-0F8DAFE4E72A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E63D6-18EA-DA3F-7905-44D88830C4D0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1EC733-BF24-E1A5-4DBB-DA826C615698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A3B8F2F-F3E0-9A57-C97D-50557DFECA38}"/>
              </a:ext>
            </a:extLst>
          </p:cNvPr>
          <p:cNvSpPr txBox="1"/>
          <p:nvPr/>
        </p:nvSpPr>
        <p:spPr>
          <a:xfrm>
            <a:off x="575855" y="2462856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this is a complete binary tree, this is the only place a new node can 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2A3E7-E1A6-7BFB-AF8C-41EBBA45EBD6}"/>
              </a:ext>
            </a:extLst>
          </p:cNvPr>
          <p:cNvSpPr txBox="1"/>
          <p:nvPr/>
        </p:nvSpPr>
        <p:spPr>
          <a:xfrm>
            <a:off x="564424" y="369885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However, we are now violating the heap property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9F8077-37C4-D5AA-DD5E-6F6E8ABA0D0F}"/>
              </a:ext>
            </a:extLst>
          </p:cNvPr>
          <p:cNvSpPr txBox="1"/>
          <p:nvPr/>
        </p:nvSpPr>
        <p:spPr>
          <a:xfrm>
            <a:off x="473801" y="4798314"/>
            <a:ext cx="4570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new nodes are added, we may need to move it up in the tree</a:t>
            </a:r>
          </a:p>
        </p:txBody>
      </p:sp>
    </p:spTree>
    <p:extLst>
      <p:ext uri="{BB962C8B-B14F-4D97-AF65-F5344CB8AC3E}">
        <p14:creationId xmlns:p14="http://schemas.microsoft.com/office/powerpoint/2010/main" val="309914024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E635716-C4CA-4CC9-6DAC-9BE0E4C35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41A8F33-B227-2FF4-2028-A0D5FEE11BC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B908666-B7A5-CCFB-688D-8A562596956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FF47085-16D9-1E30-737A-C334AA8B475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D96199C-5192-FF69-BA80-DC49316A56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441ECDC-6C89-5D80-82E3-D922FC97C9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86DC6-F490-5C16-71EC-DF4DE3A75DF9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60AE2FB-F4D5-095E-40C4-2448F2170576}"/>
              </a:ext>
            </a:extLst>
          </p:cNvPr>
          <p:cNvSpPr/>
          <p:nvPr/>
        </p:nvSpPr>
        <p:spPr>
          <a:xfrm>
            <a:off x="2667000" y="1828800"/>
            <a:ext cx="6324600" cy="243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https://www.youtube.com/watch?v=iXAjiDQbPSw</a:t>
            </a:r>
          </a:p>
        </p:txBody>
      </p:sp>
    </p:spTree>
    <p:extLst>
      <p:ext uri="{BB962C8B-B14F-4D97-AF65-F5344CB8AC3E}">
        <p14:creationId xmlns:p14="http://schemas.microsoft.com/office/powerpoint/2010/main" val="404743276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4B1C64F-06ED-D6C8-FCE4-FEA87F171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34A236E-10AE-C010-0A1A-20A11EAF65E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86A06E4-EDB4-BD22-59F1-E3E67EB30D5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AEECEEB-3CD0-1AE0-A3A7-2DB6ACDBA69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88E1E4E-1396-41E2-C195-695DC290BA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8699F80-1867-344B-3B06-F564FB5E7C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121</a:t>
            </a:fld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302BD3-AABC-2B79-319D-BAF35691EDC7}"/>
              </a:ext>
            </a:extLst>
          </p:cNvPr>
          <p:cNvSpPr/>
          <p:nvPr/>
        </p:nvSpPr>
        <p:spPr>
          <a:xfrm>
            <a:off x="2667000" y="1828800"/>
            <a:ext cx="6324600" cy="243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 6</a:t>
            </a:r>
          </a:p>
        </p:txBody>
      </p:sp>
    </p:spTree>
    <p:extLst>
      <p:ext uri="{BB962C8B-B14F-4D97-AF65-F5344CB8AC3E}">
        <p14:creationId xmlns:p14="http://schemas.microsoft.com/office/powerpoint/2010/main" val="5550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1943675-2C62-FE95-F340-91F768AC0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9943D21-FAFE-A9D1-8E4C-4E8FAC522DE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7625A99-5346-9140-6038-8AECD951EB9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90F1331-2345-8EC4-A623-301930486BE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D9C4FDC-923E-40C4-71DD-3E3822DAAB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EBB0B1B-4C55-FF7A-1993-F682C5E444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8202D-F0A4-883B-7929-3DDC1FFE1580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2DC50B-4693-80DA-18D3-53674641A1AE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71A795-3ECD-C9D9-582D-38BD14CCE517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3CEA18-34B4-CB1F-93AD-60B8D0348E79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5B717C-418B-16A7-B719-0846E9F00F79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DF4E36-ACD8-FECA-798B-9B6D266E2687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B53462-0B44-6ACD-7EA4-59601FE500D1}"/>
              </a:ext>
            </a:extLst>
          </p:cNvPr>
          <p:cNvSpPr/>
          <p:nvPr/>
        </p:nvSpPr>
        <p:spPr>
          <a:xfrm>
            <a:off x="954677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1771-F71C-D865-034A-15FBD913FA0F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CC912D-25D8-353C-9462-FB016DDF1872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C9E087-8E63-DB42-EB56-8A7C0939C8BE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CDF134-B2AE-5234-5991-4BE6993E7DA7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F1935F-0455-D796-21F7-A51BF2F1F3E8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209B88-A328-32D6-B0FE-473FB182D772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2A61F4-63CB-64B2-8EE4-C287A9217EE5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A59324-9427-47AB-E1C1-BE240D0247E0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9927771" y="2362200"/>
            <a:ext cx="77070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3956C2-3E78-25B7-2213-10C4F17FBC50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5511DB-D9DF-85C0-6A98-AF76A0B893E0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B53AAB-5C7B-F10D-8A5D-D71FACA96BE6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5CC4563-B472-917B-44B5-B4CDB9002D59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DE074-D88C-8721-F58F-EE17F1C81BDA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AB116D-3C21-A07D-55DC-14F2DDA2FDC0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1386E6-ACEA-07CA-83B6-04A8F5BAC7DC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84AD1A6-395C-1261-5079-D00782DD87E0}"/>
              </a:ext>
            </a:extLst>
          </p:cNvPr>
          <p:cNvSpPr txBox="1"/>
          <p:nvPr/>
        </p:nvSpPr>
        <p:spPr>
          <a:xfrm>
            <a:off x="575855" y="2462856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this is a complete binary tree, this is the only place a new node can 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743D-7C96-E2B9-CE4F-45258C301B10}"/>
              </a:ext>
            </a:extLst>
          </p:cNvPr>
          <p:cNvSpPr txBox="1"/>
          <p:nvPr/>
        </p:nvSpPr>
        <p:spPr>
          <a:xfrm>
            <a:off x="564424" y="369885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However, we are now violating the heap property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740A34-D2D9-C46C-E274-AB42998C9D74}"/>
              </a:ext>
            </a:extLst>
          </p:cNvPr>
          <p:cNvSpPr txBox="1"/>
          <p:nvPr/>
        </p:nvSpPr>
        <p:spPr>
          <a:xfrm>
            <a:off x="473801" y="4798314"/>
            <a:ext cx="4570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new nodes are added, we may need to move it up in the tree</a:t>
            </a:r>
          </a:p>
        </p:txBody>
      </p:sp>
    </p:spTree>
    <p:extLst>
      <p:ext uri="{BB962C8B-B14F-4D97-AF65-F5344CB8AC3E}">
        <p14:creationId xmlns:p14="http://schemas.microsoft.com/office/powerpoint/2010/main" val="3791224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6D1C7E-921B-BBE8-6E92-366ADBF17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7489E0F-12BC-FD2E-2364-2D3B5310132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0C7F720-875B-72B0-0469-AEFC059159B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46051DE-B374-CA8D-5114-DB38F331B6C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81D2B09-2AE5-72A7-98A8-DC048B42C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816EC8D-E15B-4AB1-FF48-9E712BC89F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FAF31-D94F-4A8B-D1FD-2C861EF1379E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C2D28D-2C9B-ADD5-EF73-636FF813369D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CA99F3-B551-81E7-EB25-1BF824A1FD77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891FA8-E01E-D2E8-AD84-56AF10BEC890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07D80C-46C8-318F-D5A1-CD71BFB9C000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6873BB-CF43-6545-DD04-6EBD462E7AF3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FA361E-3AC6-A6D6-752B-0450F376EEFC}"/>
              </a:ext>
            </a:extLst>
          </p:cNvPr>
          <p:cNvSpPr/>
          <p:nvPr/>
        </p:nvSpPr>
        <p:spPr>
          <a:xfrm>
            <a:off x="954677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BA8689-41E3-A07D-A864-FF29C0D77E45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8F867E-FFF6-EAF4-FE25-A61C5E27FC71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54DCC7-7DBC-2F7B-68EE-AB620526259E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03318F-8B7E-15ED-8B47-C3E7550F569C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35FB44-EDC2-759F-57A4-D20BCF521E1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D35335-3B3E-3B46-460A-2ECFDCCCE672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4912F7-CA5D-D547-693A-7F3507FEB26B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A82AC11-CC81-3F0C-DB70-ED6062639EDA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9927771" y="2362200"/>
            <a:ext cx="77070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15AACD-F960-3922-9BD4-66085E2D094F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8DA87A-D8D8-099D-F01A-C60187CE9E76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CBD3CC-3347-2831-B17A-8DEFB17CC883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83BC608-D935-5FF0-F7F0-966BD528A411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47599-D2E3-430B-9A51-E1AB09C11610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BF85E1-B9E5-2F54-B45F-B3E2DDC3A185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E222D1-0858-09EE-F4E0-F51C2B5FB042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5C1EC6A-8364-F77B-1BD9-1338A2C52EBA}"/>
              </a:ext>
            </a:extLst>
          </p:cNvPr>
          <p:cNvSpPr txBox="1"/>
          <p:nvPr/>
        </p:nvSpPr>
        <p:spPr>
          <a:xfrm>
            <a:off x="575855" y="2462856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this is a complete binary tree, this is the only place a new node can 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1B57A4-738F-BB22-27A4-20B3684B9325}"/>
              </a:ext>
            </a:extLst>
          </p:cNvPr>
          <p:cNvSpPr txBox="1"/>
          <p:nvPr/>
        </p:nvSpPr>
        <p:spPr>
          <a:xfrm>
            <a:off x="564424" y="369885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However, we are now violating the heap property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1EA62B-2F31-D2C1-D193-46F4C3E46834}"/>
              </a:ext>
            </a:extLst>
          </p:cNvPr>
          <p:cNvSpPr txBox="1"/>
          <p:nvPr/>
        </p:nvSpPr>
        <p:spPr>
          <a:xfrm>
            <a:off x="473801" y="4798314"/>
            <a:ext cx="4570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new nodes are added, we may need to move it up in the 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AFA01DE-DC40-C0BB-A92B-7B1DC9D22F04}"/>
                  </a:ext>
                </a:extLst>
              </p14:cNvPr>
              <p14:cNvContentPartPr/>
              <p14:nvPr/>
            </p14:nvContentPartPr>
            <p14:xfrm>
              <a:off x="6530349" y="1183217"/>
              <a:ext cx="2475360" cy="3477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AFA01DE-DC40-C0BB-A92B-7B1DC9D22F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2349" y="1165217"/>
                <a:ext cx="2511000" cy="35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914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7FC28B-E0CD-2078-6486-ABFA0A3C9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2E497F5-7F69-C55C-6AD3-B6783C4E4C7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61BE2FC-27D7-05D6-95C4-780603CA230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2C96228-1882-0150-3CA7-6B82BCFD05E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27F1633-5EA9-A652-7412-AC98A34A1C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4789F7-E225-F2E7-12AE-C6C7B76310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6EF3E-0679-2BBF-EC83-DE85312DDDD0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EE0DCC-0B1E-98DC-894C-C95136B28046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49FF62-3F46-AF47-8C33-E669927E44E4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DBD375-6D33-EDD5-1017-EE4A158A076F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28AE2E-FF7D-CFE2-6B11-07CA3054B9E6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D32E42-B3AA-33D6-0D05-F90CF2724AD3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BE3B31-41D9-768F-82D0-F53DA3611434}"/>
              </a:ext>
            </a:extLst>
          </p:cNvPr>
          <p:cNvSpPr/>
          <p:nvPr/>
        </p:nvSpPr>
        <p:spPr>
          <a:xfrm>
            <a:off x="954677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F17FB5-ED9B-D3D9-BFB9-4713D1B44A93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F1D476-CCA1-3093-023C-20E0A8040F8C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BBC73F-60CA-07C2-9411-B99EB428CE02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09E856-039E-BE5F-2AEE-45FF08CCE14F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1F37A0-2D51-4500-BB8F-45AD641DEC29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627B82-0F58-B597-73F0-20A6BFA5381C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4D090C-4F47-7D87-FE05-CC520E79D5EB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8A92CB-1624-C48A-6D56-8A1234CB895B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9927771" y="2362200"/>
            <a:ext cx="77070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85EE82-729A-E60C-8199-9A8EFD243BE5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612540-6F74-A403-4F86-E363FCB515FE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9BE4E-7471-1582-D7C3-10202939E284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9FF59D1-C3A8-6CE9-81D1-8C12DEAF5A41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D1C7B-F974-F237-2896-F159F4E7EBA1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6A7632-BB64-0075-4CA1-B2B9653CE987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411F5B-DE21-C200-E859-492174592011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8C049C-4903-5E7C-0B87-48947277080D}"/>
              </a:ext>
            </a:extLst>
          </p:cNvPr>
          <p:cNvSpPr txBox="1"/>
          <p:nvPr/>
        </p:nvSpPr>
        <p:spPr>
          <a:xfrm>
            <a:off x="575855" y="2462856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this is a complete binary tree, this is the only place a new node can 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1016E-36FE-1CA4-8B9D-8FA094236C05}"/>
              </a:ext>
            </a:extLst>
          </p:cNvPr>
          <p:cNvSpPr txBox="1"/>
          <p:nvPr/>
        </p:nvSpPr>
        <p:spPr>
          <a:xfrm>
            <a:off x="564424" y="369885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However, we are now violating the heap property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2B5496-4F4F-9845-987B-2BE852EA3488}"/>
              </a:ext>
            </a:extLst>
          </p:cNvPr>
          <p:cNvSpPr txBox="1"/>
          <p:nvPr/>
        </p:nvSpPr>
        <p:spPr>
          <a:xfrm>
            <a:off x="473801" y="4798314"/>
            <a:ext cx="4570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new nodes are added, we may need to move it up in the tree</a:t>
            </a:r>
          </a:p>
        </p:txBody>
      </p:sp>
    </p:spTree>
    <p:extLst>
      <p:ext uri="{BB962C8B-B14F-4D97-AF65-F5344CB8AC3E}">
        <p14:creationId xmlns:p14="http://schemas.microsoft.com/office/powerpoint/2010/main" val="32701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6D4BF61-2DCB-E23C-49A3-4DE90DBBA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6D5F7FB-D54B-D77E-FCC4-B4092A887FD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A00E20A-049F-8B9D-CADD-E943429EF48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09880B4-1EA0-7C42-48A4-D35F909E7AC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8B254FD-6EB3-9C1F-E085-767B28CF68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68D66BA-5CC6-3CDA-ED9C-4961A62EF7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7CAA5-1FCC-5149-BABB-38DC190A913C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DFD507-D3F7-AAE5-4549-3A45AC95AC83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89DE9D-7AF9-FAE3-36B0-5F987DAD4BB4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AD4A9F-48A2-F170-1081-4C3E510DD8DA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500782-D1E2-8953-491B-8F5941F48141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12FCB8-6C46-3465-1B1D-9FD3EFF03700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3D5856-2823-EA8D-E032-9D4B3A449DFE}"/>
              </a:ext>
            </a:extLst>
          </p:cNvPr>
          <p:cNvSpPr/>
          <p:nvPr/>
        </p:nvSpPr>
        <p:spPr>
          <a:xfrm>
            <a:off x="954677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88159C-CDE7-8810-8E21-E90457604018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ABFD2F7-B060-73F2-14DA-03FE7C5BA73C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097132-87C8-C49F-69DE-B16F01715CB7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1714B8-6C33-428E-DDA0-CB559B422099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F9FF5A-8088-4A0D-7B43-4902F6595D9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E71999-D1BC-D48C-11AC-B2111AD2544B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BCDCB7-0EE5-98BE-9156-5C20302C31A5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D27C91-6128-73BA-93EC-8ABAC7C124F4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9927771" y="2362200"/>
            <a:ext cx="77070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538A3C-03EF-304F-0B4E-8A45FCA9C033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288172-83E5-0A84-3BEA-AA8C250291D0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0BD862-5AC4-F1A9-9601-BBA693FFC69C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9444E2-D222-4C69-F01E-10B6DA93B1D6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02410-CB29-6895-B788-0E41045E38D0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406FAB-D1F9-A0C8-5D52-9E936D7A9270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49566C-0E0C-B8FF-A973-BEEDA5717D6F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E29AB36-5E3A-BFD9-4E84-56CDAC29A77A}"/>
              </a:ext>
            </a:extLst>
          </p:cNvPr>
          <p:cNvSpPr txBox="1"/>
          <p:nvPr/>
        </p:nvSpPr>
        <p:spPr>
          <a:xfrm>
            <a:off x="575855" y="2462856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this is a complete binary tree, this is the only place a new node can 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DA192-5CCE-312B-4FF0-BBFDECB7F020}"/>
              </a:ext>
            </a:extLst>
          </p:cNvPr>
          <p:cNvSpPr txBox="1"/>
          <p:nvPr/>
        </p:nvSpPr>
        <p:spPr>
          <a:xfrm>
            <a:off x="564424" y="369885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However, we are now violating the heap property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B4A41-2037-CC2B-00AF-BBA8715F4A11}"/>
              </a:ext>
            </a:extLst>
          </p:cNvPr>
          <p:cNvSpPr txBox="1"/>
          <p:nvPr/>
        </p:nvSpPr>
        <p:spPr>
          <a:xfrm>
            <a:off x="473801" y="4798314"/>
            <a:ext cx="4570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new nodes are added, we may need to move it up in the tree</a:t>
            </a:r>
          </a:p>
        </p:txBody>
      </p:sp>
      <p:pic>
        <p:nvPicPr>
          <p:cNvPr id="3074" name="Picture 2" descr="thumbs up&quot; Emoji - Download for free – Iconduck">
            <a:extLst>
              <a:ext uri="{FF2B5EF4-FFF2-40B4-BE49-F238E27FC236}">
                <a16:creationId xmlns:a16="http://schemas.microsoft.com/office/drawing/2014/main" id="{226490D5-88AC-CA29-53B0-3A442E6C0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765181"/>
            <a:ext cx="9213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571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BEFFE1E-D6B0-E397-8F2F-036733BAF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FC67A45-0C7E-272E-F551-C8414D436DB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969B596-CFDA-E08F-81B9-278D35F804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676689F-7622-7A1F-FFF2-2E1BB6806A1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E56A2C8-AA9E-A0AE-7112-FD581ABCEE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FB82F83-2BE1-865F-7D7B-E7BD00A555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E77A9-9436-71F3-CACE-F3BFBFC2BD9D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14687E-81F0-D815-7FBF-48488A4B8F0B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DC59E1-8522-30E5-6885-F46C7D19D7C6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D71F1C-0F00-3E0F-C258-C88E12FFCB59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C0ADBB-E680-6C6E-AF6F-35C9C582D6B0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17A229-40A7-1732-E37B-9D69B14A0ADD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459C5C-CC09-196F-3D87-FFDFC55F3AF0}"/>
              </a:ext>
            </a:extLst>
          </p:cNvPr>
          <p:cNvSpPr/>
          <p:nvPr/>
        </p:nvSpPr>
        <p:spPr>
          <a:xfrm>
            <a:off x="954677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E49C3E-97DE-A674-74F9-7E9961430CC7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06FE09-694A-B862-507D-4F1ED681A321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979354-9EE1-B100-725F-525A40C24050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975581-C5CD-CB96-3423-8C38D1584459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549BC8-48C2-238F-099F-D70A9814B9D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96E239-4B0F-98D7-FE5B-329A4C28A63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EADBB9-2E3F-B2EC-AA05-07B02C501E66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ADD085-2CE3-BF95-A960-C3BFC316474A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9927771" y="2362200"/>
            <a:ext cx="77070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AEB878-913C-CE5D-1945-A9613ECDC8D7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7A5246-D5B5-4B24-F3A8-81FA76488C9C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F9B2B9-74B9-E151-2F69-180FBF606B4A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1DC3D8-5225-F9E1-5299-A4B44566EC12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58F5B-6E56-8870-6EDB-530BDF60C883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DBB72C-539B-F724-AE75-AB45F92ED683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FCE2E9-BD6F-5E69-74AC-4FD56E201CA5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8A6165B-ACAB-E2EA-17BD-27E98BCD299A}"/>
              </a:ext>
            </a:extLst>
          </p:cNvPr>
          <p:cNvSpPr txBox="1"/>
          <p:nvPr/>
        </p:nvSpPr>
        <p:spPr>
          <a:xfrm>
            <a:off x="575855" y="2462856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this is a complete binary tree, this is the only place a new node can 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0FC6C-B0BA-15AF-3E68-AC164D2827C5}"/>
              </a:ext>
            </a:extLst>
          </p:cNvPr>
          <p:cNvSpPr txBox="1"/>
          <p:nvPr/>
        </p:nvSpPr>
        <p:spPr>
          <a:xfrm>
            <a:off x="564424" y="369885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However, we are now violating the heap property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ADEE08-51D1-17E0-B083-ABC1BCC84AF5}"/>
              </a:ext>
            </a:extLst>
          </p:cNvPr>
          <p:cNvSpPr txBox="1"/>
          <p:nvPr/>
        </p:nvSpPr>
        <p:spPr>
          <a:xfrm>
            <a:off x="473801" y="4798314"/>
            <a:ext cx="4570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new nodes are added, we may need to move it up in the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A1074-A3CF-423C-FF07-4C4D37533648}"/>
              </a:ext>
            </a:extLst>
          </p:cNvPr>
          <p:cNvSpPr txBox="1"/>
          <p:nvPr/>
        </p:nvSpPr>
        <p:spPr>
          <a:xfrm>
            <a:off x="3391786" y="979468"/>
            <a:ext cx="3056910" cy="8309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process is called  </a:t>
            </a:r>
            <a:r>
              <a:rPr lang="en-US" sz="2400" b="1" dirty="0" err="1">
                <a:solidFill>
                  <a:srgbClr val="FF0000"/>
                </a:solidFill>
              </a:rPr>
              <a:t>Heapify</a:t>
            </a:r>
            <a:r>
              <a:rPr lang="en-US" sz="2400" dirty="0"/>
              <a:t> (up)</a:t>
            </a:r>
          </a:p>
        </p:txBody>
      </p:sp>
    </p:spTree>
    <p:extLst>
      <p:ext uri="{BB962C8B-B14F-4D97-AF65-F5344CB8AC3E}">
        <p14:creationId xmlns:p14="http://schemas.microsoft.com/office/powerpoint/2010/main" val="66733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6E57D4F-E2E7-AD92-F32D-F0ABE9073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C7DA852-2FAA-CEC6-CC98-5C3A989CCD6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B870B2B-88E9-8424-D39A-EDD327B58FF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02B975D-D85A-0ED7-19D5-461546C3F03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757538F-100C-A452-67AD-6059F85A66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FFF0CF5-444F-D559-636D-13CE32550E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DB0D4-87EA-E252-971E-B3F8A473892C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79F1F4-57C7-D704-F5E0-D1B2C17A9E82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F6E10B-AE8E-99C1-BD1E-2D42286D34A5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06DDE8-93D1-0367-9757-12AE6353089E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763AE0-A2E3-5680-0CF5-423BCAFED698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7B9EEA-EB72-647C-F113-2899B8352306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511A1E-6E13-554E-F996-13A9D9021D5A}"/>
              </a:ext>
            </a:extLst>
          </p:cNvPr>
          <p:cNvSpPr/>
          <p:nvPr/>
        </p:nvSpPr>
        <p:spPr>
          <a:xfrm>
            <a:off x="954677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FF0286-F331-214C-7A50-913A661CFA7D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4D18CB-B9A6-7E01-3095-10FB7C500B7B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08D907-8E48-7E2A-B84F-91D85DE4CC99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EA88C6-06D0-B397-8B5A-AFCB3B471B5F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764253-8A5A-5BFA-A89A-06C0CDC70EEB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5E7F0E-55F8-8666-B3EB-86E1225D87A6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827887-4C0B-8DD7-D0A8-860D5D07D622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12D113-D6B1-9E03-EE04-40C4DF314FDD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9927771" y="2362200"/>
            <a:ext cx="77070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522148-96B0-461A-F4D3-A05F6E0330F9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8AA11C-9A2E-D4E1-26DF-5B0159259170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ADCC5D-D2F1-600C-50B1-48D6DA6CF3D5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E5FAB18-C88A-F0AA-5721-E88C59D70A0B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EF33C-F0A7-141B-B906-85739E61F0C2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C14895-62D0-FAEF-CAC5-F2286B61A857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B67A59-C674-FC39-98BB-6A57CD96C1D8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22CFE5-FC7E-88A4-ECF2-BF9B9CC86C27}"/>
              </a:ext>
            </a:extLst>
          </p:cNvPr>
          <p:cNvSpPr txBox="1"/>
          <p:nvPr/>
        </p:nvSpPr>
        <p:spPr>
          <a:xfrm>
            <a:off x="3391786" y="979468"/>
            <a:ext cx="3056910" cy="8309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process is called  </a:t>
            </a:r>
            <a:r>
              <a:rPr lang="en-US" sz="2400" b="1" dirty="0" err="1">
                <a:solidFill>
                  <a:srgbClr val="FF0000"/>
                </a:solidFill>
              </a:rPr>
              <a:t>Heapify</a:t>
            </a:r>
            <a:r>
              <a:rPr lang="en-US" sz="2400" dirty="0"/>
              <a:t> (up)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9ECB36-0481-045F-D219-000B4BD0CBF6}"/>
              </a:ext>
            </a:extLst>
          </p:cNvPr>
          <p:cNvSpPr txBox="1"/>
          <p:nvPr/>
        </p:nvSpPr>
        <p:spPr>
          <a:xfrm>
            <a:off x="1143000" y="2100590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add(14);</a:t>
            </a:r>
          </a:p>
        </p:txBody>
      </p:sp>
    </p:spTree>
    <p:extLst>
      <p:ext uri="{BB962C8B-B14F-4D97-AF65-F5344CB8AC3E}">
        <p14:creationId xmlns:p14="http://schemas.microsoft.com/office/powerpoint/2010/main" val="2540773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AEC45E3-B606-D3D5-F08C-87EFD5A4F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BF0D13A-91EC-E178-056D-A98A2CDAEEB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7585A80-40B1-7B5C-950F-64B10B00D3C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4AE2937-D946-1B5F-94F2-D702EF3F22E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FEE0FDB-308E-CCEE-1E44-460191D882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C9D2CE9-4AEF-F7D2-4719-098068B70D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CE194-0C6F-28B5-272A-8AB4BAC135A9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E9FE8D-C3E7-E175-62E9-967360903507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70B7DC-2338-407F-2EE0-4883A4933795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AF71EE-F0C5-A7FD-FB87-58DFE4F51A81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1259B6-ECE0-227C-2B84-4EB17330831D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371EF8-5D68-1B00-F037-AC67668548FC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3D3E02-27C7-474D-79B9-001159C2279F}"/>
              </a:ext>
            </a:extLst>
          </p:cNvPr>
          <p:cNvSpPr/>
          <p:nvPr/>
        </p:nvSpPr>
        <p:spPr>
          <a:xfrm>
            <a:off x="954677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72E36F-24E9-C25C-2D7A-0003BB728D9F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FEA17A-3DF5-56F3-3D59-090268B62040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8497B7-DFBB-DEC5-4A04-B3119BE76C2C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FF7F7-5591-D317-D78F-F0F8AB8D6327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E00C99-8A6C-5823-D4FF-6BF4ECEB3D07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4FE546-AF56-D6ED-BD47-B03AC2BBFBC9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5D375E-37D5-CCD2-85D9-4C190BF5AA3A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517F90-7A4E-51C0-0648-71C479A7CA4E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9927771" y="2362200"/>
            <a:ext cx="77070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51431B-D109-CD67-69C1-ED42A4308978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EB44C4-43F5-E347-C67A-09B1AF9E5ABB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1ACA81-C9FF-51ED-D1A8-8D544535A1D1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2B9027-68F4-B861-B95B-0E27BDCC7C22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7ADCD4-9332-623C-CD75-AFD02458325E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34BB3E-546D-4360-0387-1BC4853E7C24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36117F-07A2-90A9-3400-75D59EC3552A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4ACEB3-1AE3-12C5-D869-DF03DB5BAA90}"/>
              </a:ext>
            </a:extLst>
          </p:cNvPr>
          <p:cNvSpPr txBox="1"/>
          <p:nvPr/>
        </p:nvSpPr>
        <p:spPr>
          <a:xfrm>
            <a:off x="3391786" y="979468"/>
            <a:ext cx="3056910" cy="8309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process is called  </a:t>
            </a:r>
            <a:r>
              <a:rPr lang="en-US" sz="2400" b="1" dirty="0" err="1">
                <a:solidFill>
                  <a:srgbClr val="FF0000"/>
                </a:solidFill>
              </a:rPr>
              <a:t>Heapify</a:t>
            </a:r>
            <a:r>
              <a:rPr lang="en-US" sz="2400" dirty="0"/>
              <a:t> (up)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95FD53-9E84-9013-698E-F498F27F1F25}"/>
              </a:ext>
            </a:extLst>
          </p:cNvPr>
          <p:cNvSpPr txBox="1"/>
          <p:nvPr/>
        </p:nvSpPr>
        <p:spPr>
          <a:xfrm>
            <a:off x="1143000" y="2100590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add(14);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9BABF65-1F8B-AAFB-EA3A-1867B7DE7274}"/>
              </a:ext>
            </a:extLst>
          </p:cNvPr>
          <p:cNvSpPr/>
          <p:nvPr/>
        </p:nvSpPr>
        <p:spPr>
          <a:xfrm>
            <a:off x="861168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4E13E7-500E-D217-E71E-E047F405660D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73369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26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06735-5E1F-DED7-8FA8-99457D2910E5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84B491-ADA0-FDA2-BEEA-7CB7C8BDC331}"/>
              </a:ext>
            </a:extLst>
          </p:cNvPr>
          <p:cNvSpPr txBox="1"/>
          <p:nvPr/>
        </p:nvSpPr>
        <p:spPr>
          <a:xfrm>
            <a:off x="838200" y="1509248"/>
            <a:ext cx="5161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 6 due </a:t>
            </a:r>
            <a:r>
              <a:rPr lang="en-US" sz="2400" b="1" dirty="0"/>
              <a:t>Friday </a:t>
            </a:r>
            <a:r>
              <a:rPr lang="en-US" sz="2400" dirty="0"/>
              <a:t>at 11:59 PM</a:t>
            </a:r>
          </a:p>
          <a:p>
            <a:endParaRPr lang="en-US" sz="2400" dirty="0"/>
          </a:p>
          <a:p>
            <a:r>
              <a:rPr lang="en-US" sz="2400" dirty="0"/>
              <a:t>Program 2 due </a:t>
            </a:r>
            <a:r>
              <a:rPr lang="en-US" sz="2400" b="1" dirty="0"/>
              <a:t>Sunday </a:t>
            </a:r>
            <a:r>
              <a:rPr lang="en-US" sz="2400" dirty="0"/>
              <a:t>at 11:59 PM</a:t>
            </a:r>
          </a:p>
        </p:txBody>
      </p:sp>
      <p:pic>
        <p:nvPicPr>
          <p:cNvPr id="1026" name="Picture 2" descr="Meme blog? - Codeforces">
            <a:extLst>
              <a:ext uri="{FF2B5EF4-FFF2-40B4-BE49-F238E27FC236}">
                <a16:creationId xmlns:a16="http://schemas.microsoft.com/office/drawing/2014/main" id="{C06968B8-AD18-D5B9-5A5F-B6B4C985C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914400"/>
            <a:ext cx="468174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DFDC6A-5114-6D6D-D4F0-05C9A8BC77CB}"/>
              </a:ext>
            </a:extLst>
          </p:cNvPr>
          <p:cNvSpPr txBox="1"/>
          <p:nvPr/>
        </p:nvSpPr>
        <p:spPr>
          <a:xfrm>
            <a:off x="7416267" y="5574268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game that you play in nightmares ^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4A459-8AF9-9422-245C-F6A4FC5B61C1}"/>
              </a:ext>
            </a:extLst>
          </p:cNvPr>
          <p:cNvSpPr txBox="1"/>
          <p:nvPr/>
        </p:nvSpPr>
        <p:spPr>
          <a:xfrm>
            <a:off x="838200" y="3021754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will be a lab next week, but I will try to make it easy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7D3DE8-BAA9-CBE2-7E02-19AFCC57884B}"/>
              </a:ext>
            </a:extLst>
          </p:cNvPr>
          <p:cNvSpPr txBox="1"/>
          <p:nvPr/>
        </p:nvSpPr>
        <p:spPr>
          <a:xfrm>
            <a:off x="804262" y="4148424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Tweaked a few dates on the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 labs </a:t>
            </a:r>
            <a:r>
              <a:rPr lang="en-US" sz="2400" dirty="0">
                <a:sym typeface="Wingdings" panose="05000000000000000000" pitchFamily="2" charset="2"/>
              </a:rPr>
              <a:t> 11 labs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* I will now drop your lowest lab grade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Quiz 2 moved back a week, Quiz 3 will take place in this classroom during finals week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D4C4098-64B4-1004-1C84-1DFD5C518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291EDF7-6E40-FC45-6281-D332E7A36FC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AEF6EB9-7BCD-D6E6-E1AB-68772E8AAFF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B5D93DA-8BF1-646F-71AE-1D75CB6E1A3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E6B2450-D644-FD56-549A-51CAA129DF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4FA7959-57E6-9008-12B1-C8606E396B1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FACDB-17C0-7CAC-4682-54F92CDEE4ED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4340F6-E7BF-D8BB-2745-2CD2657BA0C6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DB90ED-6356-CA4A-C637-495F8C9C2B8A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717142-09B8-7A4E-C782-D00402E37004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275D2B-C815-E23F-C9DB-1FAFB5CC05B9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026610-541E-47F4-315E-E1A52D493E67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113A2-7E0C-722A-22DC-D1FC98809F50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3380D2-49A1-6ABA-E506-91B1855C1B96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EAF2D3-8C75-7283-DC42-AA924E518273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35285B-E73E-CC19-BF5D-FACA4B06DCB6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01C9F0-F2E7-758C-C44E-FCDEA0EDCCF4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A925D1-1669-8072-A416-20BD019B5AAE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5C3C16-24B2-05DC-873E-C90D6D64081B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9055A4-92F6-6C83-7E2A-0F79338A5999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1D6E36-8C2B-F877-ED32-9CFCEB175575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FF2D697-6EBE-1145-AA74-F99DFAEB0679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B3CBF6-EC73-ECA9-F3C7-92F9BCCE5B49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DBB558-0B1E-1A91-216C-CDCEF6E5251C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4FC76E-D022-2268-95EC-DB568BE780F3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48DD9-EA42-4A14-A3AD-25480D611B73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812861-AB4F-F1AE-59F7-6389188D7787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736580-BDF5-073E-95C1-43B29B8C95BF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9881ED-4895-F09F-8C6F-595B85BDDEA0}"/>
              </a:ext>
            </a:extLst>
          </p:cNvPr>
          <p:cNvSpPr txBox="1"/>
          <p:nvPr/>
        </p:nvSpPr>
        <p:spPr>
          <a:xfrm>
            <a:off x="3391786" y="979468"/>
            <a:ext cx="3056910" cy="8309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process is called  </a:t>
            </a:r>
            <a:r>
              <a:rPr lang="en-US" sz="2400" b="1" dirty="0" err="1">
                <a:solidFill>
                  <a:srgbClr val="FF0000"/>
                </a:solidFill>
              </a:rPr>
              <a:t>Heapify</a:t>
            </a:r>
            <a:r>
              <a:rPr lang="en-US" sz="2400" dirty="0"/>
              <a:t> (up)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BA233C-1B49-9F2D-8315-278AAAD4A456}"/>
              </a:ext>
            </a:extLst>
          </p:cNvPr>
          <p:cNvSpPr txBox="1"/>
          <p:nvPr/>
        </p:nvSpPr>
        <p:spPr>
          <a:xfrm>
            <a:off x="1143000" y="2100590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add(14);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8F3805-F06C-F153-A6A6-94D6CB47D354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F39EE0-C284-E5F2-B96A-3E08EB46BBBC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5E652C7-A1B8-5D67-53E5-AF196278F638}"/>
              </a:ext>
            </a:extLst>
          </p:cNvPr>
          <p:cNvSpPr/>
          <p:nvPr/>
        </p:nvSpPr>
        <p:spPr>
          <a:xfrm>
            <a:off x="9398182" y="537950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FF6108-A3E6-E552-CA70-F07247D2FF1A}"/>
              </a:ext>
            </a:extLst>
          </p:cNvPr>
          <p:cNvSpPr txBox="1"/>
          <p:nvPr/>
        </p:nvSpPr>
        <p:spPr>
          <a:xfrm>
            <a:off x="1142999" y="302002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add(19);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DE47C1-BF33-5A20-DC75-16624C521423}"/>
              </a:ext>
            </a:extLst>
          </p:cNvPr>
          <p:cNvCxnSpPr>
            <a:stCxn id="13" idx="4"/>
            <a:endCxn id="31" idx="0"/>
          </p:cNvCxnSpPr>
          <p:nvPr/>
        </p:nvCxnSpPr>
        <p:spPr>
          <a:xfrm flipH="1">
            <a:off x="9779182" y="4192678"/>
            <a:ext cx="381000" cy="1186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649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78C7DAB-2C8F-584D-7AE6-447D710BD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2BC6DB9-8047-FA13-FD2A-417A34B5D66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5BEDA0F-270E-670D-BE9E-CE60E93526E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D255D5C-6ACC-DFF7-7D24-C40E7D2AC17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5B836F6-6EAD-66DB-7AA0-497B6E0CA8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99A6E78-6743-0832-C560-E90ABB0772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6B9FB-6F1F-20E1-E826-3D1F15BEFA7F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4470C0-C3FF-6793-AC26-2D005F55EB5E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4648A4-7B27-6B1F-27B9-26E9390763A3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A3AE6B-FAED-59A2-F853-3EA0EB2B35B6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DBAF30-FDCC-0FDB-120D-15C7692C510F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4FDBE2-2616-F465-D2AC-EACB82661EAB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22422E-2450-3A4E-881E-30D455E00A79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ED42EF-D282-2E0F-0AEC-F40944C53911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29CA15-DC18-58E9-18AA-DCD348A4D405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C04FCB-82DA-89B7-0F88-241E65EED8C3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CED26A-B16B-F55D-3FEE-F0CC720F2AF7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8BEC64-5E87-F0A8-2C7C-E9D3D7F82CEC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FEEBF9-67C7-DDF5-6E80-6CB5BAAB3126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40EDCC-DEF9-0D80-9DD8-0F05BE4E8D2D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B82068-FBD8-2926-B703-47D0D61163AC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2DD7DC-1113-4A04-D052-61B8B12C1F47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D3049E-2B11-410D-7093-4604E1D2BCEA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12517E-00B9-08E6-F0A1-4410D8CAC4BA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CD633C-76EB-C294-86E8-6524348F737A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F9615-360A-18AD-10F7-BDA9B2DEE97E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DE006B8-D617-0C37-610A-97730C2B7476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2EF5D5-969D-ED6A-AEF5-8D4B734F7E7B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7065EF-E9BE-0017-A12C-9CFC7282C886}"/>
              </a:ext>
            </a:extLst>
          </p:cNvPr>
          <p:cNvSpPr txBox="1"/>
          <p:nvPr/>
        </p:nvSpPr>
        <p:spPr>
          <a:xfrm>
            <a:off x="3391786" y="979468"/>
            <a:ext cx="3056910" cy="8309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process is called  </a:t>
            </a:r>
            <a:r>
              <a:rPr lang="en-US" sz="2400" b="1" dirty="0" err="1">
                <a:solidFill>
                  <a:srgbClr val="FF0000"/>
                </a:solidFill>
              </a:rPr>
              <a:t>Heapify</a:t>
            </a:r>
            <a:r>
              <a:rPr lang="en-US" sz="2400" dirty="0"/>
              <a:t> (up)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D6B3AC-F32C-F89F-EC8E-2C6549E00203}"/>
              </a:ext>
            </a:extLst>
          </p:cNvPr>
          <p:cNvSpPr txBox="1"/>
          <p:nvPr/>
        </p:nvSpPr>
        <p:spPr>
          <a:xfrm>
            <a:off x="1143000" y="2100590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add(14);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CEF2F8-3FE4-DE51-D2F3-74DE1C6A73D8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A810BB-05FA-320F-698B-3211D02B767B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5BD8BC5-F09B-ACD5-125E-EA47D303DED8}"/>
              </a:ext>
            </a:extLst>
          </p:cNvPr>
          <p:cNvSpPr/>
          <p:nvPr/>
        </p:nvSpPr>
        <p:spPr>
          <a:xfrm>
            <a:off x="9398182" y="537950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BF5661-F60C-6A09-BA47-F684D10893AD}"/>
              </a:ext>
            </a:extLst>
          </p:cNvPr>
          <p:cNvSpPr txBox="1"/>
          <p:nvPr/>
        </p:nvSpPr>
        <p:spPr>
          <a:xfrm>
            <a:off x="1142999" y="302002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add(19);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8A8C3B-56CE-2728-2502-E90DFB57B18A}"/>
              </a:ext>
            </a:extLst>
          </p:cNvPr>
          <p:cNvCxnSpPr>
            <a:stCxn id="13" idx="4"/>
            <a:endCxn id="31" idx="0"/>
          </p:cNvCxnSpPr>
          <p:nvPr/>
        </p:nvCxnSpPr>
        <p:spPr>
          <a:xfrm flipH="1">
            <a:off x="9779182" y="4192678"/>
            <a:ext cx="381000" cy="1186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722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EFF17BE-8C96-B945-0412-296618F4D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5437492-A28F-A835-96BB-1474C672F5F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BE9C21C-890D-452D-6C06-D417DA386AC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5C55A68-9960-2D17-BE23-C647F1FF15D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ABDFB0B-3E8E-9695-C5C5-7B6426A3E8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CC46FF6-5A90-F266-2C09-75C928890F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E502C-D12C-4E58-221C-EF439352ED32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8BE07D-8EB8-0B12-B258-DF476153B8C7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B8DE82-07EF-CE41-ABF3-A61E1DFEEDC7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EB5F8F-1DC9-6423-FEEC-51D04F00670C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121394-7399-22C3-FF17-E9A3B7F25340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00ECBB-1105-C424-1C05-E6C6C1EEC790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3FF33B-1331-7EC6-6A1F-F4CCFEF27681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B59B8B-9686-C4E3-4878-423EB4D56C8A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975517-5D01-82D0-435A-D640E4291BA2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0A1E07-4935-03D2-555D-D7EAEF48E3B3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A9F8B2-87C4-8432-8DD5-6CED68F35F6B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A0E8C7-53D3-F4E9-61D6-522D8ECD9193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FEA691-860D-AB85-AD60-323C6DD0C9C1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8CE5F8-58D4-CC8B-47AC-F55303B7E3F6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6C1B20-EDD8-DF7C-020A-78F6DFD6F5F0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8FBFA4-3DC5-F056-AA3B-D32DB370DFF8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47EFFF-7793-74F0-2609-01489226EEC2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C038E1-E54B-52CB-DFF9-6F736808270E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0843F5E-7582-E0F1-0B58-2892BADC253C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FCAFC-3344-3658-A54E-EEA51CCA533B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877425-1E53-6D32-F5EA-6343F7CC4A4A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5B3392-1C7E-8A39-111D-5A89560F3473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E3FB13-D342-43CC-E3E4-E4800594F627}"/>
              </a:ext>
            </a:extLst>
          </p:cNvPr>
          <p:cNvSpPr txBox="1"/>
          <p:nvPr/>
        </p:nvSpPr>
        <p:spPr>
          <a:xfrm>
            <a:off x="3391786" y="979468"/>
            <a:ext cx="3056910" cy="8309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process is called  </a:t>
            </a:r>
            <a:r>
              <a:rPr lang="en-US" sz="2400" b="1" dirty="0" err="1">
                <a:solidFill>
                  <a:srgbClr val="FF0000"/>
                </a:solidFill>
              </a:rPr>
              <a:t>Heapify</a:t>
            </a:r>
            <a:r>
              <a:rPr lang="en-US" sz="2400" dirty="0"/>
              <a:t> (up)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AB41BD-2DA5-FBE6-7B1A-F16DEB91D711}"/>
              </a:ext>
            </a:extLst>
          </p:cNvPr>
          <p:cNvSpPr txBox="1"/>
          <p:nvPr/>
        </p:nvSpPr>
        <p:spPr>
          <a:xfrm>
            <a:off x="1143000" y="2100590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add(14);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4D4F92C-7C8A-18C4-B2D6-E0DA7F4D94BF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2CD5DE-E5F9-7E40-D71D-B6945C703FB1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D019F73-AF99-ADE3-AC90-9C19B98C5E29}"/>
              </a:ext>
            </a:extLst>
          </p:cNvPr>
          <p:cNvSpPr/>
          <p:nvPr/>
        </p:nvSpPr>
        <p:spPr>
          <a:xfrm>
            <a:off x="9398182" y="537950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94256D-66CA-0E50-14C5-9BCD4034FEC5}"/>
              </a:ext>
            </a:extLst>
          </p:cNvPr>
          <p:cNvSpPr txBox="1"/>
          <p:nvPr/>
        </p:nvSpPr>
        <p:spPr>
          <a:xfrm>
            <a:off x="1142999" y="302002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add(19);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5344EF-04FF-AA82-DA1D-AD5ABD492773}"/>
              </a:ext>
            </a:extLst>
          </p:cNvPr>
          <p:cNvCxnSpPr>
            <a:stCxn id="13" idx="4"/>
            <a:endCxn id="31" idx="0"/>
          </p:cNvCxnSpPr>
          <p:nvPr/>
        </p:nvCxnSpPr>
        <p:spPr>
          <a:xfrm flipH="1">
            <a:off x="9779182" y="4192678"/>
            <a:ext cx="381000" cy="1186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6F350B-D9BB-1FF3-E800-64C313E36B72}"/>
              </a:ext>
            </a:extLst>
          </p:cNvPr>
          <p:cNvSpPr txBox="1"/>
          <p:nvPr/>
        </p:nvSpPr>
        <p:spPr>
          <a:xfrm>
            <a:off x="329091" y="3803249"/>
            <a:ext cx="4110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Running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Finding where to place new node: </a:t>
            </a:r>
            <a:r>
              <a:rPr lang="en-US" sz="2000" b="1" dirty="0"/>
              <a:t>O(1) </a:t>
            </a:r>
            <a:r>
              <a:rPr lang="en-US" sz="2000" dirty="0"/>
              <a:t>(this will make sense 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Insertion – </a:t>
            </a:r>
            <a:r>
              <a:rPr lang="en-US" sz="2000" b="1" dirty="0"/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Heapify</a:t>
            </a:r>
            <a:r>
              <a:rPr lang="en-US" sz="2000" dirty="0"/>
              <a:t> Up – </a:t>
            </a:r>
            <a:r>
              <a:rPr lang="en-US" sz="2000" b="1" dirty="0"/>
              <a:t>O(</a:t>
            </a:r>
            <a:r>
              <a:rPr lang="en-US" sz="2000" b="1" dirty="0" err="1"/>
              <a:t>logn</a:t>
            </a:r>
            <a:r>
              <a:rPr lang="en-US" sz="20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dirty="0"/>
              <a:t>Total Running Time: </a:t>
            </a:r>
            <a:r>
              <a:rPr lang="en-US" sz="2000" b="1" dirty="0"/>
              <a:t>O(</a:t>
            </a:r>
            <a:r>
              <a:rPr lang="en-US" sz="2000" b="1" dirty="0" err="1"/>
              <a:t>logn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1468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47C10FC-789E-3F84-83B9-94705CF9D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2E23C1C-88C2-7325-70AB-FA9A4046E71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F61A2E4-4E82-FE41-E7C9-7465FF1DD5B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EA94560-0EE5-3DA1-16BF-8811810BCFB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7545C06-7E5C-FAB9-CC6B-E4F472EE32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0FC304A-2E21-85D2-E30E-2E2DF66C6D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CB8F5-40B1-ADCE-BD8C-BB81A0101398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08E940-D833-E2DC-141E-1AEC912D2AE7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44C327-BC35-74F4-AB6B-B6E6036D16D6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605ED4-3505-BFFB-06F8-85A0CDB2C9F8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7A01E8-F7F2-B3B8-BEB9-777C5D57B11B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4BE612-3BC1-5B20-3D24-21ACA6AA29F4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176172-914A-AECD-CF4E-1CC89E255E0D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CC3F5E-C248-9939-4576-6E86B81822BB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A16F3C-2FBD-2E1B-58E4-344B6E1D05B5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398CDA-3524-CCC7-FF92-604518F23324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D44527-8969-CB7C-F0DE-040CC8DB739F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9E4A19-55ED-01B6-4858-92DAFFAAD1B1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BA363C-A745-B024-A529-B646124DD781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EFB6D8-D681-BE03-6F9B-9CBF54908B56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2686F2-2AE6-1748-0A2F-90E6503BEE33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DF43CD-CB13-A73F-E898-54F5CC49C5C2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D9C389-F8D8-44BC-CE4A-32144457D826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60E29D-DF22-BF53-8068-ED3A0E20F8FE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DDAA80-63A6-B93F-9D25-9F6C4C9AF93C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5BC333-16B5-3EF8-3F33-4E2403BAE122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57E498-2B5C-47B1-AF13-D63C11664445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1F098E9-77AE-5863-0883-9517FF25E22E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0873F9-6B0E-65C4-83FC-BC001BC6D892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7E9443F-0FDE-4DA5-2038-CF4B0873821E}"/>
              </a:ext>
            </a:extLst>
          </p:cNvPr>
          <p:cNvSpPr/>
          <p:nvPr/>
        </p:nvSpPr>
        <p:spPr>
          <a:xfrm>
            <a:off x="9398182" y="537950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A465A6-BCB1-8A23-840B-5EA20262CC4B}"/>
              </a:ext>
            </a:extLst>
          </p:cNvPr>
          <p:cNvCxnSpPr>
            <a:stCxn id="13" idx="4"/>
            <a:endCxn id="31" idx="0"/>
          </p:cNvCxnSpPr>
          <p:nvPr/>
        </p:nvCxnSpPr>
        <p:spPr>
          <a:xfrm flipH="1">
            <a:off x="9779182" y="4192678"/>
            <a:ext cx="381000" cy="1186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CF760B-A884-24E1-9E01-418FE44E6395}"/>
              </a:ext>
            </a:extLst>
          </p:cNvPr>
          <p:cNvSpPr txBox="1"/>
          <p:nvPr/>
        </p:nvSpPr>
        <p:spPr>
          <a:xfrm>
            <a:off x="454750" y="1296477"/>
            <a:ext cx="468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using a Heap, we only remove the root node, which will be either the maximum value or minimum value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C6F2D87-0998-B5B8-1115-1A4E189A7C2F}"/>
              </a:ext>
            </a:extLst>
          </p:cNvPr>
          <p:cNvSpPr/>
          <p:nvPr/>
        </p:nvSpPr>
        <p:spPr>
          <a:xfrm>
            <a:off x="7743552" y="350355"/>
            <a:ext cx="520338" cy="30580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7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4B8AE49-A872-8AC0-1FA3-EC80E2684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EC20DA5-D3EB-E301-A119-DA01C19EEAE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313CD75-4ACA-25CA-4D28-29613FC7EEA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0AD0CDC-0D13-79CA-3CDB-EE3C461933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B335221-930A-6EA3-3801-D7449F8F57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C01B4DF-93F7-0FEB-2DB2-0F47E0164F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184BD-9A02-0F35-5E03-00767E9BA58D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FA0A8D-0C77-9A80-23A9-826DC4F22D66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51A039-988E-48F9-D5EF-1B8DBA9A9064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97DB4E-A170-42F9-99EF-BB00D213B325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BC4898-9E0A-E2D3-281E-13BC989EE759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EBC501-A9B4-9DEB-D91D-5D7E92919209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9B60C4-BB7B-021B-A987-72207DEB6B50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3AD48D-29DC-FE69-28F9-A06530014721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A0ED3EB-8BF5-0BE7-1251-A20133A70E56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F20904-460D-33C8-9A30-57975A4AB861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D1BDDE-9CF4-0AB6-1243-096701C172F1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253B5A-356E-F89B-7C5E-B2401786B90A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BFE3DE-9F19-A7E1-8694-6843D125EBC5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4684D8-6237-CA55-952C-2F1FC0136172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302534-15C8-B0CB-C4BF-4836AC284CD9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B0E82C-5E0E-2765-B03A-1D5150D45E20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7965F0-822E-E5A6-E591-18E373FB05E9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89C4C4-89DE-DB61-A987-AA7A1CC061C3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B27F27-1565-4360-3545-E8A1A98D22B5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20D7D3-8848-96D5-D2AA-B4EA2D54C9FA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8BA42CE-22B4-D22E-B560-361829DED634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EDBE291-829E-FFB7-4576-D7C30B4686F5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8BF042-16AB-E22A-77EC-68862A7C69B3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7BE45B3-8757-8677-87B2-A658F89EF3B7}"/>
              </a:ext>
            </a:extLst>
          </p:cNvPr>
          <p:cNvSpPr/>
          <p:nvPr/>
        </p:nvSpPr>
        <p:spPr>
          <a:xfrm>
            <a:off x="9398182" y="537950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A8EC58-B80B-E835-6A77-5AC7A118C799}"/>
              </a:ext>
            </a:extLst>
          </p:cNvPr>
          <p:cNvCxnSpPr>
            <a:stCxn id="13" idx="4"/>
            <a:endCxn id="31" idx="0"/>
          </p:cNvCxnSpPr>
          <p:nvPr/>
        </p:nvCxnSpPr>
        <p:spPr>
          <a:xfrm flipH="1">
            <a:off x="9779182" y="4192678"/>
            <a:ext cx="381000" cy="1186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591F43-B81F-F1DB-1B72-63531645E46B}"/>
              </a:ext>
            </a:extLst>
          </p:cNvPr>
          <p:cNvSpPr txBox="1"/>
          <p:nvPr/>
        </p:nvSpPr>
        <p:spPr>
          <a:xfrm>
            <a:off x="454750" y="1296477"/>
            <a:ext cx="468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using a Heap, we only remove the root node, which will be either the maximum value or minimum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013CE-84FC-BB17-83E4-AEF8FD40602C}"/>
              </a:ext>
            </a:extLst>
          </p:cNvPr>
          <p:cNvSpPr txBox="1"/>
          <p:nvPr/>
        </p:nvSpPr>
        <p:spPr>
          <a:xfrm>
            <a:off x="452573" y="3058666"/>
            <a:ext cx="493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removed, we replace it with </a:t>
            </a:r>
            <a:r>
              <a:rPr lang="en-US" sz="2400" b="1" dirty="0"/>
              <a:t>the last node that was added to the 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0537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AD2A7DC-3453-1247-9DAF-F6376F80A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02F93B7-D482-8C46-95DB-B7A67530EC1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5B1948E-A77D-7672-43FC-972ADDA11F0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637E870-59EB-3FF1-2BBD-72EB2B17A8A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C6A344A-7F03-8D81-2EB3-5DA40CB068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3FD7831-D959-2362-9E76-1837B05024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0B188-6263-EBC2-CAD0-4C9CE0F96FA5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6AB2A1-5D23-080D-4CC3-ACDA7831A33A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5A7F0A-C698-BE09-3702-4DAEA469120A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7C59B4-4C76-70C9-787A-8920A5F625C9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49DD38-82C3-B000-F0C8-C5F13D1F9C65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50CB86-04F8-9EF7-DDBB-494AE0226487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21C666-C9DD-180D-62D5-0C06439459CC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3459AB-3F13-0F33-7C49-0D735FFA4CAD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31F49CC-180E-8799-282B-1F7021CB3180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2B49672-4544-C95F-8E19-A5AB8E3C1944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78D298-5815-6C64-47F2-3442C24871C1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11889D-8C07-ECE9-C423-5752E593F3D2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648E5C-94FB-9CD7-DD2B-D4BC305CA701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3D1BD8-1235-2979-E999-5F1CF4AEF069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B13CA9-53F3-4DEB-30BA-B3C06EB29E2A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B8D02A-A49F-C71B-CE43-3256B9A15C99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6352ED-477B-7A08-91A7-E6D244A3E4EB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DA52E5-F736-AF08-1287-ED0A81CCEE7D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21A504C-BDAF-62C3-C986-0B98F4D118FC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B475BA-4F07-8ECA-DE11-B1C43F336183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1ED21A-357B-A278-3758-291037C5542B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701AEF7-0633-986D-589E-7BD2EC2B1C74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5DA0BB-BF3E-FA6A-EEB1-2BE19BF5307C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961B65-1C3B-8338-CEB4-F226C50DE246}"/>
              </a:ext>
            </a:extLst>
          </p:cNvPr>
          <p:cNvSpPr txBox="1"/>
          <p:nvPr/>
        </p:nvSpPr>
        <p:spPr>
          <a:xfrm>
            <a:off x="454750" y="1296477"/>
            <a:ext cx="468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using a Heap, we only remove the root node, which will be either the maximum value or minimum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6003B-F01F-A560-0582-B7B04C1A0274}"/>
              </a:ext>
            </a:extLst>
          </p:cNvPr>
          <p:cNvSpPr txBox="1"/>
          <p:nvPr/>
        </p:nvSpPr>
        <p:spPr>
          <a:xfrm>
            <a:off x="452573" y="3058666"/>
            <a:ext cx="493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removed, we replace it with </a:t>
            </a:r>
            <a:r>
              <a:rPr lang="en-US" sz="2400" b="1" dirty="0"/>
              <a:t>the last node that was added to the 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7004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EA3DFE8-5FA8-0EE7-5ADD-C34C28556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10AF922-1DB1-8737-15BF-0DE7FA325A5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375CFC4-7E9B-98B1-7BDD-34B11FE70D7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430714B-9384-4145-6467-7E4959296E5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E722003-F6BB-141B-0EA0-F6ED01367C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33D6DF8-E066-9B20-DF65-8A405B2D87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16ACE4-84D8-0424-0257-B09564B8F573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355CE5-39A9-5929-BC68-27F1E8887DAE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7C2501-A19A-D279-0E92-664894D58D50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FD495D-5EC0-34B2-4641-548AC4DD4BC3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7A98D1-77A2-926E-ED5E-DF378072B1B3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5D1CE0-0068-D8FD-D802-FA5E5776981B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3D6B80-82B4-F783-6C4E-267CDB452700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6F756B-F7BF-C07C-723E-05F7A8236C48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56874D-6068-5721-163B-822A43ABD499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0E6FC5D-3E9B-5F3E-BD95-CF76D9C15CE3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4F3D61-C40A-C505-EA26-F529E6094B08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24C8FE-C88F-C210-BF68-B8EFF77FEE8B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78E98B-1A10-FC95-8D80-26306C689AE7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B3C2BD-A532-097A-8938-FF4575E17143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F668A-A84F-5EBD-6EC0-5F40A82C868C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E585F6-8E05-CA88-036D-AEF647520A45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16984C-985E-584F-3646-58C742E2B78A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9591600-6AF1-1EFE-2692-4D831D96BE58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6CCF741-0933-EC2C-1ADA-6186FA2BBC7B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5FEEAA-DC21-1E20-BEA9-FF3FB1938CB1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E69BE7-C7E7-D7B0-0D14-F597462B17B3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0448027-604F-E9F5-0E2A-57DFE596BB99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314A08-48A2-FFB5-6C21-76CB3CD35E29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95ADD0-0644-09AE-2B0C-A60438F49298}"/>
              </a:ext>
            </a:extLst>
          </p:cNvPr>
          <p:cNvSpPr txBox="1"/>
          <p:nvPr/>
        </p:nvSpPr>
        <p:spPr>
          <a:xfrm>
            <a:off x="454750" y="1296477"/>
            <a:ext cx="468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using a Heap, we only remove the root node, which will be either the maximum value or minimum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1F945-73C1-14D8-6EC1-F0B0479DEE9D}"/>
              </a:ext>
            </a:extLst>
          </p:cNvPr>
          <p:cNvSpPr txBox="1"/>
          <p:nvPr/>
        </p:nvSpPr>
        <p:spPr>
          <a:xfrm>
            <a:off x="452573" y="3058666"/>
            <a:ext cx="493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removed, we replace it with </a:t>
            </a:r>
            <a:r>
              <a:rPr lang="en-US" sz="2400" b="1" dirty="0"/>
              <a:t>the last node that was added to the heap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9878380-0C01-9079-02B1-BA1E2046558F}"/>
                  </a:ext>
                </a:extLst>
              </p14:cNvPr>
              <p14:cNvContentPartPr/>
              <p14:nvPr/>
            </p14:nvContentPartPr>
            <p14:xfrm>
              <a:off x="6408309" y="85577"/>
              <a:ext cx="3276720" cy="2535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9878380-0C01-9079-02B1-BA1E204655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0309" y="67937"/>
                <a:ext cx="3312360" cy="25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6D56D68-934D-682F-8848-0683FC9397DF}"/>
                  </a:ext>
                </a:extLst>
              </p14:cNvPr>
              <p14:cNvContentPartPr/>
              <p14:nvPr/>
            </p14:nvContentPartPr>
            <p14:xfrm>
              <a:off x="8279949" y="-35383"/>
              <a:ext cx="3034080" cy="2455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6D56D68-934D-682F-8848-0683FC939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1949" y="-53383"/>
                <a:ext cx="3069720" cy="249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033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E90F40D-5494-F623-58B2-0A008F0A8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8493348-BF36-95EB-7B91-C78AE147311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684A508-CC01-0CB7-2748-4494B625DB1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4A8DE9-A7E5-3B8B-B3B9-8442A426402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A78B0CB-8D57-1ADA-5CF0-003E9B37F1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3ED6C09-162F-C3BB-C359-1384B3DCED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4BD6F-6957-CB64-1ABA-4B1CB67E879D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FDBABC-AFA8-DFC6-F44C-8DB78C49825B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B514F0-341A-E92D-692B-4A2B7F323404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BEB2E9-1A0D-69D6-49A6-2773948291F7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29B46C-9093-9BF8-A9C3-A03546C55A61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0EFCD0-84A5-3CD0-CCCC-FD56E5C002A7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774C4D-0497-146A-095E-121C3BAF9D44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32D31B-72A5-A74F-F608-C77DE6A94468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58F11B-9516-C669-073F-EE23799BB7BB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5B666A-589E-ECC7-288E-67DCA092ACE1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500FB3-5911-D065-E394-6822D5918A67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C93975-5BB4-04B0-A184-054932C2996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771DB5-98AC-D36C-D2D6-40F6D5F77CBB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9BD301-FA74-3F2D-1DB2-3BD8A3F4050B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595DD2-7F2A-2C53-30C4-158F4935AD9A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43C986-0124-F48D-D752-81B7F77F35E5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E013E6-4686-037A-4CC4-4831F52B75C9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7DEE97-8126-98BD-F603-DC0E609F6AAC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D7569D-0DBE-CAA1-4559-14183A55FFA0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CA59CD-1830-D4E7-F61F-19D9CE0C51A9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32AFEA-4BBF-899E-18E0-435445F48EB8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7DA1F50-C1C7-26CD-BA61-0B0381A71403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DACD85-122F-DCC3-F067-691E544F3C8A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02D2E9-A84D-B670-B1E6-8446D3A61B0D}"/>
              </a:ext>
            </a:extLst>
          </p:cNvPr>
          <p:cNvSpPr txBox="1"/>
          <p:nvPr/>
        </p:nvSpPr>
        <p:spPr>
          <a:xfrm>
            <a:off x="454750" y="1296477"/>
            <a:ext cx="468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using a Heap, we only remove the root node, which will be either the maximum value or minimum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D14BA-ADBC-7CD1-C397-CB16D5A162CF}"/>
              </a:ext>
            </a:extLst>
          </p:cNvPr>
          <p:cNvSpPr txBox="1"/>
          <p:nvPr/>
        </p:nvSpPr>
        <p:spPr>
          <a:xfrm>
            <a:off x="452573" y="3058666"/>
            <a:ext cx="493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removed, we replace it with </a:t>
            </a:r>
            <a:r>
              <a:rPr lang="en-US" sz="2400" b="1" dirty="0"/>
              <a:t>the last node that was added to the heap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E8015E-CB54-F42E-78F1-B1E2243E2F05}"/>
              </a:ext>
            </a:extLst>
          </p:cNvPr>
          <p:cNvSpPr txBox="1"/>
          <p:nvPr/>
        </p:nvSpPr>
        <p:spPr>
          <a:xfrm>
            <a:off x="479787" y="4604893"/>
            <a:ext cx="4567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replaced, it may need to be </a:t>
            </a:r>
            <a:r>
              <a:rPr lang="en-US" sz="2400" u="sng" dirty="0"/>
              <a:t>moved down </a:t>
            </a:r>
            <a:r>
              <a:rPr lang="en-US" sz="2400" dirty="0"/>
              <a:t>in the tree</a:t>
            </a:r>
          </a:p>
        </p:txBody>
      </p:sp>
    </p:spTree>
    <p:extLst>
      <p:ext uri="{BB962C8B-B14F-4D97-AF65-F5344CB8AC3E}">
        <p14:creationId xmlns:p14="http://schemas.microsoft.com/office/powerpoint/2010/main" val="535076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1316261-F093-C7EF-6017-593B1621B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96F2CF6-0031-4292-B067-E70C1A534EE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9B2FDD8-0255-753C-A549-51CC6B88B42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E6E476B-38F7-E8CE-67A1-66133C86C17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D88E725-55F5-B6B4-2AF9-696EA9835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5369315-5B6C-55C9-81CA-930CB29BCD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D4FF9-4261-647C-D7F5-063F1C1D97A6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BD85AD-EE72-94CC-2A12-D697438E8B82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B99C89-1B13-B4BC-52C1-F9EAFA8344F8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AFAF04-0AFE-BE80-CE26-4372B0889DB6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21C3A9-F252-2D82-E749-03C563814D32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7A0E09-026F-CF33-7D0F-EECF5E98854E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8A8BC-2A3B-9439-1FA3-7BBF1E6932B6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6E4F20-9BF5-43FE-2C8B-43C0474125CC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18C868-5615-C7C4-F32E-7293D09DE430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7AB0F7-F27E-8312-9D12-94AA3B57D9DC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AA7554-F70D-2CF2-2764-A67DBAAD6CE7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BF38D1-2CB2-1C37-2748-1E72EB8FC61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91F3AC-1137-2341-0044-70F949ED3AB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457665-28A6-E72D-1D55-557E2A8FFCA4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FCFFF4-F69A-C909-6622-8C80CC58591F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89410B-1220-A0DD-1518-668759AC7E8F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FE1CCF-3DF5-1285-3B27-75864511D062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138ECB-75A7-F0EA-BD43-128B61A7652B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5A02BA8-9F20-13AC-A32E-CD4E7F9282E9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396EBF-7F37-AFF3-94BE-4B1E7E3A5524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6C2644-3E41-F703-1537-FB8217A050A4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DEAD99F-EEDA-277E-E50B-AB42D3F8B40B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6EA2A2-A09F-0A49-411F-99FE5A939D85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363909-1EB8-CB09-F009-EDC60B27BF0F}"/>
              </a:ext>
            </a:extLst>
          </p:cNvPr>
          <p:cNvSpPr txBox="1"/>
          <p:nvPr/>
        </p:nvSpPr>
        <p:spPr>
          <a:xfrm>
            <a:off x="454750" y="1296477"/>
            <a:ext cx="468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using a Heap, we only remove the root node, which will be either the maximum value or minimum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228DC-9ECA-3270-665B-5475229A0ED3}"/>
              </a:ext>
            </a:extLst>
          </p:cNvPr>
          <p:cNvSpPr txBox="1"/>
          <p:nvPr/>
        </p:nvSpPr>
        <p:spPr>
          <a:xfrm>
            <a:off x="452573" y="3058666"/>
            <a:ext cx="493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removed, we replace it with </a:t>
            </a:r>
            <a:r>
              <a:rPr lang="en-US" sz="2400" b="1" dirty="0"/>
              <a:t>the last node that was added to the heap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834C85-A19B-81FD-49AA-E79CC74AD722}"/>
              </a:ext>
            </a:extLst>
          </p:cNvPr>
          <p:cNvSpPr txBox="1"/>
          <p:nvPr/>
        </p:nvSpPr>
        <p:spPr>
          <a:xfrm>
            <a:off x="479787" y="4604893"/>
            <a:ext cx="4567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replaced, it may need to be </a:t>
            </a:r>
            <a:r>
              <a:rPr lang="en-US" sz="2400" u="sng" dirty="0"/>
              <a:t>moved down </a:t>
            </a:r>
            <a:r>
              <a:rPr lang="en-US" sz="2400" dirty="0"/>
              <a:t>in the tree</a:t>
            </a:r>
          </a:p>
        </p:txBody>
      </p:sp>
    </p:spTree>
    <p:extLst>
      <p:ext uri="{BB962C8B-B14F-4D97-AF65-F5344CB8AC3E}">
        <p14:creationId xmlns:p14="http://schemas.microsoft.com/office/powerpoint/2010/main" val="1652048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3CCCEC2-14DB-F2D8-63B7-9BBBEB272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E326AD0-88AE-815A-8411-5EB789A521B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E9C1253-5D10-3DFE-8554-4135FDAD66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4CAAF57-34E1-9F6A-F620-A82814F48B1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4289587-9DB8-6C54-E249-52C92E3849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A70A033-36DF-1BC2-A74F-3327D290D7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DF5A3-606A-2F51-4EB7-FC39F0B50454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70A79C-AAFA-7217-F62F-4BB2DE6FB317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B89944-1F4D-41C3-F3EF-058DEB32A644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11F167-7583-A301-79F5-DFD2B748F595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6540AB-95FB-0CA5-4B6A-24FF6481E9FB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B56CD7-A842-1F46-5AB2-6D19816B4CCB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921C58-B550-1BA6-3EB9-E73039102A34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F73AA4-10C0-A114-40D1-15A20D318B77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A8118D-EE47-1EC0-F284-676D293B2B8A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979321-E1B2-C598-0782-6EECC7A338AC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EC573D-30F1-1A6B-4EC9-BEB58C228133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ECF0D5-02F3-2926-1BEA-27816BE0A456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119DBD-BEA5-12B9-4E21-180D933375D1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DA0CB3-58B8-3725-8673-AE8A7401B128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845B2B-7D02-44FC-D113-32E71CAD2DF7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FCE11E-DD66-DD47-51BE-092FA8F5AEC3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AA2D36-454D-0AC3-438C-77794469818D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6DDC23-3C1A-3A74-60FF-901265707F6C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CF1F040-96BA-AC36-8697-0F798C192BEE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3E481F-C6DF-03FF-311B-EA50C188E6DE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11D56D-57DE-1F3F-1E53-FC1CD0F78346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6618F3C-0483-5B79-D456-AD18FFB5788E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5E5774-00C5-2621-86FC-23D9D6E6ACDC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C3846E-3E50-1869-73DB-539DD478B1EF}"/>
              </a:ext>
            </a:extLst>
          </p:cNvPr>
          <p:cNvSpPr txBox="1"/>
          <p:nvPr/>
        </p:nvSpPr>
        <p:spPr>
          <a:xfrm>
            <a:off x="454750" y="1296477"/>
            <a:ext cx="468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using a Heap, we only remove the root node, which will be either the maximum value or minimum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D9DB9-207F-F29C-2403-693179F9997B}"/>
              </a:ext>
            </a:extLst>
          </p:cNvPr>
          <p:cNvSpPr txBox="1"/>
          <p:nvPr/>
        </p:nvSpPr>
        <p:spPr>
          <a:xfrm>
            <a:off x="452573" y="3058666"/>
            <a:ext cx="493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removed, we replace it with </a:t>
            </a:r>
            <a:r>
              <a:rPr lang="en-US" sz="2400" b="1" dirty="0"/>
              <a:t>the last node that was added to the heap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46EE6A-37FB-9003-C59F-908B8D467BEA}"/>
              </a:ext>
            </a:extLst>
          </p:cNvPr>
          <p:cNvSpPr txBox="1"/>
          <p:nvPr/>
        </p:nvSpPr>
        <p:spPr>
          <a:xfrm>
            <a:off x="479787" y="4604893"/>
            <a:ext cx="4567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replaced, it may need to be </a:t>
            </a:r>
            <a:r>
              <a:rPr lang="en-US" sz="2400" u="sng" dirty="0"/>
              <a:t>moved down </a:t>
            </a:r>
            <a:r>
              <a:rPr lang="en-US" sz="2400" dirty="0"/>
              <a:t>in the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03EDC8-BDDD-6DB2-2679-E2AF5C927799}"/>
              </a:ext>
            </a:extLst>
          </p:cNvPr>
          <p:cNvSpPr txBox="1"/>
          <p:nvPr/>
        </p:nvSpPr>
        <p:spPr>
          <a:xfrm>
            <a:off x="7818135" y="1803178"/>
            <a:ext cx="2509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swapping down, we want to swap it with the smaller child</a:t>
            </a:r>
          </a:p>
        </p:txBody>
      </p:sp>
    </p:spTree>
    <p:extLst>
      <p:ext uri="{BB962C8B-B14F-4D97-AF65-F5344CB8AC3E}">
        <p14:creationId xmlns:p14="http://schemas.microsoft.com/office/powerpoint/2010/main" val="325048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845976E-512C-19C0-5255-48FA6322F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1A14A0B-E27C-25FC-E69B-74FFF6D02B7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7B5BAF3-3F16-2EFD-ADD9-F1DCD63066A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F7467AF-A44A-AF80-216C-6A451299FE5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6405806-AC3D-E0DD-786C-74268FD9EA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969EC3A-386F-D5BA-3AE1-0230437FE3B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D06D0B-8767-7A72-5642-F368A2B14EF3}"/>
              </a:ext>
            </a:extLst>
          </p:cNvPr>
          <p:cNvSpPr txBox="1"/>
          <p:nvPr/>
        </p:nvSpPr>
        <p:spPr>
          <a:xfrm>
            <a:off x="152400" y="152400"/>
            <a:ext cx="1223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Quiz 1</a:t>
            </a:r>
          </a:p>
        </p:txBody>
      </p:sp>
      <p:pic>
        <p:nvPicPr>
          <p:cNvPr id="8" name="Picture 2" descr="SpongeBob In Silent Hill / Aw Hell Naw Spunch Bob | Know Your Meme">
            <a:extLst>
              <a:ext uri="{FF2B5EF4-FFF2-40B4-BE49-F238E27FC236}">
                <a16:creationId xmlns:a16="http://schemas.microsoft.com/office/drawing/2014/main" id="{DCA677A5-5884-2200-115A-392AD8008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74825"/>
            <a:ext cx="5959587" cy="332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840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55564B2-C14E-F420-F1BE-DAF10F707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DF4FF44-ED3F-2F52-A2E6-D02CFD93BFB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D240A49-0D1B-E4D0-FFE9-56B060D2A13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C869385-C8CE-E593-7B25-14EA21F3F69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00E0036-5011-2772-DF5B-83DAD8793B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B8C211B-02A3-26F0-D61C-1D31C3A09B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9B4E9-40EF-80D5-627F-802AE5A50342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FFF9A5-47E1-A235-1C15-656F37EA6507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0EBA33-020B-1E34-A1EF-DE4085442A01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AE0987-F242-BD0E-4220-D014427285A6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E4DE2E-0959-A9D6-20D7-7E6B0E6CF1DC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3636CA-E21F-9F64-6AD0-E6B5A4A33884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162F16-D32C-CA26-BA1F-A9E0FBE64582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53C09A-C8A7-29B3-564D-EBB06C97B3C3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38F823-766B-3CA5-AEB8-1DE008F43FC0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CEE23C-8882-9589-1196-5739A7D4523C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FCF9B3-D733-0EFF-BD02-4106AD3CDBB2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B0DB3-5C72-989C-DC50-A1A8CFA9E77B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2DAA55-9BF9-1194-B0D0-3250B968E93E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33550E-A4A4-BAB0-3C0D-76F5F581472A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AB2C4E-79C7-2521-02AD-C0CF78582A21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29ED40-CA1C-C1F4-95F7-E330A0A78D2D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3F3B99-60F8-5CB1-552A-CF5CEF53EBC6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C7201F-C696-2450-33B0-803DAE6493CD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C5AD34B-298B-D330-7017-15B35B011C2E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9CD9C6-7678-74E9-65EF-CAE35FB064EE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9D709A-F46D-DCC4-BADB-A9F810519E09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4A9EB81-15EC-FAAD-6D95-0741EB38452E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777185-A596-7C9D-F5F5-85C637EB8522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3776B98-D5A8-EF2F-20AA-5299FA8CE9FF}"/>
              </a:ext>
            </a:extLst>
          </p:cNvPr>
          <p:cNvSpPr txBox="1"/>
          <p:nvPr/>
        </p:nvSpPr>
        <p:spPr>
          <a:xfrm>
            <a:off x="454750" y="1296477"/>
            <a:ext cx="468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using a Heap, we only remove the root node, which will be either the maximum value or minimum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E00F0-4DBA-779B-5F6D-E0FD4D98E402}"/>
              </a:ext>
            </a:extLst>
          </p:cNvPr>
          <p:cNvSpPr txBox="1"/>
          <p:nvPr/>
        </p:nvSpPr>
        <p:spPr>
          <a:xfrm>
            <a:off x="452573" y="3058666"/>
            <a:ext cx="493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removed, we replace it with </a:t>
            </a:r>
            <a:r>
              <a:rPr lang="en-US" sz="2400" b="1" dirty="0"/>
              <a:t>the last node that was added to the heap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811323-59D1-0A89-3A1A-13FFE1DD6262}"/>
              </a:ext>
            </a:extLst>
          </p:cNvPr>
          <p:cNvSpPr txBox="1"/>
          <p:nvPr/>
        </p:nvSpPr>
        <p:spPr>
          <a:xfrm>
            <a:off x="479787" y="4604893"/>
            <a:ext cx="4567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replaced, it may need to be </a:t>
            </a:r>
            <a:r>
              <a:rPr lang="en-US" sz="2400" u="sng" dirty="0"/>
              <a:t>moved down </a:t>
            </a:r>
            <a:r>
              <a:rPr lang="en-US" sz="2400" dirty="0"/>
              <a:t>in the tree</a:t>
            </a:r>
          </a:p>
        </p:txBody>
      </p:sp>
    </p:spTree>
    <p:extLst>
      <p:ext uri="{BB962C8B-B14F-4D97-AF65-F5344CB8AC3E}">
        <p14:creationId xmlns:p14="http://schemas.microsoft.com/office/powerpoint/2010/main" val="190259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18FCEB-13C2-BACF-2573-0DA455F77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6ECAE32-E593-3605-0A89-348720DC022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A0E4ACA-0116-30B6-4D5C-F7953102467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822776E-27A0-9AB1-DC65-FEE3CC6E97D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976E029-617A-A8AC-846A-CC4464BCC3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36B1AC7-18A9-E9F1-D437-E478EBA73A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4890-9513-4CD8-3E51-45B251A7A742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67353B-D139-2D2B-7CED-8F04AD7B4073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89A718-00E1-DCA0-97D8-15AD5A0D011D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B656DD-847C-80FA-A033-C28EDDC25CE6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484DE4-8A61-5EFD-CEF4-E20F4B89C582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3004E7-82B8-25D8-BF5D-DC71BEC89423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A3A45F-7D47-EB65-0DED-FE10886F04A9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8F73CE-1126-1145-0140-4FBBCECA55BF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2548BF-EEE1-1223-6F02-A29B090BA62C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01DF47-D8B7-D66A-9FE4-FA403D16C919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999F21-D400-0AF9-AC0A-EAC9EBC09521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655AC5-C7F0-505F-008B-5C92B3B9AC69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E5F4FF-EC29-F6CB-BD68-54548F7FB8FA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01EB37-742D-A93F-4F39-2C8A77B0E8E6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689099-9756-A2DC-5A24-ECEAEE8F5EC2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193280D-7793-566B-D070-6320F36922FC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2B1D76-F0E8-9B3A-99BF-A88120C9BEAC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BCFDC7-19FB-BA58-801B-AEAF4EE6C4D6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649A47C-41A4-B5A7-6EB5-1A06BEF3239C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8CB67D-F289-514B-369D-2B91F6506516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32EBA9-E2F4-FA43-83FA-5DD5F6625E0F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F350A74-555E-A41C-D386-BDB4D8BB1474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16CA3C-5863-C47F-2A2A-47209C715446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0F679F-D25D-0B29-3DFA-F8840BF4ECB3}"/>
              </a:ext>
            </a:extLst>
          </p:cNvPr>
          <p:cNvSpPr txBox="1"/>
          <p:nvPr/>
        </p:nvSpPr>
        <p:spPr>
          <a:xfrm>
            <a:off x="454750" y="1296477"/>
            <a:ext cx="468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using a Heap, we only remove the root node, which will be either the maximum value or minimum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D160E-FD6E-0F9F-851F-DD2B7473F127}"/>
              </a:ext>
            </a:extLst>
          </p:cNvPr>
          <p:cNvSpPr txBox="1"/>
          <p:nvPr/>
        </p:nvSpPr>
        <p:spPr>
          <a:xfrm>
            <a:off x="452573" y="3058666"/>
            <a:ext cx="493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removed, we replace it with </a:t>
            </a:r>
            <a:r>
              <a:rPr lang="en-US" sz="2400" b="1" dirty="0"/>
              <a:t>the last node that was added to the heap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80A1FB-40CC-0689-2E7E-E546C9AFE190}"/>
              </a:ext>
            </a:extLst>
          </p:cNvPr>
          <p:cNvSpPr txBox="1"/>
          <p:nvPr/>
        </p:nvSpPr>
        <p:spPr>
          <a:xfrm>
            <a:off x="479787" y="4604893"/>
            <a:ext cx="4567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replaced, it may need to be </a:t>
            </a:r>
            <a:r>
              <a:rPr lang="en-US" sz="2400" u="sng" dirty="0"/>
              <a:t>moved down </a:t>
            </a:r>
            <a:r>
              <a:rPr lang="en-US" sz="2400" dirty="0"/>
              <a:t>in the tree</a:t>
            </a:r>
          </a:p>
        </p:txBody>
      </p:sp>
    </p:spTree>
    <p:extLst>
      <p:ext uri="{BB962C8B-B14F-4D97-AF65-F5344CB8AC3E}">
        <p14:creationId xmlns:p14="http://schemas.microsoft.com/office/powerpoint/2010/main" val="1478480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D2E0C8E-0BE9-E5A0-B324-C33B4AA6E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B133A10-BCC5-9E09-861A-357EBD3BB46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050F95B-8EA4-72C1-9343-47F4CEC6929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01E0F9A-64DC-D22F-9322-72584A10D55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FD423D0-4F10-C4A9-84FC-2C8BA94B51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E06639A-EF16-C37B-325A-98E47B2137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563E7-A288-AE79-6427-3C69E2AA5C00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6D289B-727C-171F-9D6F-F0B00CF38CBC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AC6760-72A5-C379-05B2-F442650F869A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B2E62E-472F-5FE7-582B-7627543ACE2C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51BFFB-7C3D-F505-54B4-1DBFBB7B8E73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4D9C0A-25A5-F19F-751C-BF436FA56941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D26C8C-5609-EBDD-8D56-D07487A5A51C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3367A4-0542-74FC-E596-128B5221D274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56BD8D-AC2B-4AD0-F48B-6A6977446A24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9408F2-EBA0-BCB0-E8AC-8CF6AED746F0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7E5698-C7BE-6370-F11B-F374371CF4BA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560803-8BF2-B179-54D7-C704451E4B4C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C2AD74-3A9A-1350-C8DA-A1EF689965A8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824C71-5724-D694-8DDD-513E784A1266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B0542D-796C-D488-E210-FA688DA77DA5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C5E1C8-FA17-193D-0E5A-D9A537C873FF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A8D9D8-D51B-F324-EB66-D77C77AB0F22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313739-A059-746B-C4EB-89B46A884822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0B27E6-9745-D98C-D578-CEC3601A6A1B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56F084-D245-5B56-2FD2-9091C620EFB1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1DEA9C-B33A-E3FE-8F7E-64D680E93C59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CF708BD-22C8-8523-881C-073BFC4110A4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D96CF7-EEFA-667A-2A54-C904E9B9C892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C4BA5B-F322-6A8D-5A47-2C82EDAF5554}"/>
              </a:ext>
            </a:extLst>
          </p:cNvPr>
          <p:cNvSpPr txBox="1"/>
          <p:nvPr/>
        </p:nvSpPr>
        <p:spPr>
          <a:xfrm>
            <a:off x="454750" y="1296477"/>
            <a:ext cx="468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using a Heap, we only remove the root node, which will be either the maximum value or minimum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448B2-FDDF-8CF6-E4E0-1FC578A68F82}"/>
              </a:ext>
            </a:extLst>
          </p:cNvPr>
          <p:cNvSpPr txBox="1"/>
          <p:nvPr/>
        </p:nvSpPr>
        <p:spPr>
          <a:xfrm>
            <a:off x="452573" y="3058666"/>
            <a:ext cx="493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removed, we replace it with </a:t>
            </a:r>
            <a:r>
              <a:rPr lang="en-US" sz="2400" b="1" dirty="0"/>
              <a:t>the last node that was added to the heap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6347D1-4C74-0D49-68F3-D0C4C6A6CE6F}"/>
              </a:ext>
            </a:extLst>
          </p:cNvPr>
          <p:cNvSpPr txBox="1"/>
          <p:nvPr/>
        </p:nvSpPr>
        <p:spPr>
          <a:xfrm>
            <a:off x="479787" y="4604893"/>
            <a:ext cx="4567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replaced, it may need to be </a:t>
            </a:r>
            <a:r>
              <a:rPr lang="en-US" sz="2400" u="sng" dirty="0"/>
              <a:t>moved down </a:t>
            </a:r>
            <a:r>
              <a:rPr lang="en-US" sz="2400" dirty="0"/>
              <a:t>in the tree</a:t>
            </a:r>
          </a:p>
        </p:txBody>
      </p:sp>
    </p:spTree>
    <p:extLst>
      <p:ext uri="{BB962C8B-B14F-4D97-AF65-F5344CB8AC3E}">
        <p14:creationId xmlns:p14="http://schemas.microsoft.com/office/powerpoint/2010/main" val="36099076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E1F27D6-DC82-2D44-22B8-E58A12CBA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80C4A03-D97B-1A34-F182-20DB08C4D8B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096B583-0283-42F6-9EDE-8DFB7514E66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E41AD2B-7A7E-8701-77A5-976A4AE6EC9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A16AEDA-0EE2-C816-D1A3-F5B2000A5C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BB115FD-833F-336B-A9E2-BE77218C27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B79BD-A757-9BAF-584D-149E81913B0E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C5D853-CC2D-B245-FA69-7C0CD19F5147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D8A7DB-9103-9458-FE5C-DA3A40C019B8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C4A407-D004-0C49-B3F1-770DB897F5A9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14EE63-AB00-7C33-6D37-3D0C16F29B1F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45DCBB-37D6-1888-1349-387AD50925C7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4387F4-CD1B-2242-8A4D-1935FEDCA4C7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AAC5E3-EDA7-C4F9-A28F-38DF79E20E23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BF1952-4631-F6B9-8AB2-CDDD7112C47B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64AD1A-01F7-A282-A880-90C82F404702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87EB7F-3111-55D9-C836-66A53F4009DC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5DE065-DE1D-0509-0C9D-85B11610959C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2D2F3C-67A8-C99E-0876-C8C85256FEA6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0737DF-3796-C877-9E7B-984A3DCA3545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D19AEF-D68E-A091-0522-B731D3FF55A7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485780-49C0-CCD9-EB74-884EC252711E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646176-0F54-D193-0BB2-01D45BA2DFA0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BC2C66-A9C0-E8CB-84F3-66667584D803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E3F0533-C919-225F-3F37-F404B243BFCF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02EC3F-150E-1931-3748-3AA20D427382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054659-D32D-42A2-E39B-E1A40C3B5E57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C23B01E-C27D-F58C-4B4D-C5FCB32015D8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8ABFFB-53A4-80BC-EB7C-ADDE45A51FD7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5BC3B5-C028-8303-1703-9196775FE7A5}"/>
              </a:ext>
            </a:extLst>
          </p:cNvPr>
          <p:cNvSpPr txBox="1"/>
          <p:nvPr/>
        </p:nvSpPr>
        <p:spPr>
          <a:xfrm>
            <a:off x="454750" y="1296477"/>
            <a:ext cx="468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using a Heap, we only remove the root node, which will be either the maximum value or minimum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55702-C55C-CE98-CD6C-694C4747EC2C}"/>
              </a:ext>
            </a:extLst>
          </p:cNvPr>
          <p:cNvSpPr txBox="1"/>
          <p:nvPr/>
        </p:nvSpPr>
        <p:spPr>
          <a:xfrm>
            <a:off x="452573" y="3058666"/>
            <a:ext cx="493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removed, we replace it with </a:t>
            </a:r>
            <a:r>
              <a:rPr lang="en-US" sz="2400" b="1" dirty="0"/>
              <a:t>the last node that was added to the heap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4DA98E-CAEB-3D26-30F3-D4AF5FF9754E}"/>
              </a:ext>
            </a:extLst>
          </p:cNvPr>
          <p:cNvSpPr txBox="1"/>
          <p:nvPr/>
        </p:nvSpPr>
        <p:spPr>
          <a:xfrm>
            <a:off x="479787" y="4604893"/>
            <a:ext cx="4567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replaced, it may need to be </a:t>
            </a:r>
            <a:r>
              <a:rPr lang="en-US" sz="2400" u="sng" dirty="0"/>
              <a:t>moved down </a:t>
            </a:r>
            <a:r>
              <a:rPr lang="en-US" sz="2400" dirty="0"/>
              <a:t>in the tree</a:t>
            </a:r>
          </a:p>
        </p:txBody>
      </p:sp>
      <p:pic>
        <p:nvPicPr>
          <p:cNvPr id="19" name="Picture 2" descr="thumbs up&quot; Emoji - Download for free – Iconduck">
            <a:extLst>
              <a:ext uri="{FF2B5EF4-FFF2-40B4-BE49-F238E27FC236}">
                <a16:creationId xmlns:a16="http://schemas.microsoft.com/office/drawing/2014/main" id="{CD646843-D347-60D6-9A1B-7944EA8ED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056" y="1037997"/>
            <a:ext cx="9213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279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07F08F4-BC93-CF03-DAB4-C24E0422F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D9D5A2E-AF77-B418-0C96-A805838D57A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DDB7764-6C66-A704-27F1-630FB47DDE1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E02AB5A-0F31-93FD-1FE1-49D01007002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E3F8732-1068-1C3B-5638-E133F93035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25C0361-633B-A30B-EDD2-71E8A8A8CA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0B6AA-57A4-434C-10F3-132FE6236740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306D51-5FE1-9CB3-06F4-93AA20E035A1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128543-433C-E395-24F3-4199B27BB607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D242BD-15F7-1EBF-2D02-41707D92598E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94DAD9-47AB-2D87-43A8-78B4F53CE0E0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14B134-4FFE-D70C-4FB2-5E3DD9D9FF6C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544BBC-4694-6A35-DFDC-2802B11B0924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A790E6-8178-1210-19BE-87E6D4839970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568413-8CA3-7587-EB02-540BC39753CC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F7405E-DD9C-379F-4F13-70A492267E31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500066-E745-63CA-EA46-75576371FC58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324A18-B30C-B4FD-FA22-8587196A67D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6B4A53-F32F-A5AB-EA1B-FBD267F3493E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5F2E33-0C6C-C8A0-13D8-E73B20A760FA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355652-90FB-A605-00C6-794BED382C48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E53C7C-0C90-9D68-6075-9B6302B61AC2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AE0452-5EF4-92AC-B4D3-84CF7DD063B5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045572-23B9-77A6-4E3C-794B1DD88FE9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C035AF-BF38-4241-EBA4-0BC481B803A7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96C516-0D85-5AA0-83FD-3B1ED17F8984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AFF5EA-1104-001E-A41C-441AA337334D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5A20EA1-7B6B-C1F1-38FA-591A300FD022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1A146E-F58E-B9BF-7D48-44A8E315CB65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034EC8-3A5D-4D18-CF81-42D005A3BF08}"/>
              </a:ext>
            </a:extLst>
          </p:cNvPr>
          <p:cNvSpPr txBox="1"/>
          <p:nvPr/>
        </p:nvSpPr>
        <p:spPr>
          <a:xfrm>
            <a:off x="454750" y="1296477"/>
            <a:ext cx="468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using a Heap, we only remove the root node, which will be either the maximum value or minimum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CC963-87A4-F615-A304-DA5BCE69E240}"/>
              </a:ext>
            </a:extLst>
          </p:cNvPr>
          <p:cNvSpPr txBox="1"/>
          <p:nvPr/>
        </p:nvSpPr>
        <p:spPr>
          <a:xfrm>
            <a:off x="452573" y="3058666"/>
            <a:ext cx="493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removed, we replace it with </a:t>
            </a:r>
            <a:r>
              <a:rPr lang="en-US" sz="2400" b="1" dirty="0"/>
              <a:t>the last node that was added to the heap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F8549F-BA83-BE96-5C2C-7439C20A22FA}"/>
              </a:ext>
            </a:extLst>
          </p:cNvPr>
          <p:cNvSpPr txBox="1"/>
          <p:nvPr/>
        </p:nvSpPr>
        <p:spPr>
          <a:xfrm>
            <a:off x="479787" y="4604893"/>
            <a:ext cx="4567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replaced, it may need to be </a:t>
            </a:r>
            <a:r>
              <a:rPr lang="en-US" sz="2400" u="sng" dirty="0"/>
              <a:t>moved down </a:t>
            </a:r>
            <a:r>
              <a:rPr lang="en-US" sz="2400" dirty="0"/>
              <a:t>in the tree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17A86-3131-F106-BD46-273FFCEEBA4E}"/>
              </a:ext>
            </a:extLst>
          </p:cNvPr>
          <p:cNvSpPr txBox="1"/>
          <p:nvPr/>
        </p:nvSpPr>
        <p:spPr>
          <a:xfrm>
            <a:off x="4769124" y="750943"/>
            <a:ext cx="3166956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process is called  </a:t>
            </a:r>
            <a:r>
              <a:rPr lang="en-US" sz="2400" b="1" dirty="0" err="1">
                <a:solidFill>
                  <a:srgbClr val="FF0000"/>
                </a:solidFill>
              </a:rPr>
              <a:t>Heapify</a:t>
            </a:r>
            <a:r>
              <a:rPr lang="en-US" sz="2400" dirty="0"/>
              <a:t> (down)</a:t>
            </a:r>
          </a:p>
        </p:txBody>
      </p:sp>
    </p:spTree>
    <p:extLst>
      <p:ext uri="{BB962C8B-B14F-4D97-AF65-F5344CB8AC3E}">
        <p14:creationId xmlns:p14="http://schemas.microsoft.com/office/powerpoint/2010/main" val="1314671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262E468-FFA3-6BAC-367D-2F93331FD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6C0337D-8FB0-712F-C51C-04A865888EE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6655FD9-8E48-7E26-01EF-1C54D892841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3E6D067-0C82-F885-6E13-044255496C0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9E76196-9739-3EC6-6278-869C0B86C1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9717F19-A6B5-F45D-BD0C-94B5D1079A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8FB46-5902-7B87-FB59-1721E21362D9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820470-4ED6-E6D2-4B01-F72786A4F215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6C268-1D1C-CB00-2F1F-9BE99EC6A4B7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9A554A-85CC-0DD3-6D3F-D68319F4667E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744AF1-6D68-929A-79B0-721B8346F8FC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6B221A-5B17-A447-9D08-F4C6CFF66F19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BD3BA7-E18B-1F6E-6B6E-A0B6CD5CD36B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880AC7-74B5-DE59-CAE9-E3C403ABCDFD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C30FEF-3F4E-E4CD-679B-38FD6C55C902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41E403-9B48-03F4-D9E5-E1A590168C2A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796513-523E-0A88-32A0-7610CA353F87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6DBAA1-C15F-5CB7-E2E2-ABD6BC457B33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4E9F68-D160-F1DA-C600-D49A4CD8FFBC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F72AAE-2DC5-C3DE-02BA-8ACB990BC253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FA08EA-EAC4-0CD1-F908-6F4B6988615B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213161-BB4C-8E18-20D6-FF1D0ABFAA6E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5D886C-AC23-CF2A-203E-050BBAEB5F18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15A560-6238-B23C-2994-82848A306BF3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ADA85E-C57D-95F8-65D4-AF8E780DB5DC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30F849C-0999-07AE-3368-FA2B31ECF6D0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06218B-FBFA-75E8-5931-8101DE3DCC68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2504EC0-F231-5DE9-07CC-76C65DD78ACB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C79A9C-A78A-4DEF-3932-E1BB608258FE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153CA7-AE20-5C93-9F38-0BAF2E4634C1}"/>
              </a:ext>
            </a:extLst>
          </p:cNvPr>
          <p:cNvSpPr txBox="1"/>
          <p:nvPr/>
        </p:nvSpPr>
        <p:spPr>
          <a:xfrm>
            <a:off x="4769124" y="750943"/>
            <a:ext cx="3166956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process is called  </a:t>
            </a:r>
            <a:r>
              <a:rPr lang="en-US" sz="2400" b="1" dirty="0" err="1">
                <a:solidFill>
                  <a:srgbClr val="FF0000"/>
                </a:solidFill>
              </a:rPr>
              <a:t>Heapify</a:t>
            </a:r>
            <a:r>
              <a:rPr lang="en-US" sz="2400" dirty="0"/>
              <a:t> (down)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CF5E9B-AF0D-999B-EFE3-0260C66C5795}"/>
              </a:ext>
            </a:extLst>
          </p:cNvPr>
          <p:cNvSpPr txBox="1"/>
          <p:nvPr/>
        </p:nvSpPr>
        <p:spPr>
          <a:xfrm>
            <a:off x="301998" y="2368731"/>
            <a:ext cx="51860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time?</a:t>
            </a:r>
          </a:p>
          <a:p>
            <a:r>
              <a:rPr lang="en-US" dirty="0"/>
              <a:t>- Removing root: </a:t>
            </a:r>
            <a:r>
              <a:rPr lang="en-US" b="1" dirty="0"/>
              <a:t>O(1)</a:t>
            </a:r>
          </a:p>
          <a:p>
            <a:r>
              <a:rPr lang="en-US" dirty="0"/>
              <a:t>- Replacing root: </a:t>
            </a:r>
            <a:r>
              <a:rPr lang="en-US" b="1" dirty="0"/>
              <a:t>O(1)</a:t>
            </a:r>
            <a:r>
              <a:rPr lang="en-US" dirty="0"/>
              <a:t> (this will make sense later)</a:t>
            </a:r>
          </a:p>
          <a:p>
            <a:r>
              <a:rPr lang="en-US" dirty="0"/>
              <a:t>- </a:t>
            </a:r>
            <a:r>
              <a:rPr lang="en-US" dirty="0" err="1"/>
              <a:t>Heapify</a:t>
            </a:r>
            <a:r>
              <a:rPr lang="en-US" dirty="0"/>
              <a:t> down: </a:t>
            </a:r>
            <a:r>
              <a:rPr lang="en-US" b="1" dirty="0"/>
              <a:t>O(</a:t>
            </a:r>
            <a:r>
              <a:rPr lang="en-US" b="1" dirty="0" err="1"/>
              <a:t>logn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dirty="0"/>
              <a:t>Total running time: </a:t>
            </a:r>
            <a:r>
              <a:rPr lang="en-US" b="1" dirty="0"/>
              <a:t>O(</a:t>
            </a:r>
            <a:r>
              <a:rPr lang="en-US" b="1" dirty="0" err="1"/>
              <a:t>logn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11481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015A19D-3FC3-F1A6-8F89-F679C6A03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D0742BC-34E8-202F-A95D-74362FD26D0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332E34-01C5-2C82-17AE-4184412B518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9C65972-C4B0-551E-CB9C-5B8A8259823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D8FE77D-EE99-3024-3C72-C4E39EC503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69B5C61-0EE1-9C63-3800-20D7E34840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C6FC7-0CAC-4F15-5812-1531171FB16A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1960E8-3507-A4D1-9AD9-319439F7C205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598218-CAAE-3ADB-B516-1C3BB880F5AA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2DE1E8-5FF1-DE30-BE62-651BB8F0C3FE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663382-012A-EE19-EE9B-F4E3BF91BCD1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652CC1-ACE2-05C5-A2DD-B1DE81675A83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E015EF-2CE0-8723-3EC8-082F695327E4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468112-8CC2-AD8A-5715-CD9AA7D50720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21D57B-370C-6FB2-8066-0D960806E6BB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91806F1-08C5-70C9-A00F-A979D2885B74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22CEAA-3BBD-ECC9-7AB2-3EE563594476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D70E84-5ED6-68F7-D84C-50ED0604FBDC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ED0799-F4E1-D211-FE60-C1DDE2664655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0E2B7D-8682-C77E-7E3D-A33D1AADCAA3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9E9012-1090-34BA-E0DE-CCD9B8417B42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40D791-9FD1-0D47-EC73-F1491EF78D27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3B2987-3062-D66A-682B-C361965B6F64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AAD2C3-0B5C-553D-8037-940F6BD7AB05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D159A1-5476-D358-BC22-A493DBAB0DCE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05EE9B-1D7C-CE5C-B00D-A6CF1DC89EDC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E9D745-3E9D-48EC-C11A-80C011AA3DDD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990F4E97-EF94-2399-D8C9-9A742DB8820C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99752C-4D43-7A1C-318F-7CC84DDE6556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90671A-1163-9C36-A731-7AA72A677029}"/>
              </a:ext>
            </a:extLst>
          </p:cNvPr>
          <p:cNvSpPr txBox="1"/>
          <p:nvPr/>
        </p:nvSpPr>
        <p:spPr>
          <a:xfrm>
            <a:off x="847998" y="1522716"/>
            <a:ext cx="2090359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Heapify</a:t>
            </a:r>
            <a:r>
              <a:rPr lang="en-US" sz="2400" dirty="0"/>
              <a:t> (up)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FBB227-29BE-2735-044D-BBFD4CF99161}"/>
              </a:ext>
            </a:extLst>
          </p:cNvPr>
          <p:cNvSpPr txBox="1"/>
          <p:nvPr/>
        </p:nvSpPr>
        <p:spPr>
          <a:xfrm>
            <a:off x="847998" y="4189662"/>
            <a:ext cx="2320289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Heapify</a:t>
            </a:r>
            <a:r>
              <a:rPr lang="en-US" sz="2400" dirty="0"/>
              <a:t> (down)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B1310E-8C4A-909E-8DA8-BF38746FD551}"/>
              </a:ext>
            </a:extLst>
          </p:cNvPr>
          <p:cNvSpPr txBox="1"/>
          <p:nvPr/>
        </p:nvSpPr>
        <p:spPr>
          <a:xfrm>
            <a:off x="866424" y="2177534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Moving the new leaf node </a:t>
            </a:r>
            <a:r>
              <a:rPr lang="en-US" b="1" dirty="0"/>
              <a:t>up</a:t>
            </a:r>
            <a:r>
              <a:rPr lang="en-US" dirty="0"/>
              <a:t> in the tree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2911F7-200A-2051-10AC-C6DAA7BA8162}"/>
              </a:ext>
            </a:extLst>
          </p:cNvPr>
          <p:cNvSpPr txBox="1"/>
          <p:nvPr/>
        </p:nvSpPr>
        <p:spPr>
          <a:xfrm>
            <a:off x="748858" y="4797645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Moving the new root node </a:t>
            </a:r>
            <a:r>
              <a:rPr lang="en-US" b="1" dirty="0"/>
              <a:t>down</a:t>
            </a:r>
            <a:r>
              <a:rPr lang="en-US" dirty="0"/>
              <a:t> in the tree</a:t>
            </a:r>
          </a:p>
        </p:txBody>
      </p:sp>
    </p:spTree>
    <p:extLst>
      <p:ext uri="{BB962C8B-B14F-4D97-AF65-F5344CB8AC3E}">
        <p14:creationId xmlns:p14="http://schemas.microsoft.com/office/powerpoint/2010/main" val="4081407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C10DB60-1871-3ADE-D853-C0AE1F4B5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64D989C-CAC2-BA04-F50F-6FE007639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7C12BEF-56D6-7504-6FB4-EC4FE4746C6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C0E4FB7-703C-FC45-383F-D05D9548FE5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A64F1E7-86A8-E3B5-EF09-7C0DA3C33A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3789889-965F-7242-5078-F31B27BC63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91133-1B3C-9AA5-6A1C-15D9DF6043DE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C04241-AFDC-BC98-7D46-1F78619E49CB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ECDA78-96CC-B9B7-5290-B9474C2DEB00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6D2D15-04FC-6222-9A1D-81A33A97CB97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5FB04A-4C87-B9EC-D420-F2302B84E127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D81296-0678-060D-E310-EBB039B8BA45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3775B8-5D85-2FE1-3F0D-A4CFF656B941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9B1D1B-0F55-F88A-6A8A-F8C2AEBEF68D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43BBC7-E547-72CD-8B04-95039F809D4E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8EC2D6-8B87-6D55-9C4E-38534440B175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89B6E0-C1F3-A660-9C2A-DF2928AD3F1F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2C1076-1C19-CC57-5B9A-EE7066970EE4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E47BD8-B4AA-C94B-C846-25E05DCABE25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FDF4C8-7357-7335-1F1E-DE7BE0DFDAD6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ADA69D-6C93-5279-DE2E-6A2D03193359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30FDC46-B137-0310-9CCF-3D5CAD041FC5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20448F-C91A-0585-3A72-8EFFD9F093B3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E87850-EE75-4F96-FD64-71E9EDC7DFA0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1A156D6-D117-A992-FF27-5558C3AD37FD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847EE1-DD79-7A59-8C27-4FBDF4E13B34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AA0435-230A-24A3-ADBD-18C03E37891A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CE09361-E2DF-042F-D27B-808EC63E589E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498921-51A1-C67B-72E7-A3324B0ADDA2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07D0C26-12C4-7AE8-3751-48B03ADA7197}"/>
              </a:ext>
            </a:extLst>
          </p:cNvPr>
          <p:cNvSpPr txBox="1"/>
          <p:nvPr/>
        </p:nvSpPr>
        <p:spPr>
          <a:xfrm>
            <a:off x="1493520" y="107263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represent a heap?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918D27-4F51-20F7-3A1D-D2E148D0E34B}"/>
              </a:ext>
            </a:extLst>
          </p:cNvPr>
          <p:cNvSpPr/>
          <p:nvPr/>
        </p:nvSpPr>
        <p:spPr>
          <a:xfrm>
            <a:off x="883920" y="1864614"/>
            <a:ext cx="3276600" cy="1857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HeapNode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leftChild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rightChild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(…)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62427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C3CD2C4-0464-A8F0-9FE2-8DF79A495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9316E69-90F9-2EF7-8648-5F26AEA81C2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BF59994-FAD2-69B8-AB97-EECE8F25858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844FCB2-8538-B735-CEF6-F8C11C6CED1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68A8BBC-9108-AFDA-567F-FCA8E542F0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740300F-F56D-5518-0C0A-616F12ED59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D57F1-B253-97EE-CC2D-2D9AD9A8A836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FB5A73-0A71-C5D4-1F76-18FD5113AB38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97CF9F-6BE2-6B3B-3E0A-EF97EBB94507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7F3108-8248-AE3F-36D9-7DDEDC0B93D5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19B10A-09A3-FFA2-168C-CDCAC80F4A13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A71FCE-CEF6-E8E0-9BC1-6666310848C1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BC3910-8289-F5EA-A658-DE4FA6705B4C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A78AB6-724F-75E2-51BB-E26E15FAB377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67A94E-ECE5-8E34-1D84-567DBC2E8844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81A21F-AC9D-CC60-B26C-387A3B7496DE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8AD6F6-DB35-40F6-C9A5-D59223228797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3D9D77-2ED4-A03E-9339-2B29ED6AED8B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6C637C-EFE2-AB91-18C4-7A8E26626C8A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EC12E3-8EA8-537A-F92B-0D17EB8C2BB4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B67EEF-CB01-49A3-363E-5E287142D675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192B81-6EBC-2F21-4DE8-8B532309C02A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B63F54-3E96-29E6-4A87-629392983F00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AF5133-C67B-CBB6-4E4C-A78A9DEAFFC0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06E025-9A40-2C4E-1D12-CB4B2FBC0AB1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78402D-5839-068E-B058-973FA1AF3A80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502DCF-6521-36FE-2B62-3EDB4663D3F1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B90B129-59F5-73B4-F121-1FB72E38A8BD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034F2C-7EFF-3FEB-A504-8D00D6085EE5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A6EFCB5-2AB0-5998-4B68-730061F0C195}"/>
              </a:ext>
            </a:extLst>
          </p:cNvPr>
          <p:cNvSpPr txBox="1"/>
          <p:nvPr/>
        </p:nvSpPr>
        <p:spPr>
          <a:xfrm>
            <a:off x="1493520" y="107263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represent a heap?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649324-5768-973A-A2A8-66B89A9D0E93}"/>
              </a:ext>
            </a:extLst>
          </p:cNvPr>
          <p:cNvSpPr/>
          <p:nvPr/>
        </p:nvSpPr>
        <p:spPr>
          <a:xfrm>
            <a:off x="883920" y="1864614"/>
            <a:ext cx="3276600" cy="1857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HeapNode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leftChild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rightChild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(…)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33B68E-AACF-30D3-2CEF-94161D05DB58}"/>
              </a:ext>
            </a:extLst>
          </p:cNvPr>
          <p:cNvGrpSpPr/>
          <p:nvPr/>
        </p:nvGrpSpPr>
        <p:grpSpPr>
          <a:xfrm>
            <a:off x="444189" y="1495989"/>
            <a:ext cx="3997440" cy="2850120"/>
            <a:chOff x="444189" y="1495989"/>
            <a:chExt cx="3997440" cy="28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E323668-3D36-F7DB-A6A0-8403D61EDBA1}"/>
                    </a:ext>
                  </a:extLst>
                </p14:cNvPr>
                <p14:cNvContentPartPr/>
                <p14:nvPr/>
              </p14:nvContentPartPr>
              <p14:xfrm>
                <a:off x="444189" y="1495989"/>
                <a:ext cx="3997440" cy="2850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E323668-3D36-F7DB-A6A0-8403D61EDBA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6189" y="1478349"/>
                  <a:ext cx="4033080" cy="28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70B847A-76AB-A810-9DC5-8637AA229D4C}"/>
                    </a:ext>
                  </a:extLst>
                </p14:cNvPr>
                <p14:cNvContentPartPr/>
                <p14:nvPr/>
              </p14:nvContentPartPr>
              <p14:xfrm>
                <a:off x="983469" y="1671669"/>
                <a:ext cx="3184200" cy="2396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70B847A-76AB-A810-9DC5-8637AA229D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5829" y="1653669"/>
                  <a:ext cx="3219840" cy="2431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5451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A13ED57-179A-6513-8AA1-4B7A465B6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DEFCBB3-AFEC-4F7D-D607-E042EBF9D5A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904CA38-ADF8-13F6-4174-FC8771DDACF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5099B3C-3291-79CE-5E2A-392D0D2F5DB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182CC4E-49EB-FE56-5961-04ECF49451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5B85D96-DF30-E424-FAEB-7F21CF6986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7BAA6-51C8-D465-DDD3-DC6F3A5B0D3F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49512B-F0CA-07B7-5702-C3FC43CF5A5C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F884A8-6644-F526-B8F5-FC3419D1F2F2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34F1FE-C253-BF61-549B-00D307A39730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034F80-1927-0018-23FC-2923EE59BD33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880915-3E0F-BD7F-FBA6-7B5DFC7898FC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55FA9F-8EC6-9C0C-A8CB-54B41AF67106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C6038A-F09A-684A-EC33-96E9DF1F5E72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D451AB-E3AC-5322-0E2B-B8100B562144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04CF66-0555-FBEE-0652-C6D4C51BFDC4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D12496-4CE4-8897-9E5C-5590B22EBC29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A247C6-5817-01EB-4B22-EAAA9E936E5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6EB837D-4D59-86A0-80B7-BC6126091F0D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79D6D8-C4A4-816B-23F0-B9BAE886DAAC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326435-139A-8EF7-052C-BF90A356416A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C184AD-4E5A-A43D-0083-8E00D8CA5905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68451D-10E2-5A0C-2E5F-81D09EAF2DDF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7CB294-9462-4C9A-631D-56A40277FE56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8B7D4D-E0FD-F0E8-2D2E-527E7799DEA5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8125F3-7F50-1311-5F5E-1DDB3471AB16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EC6578-3AF1-96B5-62F9-EC05A20FA36C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BB75223-4B1A-6519-D6AE-42FD915D6CDC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96A9C94-9B06-98A3-6C6C-286B85EB2BC9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FFB3F88-947E-8428-468A-4AFB852E9145}"/>
              </a:ext>
            </a:extLst>
          </p:cNvPr>
          <p:cNvSpPr txBox="1"/>
          <p:nvPr/>
        </p:nvSpPr>
        <p:spPr>
          <a:xfrm>
            <a:off x="8163630" y="695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A04C80-3499-3B1E-3082-658A86DA3EC4}"/>
              </a:ext>
            </a:extLst>
          </p:cNvPr>
          <p:cNvSpPr txBox="1"/>
          <p:nvPr/>
        </p:nvSpPr>
        <p:spPr>
          <a:xfrm>
            <a:off x="6584111" y="13324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E14AE7-D72F-6330-B23E-46FFE24096C2}"/>
              </a:ext>
            </a:extLst>
          </p:cNvPr>
          <p:cNvSpPr txBox="1"/>
          <p:nvPr/>
        </p:nvSpPr>
        <p:spPr>
          <a:xfrm>
            <a:off x="10067652" y="13747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4C9DB6-B6B9-523E-DE85-39CEE46A2674}"/>
              </a:ext>
            </a:extLst>
          </p:cNvPr>
          <p:cNvSpPr txBox="1"/>
          <p:nvPr/>
        </p:nvSpPr>
        <p:spPr>
          <a:xfrm>
            <a:off x="5655607" y="31274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2E9A82-4A31-16BA-471C-936B440BDB0F}"/>
              </a:ext>
            </a:extLst>
          </p:cNvPr>
          <p:cNvSpPr txBox="1"/>
          <p:nvPr/>
        </p:nvSpPr>
        <p:spPr>
          <a:xfrm>
            <a:off x="7599204" y="32973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CF649B-6DFC-35C4-A4E6-D1A3F077F915}"/>
              </a:ext>
            </a:extLst>
          </p:cNvPr>
          <p:cNvSpPr txBox="1"/>
          <p:nvPr/>
        </p:nvSpPr>
        <p:spPr>
          <a:xfrm>
            <a:off x="9621884" y="315495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D8BDF3-2CC7-9526-F2A0-3CB52168A5A1}"/>
              </a:ext>
            </a:extLst>
          </p:cNvPr>
          <p:cNvSpPr txBox="1"/>
          <p:nvPr/>
        </p:nvSpPr>
        <p:spPr>
          <a:xfrm>
            <a:off x="11053898" y="32192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71BD9F-7559-3D34-BBC4-F3BE057BFC4B}"/>
              </a:ext>
            </a:extLst>
          </p:cNvPr>
          <p:cNvSpPr txBox="1"/>
          <p:nvPr/>
        </p:nvSpPr>
        <p:spPr>
          <a:xfrm>
            <a:off x="5251701" y="5026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828AAA-727A-6ADC-E486-E788515ED595}"/>
              </a:ext>
            </a:extLst>
          </p:cNvPr>
          <p:cNvSpPr txBox="1"/>
          <p:nvPr/>
        </p:nvSpPr>
        <p:spPr>
          <a:xfrm>
            <a:off x="6313648" y="50552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F9071F-EDB4-1FD2-E329-34E282D81118}"/>
              </a:ext>
            </a:extLst>
          </p:cNvPr>
          <p:cNvSpPr txBox="1"/>
          <p:nvPr/>
        </p:nvSpPr>
        <p:spPr>
          <a:xfrm>
            <a:off x="7364730" y="5026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ECA679-D5EA-3A85-D0C7-6677BF249459}"/>
              </a:ext>
            </a:extLst>
          </p:cNvPr>
          <p:cNvSpPr txBox="1"/>
          <p:nvPr/>
        </p:nvSpPr>
        <p:spPr>
          <a:xfrm>
            <a:off x="8183460" y="50312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4858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601E310-43D0-6153-D3B5-EC064547E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F4BD1A6-A127-EB94-0E42-53F17A75AA8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B07DF8E-20A7-50DF-1783-6A52872BD53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8487AA8-1849-3A63-03DF-5A70F6206B9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0427B97-F48A-B2D0-89D6-F747849503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9455893-A93C-6ACB-92FE-437DAE17D2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1EBF0-6CF5-7317-C487-8D8ED4C016DA}"/>
              </a:ext>
            </a:extLst>
          </p:cNvPr>
          <p:cNvSpPr txBox="1"/>
          <p:nvPr/>
        </p:nvSpPr>
        <p:spPr>
          <a:xfrm>
            <a:off x="533400" y="304800"/>
            <a:ext cx="10812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Heap</a:t>
            </a:r>
            <a:r>
              <a:rPr lang="en-US" sz="2400" dirty="0"/>
              <a:t> data structure is complete binary tree that follows the heap property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139BCF-EA53-90F1-BFF5-C2D000762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524000"/>
            <a:ext cx="5067300" cy="31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99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8B6056C-5D85-D9F9-7FCA-EC457E51E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FADD33D-A296-BEFB-56D6-16BA4072AA4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DBC3DC5-95AC-D05A-EAE7-D1D3B3AD9B9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F0A2965-BE47-E1F1-6BF2-5FB0EAEA3D9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172C60F-FD8C-EA96-247C-421CAD0DC6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1614D7C-69E4-932D-C642-CF97C197AB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06A1DB-A282-3D57-DE8F-D46700E9C481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F5B98F-5A4F-94E8-C8EA-086106D8601C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CCD5FC-B787-BCA3-ABBE-D35ED1B2C1AD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9B66CE-514D-08EF-F9AA-BDCD78EBC96C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ADA16A-5C64-F903-B122-06E7AF1C8DD0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BC990C-8815-4D95-96F9-8857BB306C58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D43905-E9B2-DE92-04DA-2F44FEFEC63F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0CC0C6-CA3D-628F-C977-470FE7CCEBD2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CEF5DD-7FBE-7671-F22D-CDD08B9EDB5D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572B3A-7D95-E5B8-8A0C-2893944C49BD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CF4BE4-F5B8-0656-CE79-DEB67862ABBA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0ADDD8-0DB2-4EBF-6A7D-B06E509BC056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1E4C18-7818-9050-AA54-3FF117D6FCB5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DED967-F15A-AAF9-9554-FFE1E2550D1A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A58A6C-E7A5-FEFC-C8EB-5639FD0DF989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39DCAF-CBB5-DDCD-5F1A-AAF252B0D654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895955-28B0-C48F-C5E5-919D9C5E1EBF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90D6E8-2FA8-7261-AF61-FF0A60C32EC6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6C8DFD9-D071-1311-FE78-B7E2393E25EA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9D9076-9CD9-E6A6-E742-190A8F02206C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8C1751-2819-6CDD-A241-6FE92B5854D5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D8A4560-959B-7E8A-59C9-B50FF17BA384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DEDE70-A358-77F6-383F-5ACC08CAA0E3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F5983D-57C7-1EEB-3D28-24AE08AA7AF7}"/>
              </a:ext>
            </a:extLst>
          </p:cNvPr>
          <p:cNvSpPr txBox="1"/>
          <p:nvPr/>
        </p:nvSpPr>
        <p:spPr>
          <a:xfrm>
            <a:off x="8163630" y="695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50CC43-7C8A-4099-77E7-530E8884CE16}"/>
              </a:ext>
            </a:extLst>
          </p:cNvPr>
          <p:cNvSpPr txBox="1"/>
          <p:nvPr/>
        </p:nvSpPr>
        <p:spPr>
          <a:xfrm>
            <a:off x="6584111" y="13324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ED3F04-1486-26DA-7369-A0C942A00C03}"/>
              </a:ext>
            </a:extLst>
          </p:cNvPr>
          <p:cNvSpPr txBox="1"/>
          <p:nvPr/>
        </p:nvSpPr>
        <p:spPr>
          <a:xfrm>
            <a:off x="10067652" y="13747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7384F9-AD9C-B56A-861A-8AFE2E7ADA59}"/>
              </a:ext>
            </a:extLst>
          </p:cNvPr>
          <p:cNvSpPr txBox="1"/>
          <p:nvPr/>
        </p:nvSpPr>
        <p:spPr>
          <a:xfrm>
            <a:off x="5655607" y="31274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C44E9E-87FE-EAD5-888E-6F2D6ED541BB}"/>
              </a:ext>
            </a:extLst>
          </p:cNvPr>
          <p:cNvSpPr txBox="1"/>
          <p:nvPr/>
        </p:nvSpPr>
        <p:spPr>
          <a:xfrm>
            <a:off x="7599204" y="32973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A855D2-50EB-CE26-8597-E581A073F521}"/>
              </a:ext>
            </a:extLst>
          </p:cNvPr>
          <p:cNvSpPr txBox="1"/>
          <p:nvPr/>
        </p:nvSpPr>
        <p:spPr>
          <a:xfrm>
            <a:off x="9621884" y="315495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B82910-BFC5-F9CD-4464-D3A086F2A04E}"/>
              </a:ext>
            </a:extLst>
          </p:cNvPr>
          <p:cNvSpPr txBox="1"/>
          <p:nvPr/>
        </p:nvSpPr>
        <p:spPr>
          <a:xfrm>
            <a:off x="11053898" y="32192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C49439-8861-9157-534E-6D01EFD036CC}"/>
              </a:ext>
            </a:extLst>
          </p:cNvPr>
          <p:cNvSpPr txBox="1"/>
          <p:nvPr/>
        </p:nvSpPr>
        <p:spPr>
          <a:xfrm>
            <a:off x="5251701" y="5026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8F060C-32FC-A3BA-7B26-5ED997AF8355}"/>
              </a:ext>
            </a:extLst>
          </p:cNvPr>
          <p:cNvSpPr txBox="1"/>
          <p:nvPr/>
        </p:nvSpPr>
        <p:spPr>
          <a:xfrm>
            <a:off x="6313648" y="50552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4B38F8-C43E-A4EC-78A1-D0BC241DB705}"/>
              </a:ext>
            </a:extLst>
          </p:cNvPr>
          <p:cNvSpPr txBox="1"/>
          <p:nvPr/>
        </p:nvSpPr>
        <p:spPr>
          <a:xfrm>
            <a:off x="7364730" y="5026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85DE90-B174-B359-8239-0D6C99A30F35}"/>
              </a:ext>
            </a:extLst>
          </p:cNvPr>
          <p:cNvSpPr txBox="1"/>
          <p:nvPr/>
        </p:nvSpPr>
        <p:spPr>
          <a:xfrm>
            <a:off x="8183460" y="50312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2502DF-E667-E9EA-6058-E0361E533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85061"/>
              </p:ext>
            </p:extLst>
          </p:nvPr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C3C2E40-230F-1AB2-756F-50A443E8D04D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1099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0E7C27A-B263-7A9F-9B3A-D1A265C74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64ADE2F-995A-ECBD-E84A-E15FDE55A8F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6873F08-F902-34DF-BE85-B24E9A2CE5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37CF703-63E9-A03C-7898-BBA3F7F2FAD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88C11AD-214B-28A2-D7FC-6F9379290B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77C5CB8-CD41-3C41-618B-A6EBB17932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20E43-5119-A004-90C6-19AF7DAD484A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74A1C8-7BBC-F3FC-EEBD-863A30ABF84D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840E60-A00D-36AF-7072-64640D7BAA32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847AEC-1763-C556-2E72-E50ED0D0145E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80B009-3939-59CB-49F1-DA0E6152EF31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767928-FCAE-B911-FCE2-520A8E0A09B1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304E55-2647-831E-F480-40ED204615F5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EE9FC4-D74B-7A2B-0AF7-6C574D1F51B9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78F10D-0D1D-10A2-0638-FAFCCAF98F97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634110-1C17-4AEF-776A-718D79014351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BFC82F-566B-D89A-F6C0-99A54964832D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25BAE3-F501-9813-3001-39B9EAEAEFBB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5CD8C2-9B27-55E2-5699-EC09161DD156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2ACB3F-3246-B124-D7CB-60147A82346F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D74806-9DC0-F062-DB16-8BC2B7817D9C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829089-6A29-A708-A008-AC58AB08D248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594527-B7BA-5670-0A55-02D698D2CF46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31E6C8-3CC2-12A4-ABBF-27D0F1B0CD9B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CD15E7-57E2-8725-1EB4-BF074243EB73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A01551-1BA9-350D-6790-FDD5A9350DE8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F05ED1-451C-E0BD-3820-F229DD14CEBD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B9D83EB-BC17-57B0-6AB9-A637254E4D54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163977-D6ED-18AC-698C-1CD06C35361C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5344BD9-978C-CD13-DB6B-F05CFB929AA4}"/>
              </a:ext>
            </a:extLst>
          </p:cNvPr>
          <p:cNvSpPr txBox="1"/>
          <p:nvPr/>
        </p:nvSpPr>
        <p:spPr>
          <a:xfrm>
            <a:off x="8163630" y="695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88181-5E95-1869-5BDB-690A9218A009}"/>
              </a:ext>
            </a:extLst>
          </p:cNvPr>
          <p:cNvSpPr txBox="1"/>
          <p:nvPr/>
        </p:nvSpPr>
        <p:spPr>
          <a:xfrm>
            <a:off x="6584111" y="13324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A1B7F8-A521-2664-ACFD-199800A60AD1}"/>
              </a:ext>
            </a:extLst>
          </p:cNvPr>
          <p:cNvSpPr txBox="1"/>
          <p:nvPr/>
        </p:nvSpPr>
        <p:spPr>
          <a:xfrm>
            <a:off x="10067652" y="13747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39FEF-AB72-CCC7-6F9B-02EE93A948FF}"/>
              </a:ext>
            </a:extLst>
          </p:cNvPr>
          <p:cNvSpPr txBox="1"/>
          <p:nvPr/>
        </p:nvSpPr>
        <p:spPr>
          <a:xfrm>
            <a:off x="5655607" y="31274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7DE662-2479-F0F4-E860-9DD84CA8C1FB}"/>
              </a:ext>
            </a:extLst>
          </p:cNvPr>
          <p:cNvSpPr txBox="1"/>
          <p:nvPr/>
        </p:nvSpPr>
        <p:spPr>
          <a:xfrm>
            <a:off x="7599204" y="32973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5142DD-2619-5A1B-B954-B4BA41A7EF06}"/>
              </a:ext>
            </a:extLst>
          </p:cNvPr>
          <p:cNvSpPr txBox="1"/>
          <p:nvPr/>
        </p:nvSpPr>
        <p:spPr>
          <a:xfrm>
            <a:off x="9621884" y="315495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8C8B3B-1723-AAAA-5CC5-5FFCAC11041E}"/>
              </a:ext>
            </a:extLst>
          </p:cNvPr>
          <p:cNvSpPr txBox="1"/>
          <p:nvPr/>
        </p:nvSpPr>
        <p:spPr>
          <a:xfrm>
            <a:off x="11053898" y="32192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327BD5-9F26-2A14-07D6-632609458D08}"/>
              </a:ext>
            </a:extLst>
          </p:cNvPr>
          <p:cNvSpPr txBox="1"/>
          <p:nvPr/>
        </p:nvSpPr>
        <p:spPr>
          <a:xfrm>
            <a:off x="5251701" y="5026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5FEFDA-D44B-400D-55A9-6CB8A95448D5}"/>
              </a:ext>
            </a:extLst>
          </p:cNvPr>
          <p:cNvSpPr txBox="1"/>
          <p:nvPr/>
        </p:nvSpPr>
        <p:spPr>
          <a:xfrm>
            <a:off x="6313648" y="50552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305793-54C2-B5F6-16F6-2A252220F426}"/>
              </a:ext>
            </a:extLst>
          </p:cNvPr>
          <p:cNvSpPr txBox="1"/>
          <p:nvPr/>
        </p:nvSpPr>
        <p:spPr>
          <a:xfrm>
            <a:off x="7364730" y="5026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CC5C2C-05C2-F52D-1F40-C7280C869153}"/>
              </a:ext>
            </a:extLst>
          </p:cNvPr>
          <p:cNvSpPr txBox="1"/>
          <p:nvPr/>
        </p:nvSpPr>
        <p:spPr>
          <a:xfrm>
            <a:off x="8183460" y="50312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F7EFEF-BE46-71DD-1C51-876E43E70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045357"/>
              </p:ext>
            </p:extLst>
          </p:nvPr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67B13BA-DE40-217F-00AB-01FCB8CACCE2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BF7FF8-0F57-9466-EE68-E5CD42CF457B}"/>
              </a:ext>
            </a:extLst>
          </p:cNvPr>
          <p:cNvSpPr txBox="1"/>
          <p:nvPr/>
        </p:nvSpPr>
        <p:spPr>
          <a:xfrm>
            <a:off x="443050" y="3205058"/>
            <a:ext cx="35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spot in the array, how can we find its children?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0C77256-3F49-22FC-3B7C-8B46FB410127}"/>
                  </a:ext>
                </a:extLst>
              </p14:cNvPr>
              <p14:cNvContentPartPr/>
              <p14:nvPr/>
            </p14:nvContentPartPr>
            <p14:xfrm>
              <a:off x="461109" y="1799829"/>
              <a:ext cx="532440" cy="900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0C77256-3F49-22FC-3B7C-8B46FB4101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989" y="1793709"/>
                <a:ext cx="544680" cy="1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631C0133-6F78-7F5F-6261-87AED017A343}"/>
              </a:ext>
            </a:extLst>
          </p:cNvPr>
          <p:cNvGrpSpPr/>
          <p:nvPr/>
        </p:nvGrpSpPr>
        <p:grpSpPr>
          <a:xfrm>
            <a:off x="469749" y="1671309"/>
            <a:ext cx="1165320" cy="221760"/>
            <a:chOff x="469749" y="1671309"/>
            <a:chExt cx="116532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A4C5B06-DD67-89EE-2FB5-C2E253CB66AA}"/>
                    </a:ext>
                  </a:extLst>
                </p14:cNvPr>
                <p14:cNvContentPartPr/>
                <p14:nvPr/>
              </p14:nvContentPartPr>
              <p14:xfrm>
                <a:off x="469749" y="1671309"/>
                <a:ext cx="1165320" cy="221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A4C5B06-DD67-89EE-2FB5-C2E253CB66A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3629" y="1665189"/>
                  <a:ext cx="11775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7D10170-3F5D-FD42-DD97-124F352F4C9D}"/>
                    </a:ext>
                  </a:extLst>
                </p14:cNvPr>
                <p14:cNvContentPartPr/>
                <p14:nvPr/>
              </p14:nvContentPartPr>
              <p14:xfrm>
                <a:off x="871869" y="1842669"/>
                <a:ext cx="107640" cy="50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7D10170-3F5D-FD42-DD97-124F352F4C9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5749" y="1836549"/>
                  <a:ext cx="119880" cy="6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34237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19A5779-EDFE-CC86-8BCF-87CFD1527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265AF0C-B596-F000-BAC8-3EFC9D4D16D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4EBF94F-A884-A0D0-55D4-17511EAD28A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FF95BB0-B37A-8C2F-C684-C4596DDC628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7DE876-D18E-662B-E4F7-920BA6D26F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0278F4F-6D8B-51D5-F1AD-94CED4ABF2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E86E0-F9F4-8555-4B80-E5A87AF26DAE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5E8B87-E9A2-7AC6-60E6-846D13238904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10D0B-206B-F6BB-E10C-B2BA851C9523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097974-35FD-5C70-179A-F322F5A1F378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60386C-207A-F185-9D7F-BA05FE4945B2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3953F2-8EFF-6893-E106-578C5929BF25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CEFF20-AFF1-8C2E-54EB-2C7808E5DF84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EC88BCD-6D69-1E05-BF9C-DF64EC178B08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5F70B9-9568-2372-14CB-1B62EB8F9BC2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BF7A48C-066F-438C-8E0A-1D3E7357905E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4C14F1-85CA-A83F-08B0-C39323B2101B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760AD3-3C6F-BD88-F183-01771F55A061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397441-FF4F-06D5-4449-7A1E42761A7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840195-EC86-21D7-D05A-EED27E618ABE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8B60FA-6074-352E-549E-F418596CB8C4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C45F86-5252-0DBB-0ADF-6B79E389EC10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037044-AB0C-DFAF-1DAB-361E84FD3BFD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EFB32D-8C2A-C690-4566-74BB056343B5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D1D6D95-2E75-DDFC-4189-146B46D91C5C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610ACC-918E-7737-59E7-99CB28D79ABB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4AA640-1CDE-3AB7-647A-47573DD25DA8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A858D24-5D40-0DC7-4C87-1A7C50D47A46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18B8FA-3668-A747-DFBA-53C7D2BBFAD1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3060246-0F19-3A39-093D-B12E299C47C2}"/>
              </a:ext>
            </a:extLst>
          </p:cNvPr>
          <p:cNvSpPr txBox="1"/>
          <p:nvPr/>
        </p:nvSpPr>
        <p:spPr>
          <a:xfrm>
            <a:off x="8163630" y="695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705A51-D418-C303-FA33-FC4459FB94C7}"/>
              </a:ext>
            </a:extLst>
          </p:cNvPr>
          <p:cNvSpPr txBox="1"/>
          <p:nvPr/>
        </p:nvSpPr>
        <p:spPr>
          <a:xfrm>
            <a:off x="6584111" y="13324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D915A7-A167-E159-B562-31C0AE11EDF8}"/>
              </a:ext>
            </a:extLst>
          </p:cNvPr>
          <p:cNvSpPr txBox="1"/>
          <p:nvPr/>
        </p:nvSpPr>
        <p:spPr>
          <a:xfrm>
            <a:off x="10067652" y="13747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B1032E-9BC9-3789-6C6D-DEA58EBBDAFA}"/>
              </a:ext>
            </a:extLst>
          </p:cNvPr>
          <p:cNvSpPr txBox="1"/>
          <p:nvPr/>
        </p:nvSpPr>
        <p:spPr>
          <a:xfrm>
            <a:off x="5655607" y="31274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8B6C6C-C8D3-BF06-5165-80DC0F46137A}"/>
              </a:ext>
            </a:extLst>
          </p:cNvPr>
          <p:cNvSpPr txBox="1"/>
          <p:nvPr/>
        </p:nvSpPr>
        <p:spPr>
          <a:xfrm>
            <a:off x="7599204" y="32973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93DBDA-83EA-CF8E-6EAE-529FBA2BBD40}"/>
              </a:ext>
            </a:extLst>
          </p:cNvPr>
          <p:cNvSpPr txBox="1"/>
          <p:nvPr/>
        </p:nvSpPr>
        <p:spPr>
          <a:xfrm>
            <a:off x="9621884" y="315495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62AD5E-A965-C5D5-C42A-881C023DA934}"/>
              </a:ext>
            </a:extLst>
          </p:cNvPr>
          <p:cNvSpPr txBox="1"/>
          <p:nvPr/>
        </p:nvSpPr>
        <p:spPr>
          <a:xfrm>
            <a:off x="11053898" y="32192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8E0592-DF50-4F0C-A1D1-F540C4822B9A}"/>
              </a:ext>
            </a:extLst>
          </p:cNvPr>
          <p:cNvSpPr txBox="1"/>
          <p:nvPr/>
        </p:nvSpPr>
        <p:spPr>
          <a:xfrm>
            <a:off x="5251701" y="5026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C7D4BA-5348-14E7-BE25-48DDFA98596A}"/>
              </a:ext>
            </a:extLst>
          </p:cNvPr>
          <p:cNvSpPr txBox="1"/>
          <p:nvPr/>
        </p:nvSpPr>
        <p:spPr>
          <a:xfrm>
            <a:off x="6313648" y="50552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9B8440-C88B-7125-79A5-F9676A0B23B7}"/>
              </a:ext>
            </a:extLst>
          </p:cNvPr>
          <p:cNvSpPr txBox="1"/>
          <p:nvPr/>
        </p:nvSpPr>
        <p:spPr>
          <a:xfrm>
            <a:off x="7364730" y="5026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4589B9-8C10-95D1-2038-CF215FF0CEDD}"/>
              </a:ext>
            </a:extLst>
          </p:cNvPr>
          <p:cNvSpPr txBox="1"/>
          <p:nvPr/>
        </p:nvSpPr>
        <p:spPr>
          <a:xfrm>
            <a:off x="8183460" y="50312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EA4D11-8C93-DDBD-05B2-9F35151FC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77151"/>
              </p:ext>
            </p:extLst>
          </p:nvPr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B0D1ECF-8CC1-2EA7-2161-3CD8259C0799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8924C8-2B8D-2AA9-E074-3F041A6861ED}"/>
              </a:ext>
            </a:extLst>
          </p:cNvPr>
          <p:cNvSpPr txBox="1"/>
          <p:nvPr/>
        </p:nvSpPr>
        <p:spPr>
          <a:xfrm>
            <a:off x="443050" y="3205058"/>
            <a:ext cx="35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spot in the array, how can we find its children?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804BFA8-2854-20BB-4307-4E1ACD4191B9}"/>
                  </a:ext>
                </a:extLst>
              </p14:cNvPr>
              <p14:cNvContentPartPr/>
              <p14:nvPr/>
            </p14:nvContentPartPr>
            <p14:xfrm>
              <a:off x="2629749" y="1227069"/>
              <a:ext cx="3631680" cy="61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804BFA8-2854-20BB-4307-4E1ACD4191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3629" y="1220949"/>
                <a:ext cx="364392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A93F715-F5C5-3B29-8037-D065B7AFA5D7}"/>
                  </a:ext>
                </a:extLst>
              </p14:cNvPr>
              <p14:cNvContentPartPr/>
              <p14:nvPr/>
            </p14:nvContentPartPr>
            <p14:xfrm>
              <a:off x="2829909" y="1471149"/>
              <a:ext cx="2836440" cy="383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A93F715-F5C5-3B29-8037-D065B7AFA5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23789" y="1465029"/>
                <a:ext cx="2848680" cy="3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3000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716BBD3-CF01-A59F-7524-70C314520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BD59AA4-37ED-09B6-5ABC-EBB59639B11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570501D-CF1D-A7F1-3765-7811E79D546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638B8C6-E6C4-F22F-E5E8-D0566E3F07F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E567DB1-EDB9-3452-700A-ED96624526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05178D1-3E41-B6FE-7FD0-99641B421C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8519D-E26A-EB6F-F04E-10E7D2A17A81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77875D-E19E-6236-0A83-AD58FA55CB83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840AA4-CC25-4242-2D66-178EB76FC8D2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4D5224-982D-E1BF-0C92-4D315239BE61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2D89AF-C021-B958-D11C-A78445D16E90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31864F-955D-91DE-A7CB-FF76999C7F3D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9CF549-1345-A430-BA3D-5BD7A4C53BFC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E39F73-08BB-0913-3BDA-C071E30E11D9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4A3876-7006-B3F6-1B5A-1A673C0FCAB5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E09E610-4A99-80F7-FE07-3F89FDC3A9B4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1CEB33-57F6-3031-455C-EF8C38A0D8B5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DCC04C-1CE1-27D3-CB1E-159CA799D5B3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37D93F-8308-CDAF-3BF9-F62AC804B825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CDA40-6365-A081-CDD1-390BE0C9C33F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962615-735E-DD60-9A0A-EE99892FDF70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BAEEBF-F6D7-EB8A-5DD9-D403B05E05B2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41BEA1-0C13-4D09-4073-9AC4C82B864E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F50F2B-7E16-2912-B7E0-81167B712F5E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47AD7D-052B-961F-FBB5-CC7C3F5E7169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957547-E4C5-EB9D-8BBE-9FE6B37AD2BF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5AB0CA-7392-F612-783F-C86C605D9FEF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96ED684-9084-C29C-06D6-3DF28AAC30CE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B66CAF-340E-26E8-8033-988B728D9A2C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1201D9-61D1-E3C5-6E7E-5E68D8AA26BE}"/>
              </a:ext>
            </a:extLst>
          </p:cNvPr>
          <p:cNvSpPr txBox="1"/>
          <p:nvPr/>
        </p:nvSpPr>
        <p:spPr>
          <a:xfrm>
            <a:off x="8163630" y="695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E7A5D-EDDC-F585-75AE-13BFB7CB5E80}"/>
              </a:ext>
            </a:extLst>
          </p:cNvPr>
          <p:cNvSpPr txBox="1"/>
          <p:nvPr/>
        </p:nvSpPr>
        <p:spPr>
          <a:xfrm>
            <a:off x="6584111" y="13324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613A49-97B8-5576-8191-B7BDF1CEF47C}"/>
              </a:ext>
            </a:extLst>
          </p:cNvPr>
          <p:cNvSpPr txBox="1"/>
          <p:nvPr/>
        </p:nvSpPr>
        <p:spPr>
          <a:xfrm>
            <a:off x="10067652" y="13747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B9F74D-1347-07DF-83BC-24BD475BAE7E}"/>
              </a:ext>
            </a:extLst>
          </p:cNvPr>
          <p:cNvSpPr txBox="1"/>
          <p:nvPr/>
        </p:nvSpPr>
        <p:spPr>
          <a:xfrm>
            <a:off x="5655607" y="31274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8585D-AC25-37E2-AE98-4A9D3DF1165E}"/>
              </a:ext>
            </a:extLst>
          </p:cNvPr>
          <p:cNvSpPr txBox="1"/>
          <p:nvPr/>
        </p:nvSpPr>
        <p:spPr>
          <a:xfrm>
            <a:off x="7599204" y="32973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A7018D-03F7-8F25-991C-85462BC9B02B}"/>
              </a:ext>
            </a:extLst>
          </p:cNvPr>
          <p:cNvSpPr txBox="1"/>
          <p:nvPr/>
        </p:nvSpPr>
        <p:spPr>
          <a:xfrm>
            <a:off x="9621884" y="315495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363460-7601-FA37-29FD-0507F4A6B1F3}"/>
              </a:ext>
            </a:extLst>
          </p:cNvPr>
          <p:cNvSpPr txBox="1"/>
          <p:nvPr/>
        </p:nvSpPr>
        <p:spPr>
          <a:xfrm>
            <a:off x="11053898" y="32192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E6DC89-4FAB-0B37-EE1B-303D41E0CA39}"/>
              </a:ext>
            </a:extLst>
          </p:cNvPr>
          <p:cNvSpPr txBox="1"/>
          <p:nvPr/>
        </p:nvSpPr>
        <p:spPr>
          <a:xfrm>
            <a:off x="5251701" y="5026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417B5B-50B5-6446-2A13-F909AF6B28CC}"/>
              </a:ext>
            </a:extLst>
          </p:cNvPr>
          <p:cNvSpPr txBox="1"/>
          <p:nvPr/>
        </p:nvSpPr>
        <p:spPr>
          <a:xfrm>
            <a:off x="6313648" y="50552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8A2D0E-6FB8-D1BA-2B12-6A752E9AA97D}"/>
              </a:ext>
            </a:extLst>
          </p:cNvPr>
          <p:cNvSpPr txBox="1"/>
          <p:nvPr/>
        </p:nvSpPr>
        <p:spPr>
          <a:xfrm>
            <a:off x="7364730" y="5026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DAC9D0-9A92-4B76-E70C-5CB4FBADB6FC}"/>
              </a:ext>
            </a:extLst>
          </p:cNvPr>
          <p:cNvSpPr txBox="1"/>
          <p:nvPr/>
        </p:nvSpPr>
        <p:spPr>
          <a:xfrm>
            <a:off x="8183460" y="50312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EA5E30-E0B8-E94A-B0B2-40831C76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7114"/>
              </p:ext>
            </p:extLst>
          </p:nvPr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2011C1E-283D-3559-CBF1-90A01820AC0D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52231A-DFE0-9E80-89C9-734CB298EB77}"/>
              </a:ext>
            </a:extLst>
          </p:cNvPr>
          <p:cNvSpPr txBox="1"/>
          <p:nvPr/>
        </p:nvSpPr>
        <p:spPr>
          <a:xfrm>
            <a:off x="440918" y="2612203"/>
            <a:ext cx="35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spot in the array, how can we find its children?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685997-DC8D-8546-72CD-E4D60A5C51CF}"/>
              </a:ext>
            </a:extLst>
          </p:cNvPr>
          <p:cNvSpPr txBox="1"/>
          <p:nvPr/>
        </p:nvSpPr>
        <p:spPr>
          <a:xfrm>
            <a:off x="405096" y="3449131"/>
            <a:ext cx="464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this is a complete binary tree, there is a pretty nifty formula for this</a:t>
            </a:r>
          </a:p>
        </p:txBody>
      </p:sp>
    </p:spTree>
    <p:extLst>
      <p:ext uri="{BB962C8B-B14F-4D97-AF65-F5344CB8AC3E}">
        <p14:creationId xmlns:p14="http://schemas.microsoft.com/office/powerpoint/2010/main" val="1251976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A440AE1-C2BA-3C28-0604-8C4176F56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FCE30DC-F2B7-DFF8-D171-CDDC36FE35E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324D878-452C-42B5-5C66-722969FA2B0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91A00A5-A3DC-73EB-813D-66ED8C73E5B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1E80CD4-4CD1-C133-3B1D-A4386BB0E7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1BBBAE5-D807-4E4C-E890-33554EF2E5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2A4AC-234F-760E-09E5-6C812A24B0CD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D418F6-AFC0-F6E0-D55F-7CAA18BD1726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68AAA-65E0-F65C-0EFF-0268079FF2B9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7B01BE-4E42-889C-ADAC-85A30163E7EE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727623-F0ED-C0C9-E439-1A704980B829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4FD53-08C6-5A0C-8406-547FD729FD37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2122AE-F33A-7E25-03B4-D9D7E3863A8E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C734A7-5346-14AC-57C5-8A1AE8C22B4A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2D5050-6077-DD7C-F3B0-57382DD8F0CC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B13838-58E5-5776-6A0E-EFB51243A79C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A375DF-6FCD-953E-2421-66D5DC03C2C9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92BA14-8158-E441-5CF3-F7CD24895A43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7D2923-3D9D-1342-CE96-1074298418D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363A1-421F-9FB8-292C-E7656FD8EDCA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94B20F-3B7B-661B-7294-740D4C501BFE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A5426E-D70E-9103-900A-937BEB5DECAD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1653CB-4F58-A499-C8CB-6505FB9706A9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6D1E67-EF4C-07F5-D2CF-AF43674681C7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415A5D2-F64F-608E-477F-B8D6B2E1441D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A1AA96-19C6-9B20-5567-4AED5D39ED3A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95B51D-F809-72FF-647E-AA8A19DBCD58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87DCC34-3992-A3AF-C2D6-ED846FEC37DF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4D337D-C49C-C2DB-0B4F-85B740CB0A1C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0C9888-B529-FDAD-B877-B667C21F6920}"/>
              </a:ext>
            </a:extLst>
          </p:cNvPr>
          <p:cNvSpPr txBox="1"/>
          <p:nvPr/>
        </p:nvSpPr>
        <p:spPr>
          <a:xfrm>
            <a:off x="8163630" y="695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4F077B-FFFB-94C3-1AE1-720D79172F6D}"/>
              </a:ext>
            </a:extLst>
          </p:cNvPr>
          <p:cNvSpPr txBox="1"/>
          <p:nvPr/>
        </p:nvSpPr>
        <p:spPr>
          <a:xfrm>
            <a:off x="6584111" y="13324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BF303B-751F-A483-61B5-68988EF90440}"/>
              </a:ext>
            </a:extLst>
          </p:cNvPr>
          <p:cNvSpPr txBox="1"/>
          <p:nvPr/>
        </p:nvSpPr>
        <p:spPr>
          <a:xfrm>
            <a:off x="10067652" y="13747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5840CC-48DF-FA72-B36D-D3FD996B8B4D}"/>
              </a:ext>
            </a:extLst>
          </p:cNvPr>
          <p:cNvSpPr txBox="1"/>
          <p:nvPr/>
        </p:nvSpPr>
        <p:spPr>
          <a:xfrm>
            <a:off x="5655607" y="31274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DFE4BD-913A-6C48-F961-11BCB31FD1FC}"/>
              </a:ext>
            </a:extLst>
          </p:cNvPr>
          <p:cNvSpPr txBox="1"/>
          <p:nvPr/>
        </p:nvSpPr>
        <p:spPr>
          <a:xfrm>
            <a:off x="7599204" y="32973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494156-7EDD-9F28-0E81-DF1894533553}"/>
              </a:ext>
            </a:extLst>
          </p:cNvPr>
          <p:cNvSpPr txBox="1"/>
          <p:nvPr/>
        </p:nvSpPr>
        <p:spPr>
          <a:xfrm>
            <a:off x="9621884" y="315495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D5CC4C-2409-3A30-70F7-729B7C07425C}"/>
              </a:ext>
            </a:extLst>
          </p:cNvPr>
          <p:cNvSpPr txBox="1"/>
          <p:nvPr/>
        </p:nvSpPr>
        <p:spPr>
          <a:xfrm>
            <a:off x="11053898" y="32192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88A621-2B10-6C1F-3AF0-24E20D28EC97}"/>
              </a:ext>
            </a:extLst>
          </p:cNvPr>
          <p:cNvSpPr txBox="1"/>
          <p:nvPr/>
        </p:nvSpPr>
        <p:spPr>
          <a:xfrm>
            <a:off x="5251701" y="5026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07BCB7-914D-2B0A-01F2-265AB719DCAB}"/>
              </a:ext>
            </a:extLst>
          </p:cNvPr>
          <p:cNvSpPr txBox="1"/>
          <p:nvPr/>
        </p:nvSpPr>
        <p:spPr>
          <a:xfrm>
            <a:off x="6313648" y="50552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2FCDD5-8A22-A933-A4FB-8EC5E64B5F06}"/>
              </a:ext>
            </a:extLst>
          </p:cNvPr>
          <p:cNvSpPr txBox="1"/>
          <p:nvPr/>
        </p:nvSpPr>
        <p:spPr>
          <a:xfrm>
            <a:off x="7364730" y="5026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62A66E-515D-0D7F-0940-C2D48E5BFA23}"/>
              </a:ext>
            </a:extLst>
          </p:cNvPr>
          <p:cNvSpPr txBox="1"/>
          <p:nvPr/>
        </p:nvSpPr>
        <p:spPr>
          <a:xfrm>
            <a:off x="8183460" y="50312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FDE322-6E58-30F2-7CDC-DD62E23D00AE}"/>
              </a:ext>
            </a:extLst>
          </p:cNvPr>
          <p:cNvGraphicFramePr>
            <a:graphicFrameLocks noGrp="1"/>
          </p:cNvGraphicFramePr>
          <p:nvPr/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F00BDD5-48F4-7222-953A-4E0DF7A6398A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26014-5E20-B10E-F7FE-AAA38103562C}"/>
              </a:ext>
            </a:extLst>
          </p:cNvPr>
          <p:cNvSpPr txBox="1"/>
          <p:nvPr/>
        </p:nvSpPr>
        <p:spPr>
          <a:xfrm>
            <a:off x="440918" y="2612203"/>
            <a:ext cx="35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spot in the array, how can we find its children?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B205DD-4FDC-8FD2-DEBA-390F411E1BAD}"/>
              </a:ext>
            </a:extLst>
          </p:cNvPr>
          <p:cNvSpPr txBox="1"/>
          <p:nvPr/>
        </p:nvSpPr>
        <p:spPr>
          <a:xfrm>
            <a:off x="405096" y="3449131"/>
            <a:ext cx="464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this is a complete binary tree, there is a pretty nifty formula for this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806B8F-141D-94ED-8361-D4D075373A49}"/>
              </a:ext>
            </a:extLst>
          </p:cNvPr>
          <p:cNvSpPr txBox="1"/>
          <p:nvPr/>
        </p:nvSpPr>
        <p:spPr>
          <a:xfrm>
            <a:off x="385100" y="4123275"/>
            <a:ext cx="39292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given element at index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Its left child will be located at index: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2 *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+ 1</a:t>
            </a:r>
          </a:p>
          <a:p>
            <a:pPr algn="ctr"/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dirty="0"/>
              <a:t>Its right child will be located at index: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2 *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+ 2</a:t>
            </a:r>
          </a:p>
          <a:p>
            <a:pPr algn="ctr"/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178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5942A2F-BAEC-CF63-38FC-B27661FC7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15B36D3-19A0-79EE-B228-B880CEB66ED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3BDA6D1-8AC0-E36E-2A95-F4E5C6135B9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EFE3E39-543B-6962-1316-C309609B6F0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4E23D5D-E8A0-6536-4348-14551764EA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4B7B54C-A133-984A-BED7-493EDC7349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8EDC8-0401-0968-1F28-A3BDBC5145F3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94B4EA-AE5C-CCCA-2602-D00D48822818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4830B4-B449-C629-FB2A-1854A0432A2B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DD7211-E158-C96A-B01A-92C84BF54AAF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D957CC-2F3F-3D75-42C7-092B92BDB3BF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B0B998-B45E-6C3A-9CE0-6801107389C6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449A13-22DF-674B-41F2-597A53493A25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C1FC2E-50AF-8F9C-F054-2BA60D289DA2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FCF491D-656D-5988-04B6-F9F6CE34C1CC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9DA1EC-8255-6526-5E48-E2D6CDC9FADB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4D25ED-8769-D2AA-952A-50C6E4C04ACE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60C73E-A5B4-0CF4-C2CE-A99C8FBFFE2E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FDE6B9-0032-A95A-100E-334295FE35CE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44E4C3-8CFE-6FAA-032B-E1DC45481013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F810BF-BAF8-54F9-182D-FC3294337211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4A4C22-FE79-F36D-6B84-4C840806F1ED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B415D9-D3E1-34E3-1806-B4F9F8E482CC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845427-3943-AF0A-29C6-1D1695D29CDD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DC0938-35C3-502F-23F4-D01CB0FEFB5A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D1D887-A296-540E-6F50-9D9DECAD04E3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68F6CE-1251-4CF0-8C25-845027BCC437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C4554A0-616B-FF0D-3AE7-73F59FEDF9C1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54D0A5-6FB3-EA72-8E24-16B254634285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37E13CD-27A3-B862-BF04-9ACFEBECFD39}"/>
              </a:ext>
            </a:extLst>
          </p:cNvPr>
          <p:cNvSpPr txBox="1"/>
          <p:nvPr/>
        </p:nvSpPr>
        <p:spPr>
          <a:xfrm>
            <a:off x="8163630" y="695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5F738A-8A94-9FFD-FB77-337D5D37E4F7}"/>
              </a:ext>
            </a:extLst>
          </p:cNvPr>
          <p:cNvSpPr txBox="1"/>
          <p:nvPr/>
        </p:nvSpPr>
        <p:spPr>
          <a:xfrm>
            <a:off x="6584111" y="13324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AF48FB-7571-EC9A-E379-B778267C39ED}"/>
              </a:ext>
            </a:extLst>
          </p:cNvPr>
          <p:cNvSpPr txBox="1"/>
          <p:nvPr/>
        </p:nvSpPr>
        <p:spPr>
          <a:xfrm>
            <a:off x="10067652" y="13747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82ED99-7BA8-09FB-89ED-55348886CFA0}"/>
              </a:ext>
            </a:extLst>
          </p:cNvPr>
          <p:cNvSpPr txBox="1"/>
          <p:nvPr/>
        </p:nvSpPr>
        <p:spPr>
          <a:xfrm>
            <a:off x="5655607" y="31274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BA4192-9CCB-66C2-79CB-E434F2E9928A}"/>
              </a:ext>
            </a:extLst>
          </p:cNvPr>
          <p:cNvSpPr txBox="1"/>
          <p:nvPr/>
        </p:nvSpPr>
        <p:spPr>
          <a:xfrm>
            <a:off x="7599204" y="32973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3E6093-6789-E6C8-0B0B-2567B747A85F}"/>
              </a:ext>
            </a:extLst>
          </p:cNvPr>
          <p:cNvSpPr txBox="1"/>
          <p:nvPr/>
        </p:nvSpPr>
        <p:spPr>
          <a:xfrm>
            <a:off x="9621884" y="315495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A59947-F9F2-4A92-EE4C-3E6D56DD651E}"/>
              </a:ext>
            </a:extLst>
          </p:cNvPr>
          <p:cNvSpPr txBox="1"/>
          <p:nvPr/>
        </p:nvSpPr>
        <p:spPr>
          <a:xfrm>
            <a:off x="11053898" y="32192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0AAABB-7FC5-6ED6-C337-0810B9FF4FA1}"/>
              </a:ext>
            </a:extLst>
          </p:cNvPr>
          <p:cNvSpPr txBox="1"/>
          <p:nvPr/>
        </p:nvSpPr>
        <p:spPr>
          <a:xfrm>
            <a:off x="5251701" y="5026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3E100B-A055-3FB9-64A2-389D04D69D20}"/>
              </a:ext>
            </a:extLst>
          </p:cNvPr>
          <p:cNvSpPr txBox="1"/>
          <p:nvPr/>
        </p:nvSpPr>
        <p:spPr>
          <a:xfrm>
            <a:off x="6313648" y="50552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3F1B89-A4A8-4941-7866-F324EC10CAD3}"/>
              </a:ext>
            </a:extLst>
          </p:cNvPr>
          <p:cNvSpPr txBox="1"/>
          <p:nvPr/>
        </p:nvSpPr>
        <p:spPr>
          <a:xfrm>
            <a:off x="7364730" y="5026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6F0133-2E36-792B-73F3-3E2636CCB090}"/>
              </a:ext>
            </a:extLst>
          </p:cNvPr>
          <p:cNvSpPr txBox="1"/>
          <p:nvPr/>
        </p:nvSpPr>
        <p:spPr>
          <a:xfrm>
            <a:off x="8183460" y="50312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3FA184-81D5-B50F-B595-107EDD23F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33827"/>
              </p:ext>
            </p:extLst>
          </p:nvPr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3E45487-796C-AF81-6BBD-6FF522F58F79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59F73A-E253-C993-3DAE-21E8E732F2E2}"/>
              </a:ext>
            </a:extLst>
          </p:cNvPr>
          <p:cNvSpPr txBox="1"/>
          <p:nvPr/>
        </p:nvSpPr>
        <p:spPr>
          <a:xfrm>
            <a:off x="440918" y="2612203"/>
            <a:ext cx="35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spot in the array, how can we find its children?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8EDB7C-F79A-37A4-5C8F-EF64C6C58CA5}"/>
              </a:ext>
            </a:extLst>
          </p:cNvPr>
          <p:cNvSpPr txBox="1"/>
          <p:nvPr/>
        </p:nvSpPr>
        <p:spPr>
          <a:xfrm>
            <a:off x="405096" y="3449131"/>
            <a:ext cx="464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this is a complete binary tree, there is a pretty nifty formula for this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675AD4-7F3B-6139-E97A-38E48E6E75A8}"/>
              </a:ext>
            </a:extLst>
          </p:cNvPr>
          <p:cNvSpPr txBox="1"/>
          <p:nvPr/>
        </p:nvSpPr>
        <p:spPr>
          <a:xfrm>
            <a:off x="385100" y="4123275"/>
            <a:ext cx="39292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given element at index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Its left child will be located at index: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2 *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+ 1</a:t>
            </a:r>
          </a:p>
          <a:p>
            <a:pPr algn="ctr"/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dirty="0"/>
              <a:t>Its right child will be located at index: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2 *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+ 2</a:t>
            </a:r>
          </a:p>
          <a:p>
            <a:pPr algn="ctr"/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4BCE11-3356-B423-0896-431AC5BAE90F}"/>
              </a:ext>
            </a:extLst>
          </p:cNvPr>
          <p:cNvSpPr txBox="1"/>
          <p:nvPr/>
        </p:nvSpPr>
        <p:spPr>
          <a:xfrm>
            <a:off x="3484507" y="601001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 = </a:t>
            </a:r>
            <a:r>
              <a:rPr lang="en-US" b="1" dirty="0"/>
              <a:t>2 * </a:t>
            </a:r>
            <a:r>
              <a:rPr lang="en-US" b="1" dirty="0">
                <a:solidFill>
                  <a:schemeClr val="accent1"/>
                </a:solidFill>
              </a:rPr>
              <a:t>4</a:t>
            </a:r>
            <a:r>
              <a:rPr lang="en-US" b="1" dirty="0"/>
              <a:t> + 1  </a:t>
            </a:r>
            <a:r>
              <a:rPr lang="en-US" dirty="0"/>
              <a:t>= index </a:t>
            </a:r>
            <a:r>
              <a:rPr lang="en-US" b="1" dirty="0">
                <a:solidFill>
                  <a:srgbClr val="FF0000"/>
                </a:solidFill>
              </a:rPr>
              <a:t>9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4783090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1DD723E-76FF-03F7-0B8E-83BBF586D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F87F83F-EB88-ECF2-F1AF-7188AF1342C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7007A76-F247-99DD-1E6D-6046FCE035A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6E7FDB3-1FC5-0C3F-DAF9-F68526B2B9C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D168DDE-2834-65A3-FD67-27DFE6BE3C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82D67B0-50A4-7E1F-3193-39265D4519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75609-23E1-9BC6-10FF-4A2344DAEF6D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72CAA-0011-ACF9-DAED-DBCB02CA3F22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01CFF5-D698-A0A9-8102-E09BFEADE969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246C14-871C-52B6-BDCB-FBB0153811B4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96DD0A-D996-D9D1-BB9E-EBF8EA5708F2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94D849-88CF-136E-36D4-995ADFBAEB3B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BD31BE-3FD1-E262-E8D9-055D5D24300A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FF742C-454E-0356-22B7-8AAB07E3150E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CC9285-568A-0166-6E9A-957620907388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41D4DB-B00E-27C5-B51C-CFA9C6A9E09B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B797DC-1155-670A-4E0A-D87CE88FD124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1B59FD-0CBF-48C3-C825-5F7B637D2FE5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B53A68-3FC7-A975-E228-2A42AA5BB419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DA3BD6-74FA-1EA9-1579-D6490047806D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788DB0-65AD-E4F3-F9BF-C476B0D051E1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F349C8-EE64-813A-9EB4-D9E44F3698A1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3E73A4-4957-F117-BCA0-5C176F107054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5F5F6F-1E38-49A4-A2E8-090B8EA54743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2B18299-E48B-26C2-F979-C0B03702EB0E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7698BEE-FE1D-8D4E-1FC3-C0721EAD3176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6A189C-2CE7-9ED8-CE9D-592CD52C040A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0164BB0-3091-740C-95CA-9BFE315D61FD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9ACA3-C398-092B-7846-FF5D831A132A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063BCB-820B-832C-B26B-5B96C54A854C}"/>
              </a:ext>
            </a:extLst>
          </p:cNvPr>
          <p:cNvSpPr txBox="1"/>
          <p:nvPr/>
        </p:nvSpPr>
        <p:spPr>
          <a:xfrm>
            <a:off x="8163630" y="695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5C1FCB-629B-6C34-3CA3-BDB070C64FB4}"/>
              </a:ext>
            </a:extLst>
          </p:cNvPr>
          <p:cNvSpPr txBox="1"/>
          <p:nvPr/>
        </p:nvSpPr>
        <p:spPr>
          <a:xfrm>
            <a:off x="6584111" y="13324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F5D2D0-1EF6-9CE3-E6CF-2A445992A096}"/>
              </a:ext>
            </a:extLst>
          </p:cNvPr>
          <p:cNvSpPr txBox="1"/>
          <p:nvPr/>
        </p:nvSpPr>
        <p:spPr>
          <a:xfrm>
            <a:off x="10067652" y="13747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5A60FA-FB04-4E03-06D4-CBF7DBD7B712}"/>
              </a:ext>
            </a:extLst>
          </p:cNvPr>
          <p:cNvSpPr txBox="1"/>
          <p:nvPr/>
        </p:nvSpPr>
        <p:spPr>
          <a:xfrm>
            <a:off x="5655607" y="31274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09377D-B4CF-380B-70A8-D1E84AC24D88}"/>
              </a:ext>
            </a:extLst>
          </p:cNvPr>
          <p:cNvSpPr txBox="1"/>
          <p:nvPr/>
        </p:nvSpPr>
        <p:spPr>
          <a:xfrm>
            <a:off x="7599204" y="32973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A75CCE-B650-282D-8584-E47C67A97D52}"/>
              </a:ext>
            </a:extLst>
          </p:cNvPr>
          <p:cNvSpPr txBox="1"/>
          <p:nvPr/>
        </p:nvSpPr>
        <p:spPr>
          <a:xfrm>
            <a:off x="9621884" y="315495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F913FA-633A-64FA-5DBD-C22929FE5759}"/>
              </a:ext>
            </a:extLst>
          </p:cNvPr>
          <p:cNvSpPr txBox="1"/>
          <p:nvPr/>
        </p:nvSpPr>
        <p:spPr>
          <a:xfrm>
            <a:off x="11053898" y="32192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F377D4-7095-180C-34FD-D7002894CE18}"/>
              </a:ext>
            </a:extLst>
          </p:cNvPr>
          <p:cNvSpPr txBox="1"/>
          <p:nvPr/>
        </p:nvSpPr>
        <p:spPr>
          <a:xfrm>
            <a:off x="5251701" y="5026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7978FC-DC5D-DBF8-1A08-1F1FE5F9A110}"/>
              </a:ext>
            </a:extLst>
          </p:cNvPr>
          <p:cNvSpPr txBox="1"/>
          <p:nvPr/>
        </p:nvSpPr>
        <p:spPr>
          <a:xfrm>
            <a:off x="6313648" y="50552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70DF40-5485-37DB-C149-AD21667ADA49}"/>
              </a:ext>
            </a:extLst>
          </p:cNvPr>
          <p:cNvSpPr txBox="1"/>
          <p:nvPr/>
        </p:nvSpPr>
        <p:spPr>
          <a:xfrm>
            <a:off x="7364730" y="5026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47BA79-0B27-4DFE-152B-29FEC40EB8BA}"/>
              </a:ext>
            </a:extLst>
          </p:cNvPr>
          <p:cNvSpPr txBox="1"/>
          <p:nvPr/>
        </p:nvSpPr>
        <p:spPr>
          <a:xfrm>
            <a:off x="8183460" y="50312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387646-D63B-72CC-A367-6474CB44D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54522"/>
              </p:ext>
            </p:extLst>
          </p:nvPr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1E024A0-338F-7D3D-13C4-41DA4BCAF8CA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3785F-4E4D-1141-8D03-4524406838A7}"/>
              </a:ext>
            </a:extLst>
          </p:cNvPr>
          <p:cNvSpPr txBox="1"/>
          <p:nvPr/>
        </p:nvSpPr>
        <p:spPr>
          <a:xfrm>
            <a:off x="440918" y="2612203"/>
            <a:ext cx="35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spot in the array, how can we find its children?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43CC82-1B05-88E6-F7F7-442A39190DD7}"/>
              </a:ext>
            </a:extLst>
          </p:cNvPr>
          <p:cNvSpPr txBox="1"/>
          <p:nvPr/>
        </p:nvSpPr>
        <p:spPr>
          <a:xfrm>
            <a:off x="405096" y="3449131"/>
            <a:ext cx="464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this is a complete binary tree, there is a pretty nifty formula for this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390DEB-26EF-6C01-9FF7-B2FD938B788E}"/>
              </a:ext>
            </a:extLst>
          </p:cNvPr>
          <p:cNvSpPr txBox="1"/>
          <p:nvPr/>
        </p:nvSpPr>
        <p:spPr>
          <a:xfrm>
            <a:off x="385100" y="4123275"/>
            <a:ext cx="39292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given element at index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Its left child will be located at index: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2 *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+ 1</a:t>
            </a:r>
          </a:p>
          <a:p>
            <a:pPr algn="ctr"/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dirty="0"/>
              <a:t>Its right child will be located at index: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2 *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+ 2</a:t>
            </a:r>
          </a:p>
          <a:p>
            <a:pPr algn="ctr"/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C03A4E-F70F-1312-98A3-3ABCA20B2D0D}"/>
              </a:ext>
            </a:extLst>
          </p:cNvPr>
          <p:cNvSpPr txBox="1"/>
          <p:nvPr/>
        </p:nvSpPr>
        <p:spPr>
          <a:xfrm>
            <a:off x="3484507" y="601001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 = </a:t>
            </a:r>
            <a:r>
              <a:rPr lang="en-US" b="1" dirty="0"/>
              <a:t>2 * </a:t>
            </a:r>
            <a:r>
              <a:rPr lang="en-US" b="1" dirty="0">
                <a:solidFill>
                  <a:schemeClr val="accent1"/>
                </a:solidFill>
              </a:rPr>
              <a:t>4</a:t>
            </a:r>
            <a:r>
              <a:rPr lang="en-US" b="1" dirty="0"/>
              <a:t> + 1  </a:t>
            </a:r>
            <a:r>
              <a:rPr lang="en-US" dirty="0"/>
              <a:t>= index </a:t>
            </a:r>
            <a:r>
              <a:rPr lang="en-US" b="1" dirty="0">
                <a:solidFill>
                  <a:srgbClr val="FF0000"/>
                </a:solidFill>
              </a:rPr>
              <a:t>9</a:t>
            </a:r>
            <a:r>
              <a:rPr lang="en-US" dirty="0"/>
              <a:t> !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20F421-04DF-F6BA-D603-8BEAFC5EB443}"/>
              </a:ext>
            </a:extLst>
          </p:cNvPr>
          <p:cNvSpPr txBox="1"/>
          <p:nvPr/>
        </p:nvSpPr>
        <p:spPr>
          <a:xfrm>
            <a:off x="3375503" y="910786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Child = </a:t>
            </a:r>
            <a:r>
              <a:rPr lang="en-US" b="1" dirty="0"/>
              <a:t>2 * </a:t>
            </a:r>
            <a:r>
              <a:rPr lang="en-US" b="1" dirty="0">
                <a:solidFill>
                  <a:schemeClr val="accent1"/>
                </a:solidFill>
              </a:rPr>
              <a:t>4</a:t>
            </a:r>
            <a:r>
              <a:rPr lang="en-US" b="1" dirty="0"/>
              <a:t> + 2  </a:t>
            </a:r>
            <a:r>
              <a:rPr lang="en-US" dirty="0"/>
              <a:t>= index </a:t>
            </a:r>
            <a:r>
              <a:rPr lang="en-US" b="1" dirty="0">
                <a:solidFill>
                  <a:srgbClr val="00B050"/>
                </a:solidFill>
              </a:rPr>
              <a:t>10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716050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D4ACD94-E790-EC77-8E9D-4982356FC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D7A4548-6A22-8826-842F-E278E01BCD6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66E23D7-9A9B-DC24-5CD6-B769CDD219C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97D2CAA-D874-A0EE-C813-F7FB03D20B6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08B87C7-F863-5382-A3B3-1B5F95243D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9550049-B4DA-DC8F-A597-02521DD105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8F35A-8FB1-9A2C-B365-9B167C0312DD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F8D8EE-D129-2D4E-3FBC-C9CEEB549617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0EA1A9-D1D8-96D8-583F-832A1830E10A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B29B87-DF95-C28B-8B25-2A3DBDA706B9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7F0EB0-D428-06B0-B3D1-EF1B329F021E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910F4D-9431-E48A-2FB0-A48374649449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7AA557-15DD-7409-8A06-30980B64D451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8B78288-D222-42FF-5B18-9480BA867559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252F90-4128-B36B-3620-14E54BB62FEC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17D7D2-FBD8-A99A-5F32-814B629B3CB6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1417B0-4269-5D5B-692F-45155164C392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D72585-B02A-ECBE-E460-CF5AE746156E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B0CDED-5DD8-7C24-36E8-377BFBF8579A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E9E1ACD-FF27-EE73-DFF5-C7BDADD04889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473D38-CDC1-5E20-95BB-8634355041B3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800AE2-5067-E619-B1E2-6E97E6109380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A4BA1F-34A2-43AC-5D10-00ED7136E6BB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313205-E48B-AF70-825E-0B395A3A86F6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D47FE3-14C0-CCBA-E1AE-24607DAF788B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55B34A-C431-0453-A6A7-6DC8C32D09D8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447335-5EF5-9CBB-B9DF-B697524F88A1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9FBAE1A5-61D8-16B2-3AE8-224B0985335E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D2ACA56-2BBD-FE11-E7E9-D176E8ABD8F6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F486096-FC76-B289-88B5-48EEDDF9A392}"/>
              </a:ext>
            </a:extLst>
          </p:cNvPr>
          <p:cNvSpPr txBox="1"/>
          <p:nvPr/>
        </p:nvSpPr>
        <p:spPr>
          <a:xfrm>
            <a:off x="8163630" y="695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C40B3F-66DF-41A2-5A85-26E67A0B302B}"/>
              </a:ext>
            </a:extLst>
          </p:cNvPr>
          <p:cNvSpPr txBox="1"/>
          <p:nvPr/>
        </p:nvSpPr>
        <p:spPr>
          <a:xfrm>
            <a:off x="6584111" y="13324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8E7299-EA74-028B-26E1-1A0859F28D2D}"/>
              </a:ext>
            </a:extLst>
          </p:cNvPr>
          <p:cNvSpPr txBox="1"/>
          <p:nvPr/>
        </p:nvSpPr>
        <p:spPr>
          <a:xfrm>
            <a:off x="10067652" y="13747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9A9B67-0425-C1F7-286E-92914A7ABC55}"/>
              </a:ext>
            </a:extLst>
          </p:cNvPr>
          <p:cNvSpPr txBox="1"/>
          <p:nvPr/>
        </p:nvSpPr>
        <p:spPr>
          <a:xfrm>
            <a:off x="5655607" y="31274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5B9140-E78D-17B8-BC08-E8545189EE37}"/>
              </a:ext>
            </a:extLst>
          </p:cNvPr>
          <p:cNvSpPr txBox="1"/>
          <p:nvPr/>
        </p:nvSpPr>
        <p:spPr>
          <a:xfrm>
            <a:off x="7599204" y="32973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85094D-BA99-3684-D82B-D23F67E52F00}"/>
              </a:ext>
            </a:extLst>
          </p:cNvPr>
          <p:cNvSpPr txBox="1"/>
          <p:nvPr/>
        </p:nvSpPr>
        <p:spPr>
          <a:xfrm>
            <a:off x="9621884" y="315495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C3CD38-D02F-A3F3-D5B4-CE3C731DFF40}"/>
              </a:ext>
            </a:extLst>
          </p:cNvPr>
          <p:cNvSpPr txBox="1"/>
          <p:nvPr/>
        </p:nvSpPr>
        <p:spPr>
          <a:xfrm>
            <a:off x="11053898" y="32192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83E2CD-2FA0-6A7C-0940-31523CC5DE10}"/>
              </a:ext>
            </a:extLst>
          </p:cNvPr>
          <p:cNvSpPr txBox="1"/>
          <p:nvPr/>
        </p:nvSpPr>
        <p:spPr>
          <a:xfrm>
            <a:off x="5251701" y="5026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24ED81-90DD-E96E-F209-1C3AD9771EB8}"/>
              </a:ext>
            </a:extLst>
          </p:cNvPr>
          <p:cNvSpPr txBox="1"/>
          <p:nvPr/>
        </p:nvSpPr>
        <p:spPr>
          <a:xfrm>
            <a:off x="6313648" y="50552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FD5917-4ACE-0942-7776-DF5BF87CBD30}"/>
              </a:ext>
            </a:extLst>
          </p:cNvPr>
          <p:cNvSpPr txBox="1"/>
          <p:nvPr/>
        </p:nvSpPr>
        <p:spPr>
          <a:xfrm>
            <a:off x="7364730" y="5026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BF23EC-328D-7AF6-5532-440B56A72950}"/>
              </a:ext>
            </a:extLst>
          </p:cNvPr>
          <p:cNvSpPr txBox="1"/>
          <p:nvPr/>
        </p:nvSpPr>
        <p:spPr>
          <a:xfrm>
            <a:off x="8183460" y="50312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D20BAD-B1BC-8E71-6EB0-32658D412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16159"/>
              </p:ext>
            </p:extLst>
          </p:nvPr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5B91AB7-8B22-5CF0-953D-F3B71E8296DF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E6F54-EDCD-3D7A-F18E-0751358CD290}"/>
              </a:ext>
            </a:extLst>
          </p:cNvPr>
          <p:cNvSpPr txBox="1"/>
          <p:nvPr/>
        </p:nvSpPr>
        <p:spPr>
          <a:xfrm>
            <a:off x="440918" y="2612203"/>
            <a:ext cx="35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spot in the array, how can we find its children?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A1B50A-47C1-52F1-D6B5-18BDAF767633}"/>
              </a:ext>
            </a:extLst>
          </p:cNvPr>
          <p:cNvSpPr txBox="1"/>
          <p:nvPr/>
        </p:nvSpPr>
        <p:spPr>
          <a:xfrm>
            <a:off x="405096" y="3449131"/>
            <a:ext cx="464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this is a complete binary tree, there is a pretty nifty formula for this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937E10-4A06-24E7-895F-F6D681D9B01A}"/>
              </a:ext>
            </a:extLst>
          </p:cNvPr>
          <p:cNvSpPr txBox="1"/>
          <p:nvPr/>
        </p:nvSpPr>
        <p:spPr>
          <a:xfrm>
            <a:off x="385100" y="4123275"/>
            <a:ext cx="39292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given element at index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Its left child will be located at index: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2 *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+ 1</a:t>
            </a:r>
          </a:p>
          <a:p>
            <a:pPr algn="ctr"/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dirty="0"/>
              <a:t>Its right child will be located at index: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2 *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+ 2</a:t>
            </a:r>
          </a:p>
          <a:p>
            <a:pPr algn="ctr"/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BFFD6A-9EC8-6268-166C-C067622B1F1A}"/>
              </a:ext>
            </a:extLst>
          </p:cNvPr>
          <p:cNvSpPr txBox="1"/>
          <p:nvPr/>
        </p:nvSpPr>
        <p:spPr>
          <a:xfrm>
            <a:off x="3484507" y="601001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 = </a:t>
            </a:r>
            <a:r>
              <a:rPr lang="en-US" b="1" dirty="0"/>
              <a:t>2 * 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b="1" dirty="0"/>
              <a:t> + 1  </a:t>
            </a:r>
            <a:r>
              <a:rPr lang="en-US" dirty="0"/>
              <a:t>= index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 !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D8FC65-3B51-D7A3-012B-1787FED9AF61}"/>
              </a:ext>
            </a:extLst>
          </p:cNvPr>
          <p:cNvSpPr txBox="1"/>
          <p:nvPr/>
        </p:nvSpPr>
        <p:spPr>
          <a:xfrm>
            <a:off x="3375503" y="910786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Child = </a:t>
            </a:r>
            <a:r>
              <a:rPr lang="en-US" b="1" dirty="0"/>
              <a:t>2 * 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b="1" dirty="0"/>
              <a:t> + 2  </a:t>
            </a:r>
            <a:r>
              <a:rPr lang="en-US" dirty="0"/>
              <a:t>= index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575336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584CF78-1D94-60C3-0FD8-8F45568DC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015B1BA-1B21-D83F-BCA8-EB6C710F14E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3C1EB52-9102-2138-A097-192F51F0DD1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53E1A56-E7FD-FBF1-9F1F-AA529AE455A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22DE014-C6AB-ADF1-22B0-B5662EC93C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329017C-7484-544B-946D-C067E6C632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4179B-97EA-195B-5E8C-4A1ACCA53222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16867F-6E4C-B3F5-3AC0-6065F01B9683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171E30-579F-4E29-3361-0FC68B4DA739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D13C53-01F6-823E-0F57-8B0AACF63720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0DFCBE-6F0D-C8D0-B2BD-CBF3C34B1CBE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BADE76-4BBC-E85B-BDAF-BA70B9E0EA8E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4205E4-199D-F813-2BBA-D0ECA3964B37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DF103B-3D52-E9B1-24D3-29947D736C43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6DEAB2-77B7-31CD-B57E-5DEB03CD0E4C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693D77-56AE-C488-24AF-EF44E320DA83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751984-944A-7AA7-37A8-E5EFBE78D49E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079388-0CDC-460D-0E18-6B524D8058D6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E726AB-B276-7B26-C48E-9ACE3ABED3CE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DACAB3-A111-F2D5-4616-2AE8C1F8D5AA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E20D2B-36FE-C2C5-A25A-AD9CB295A9AB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302101-6BAD-E2D1-9868-437938EAC55B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BF745E-C94D-ED67-D2B4-E4502005D7C9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448903-7E3F-8424-69ED-4809C3AAEB54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7FE0D7-2D80-DA2E-D10D-3CC43421E7C0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C3E472-EA3F-3F3A-732E-7D0CC7F19ECE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682BC1-841A-6915-D534-F55188CE93AA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EFD8C4A-1256-69F8-9A6D-A6F2A18B4E04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3BC375-3909-D3DF-2B00-810B6C5A325B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9BDD8B-B28E-5CD3-F51E-B3061D702589}"/>
              </a:ext>
            </a:extLst>
          </p:cNvPr>
          <p:cNvSpPr txBox="1"/>
          <p:nvPr/>
        </p:nvSpPr>
        <p:spPr>
          <a:xfrm>
            <a:off x="8163630" y="695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23CDBA-6CC4-DA39-7394-E4C1E35E5B9C}"/>
              </a:ext>
            </a:extLst>
          </p:cNvPr>
          <p:cNvSpPr txBox="1"/>
          <p:nvPr/>
        </p:nvSpPr>
        <p:spPr>
          <a:xfrm>
            <a:off x="6584111" y="13324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E15C96-5BDB-E494-284D-876C92C54733}"/>
              </a:ext>
            </a:extLst>
          </p:cNvPr>
          <p:cNvSpPr txBox="1"/>
          <p:nvPr/>
        </p:nvSpPr>
        <p:spPr>
          <a:xfrm>
            <a:off x="10067652" y="13747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C5CF83-6FC9-33A8-2C51-09D4E69BF782}"/>
              </a:ext>
            </a:extLst>
          </p:cNvPr>
          <p:cNvSpPr txBox="1"/>
          <p:nvPr/>
        </p:nvSpPr>
        <p:spPr>
          <a:xfrm>
            <a:off x="5655607" y="31274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4A3498-353C-8551-F441-372E1A2A646A}"/>
              </a:ext>
            </a:extLst>
          </p:cNvPr>
          <p:cNvSpPr txBox="1"/>
          <p:nvPr/>
        </p:nvSpPr>
        <p:spPr>
          <a:xfrm>
            <a:off x="7599204" y="32973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E8877C-4B64-885F-F910-E9374168C338}"/>
              </a:ext>
            </a:extLst>
          </p:cNvPr>
          <p:cNvSpPr txBox="1"/>
          <p:nvPr/>
        </p:nvSpPr>
        <p:spPr>
          <a:xfrm>
            <a:off x="9621884" y="315495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C5AF46-393C-1F90-0A14-40CC20CCE724}"/>
              </a:ext>
            </a:extLst>
          </p:cNvPr>
          <p:cNvSpPr txBox="1"/>
          <p:nvPr/>
        </p:nvSpPr>
        <p:spPr>
          <a:xfrm>
            <a:off x="11053898" y="32192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BD14E2-331E-CC9F-66EA-C067D9137097}"/>
              </a:ext>
            </a:extLst>
          </p:cNvPr>
          <p:cNvSpPr txBox="1"/>
          <p:nvPr/>
        </p:nvSpPr>
        <p:spPr>
          <a:xfrm>
            <a:off x="5251701" y="5026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26B9E5-03D0-E0AA-CBE6-AF748B3F8232}"/>
              </a:ext>
            </a:extLst>
          </p:cNvPr>
          <p:cNvSpPr txBox="1"/>
          <p:nvPr/>
        </p:nvSpPr>
        <p:spPr>
          <a:xfrm>
            <a:off x="6313648" y="50552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25EB8E-D83B-89D4-0940-FDFE63C13BBA}"/>
              </a:ext>
            </a:extLst>
          </p:cNvPr>
          <p:cNvSpPr txBox="1"/>
          <p:nvPr/>
        </p:nvSpPr>
        <p:spPr>
          <a:xfrm>
            <a:off x="7364730" y="5026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14C04C-1C91-4BE7-3AAD-0C47B08E7A1C}"/>
              </a:ext>
            </a:extLst>
          </p:cNvPr>
          <p:cNvSpPr txBox="1"/>
          <p:nvPr/>
        </p:nvSpPr>
        <p:spPr>
          <a:xfrm>
            <a:off x="8183460" y="50312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4BA914-DC41-2AED-CECA-09258FF3F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259105"/>
              </p:ext>
            </p:extLst>
          </p:nvPr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A5A3286-5FE9-2C6E-3A3B-EA651FD9EF71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A8731B-068C-67C0-036F-029C9CD888EA}"/>
              </a:ext>
            </a:extLst>
          </p:cNvPr>
          <p:cNvSpPr txBox="1"/>
          <p:nvPr/>
        </p:nvSpPr>
        <p:spPr>
          <a:xfrm>
            <a:off x="440918" y="2612203"/>
            <a:ext cx="35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spot in the array, how can we find its parent?</a:t>
            </a:r>
          </a:p>
        </p:txBody>
      </p:sp>
    </p:spTree>
    <p:extLst>
      <p:ext uri="{BB962C8B-B14F-4D97-AF65-F5344CB8AC3E}">
        <p14:creationId xmlns:p14="http://schemas.microsoft.com/office/powerpoint/2010/main" val="156698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C3796A0-74D7-BDBE-8188-CB02AC4B0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342E5FF-C2F6-5567-E92F-C59665B9FC3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2A4E5A1-2933-A94E-781A-B53249160C6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966D657-793B-77F2-C76D-83956036F20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DA72557-71A7-D9AC-4D46-D65980CDDF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899CBAC-6748-4530-E012-99551B1DAA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1381E-FFC3-B436-FFCC-26385A880EBA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FBC87A-BD28-0796-7B3D-9ADA8104E266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DFC716-0A37-830F-BBEF-F91725D4378A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856D24-C1EB-37C9-1FCF-9118E19A36EA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8ECF6F-AB4D-A296-7297-869926DE9EAE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BB21CE-EDC5-6305-2541-1149C7122783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5A379E-8A26-AEAE-C288-54EFF6F58F8F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5C7349-9EB9-3A3D-C438-F5B5C0D968FA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B11AC6-7939-7080-6B35-1C6F47BC9803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0973A4-42B0-3368-DE3F-08F27E7F8CD0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1DB1B0-B59E-B059-7254-418F2CD5E193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B4BAC3-F222-235E-75FA-1911690C3AA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49E7E5-F58A-645D-464F-036E6E2A121E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C9589B-236D-B30F-46E4-DE096E3AD015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F672B4-2483-3A4D-E7B3-E07E2FA49CB8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3C0AEA-71CC-6E26-A577-1AB4E1CAE235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6BFFC9-CFA9-E237-FC6F-C99C65D5A233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D1D6C5-7A85-2A47-319B-51808A2D9707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D9A898F-E3B2-16F5-B417-9E332D06A599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95C6EE-DF2B-0964-1A82-CBCE522236AF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543620-C883-8CB5-4438-B55DD9AC658C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12CFD15-BEC8-4600-6D8A-1A9ADFEF3321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E671A0-FE83-4E71-2538-4CE18DADBD99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332F910-EAFF-C552-6A67-E5757A5E7205}"/>
              </a:ext>
            </a:extLst>
          </p:cNvPr>
          <p:cNvSpPr txBox="1"/>
          <p:nvPr/>
        </p:nvSpPr>
        <p:spPr>
          <a:xfrm>
            <a:off x="8163630" y="695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9E56D0-D72A-F7A9-E7BA-DA404C3E1627}"/>
              </a:ext>
            </a:extLst>
          </p:cNvPr>
          <p:cNvSpPr txBox="1"/>
          <p:nvPr/>
        </p:nvSpPr>
        <p:spPr>
          <a:xfrm>
            <a:off x="6584111" y="13324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E4AC07-070F-AB99-911E-FD66DBFF5069}"/>
              </a:ext>
            </a:extLst>
          </p:cNvPr>
          <p:cNvSpPr txBox="1"/>
          <p:nvPr/>
        </p:nvSpPr>
        <p:spPr>
          <a:xfrm>
            <a:off x="10067652" y="13747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DB23E2-A0F1-A304-EF65-9ED9CD676DD8}"/>
              </a:ext>
            </a:extLst>
          </p:cNvPr>
          <p:cNvSpPr txBox="1"/>
          <p:nvPr/>
        </p:nvSpPr>
        <p:spPr>
          <a:xfrm>
            <a:off x="5655607" y="31274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0137D1-4553-1BB1-C46E-1C204800A919}"/>
              </a:ext>
            </a:extLst>
          </p:cNvPr>
          <p:cNvSpPr txBox="1"/>
          <p:nvPr/>
        </p:nvSpPr>
        <p:spPr>
          <a:xfrm>
            <a:off x="7599204" y="32973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9A2000-14F1-85A2-8325-CA65D02DCBED}"/>
              </a:ext>
            </a:extLst>
          </p:cNvPr>
          <p:cNvSpPr txBox="1"/>
          <p:nvPr/>
        </p:nvSpPr>
        <p:spPr>
          <a:xfrm>
            <a:off x="9621884" y="315495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765D10-F162-3C43-4858-DC821AB31C03}"/>
              </a:ext>
            </a:extLst>
          </p:cNvPr>
          <p:cNvSpPr txBox="1"/>
          <p:nvPr/>
        </p:nvSpPr>
        <p:spPr>
          <a:xfrm>
            <a:off x="11053898" y="32192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88A96-8128-29A7-BF9C-18FF8447B627}"/>
              </a:ext>
            </a:extLst>
          </p:cNvPr>
          <p:cNvSpPr txBox="1"/>
          <p:nvPr/>
        </p:nvSpPr>
        <p:spPr>
          <a:xfrm>
            <a:off x="5251701" y="5026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EF24D5-AF6B-A24E-206B-F73B6D4BC92A}"/>
              </a:ext>
            </a:extLst>
          </p:cNvPr>
          <p:cNvSpPr txBox="1"/>
          <p:nvPr/>
        </p:nvSpPr>
        <p:spPr>
          <a:xfrm>
            <a:off x="6313648" y="50552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1AA227-8F67-F985-3F8B-972027EF0127}"/>
              </a:ext>
            </a:extLst>
          </p:cNvPr>
          <p:cNvSpPr txBox="1"/>
          <p:nvPr/>
        </p:nvSpPr>
        <p:spPr>
          <a:xfrm>
            <a:off x="7364730" y="5026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65D08F-4B8F-288E-9C83-45458B352332}"/>
              </a:ext>
            </a:extLst>
          </p:cNvPr>
          <p:cNvSpPr txBox="1"/>
          <p:nvPr/>
        </p:nvSpPr>
        <p:spPr>
          <a:xfrm>
            <a:off x="8183460" y="50312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29D603-54C5-C0D7-0BFF-CBA74E9D54C0}"/>
              </a:ext>
            </a:extLst>
          </p:cNvPr>
          <p:cNvGraphicFramePr>
            <a:graphicFrameLocks noGrp="1"/>
          </p:cNvGraphicFramePr>
          <p:nvPr/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854281B-A129-39A2-B195-DEFCCAF3C6E2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ABF0AD-7529-5631-7839-143EF4DB4548}"/>
              </a:ext>
            </a:extLst>
          </p:cNvPr>
          <p:cNvSpPr txBox="1"/>
          <p:nvPr/>
        </p:nvSpPr>
        <p:spPr>
          <a:xfrm>
            <a:off x="440918" y="2612203"/>
            <a:ext cx="35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spot in the array, how can we find its parent?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35E8B2-F5C2-6EFD-F1C4-48F937AA1F6A}"/>
              </a:ext>
            </a:extLst>
          </p:cNvPr>
          <p:cNvSpPr txBox="1"/>
          <p:nvPr/>
        </p:nvSpPr>
        <p:spPr>
          <a:xfrm>
            <a:off x="405096" y="3449131"/>
            <a:ext cx="464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this is a complete binary tree, there is a pretty nifty formula for this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CCD924-1B08-98ED-5004-2A957E4FD9DC}"/>
              </a:ext>
            </a:extLst>
          </p:cNvPr>
          <p:cNvSpPr txBox="1"/>
          <p:nvPr/>
        </p:nvSpPr>
        <p:spPr>
          <a:xfrm>
            <a:off x="405096" y="4321048"/>
            <a:ext cx="62266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Given an index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</a:t>
            </a:r>
          </a:p>
          <a:p>
            <a:r>
              <a:rPr lang="en-US" dirty="0"/>
              <a:t>Its parent will be located at index: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159397-1B55-E687-D221-614D7D5A60E6}"/>
              </a:ext>
            </a:extLst>
          </p:cNvPr>
          <p:cNvSpPr txBox="1"/>
          <p:nvPr/>
        </p:nvSpPr>
        <p:spPr>
          <a:xfrm>
            <a:off x="2161957" y="5442904"/>
            <a:ext cx="2801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(remember that the 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 will </a:t>
            </a:r>
            <a:r>
              <a:rPr lang="en-US" b="1" dirty="0"/>
              <a:t>floor</a:t>
            </a:r>
            <a:r>
              <a:rPr lang="en-US" dirty="0"/>
              <a:t> the answer)</a:t>
            </a:r>
          </a:p>
        </p:txBody>
      </p:sp>
    </p:spTree>
    <p:extLst>
      <p:ext uri="{BB962C8B-B14F-4D97-AF65-F5344CB8AC3E}">
        <p14:creationId xmlns:p14="http://schemas.microsoft.com/office/powerpoint/2010/main" val="61993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1A3724A-A98F-455D-32FF-A607140B6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E4DA4BF-127E-2849-C9EA-6546E62821E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13815EA-31C2-99DC-DF17-975313C0D8F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6D0B48C-EECC-E98C-B7F8-E56E99331A6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899DB71-0E12-C359-D3C8-C53AA12775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E975518-A6ED-6BFD-0B7A-800583EDDA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CD2AE-F522-53F0-E4E9-2A7869686F7A}"/>
              </a:ext>
            </a:extLst>
          </p:cNvPr>
          <p:cNvSpPr txBox="1"/>
          <p:nvPr/>
        </p:nvSpPr>
        <p:spPr>
          <a:xfrm>
            <a:off x="533400" y="304800"/>
            <a:ext cx="10929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Heap</a:t>
            </a:r>
            <a:r>
              <a:rPr lang="en-US" sz="2400" dirty="0"/>
              <a:t> data structure is </a:t>
            </a:r>
            <a:r>
              <a:rPr lang="en-US" sz="2400" b="1" dirty="0">
                <a:solidFill>
                  <a:srgbClr val="FF0000"/>
                </a:solidFill>
              </a:rPr>
              <a:t>complete</a:t>
            </a:r>
            <a:r>
              <a:rPr lang="en-US" sz="2400" dirty="0"/>
              <a:t> binary tree that follows the heap property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FF4258-29BC-3996-40B1-52CCC16A6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524000"/>
            <a:ext cx="5067300" cy="3108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50A3FE-B08D-FA23-CEAE-421A26D8CFD9}"/>
              </a:ext>
            </a:extLst>
          </p:cNvPr>
          <p:cNvSpPr txBox="1"/>
          <p:nvPr/>
        </p:nvSpPr>
        <p:spPr>
          <a:xfrm>
            <a:off x="685800" y="11430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Complete tree </a:t>
            </a:r>
            <a:r>
              <a:rPr lang="en-US" sz="2400" dirty="0"/>
              <a:t>- Every level, except possibly the last, is completely filled, and all nodes in the last level are as far left as possible</a:t>
            </a:r>
          </a:p>
        </p:txBody>
      </p:sp>
      <p:pic>
        <p:nvPicPr>
          <p:cNvPr id="2050" name="Picture 2" descr="Heap Data Structure">
            <a:extLst>
              <a:ext uri="{FF2B5EF4-FFF2-40B4-BE49-F238E27FC236}">
                <a16:creationId xmlns:a16="http://schemas.microsoft.com/office/drawing/2014/main" id="{16F0F833-B376-9A56-5AE5-9E78BB9EE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914829"/>
            <a:ext cx="288713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F8D2BC-42EC-3BD3-0229-6C878D8B31D7}"/>
              </a:ext>
            </a:extLst>
          </p:cNvPr>
          <p:cNvSpPr txBox="1"/>
          <p:nvPr/>
        </p:nvSpPr>
        <p:spPr>
          <a:xfrm>
            <a:off x="1035184" y="525213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complete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AC47F-FD22-B0DD-F19C-0D4FF649019D}"/>
              </a:ext>
            </a:extLst>
          </p:cNvPr>
          <p:cNvSpPr txBox="1"/>
          <p:nvPr/>
        </p:nvSpPr>
        <p:spPr>
          <a:xfrm>
            <a:off x="8991600" y="46830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complete</a:t>
            </a:r>
          </a:p>
        </p:txBody>
      </p:sp>
      <p:pic>
        <p:nvPicPr>
          <p:cNvPr id="2052" name="Picture 4" descr="Binary tree - Wikipedia">
            <a:extLst>
              <a:ext uri="{FF2B5EF4-FFF2-40B4-BE49-F238E27FC236}">
                <a16:creationId xmlns:a16="http://schemas.microsoft.com/office/drawing/2014/main" id="{988A20D9-6C17-C92A-969E-3CD1E592E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516" y="2864693"/>
            <a:ext cx="2590800" cy="275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BBABE5-D622-0E7F-92FB-B2F73D24AC5F}"/>
              </a:ext>
            </a:extLst>
          </p:cNvPr>
          <p:cNvSpPr txBox="1"/>
          <p:nvPr/>
        </p:nvSpPr>
        <p:spPr>
          <a:xfrm>
            <a:off x="4351592" y="539807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 complete</a:t>
            </a:r>
          </a:p>
        </p:txBody>
      </p:sp>
    </p:spTree>
    <p:extLst>
      <p:ext uri="{BB962C8B-B14F-4D97-AF65-F5344CB8AC3E}">
        <p14:creationId xmlns:p14="http://schemas.microsoft.com/office/powerpoint/2010/main" val="18758116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DFD4081-E351-C8D5-B701-0986F29F3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66464B5-7DED-1CEB-B469-7211A0413EC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561EA3-B117-84C6-49D3-187C6F48851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3CF54F4-C364-F2C1-215E-7F75ABFAE1A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B9C5294-C218-85CF-606C-8393690D3E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AA4E32C-FCCB-A5DB-920A-50941C12FD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D9E33-D221-425A-2DED-233F8A1C553F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C531AF-E1DA-F5A3-A371-2B0D48727683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4E58C3-94F5-F42F-1610-63D9C0407F42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93559A-2CB7-B56A-8FEE-1558CDD1D7B9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FFC894-15A2-3F40-28FB-0E307183BE94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74D8B2-3EC5-DF7B-37BF-AAD9C2262DF9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C0BBB8-471B-799C-F43E-E996777FFA2C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DBAD67-DE1E-4A3F-B129-D606DB596818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76CE3A-9E9A-13E5-0856-09B6FBB18461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5C4B70-4AFE-BDB0-CC48-07D6371BA6BD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123074-A127-A8A8-AA91-84C5D65D66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6A7765-89D7-151C-AD93-FA66AAB2F4A4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9B6C25-AB94-F8B3-7ED1-BE1A6F758BE0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33D045-669A-FFCA-EA3F-F92018A49DF7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4C3E66-7890-7DA5-C58E-0B7DE8926759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E5F6F7-FA69-4719-701C-2D198CEA6BDD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FF701A-622B-DB1D-5042-0C31588A869B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6FED60-3DA7-7DF9-E600-024A943A0674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7581CA-1D67-9B2A-B745-749141707C9F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231068-4AF5-1D02-6D98-A3DD7B9AFD63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2A899A-095E-790A-FDFF-D177460E8694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32B6879-C5DB-472D-380F-339F3CE4BE30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4711D3-4A78-3681-5EF1-783F10E2161B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1C6F60-C1F5-06DC-EC5E-FAD5FFEC5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076051"/>
              </p:ext>
            </p:extLst>
          </p:nvPr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C76B3AF-872C-75C6-2665-CA293AC725D9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788D8E-DFD5-D681-F299-2B9DEA4B855F}"/>
              </a:ext>
            </a:extLst>
          </p:cNvPr>
          <p:cNvSpPr txBox="1"/>
          <p:nvPr/>
        </p:nvSpPr>
        <p:spPr>
          <a:xfrm>
            <a:off x="440918" y="2612203"/>
            <a:ext cx="35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spot in the array, how can we find its parent?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47BFB6-2BC4-0730-9445-09E3544BBA3F}"/>
              </a:ext>
            </a:extLst>
          </p:cNvPr>
          <p:cNvSpPr txBox="1"/>
          <p:nvPr/>
        </p:nvSpPr>
        <p:spPr>
          <a:xfrm>
            <a:off x="405096" y="3449131"/>
            <a:ext cx="464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this is a complete binary tree, there is a pretty nifty formula for this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78C2AA-0B14-49F5-1E87-FA898A227EFC}"/>
              </a:ext>
            </a:extLst>
          </p:cNvPr>
          <p:cNvSpPr txBox="1"/>
          <p:nvPr/>
        </p:nvSpPr>
        <p:spPr>
          <a:xfrm>
            <a:off x="405096" y="4321048"/>
            <a:ext cx="62266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Given an index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</a:t>
            </a:r>
          </a:p>
          <a:p>
            <a:r>
              <a:rPr lang="en-US" dirty="0"/>
              <a:t>Its parent will be located at index: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B8FC9A-B5A0-E8D7-C7ED-BB0088A08DD1}"/>
              </a:ext>
            </a:extLst>
          </p:cNvPr>
          <p:cNvSpPr txBox="1"/>
          <p:nvPr/>
        </p:nvSpPr>
        <p:spPr>
          <a:xfrm>
            <a:off x="2161957" y="5442904"/>
            <a:ext cx="2801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(remember that the 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 will </a:t>
            </a:r>
            <a:r>
              <a:rPr lang="en-US" b="1" dirty="0"/>
              <a:t>floor</a:t>
            </a:r>
            <a:r>
              <a:rPr lang="en-US" dirty="0"/>
              <a:t> the answer)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171E71-4849-8B78-DEB7-CA3FD0657BD8}"/>
              </a:ext>
            </a:extLst>
          </p:cNvPr>
          <p:cNvSpPr txBox="1"/>
          <p:nvPr/>
        </p:nvSpPr>
        <p:spPr>
          <a:xfrm>
            <a:off x="3249430" y="812591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= (</a:t>
            </a:r>
            <a:r>
              <a:rPr lang="en-US" b="1" dirty="0">
                <a:solidFill>
                  <a:schemeClr val="accent1"/>
                </a:solidFill>
              </a:rPr>
              <a:t>6</a:t>
            </a:r>
            <a:r>
              <a:rPr lang="en-US" dirty="0"/>
              <a:t> - 1) / 2  = Index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155560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7856B65-309F-E9E9-ECAF-EF6A5C259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3A5A474-8900-6A8A-8610-2A172F5867D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BF1F8A4-AD1C-82D3-B3F4-6183BF0FADE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E641CD0-F083-22F4-2855-66DF31388F1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FD84ED7-D3E0-64C9-8C9D-8803949E4C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0BBC5FB-F44A-DE95-C151-036F96D62C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45966-9423-B46A-66A2-A94D7F3913CB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662D75-4DA9-19CC-5208-16140C39E3E9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49C4F7-B9F5-47B5-636B-C8ED624DF6DC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8FB20B-143B-3D1E-7ABD-866ABFA30F26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59D597-B109-D92F-EC86-9CF2DCFD6574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1A84A4-7524-B7BC-335D-B5C6E839B045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6BB32C-BD60-80C1-1902-0352F41B4ECA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FE9C28-5822-E619-0CF7-A55299F17175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C5EFF5-CDBC-14EF-BE21-E750EAE2C392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9A3D67-110E-ADA4-B079-E8FDAFF7096E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74CC68-4F68-03A9-7C68-6889906B43A4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CB0C-D267-EFE1-0CCB-794AC66C2C77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0F4E99-2D54-9B1C-2E5E-FB1AE9DF48E8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2EE62-A577-9D75-AE07-BB9DE5BE57B6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70688A-93A1-9795-E517-15E1ED8FEAF7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0BF4FE-3036-6FD5-B0C7-F971CD0FC672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EC3B4E-A950-24A8-DEF4-66189A6468A1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522653-84BC-D152-1BF6-FCFAF3C27BE5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C6D5DA6-4124-608B-5839-C0188D55660C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0185AC-8E5E-2A69-8EF5-8567608CBBD9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701A76-5B9B-4DDA-FACF-2EF4AE9D9BD8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2F61DBB-31A4-7B40-C0CD-F57DCAAEB3C5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EC38D1-11C0-EFEC-81AC-01CFE80304A4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CBD81E-E6C3-50AE-076C-23AAA6611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30285"/>
              </p:ext>
            </p:extLst>
          </p:nvPr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50CCAC0-B931-CCBB-B077-B726086B9C28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9F4A1D-1AF2-0BC0-5911-DBD0930F3223}"/>
              </a:ext>
            </a:extLst>
          </p:cNvPr>
          <p:cNvSpPr txBox="1"/>
          <p:nvPr/>
        </p:nvSpPr>
        <p:spPr>
          <a:xfrm>
            <a:off x="440918" y="2612203"/>
            <a:ext cx="35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spot in the array, how can we find its parent?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19D6E7-E40C-D7B8-BDBC-3649C53887BC}"/>
              </a:ext>
            </a:extLst>
          </p:cNvPr>
          <p:cNvSpPr txBox="1"/>
          <p:nvPr/>
        </p:nvSpPr>
        <p:spPr>
          <a:xfrm>
            <a:off x="405096" y="3449131"/>
            <a:ext cx="464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this is a complete binary tree, there is a pretty nifty formula for this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0C8A8D-66C8-B574-A330-E6838EF39D06}"/>
              </a:ext>
            </a:extLst>
          </p:cNvPr>
          <p:cNvSpPr txBox="1"/>
          <p:nvPr/>
        </p:nvSpPr>
        <p:spPr>
          <a:xfrm>
            <a:off x="405096" y="4321048"/>
            <a:ext cx="62266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Given an index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</a:t>
            </a:r>
          </a:p>
          <a:p>
            <a:r>
              <a:rPr lang="en-US" dirty="0"/>
              <a:t>Its parent will be located at index: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A6DAC5-F923-4FC3-C078-D1C0F3BE4D76}"/>
              </a:ext>
            </a:extLst>
          </p:cNvPr>
          <p:cNvSpPr txBox="1"/>
          <p:nvPr/>
        </p:nvSpPr>
        <p:spPr>
          <a:xfrm>
            <a:off x="2161957" y="5442904"/>
            <a:ext cx="2801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(remember that the 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 will </a:t>
            </a:r>
            <a:r>
              <a:rPr lang="en-US" b="1" dirty="0"/>
              <a:t>floor</a:t>
            </a:r>
            <a:r>
              <a:rPr lang="en-US" dirty="0"/>
              <a:t> the answer)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7A2162-91E2-7BDC-0E27-E6D7D7F4C0C8}"/>
              </a:ext>
            </a:extLst>
          </p:cNvPr>
          <p:cNvSpPr txBox="1"/>
          <p:nvPr/>
        </p:nvSpPr>
        <p:spPr>
          <a:xfrm>
            <a:off x="3249430" y="812591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= (</a:t>
            </a:r>
            <a:r>
              <a:rPr lang="en-US" b="1" dirty="0">
                <a:solidFill>
                  <a:schemeClr val="accent1"/>
                </a:solidFill>
              </a:rPr>
              <a:t>3</a:t>
            </a:r>
            <a:r>
              <a:rPr lang="en-US" dirty="0"/>
              <a:t> - 1) / 2  = Index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0548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9D041E1-148F-8518-C243-5CB108A71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1089C23-7F4F-1BD9-1AF8-0DD708A4CC9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EC04114-3A87-1413-71B6-8A4CCB59410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A8E7313-9A27-D163-7929-139DF53A021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F2CE8EC-1228-2702-6E17-E3605D6F59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BE86CF1-E28D-303A-8348-9EE5720405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F59A2-8F2E-F96C-97D5-1F532ABEF04D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E6BF03-0E4C-048D-AE33-48E79CCFDF62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41E2EE-6633-E8CE-EDD1-15F180D640F1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7E2B29-F920-09EF-051E-B4DFED1A59CC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C5BC1-0548-08FE-B67B-B2D46F0B426F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9D8A5B-56CC-1836-164E-2BF231C55564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4F43B8-4467-90C4-5166-D0A44A74B110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45F2AB-B88F-66D9-3F38-4E0B43AA2510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76FB65-B08C-2BE0-EA56-6684FD836805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C1FBBC-E5DD-50A9-FC58-2E1E95458AA5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B8BBB8-D0C6-71D3-29FC-FFF66F27BD45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443A9-DA47-91A9-AB39-A67D7C2DAD5B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E41238-A378-51AA-DD8B-B0D5B039A910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18ABC1-3AB2-0F61-2E9B-CA8AC86C4670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E7F6F1-BEF6-037B-41C9-D1B8248573A0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812975-40B0-F67F-6977-BFBEA16D9692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CA89ED-E484-B712-3AE0-2F09DDB0857E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0623390-32F3-3F04-40DA-E8651B26AC68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9E9166-5114-4A60-9656-01393BB0CE7E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B8F701-CBE4-7107-A990-6268911547E6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88640C-BDED-40E4-AC67-88442C0C7F9D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A4C03F9-14B9-B904-3123-DB740EA5785E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CDF4A4-50D2-1162-9537-87B1B6E064CF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8E5197-599F-9951-CE1F-9B67011B1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129559"/>
              </p:ext>
            </p:extLst>
          </p:nvPr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2036C5B-4713-7E1A-2A3E-4A2BDEA24642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A381F-A37F-5714-1792-02A6AA0EA89D}"/>
              </a:ext>
            </a:extLst>
          </p:cNvPr>
          <p:cNvSpPr txBox="1"/>
          <p:nvPr/>
        </p:nvSpPr>
        <p:spPr>
          <a:xfrm>
            <a:off x="440917" y="2612203"/>
            <a:ext cx="4442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represent our tree with an array! We have formulas to find the left child, right child, and parent for a given node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B60399-DBF0-D65B-913A-6BE3778C8592}"/>
              </a:ext>
            </a:extLst>
          </p:cNvPr>
          <p:cNvSpPr txBox="1"/>
          <p:nvPr/>
        </p:nvSpPr>
        <p:spPr>
          <a:xfrm>
            <a:off x="304800" y="4189662"/>
            <a:ext cx="13131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D8F4D2-EA34-41E5-57F3-C0EE0EBE3C62}"/>
              </a:ext>
            </a:extLst>
          </p:cNvPr>
          <p:cNvSpPr txBox="1"/>
          <p:nvPr/>
        </p:nvSpPr>
        <p:spPr>
          <a:xfrm>
            <a:off x="-226423" y="5817103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831BDA-4A99-8F3D-D17D-93C30F15D025}"/>
              </a:ext>
            </a:extLst>
          </p:cNvPr>
          <p:cNvSpPr txBox="1"/>
          <p:nvPr/>
        </p:nvSpPr>
        <p:spPr>
          <a:xfrm>
            <a:off x="-339635" y="4189662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DAC90E-C269-6A3B-BD0E-6EF3EB0BA0F9}"/>
              </a:ext>
            </a:extLst>
          </p:cNvPr>
          <p:cNvSpPr txBox="1"/>
          <p:nvPr/>
        </p:nvSpPr>
        <p:spPr>
          <a:xfrm>
            <a:off x="-343989" y="5018955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</p:spTree>
    <p:extLst>
      <p:ext uri="{BB962C8B-B14F-4D97-AF65-F5344CB8AC3E}">
        <p14:creationId xmlns:p14="http://schemas.microsoft.com/office/powerpoint/2010/main" val="3102457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913500F-5EFC-54D1-5E44-2B1276F87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8412AFC-8B7F-38BF-1708-7AF8B7144DD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45993D2-7033-6A5E-5FCF-51965E2C204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FF473FE-0152-2BFA-9320-5FD712BC6AF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1F03231-307D-DF06-BCDC-DFC0A7723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C919179-E72F-67E4-B01D-1B95684B26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76CFC-6464-DBD1-1196-11CE81ADD20E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134DD8-601F-52B7-8316-EF97EFCEF773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6863EB-3828-75EE-CC9C-E989A26E0D74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A56E62-F84D-50B2-1792-028878E582C3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CC41E8-B34C-E290-7763-17022C0937CB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741C08-A742-4175-4752-A27F61484155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10A7FB-8247-2942-5D22-3EC5AEC12051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AB147D-3991-CF2D-4D56-B45FCCA88FAA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EC9E5E-94B8-59D0-D323-78A56FBAEAD3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BD5FFD-0F03-09E5-C4BB-F32E2BE616B8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ACDFCB-77CE-C612-2034-29A2B49369FC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B8332C-D55B-87FF-3BA3-30ED768ED55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3CAFCA-FAC1-0275-6B5C-D7FFB109BE8D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331405-4E56-3C59-0A2F-292C90FDF8BE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FA2108-1D3E-DE14-33C5-44F7A4C8D872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CA8FA6-DA52-D60E-D15D-65CEAF1EA5C1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73CED3-13BC-BC43-C2E8-F8BEACAFDBB1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0A2C19-9E26-E064-876E-26A62610CAA8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24160B0-B259-8664-B035-F24D3F0F7E31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0768C5-EF77-7F14-9528-D1EA68D1B525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65F5F1A-432B-414A-9D92-99639A6B3933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40EEAD4-A1DE-3500-18C0-8BDC95593E6E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2BB2FD-2C25-AC9C-CAA6-545A749CA7AE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FCB8E37-81F5-8ABA-5ACE-AE61F5E72A99}"/>
              </a:ext>
            </a:extLst>
          </p:cNvPr>
          <p:cNvGraphicFramePr>
            <a:graphicFrameLocks noGrp="1"/>
          </p:cNvGraphicFramePr>
          <p:nvPr/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69BE05A-185B-7E47-5BE8-7BB5EE7F3BFE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2B4B24-3903-42BF-4670-53D1204E7C04}"/>
              </a:ext>
            </a:extLst>
          </p:cNvPr>
          <p:cNvSpPr txBox="1"/>
          <p:nvPr/>
        </p:nvSpPr>
        <p:spPr>
          <a:xfrm>
            <a:off x="1149953" y="2838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insert(11);</a:t>
            </a:r>
          </a:p>
        </p:txBody>
      </p:sp>
    </p:spTree>
    <p:extLst>
      <p:ext uri="{BB962C8B-B14F-4D97-AF65-F5344CB8AC3E}">
        <p14:creationId xmlns:p14="http://schemas.microsoft.com/office/powerpoint/2010/main" val="1530989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81572C3-E2B4-047F-2418-E50F6ED6B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D6D0D7C-2BFD-A14B-4A09-2AD6C1E4472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F5F2500-F94E-8564-870C-5E441A28D2E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3A1BF8E-6CD2-0F12-D14A-85851916A58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B129C25-F4BA-B60E-6A92-06BB454192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5304092-58C1-E27B-0F1C-A9479C261C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CF53B-7073-2DC0-EB49-18359A2492C3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B3D07B-2078-BA38-C777-06057AD18F3F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F942CA-3D3E-373F-6984-D661FDEC8C0E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277DDB-1E52-14D3-09DE-94DCA3E7F4B0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2F700F-A2A1-E60E-1DF7-6B4FD2A0DB6C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340198-F06B-A85A-1189-21A91A14F4BF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58D29F-B4C0-4493-FE47-B0C53CA0FFC7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FDA655-0F79-6BD8-48A5-ED0C6C9682B0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9528FE-B9C7-7660-7AD1-5D650536727E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D363F4-B977-23AC-1AE0-E24F79FD29DE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8DFD21-A422-F06B-11D5-96C298DC290B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D77AE9-3A61-49EE-FBD0-02642CA460A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3D770B-7B1D-1A9A-1152-37607AAD2852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DD5FF3-1A69-5CEB-AC15-913F4DBDD71F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8166C5-B717-411F-2779-F451403548A7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82D603-67F8-F0E0-69EC-4A8754EBA6AA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D43EFD-0075-CC5F-FCC5-5F299EC63C53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0C64CB9-2FEC-735E-8F85-3304C8B3B5FF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9113201-B26E-3D43-DF25-3FF949E6EC11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82D621-BB09-4B6A-AF38-2BC1C1344EBA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D0E107-78CE-CF8B-9B48-6263CCF9A081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552F748-8CB5-5625-033A-70023483D687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FE8C5A-AAB2-4030-AAA2-30DF8D6AA179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67C9FD-A0E2-CA81-4A22-CE9A356C9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66232"/>
              </p:ext>
            </p:extLst>
          </p:nvPr>
        </p:nvGraphicFramePr>
        <p:xfrm>
          <a:off x="122029" y="1848447"/>
          <a:ext cx="6344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21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6CE5663-6BBE-5900-C2F3-459982B7A236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41F394-35D7-955F-FB69-34B736C3E539}"/>
              </a:ext>
            </a:extLst>
          </p:cNvPr>
          <p:cNvSpPr txBox="1"/>
          <p:nvPr/>
        </p:nvSpPr>
        <p:spPr>
          <a:xfrm>
            <a:off x="1149953" y="2838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insert(11);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BDA76C-B386-7CC2-437B-C0D2702AE1E7}"/>
              </a:ext>
            </a:extLst>
          </p:cNvPr>
          <p:cNvSpPr/>
          <p:nvPr/>
        </p:nvSpPr>
        <p:spPr>
          <a:xfrm>
            <a:off x="9326880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D44802-60A8-9941-9097-468583EB7179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 flipH="1">
            <a:off x="9707880" y="4192678"/>
            <a:ext cx="452302" cy="121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C26DC5-C7C3-603E-0DC9-00F918E2CBFC}"/>
              </a:ext>
            </a:extLst>
          </p:cNvPr>
          <p:cNvSpPr txBox="1"/>
          <p:nvPr/>
        </p:nvSpPr>
        <p:spPr>
          <a:xfrm>
            <a:off x="4246988" y="1165132"/>
            <a:ext cx="2435282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O(1)</a:t>
            </a:r>
            <a:r>
              <a:rPr lang="en-US" dirty="0"/>
              <a:t> time</a:t>
            </a:r>
          </a:p>
          <a:p>
            <a:pPr algn="r"/>
            <a:r>
              <a:rPr lang="en-US" sz="1050" dirty="0"/>
              <a:t>(assuming we had space in the array)</a:t>
            </a:r>
          </a:p>
        </p:txBody>
      </p:sp>
    </p:spTree>
    <p:extLst>
      <p:ext uri="{BB962C8B-B14F-4D97-AF65-F5344CB8AC3E}">
        <p14:creationId xmlns:p14="http://schemas.microsoft.com/office/powerpoint/2010/main" val="27970053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4A50C22-216A-300A-F867-6517864BB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347D1C5-5A7A-3D4A-5FF7-7EF86B2F2ED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2F6CD0E-B0FB-6383-C270-BFDB8ADAF86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149AFC3-86DF-0C72-6F69-DCC97F08F3D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9558090-9F85-3856-CF90-3A36EC5FC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6F2ACD0-B374-36E4-1487-872AE49084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6B98B0-6620-5EAE-5A1A-89F75BCFC452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F65D45-E829-DF89-DE71-D18C69FCCA66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986BE1-12D2-E56F-4561-7DD57F973EF5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61BB65-7E4F-FB37-CAD4-D3C7AA941A1A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819506-1473-4060-CC89-AD7BB4F04D90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3BD768-D452-A7C5-EEBF-46F02E577BF7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156F4B-FA08-68AD-47CD-74170B863C74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E883694-2425-917B-FB64-D5E47D7CE8FB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358424-9AFD-5DB2-CB1D-364CA87C16B6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A9F551-ACBC-B563-7BC4-7E3D97F1919C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EAA5D9-2C0D-7C92-A808-F73D9235FBA2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E21B84-2EC9-D1A9-8843-F9DC349BE8FB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4274CB-123A-7F1F-28FD-8C5FA71741BD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A55159-A2DB-821A-111E-51962D9A3EDD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A603C3-E057-906B-423C-A5BE5D8AA0EE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2D12A8-76F7-878D-35C2-0EF6C524770A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FC44FE-994C-9F1C-1079-DFDB11946C1A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7B0ECE-9803-0CA7-EFB2-9D9C3DCD2923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C4A60E-57A3-70D6-86DA-70238E6824D9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1EBD6B-AB56-8E27-7D0F-707FE064CDCD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0A4DBC-0521-C5E6-FC08-2BC30C2D30D5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FDE10C9-5135-4D75-3071-840E2C5B2AD7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5173FB-AAF0-C7E4-EBA3-61088BFDD58C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D07581-E001-3019-D876-4A6E8F6EE28B}"/>
              </a:ext>
            </a:extLst>
          </p:cNvPr>
          <p:cNvGraphicFramePr>
            <a:graphicFrameLocks noGrp="1"/>
          </p:cNvGraphicFramePr>
          <p:nvPr/>
        </p:nvGraphicFramePr>
        <p:xfrm>
          <a:off x="122029" y="1848447"/>
          <a:ext cx="6344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21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05FE3D-129A-6307-1BAF-1F0DD51143CF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E0E0D6-F1A3-3943-EC98-233B4361ECDB}"/>
              </a:ext>
            </a:extLst>
          </p:cNvPr>
          <p:cNvSpPr txBox="1"/>
          <p:nvPr/>
        </p:nvSpPr>
        <p:spPr>
          <a:xfrm>
            <a:off x="1149953" y="2838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insert(11);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E97137-D4AB-ED8C-E67D-A44A6C8ED192}"/>
              </a:ext>
            </a:extLst>
          </p:cNvPr>
          <p:cNvSpPr/>
          <p:nvPr/>
        </p:nvSpPr>
        <p:spPr>
          <a:xfrm>
            <a:off x="9326880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B46888-F82B-4B04-B309-0DF8035CD759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 flipH="1">
            <a:off x="9707880" y="4192678"/>
            <a:ext cx="452302" cy="121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3CA03D-F7B7-8498-E8E2-34634CB9B147}"/>
              </a:ext>
            </a:extLst>
          </p:cNvPr>
          <p:cNvSpPr txBox="1"/>
          <p:nvPr/>
        </p:nvSpPr>
        <p:spPr>
          <a:xfrm>
            <a:off x="1002088" y="331785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Up!</a:t>
            </a:r>
          </a:p>
        </p:txBody>
      </p:sp>
    </p:spTree>
    <p:extLst>
      <p:ext uri="{BB962C8B-B14F-4D97-AF65-F5344CB8AC3E}">
        <p14:creationId xmlns:p14="http://schemas.microsoft.com/office/powerpoint/2010/main" val="31147378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D2BFD3F-E3FD-94C7-6EEB-5A3DBA907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2F515EA-6CC2-AF31-3147-2D9F86DBBAE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F4F8B86-3DCC-F58E-DB09-AF43916C844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9B19244-F4E7-537F-E19A-5C8F71B0F44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DD044B0-E881-052E-1F26-0F811A7A68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CE4D4CC-5711-14B1-8DF1-AD15D92E50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A934A-331B-AD14-BF8C-CB0D7FD59816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8E9B62-B025-3CDA-C622-D1CC7F4416DC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843CAD-0D35-BBA9-5A9A-7B31E64E2062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B58CAF-A699-23BE-7238-D35317F5EDDE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D7D84A-46BD-52C9-F4EE-8CE0DAE412C7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D7A015-80A8-DAB4-8EC0-E4353A569A72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16BCD7-5E1A-8080-78D0-A28245BC8698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219AA-8C81-E395-5D69-07013F065CA9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528EDA-7382-3FE1-8D05-027DB701F995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3F47FE-EAC1-0B05-C466-5E94DA187C12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952CDE-6866-B82E-1817-FF107FC9F260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E0BAD7-BD9C-93AB-69EC-BC4D7748EFB6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07A8A9-4482-5F7A-12B7-5333B3153143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CC50F1-826B-5C89-71FF-D6B3556CEDA0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4E1230-1A79-78A4-1784-35FA1B0C3F67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DB127E-97CB-A6C3-51F6-F9BCE3983CC3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C6DB5B-F4E2-CBAA-2EB7-02218C04071D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4F96DB-E31E-81BE-19C2-24CDD13A41BB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818F5CD-B664-2F40-7BD2-5C63E77D8809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EC3140-0FA4-9B64-604F-99FA29182894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F959A56-CE9D-97F1-3883-5AF2FCDA59F6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9B9D3241-68A5-3638-A67F-D0F36F9884AA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B3FA49-C6F9-C84A-A441-CF9A3902EF1A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B49917-745B-BF9D-5509-9DFE6CA1F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26205"/>
              </p:ext>
            </p:extLst>
          </p:nvPr>
        </p:nvGraphicFramePr>
        <p:xfrm>
          <a:off x="122029" y="1848447"/>
          <a:ext cx="6344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21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7D0179A-314F-E234-1493-5A8E6BFF461D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971E00-9074-D991-A64C-2DCAA365EBA3}"/>
              </a:ext>
            </a:extLst>
          </p:cNvPr>
          <p:cNvSpPr txBox="1"/>
          <p:nvPr/>
        </p:nvSpPr>
        <p:spPr>
          <a:xfrm>
            <a:off x="1149953" y="2838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insert(11);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D250B1-1A78-93F5-B788-EC574C6F7A56}"/>
              </a:ext>
            </a:extLst>
          </p:cNvPr>
          <p:cNvSpPr/>
          <p:nvPr/>
        </p:nvSpPr>
        <p:spPr>
          <a:xfrm>
            <a:off x="9326880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2BF95F-2E28-560F-0F6A-7C15099A1E42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 flipH="1">
            <a:off x="9707880" y="4192678"/>
            <a:ext cx="452302" cy="121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68477E-FFCE-9C58-DD28-2A8DBA4FA4DF}"/>
              </a:ext>
            </a:extLst>
          </p:cNvPr>
          <p:cNvSpPr txBox="1"/>
          <p:nvPr/>
        </p:nvSpPr>
        <p:spPr>
          <a:xfrm>
            <a:off x="1002088" y="331785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Up!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C4580D-3355-99EB-3856-6651BABF66C4}"/>
              </a:ext>
            </a:extLst>
          </p:cNvPr>
          <p:cNvSpPr txBox="1"/>
          <p:nvPr/>
        </p:nvSpPr>
        <p:spPr>
          <a:xfrm>
            <a:off x="467143" y="3839814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11’s parent is located at (11 – 1) / 2 = </a:t>
            </a:r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EC58A3-B7DE-5841-DDD5-4BA39FAD4B19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085098-1AEC-B961-EF6B-2382BFDA69C5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273E88-D018-1989-F18C-7498DBA70E37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E10199-BD3F-04F1-C107-38791BD16AD9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</p:spTree>
    <p:extLst>
      <p:ext uri="{BB962C8B-B14F-4D97-AF65-F5344CB8AC3E}">
        <p14:creationId xmlns:p14="http://schemas.microsoft.com/office/powerpoint/2010/main" val="7122980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2D7F707-0990-BC66-4516-1CCF2D5B9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9AC6842-881B-3FEA-41F6-AA3AC81F184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EDC1A3A-5EF1-4453-4FC1-CF00D8D857B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D9DBECD-6F5A-CE12-6AFF-F464758B905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DDC632D-B29E-B4D6-AACD-600A7A39B2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B15C817-B28C-C306-2A07-F5B4F124D4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A761A-47EC-8D57-A81A-41D04EF9CB42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22008E-FB46-B817-0946-716363779C8B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14B009-17ED-4C80-B931-8BCB379BC9A5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41FAF4-4D5E-2503-B8EC-FA00EF9D4607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9488AD-1578-8880-38D2-483A57755CA2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E89978-5981-8686-BAB9-42E90503863E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01D5AB-A3ED-D091-7F7F-DECEAA601D7D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FE9CF7-1741-E06F-86CC-3394BB13FE24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CC7BD8-D457-220F-AFA4-191A6D7E57D5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589AB6-FCAE-5BF1-8EC7-7D85BC9FDC07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1CE2B1-77D0-8434-589B-AFE05B2D7FEC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34BE2D-2F53-AC8E-31F2-D54C1C9A3713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3B1CA7-F57D-EEC8-54AC-7F82AC71898C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DD3ACA-290D-7672-3A19-E9564907701B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4F5507-21D2-A610-D81E-920861208764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2436E8-1A23-E568-2209-3ED01C580E12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AC0445-607A-9B7A-1766-B95A1D98D674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B238E6-C82C-B3DD-14FF-187AE9106586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1DB0881-5291-14D2-5B9B-9C8C00BD66FA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6F8DC7-C453-4EE2-6268-5E66CA3C6CB8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177B51-AF17-E13B-8F90-8FDDEEFE71ED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30B108A-CDF6-0209-D9AF-5591E90F75CE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FFA9D0-5B3C-5E22-56A5-F4E36885ACF3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F630D7-AF1C-56C4-AF05-5F9E5484A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3604"/>
              </p:ext>
            </p:extLst>
          </p:nvPr>
        </p:nvGraphicFramePr>
        <p:xfrm>
          <a:off x="122029" y="1848447"/>
          <a:ext cx="6344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21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D5330FD-A833-7CB8-5051-CA6E926308EE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C05515-A7E4-AFF8-38AA-BE0E8C9FD72A}"/>
              </a:ext>
            </a:extLst>
          </p:cNvPr>
          <p:cNvSpPr txBox="1"/>
          <p:nvPr/>
        </p:nvSpPr>
        <p:spPr>
          <a:xfrm>
            <a:off x="1149953" y="2838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insert(11);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9241C7D-D720-FE8A-E0C9-F948EC60C028}"/>
              </a:ext>
            </a:extLst>
          </p:cNvPr>
          <p:cNvSpPr/>
          <p:nvPr/>
        </p:nvSpPr>
        <p:spPr>
          <a:xfrm>
            <a:off x="9326880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CB91EE-DFD2-3C36-B392-2705B0F35137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 flipH="1">
            <a:off x="9707880" y="4192678"/>
            <a:ext cx="452302" cy="121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B310BA-5676-7471-89C8-F945CE0D1534}"/>
              </a:ext>
            </a:extLst>
          </p:cNvPr>
          <p:cNvSpPr txBox="1"/>
          <p:nvPr/>
        </p:nvSpPr>
        <p:spPr>
          <a:xfrm>
            <a:off x="1002088" y="331785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Up!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9145C1-DC9F-19C8-735F-26A6F0D19E99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ACF0B9-7ADC-D39D-96B6-C81B5AED7E4E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E1181C-93C7-98BF-6A7E-30E61CB19703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3272FD-5509-C788-6F73-6A5ECAD7400E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</p:spTree>
    <p:extLst>
      <p:ext uri="{BB962C8B-B14F-4D97-AF65-F5344CB8AC3E}">
        <p14:creationId xmlns:p14="http://schemas.microsoft.com/office/powerpoint/2010/main" val="39996882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9982741-3085-1DEF-2897-AD96D5D4D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D807E50-10B7-508D-378B-5F82A7DFB86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A55D95F-88CF-2966-05F6-70A1FAC9CB7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26F663E-D7A9-E45C-9E9F-93FD76DD555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404178A-6203-0D6D-9339-5CFB75785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E860B88-B2EA-F51A-2C8B-F35170C25B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CB37F-BFD0-03E9-6CF1-2CA455BD3E67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BC538C-DDB0-5057-A2DE-8B1BD098AF50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ABFEA5-8D7C-B5EC-CD0C-52D3B83360D4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F4F0E6-EF91-DF33-181A-C396B112DAE0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1F04CF-A355-D462-B794-3648C3348DBD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BDC02B-94A5-E43F-397A-524998DFB4AD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BF0257-E434-4DD3-B347-F4C1A2A92A29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7BBF20-5E9C-4ACA-377D-D016C9B0A404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5FC7B1-F9D1-4138-DB49-5EE40EA89370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30021-F612-6CA5-9D54-3161251CA929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7C5554-6E27-3637-81D1-DC447A0E7C86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920752-7EFC-12E8-B21F-982883FBCD5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84044E-02E4-7EFC-0749-8AC58D9DAE09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E5B4E44-7772-2B5E-B73F-2B6580F7FF4D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03B63C-B8B6-C0CB-FC74-DD73437A0E9B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7FB8AA-9F76-CCCD-DDD6-25AC8ED988F6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8BD4B4-9477-793C-B6FA-18A6E7AA767B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AEEF49-05A3-BDCA-6B3A-81843511309E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A04CF88-11A7-1EF2-D6BB-F6DC853600C9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DFC32D-4C6C-085D-4995-16D639356674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DC97F4-4794-74BC-EBAE-379084D568A5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08B1DE8-EBEE-3D6A-6828-A350E3C627D5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19801E-9D23-7C47-5652-7C45B2993D94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4F44AA-C0D6-0C4E-C2DB-7B8027BD1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69772"/>
              </p:ext>
            </p:extLst>
          </p:nvPr>
        </p:nvGraphicFramePr>
        <p:xfrm>
          <a:off x="122029" y="1848447"/>
          <a:ext cx="6344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21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26D9CC9-3292-3EF1-8167-C52622F561C9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396AAD-47B9-F844-875A-0DB73F413965}"/>
              </a:ext>
            </a:extLst>
          </p:cNvPr>
          <p:cNvSpPr txBox="1"/>
          <p:nvPr/>
        </p:nvSpPr>
        <p:spPr>
          <a:xfrm>
            <a:off x="1149953" y="2838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insert(11);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943F85-001B-C7DB-444F-1932C4CCA629}"/>
              </a:ext>
            </a:extLst>
          </p:cNvPr>
          <p:cNvSpPr/>
          <p:nvPr/>
        </p:nvSpPr>
        <p:spPr>
          <a:xfrm>
            <a:off x="9326880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6BDA57-8411-C4E5-E8C9-38BD46AE4461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 flipH="1">
            <a:off x="9707880" y="4192678"/>
            <a:ext cx="452302" cy="121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42854BB-F200-CCC6-B8FE-B2491F995BE6}"/>
              </a:ext>
            </a:extLst>
          </p:cNvPr>
          <p:cNvSpPr txBox="1"/>
          <p:nvPr/>
        </p:nvSpPr>
        <p:spPr>
          <a:xfrm>
            <a:off x="1002088" y="331785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Up!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E284C6-6C67-E4B3-C356-B33ABAFB92E8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20D53E-E097-4074-B2E6-8171956EE955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1FDC48-BA04-3A51-1AFC-C77E7E4594D2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17E614-1E30-3172-FF3E-E7F90006369A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C461EF-62C6-E375-3A1B-2C3C2951B089}"/>
              </a:ext>
            </a:extLst>
          </p:cNvPr>
          <p:cNvSpPr txBox="1"/>
          <p:nvPr/>
        </p:nvSpPr>
        <p:spPr>
          <a:xfrm>
            <a:off x="467143" y="3839814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11’s parent is located at (5 – 1) / 2 =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817184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7E76001-5603-ACBC-471B-556B6CD97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529DE10-D912-9C67-7272-9A84F211E49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86EF00B-BBDD-6635-32FE-0BDC47A8300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A2FD64C-748F-4DD0-A2B2-176C4116E7F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8295684-FBF3-7059-B846-9F042D7324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16173E9-E512-3DC0-A347-299771D5F3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668A6-EC1B-C449-959E-B8944E6F4AA1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1AF923-017C-8FE6-838F-040B7F169F3C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C5AC11-854C-2290-ABEC-3C64371B729E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D9A935-65C2-EC4B-43D7-D2ECDDE2D8C8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C6EFA8-1826-5969-C510-D0891C0FB895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C1E16E-A95E-3E56-812A-461666221805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40F7E9-E7D8-9843-5492-F5082B47C87D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DD9FBC-6F14-066F-12ED-154BD0BD8C9D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627F8D-006E-D386-C347-7CBBB3311627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D3AF16-ECEF-B678-0050-E27FF6CC3F87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D818AE-8DB9-7225-B04A-DFCA6FE699DD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780353-F6E4-F9DD-1549-877FB52FFD64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65BD13-4247-BBF4-EAF8-BFE3CD43FD8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BE836F-3FC6-C224-BD39-6B8A2ED96240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D40818-9EA3-FD23-8CC0-450F22F9039C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8FB9A4-A909-E872-0C75-479BF73161B1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3A5E6E-463A-4C0B-0FA8-EF1B8A9E05B8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7C8C45-D788-3572-26DB-FEE963EF2C9C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EAFFF5D-B524-78E8-F9D2-1872917383B9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B309F0-B955-FF4E-AA93-D5AE17930EC8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8E6E61-08C1-A7C7-D479-0A1CA71D67F2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1E0E4CD-1B6D-4852-2E74-D1127B04C9D9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7C608B-FCD8-6280-B679-E8E52DA15EF8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DEC121-F8C2-679A-0EDA-952561BBE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17043"/>
              </p:ext>
            </p:extLst>
          </p:nvPr>
        </p:nvGraphicFramePr>
        <p:xfrm>
          <a:off x="122029" y="1848447"/>
          <a:ext cx="6344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21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DA8B883-AC3D-DDA3-3207-38F24340EE46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B17A10-E025-6AEA-CB70-0354234B5088}"/>
              </a:ext>
            </a:extLst>
          </p:cNvPr>
          <p:cNvSpPr txBox="1"/>
          <p:nvPr/>
        </p:nvSpPr>
        <p:spPr>
          <a:xfrm>
            <a:off x="1149953" y="2838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insert(11);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6ADD8DD-E5F0-4294-15CC-D527F7A14EE7}"/>
              </a:ext>
            </a:extLst>
          </p:cNvPr>
          <p:cNvSpPr/>
          <p:nvPr/>
        </p:nvSpPr>
        <p:spPr>
          <a:xfrm>
            <a:off x="9326880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6D1AA5-B7DE-0BA3-0E5C-3B2E180AA8E6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 flipH="1">
            <a:off x="9707880" y="4192678"/>
            <a:ext cx="452302" cy="121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203E8A-EFB1-0BEA-3504-704B442E327A}"/>
              </a:ext>
            </a:extLst>
          </p:cNvPr>
          <p:cNvSpPr txBox="1"/>
          <p:nvPr/>
        </p:nvSpPr>
        <p:spPr>
          <a:xfrm>
            <a:off x="1002088" y="331785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Up!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5C38CA-3317-4306-EDE3-8E7DC7B1ED36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A1CD6D-EDB8-1F69-B70A-27470D3AC65A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A363AD-334D-90DF-BEA8-1358C062F5DB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565F9B-59D5-23F2-C54C-5EBBBCEF562C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352510-41A6-E617-A26C-C9DB77CC499A}"/>
              </a:ext>
            </a:extLst>
          </p:cNvPr>
          <p:cNvSpPr txBox="1"/>
          <p:nvPr/>
        </p:nvSpPr>
        <p:spPr>
          <a:xfrm>
            <a:off x="467143" y="3839814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11’s parent is located at (5 – 1) / 2 =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8261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1B21CC0-A4C8-BA1C-AF5D-FFE816F4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CDE7F77-47FB-6F67-D9B0-9CB08545C1D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29CE87B-2EF4-9DAF-CE32-5B6F1E3E937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16CB736-F9AF-EDBF-CE73-1866C2273C3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FC455E9-1E70-AEDF-9888-64C724734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347BE3A-17CD-E770-A4E8-B55FAE98A6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BF4D37-9E4C-013C-07E9-FF00D6C0B036}"/>
              </a:ext>
            </a:extLst>
          </p:cNvPr>
          <p:cNvSpPr txBox="1"/>
          <p:nvPr/>
        </p:nvSpPr>
        <p:spPr>
          <a:xfrm>
            <a:off x="533400" y="304800"/>
            <a:ext cx="10812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Heap</a:t>
            </a:r>
            <a:r>
              <a:rPr lang="en-US" sz="2400" dirty="0"/>
              <a:t> data structure is complete </a:t>
            </a:r>
            <a:r>
              <a:rPr lang="en-US" sz="2400" b="1" dirty="0">
                <a:solidFill>
                  <a:srgbClr val="FF0000"/>
                </a:solidFill>
              </a:rPr>
              <a:t>binary</a:t>
            </a:r>
            <a:r>
              <a:rPr lang="en-US" sz="2400" dirty="0"/>
              <a:t> tree that follows the heap property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78F8ED-141C-D4DA-6037-DDA65D173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524000"/>
            <a:ext cx="5067300" cy="3108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0B6A55-8F2E-D0AA-8268-A4D272BC3C10}"/>
              </a:ext>
            </a:extLst>
          </p:cNvPr>
          <p:cNvSpPr txBox="1"/>
          <p:nvPr/>
        </p:nvSpPr>
        <p:spPr>
          <a:xfrm>
            <a:off x="381000" y="2286000"/>
            <a:ext cx="7402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Binary</a:t>
            </a:r>
            <a:r>
              <a:rPr lang="en-US" sz="2800" dirty="0"/>
              <a:t> – cannot have more than two children</a:t>
            </a:r>
          </a:p>
        </p:txBody>
      </p:sp>
    </p:spTree>
    <p:extLst>
      <p:ext uri="{BB962C8B-B14F-4D97-AF65-F5344CB8AC3E}">
        <p14:creationId xmlns:p14="http://schemas.microsoft.com/office/powerpoint/2010/main" val="32570200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DA4A1E-EA6E-0CA1-6862-C40F36873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1F5C0C5-1A51-CB1C-E506-66C84EF9DB1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7D0D5D9-9DE8-86F0-E081-28045112DD2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6D227F5-4AD2-92F6-AEA4-FA452F2EC0E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81AF22F-D02D-4DA7-89BD-13550218A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8846667-DBAD-3800-FF2B-94E1F8AF3E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435B4-768E-A86D-37C9-C1137411DCFA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9470AA-6F65-BC06-593F-82E34ED9E8EF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651827-BB3D-B874-1788-91EAA4916733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637D01-5D4A-7559-3FCF-679842C986E8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C789CA-06DC-A7FE-3414-114D5D5AA694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3BF692-F3D7-75FB-8FD8-58D501BC0E93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08DDCE-D9C2-ED23-FD63-58E1AB116528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E6101B-543C-4CB6-711F-B2153F809A6D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64CB70-7ECD-F756-F84D-D2E31D92ED00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186FC7-1104-250F-40A6-D2AD95974006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BB1827-B284-963B-57DD-2384968A4F83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457232-1298-F120-32BF-E8528C93D6E8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7B6C37-A528-A0C5-5A91-A1A4D086B23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7DB704-E6FA-DEEC-4EDF-8C9D8ED81027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C7FA70-A840-0B1E-0763-74A9BE5D4867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8D30BA-6AA5-6C1C-0296-9E10E7351DC8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6D12EC-071F-E5F7-1626-9AC60BCF4016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563858-0922-8E46-DEE3-2B88C776D6D7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2FCE02-D05B-EFB0-ED39-56FE22D949D4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C69852-883A-BE40-610D-56B95E9F5553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6AAE33-D982-ADAB-0D4C-CB1BF10FE139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0414AF8-8F3F-2C35-F69E-EB8B646CDF73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16EB60-2CE3-87CA-7784-DAFC46C07AC5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AA7C96-EC16-F528-3A32-0156D646A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85435"/>
              </p:ext>
            </p:extLst>
          </p:nvPr>
        </p:nvGraphicFramePr>
        <p:xfrm>
          <a:off x="122029" y="1848447"/>
          <a:ext cx="6344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21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9CDD02A-0467-29C8-C37D-309E1350FD2A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F4C1F9-E1E1-897C-00CE-E2ABDB208AD0}"/>
              </a:ext>
            </a:extLst>
          </p:cNvPr>
          <p:cNvSpPr txBox="1"/>
          <p:nvPr/>
        </p:nvSpPr>
        <p:spPr>
          <a:xfrm>
            <a:off x="1149953" y="2838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insert(11);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E01C09-EC12-AC2F-CBF3-8E23C5710378}"/>
              </a:ext>
            </a:extLst>
          </p:cNvPr>
          <p:cNvSpPr/>
          <p:nvPr/>
        </p:nvSpPr>
        <p:spPr>
          <a:xfrm>
            <a:off x="9326880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315B3F-515C-CE58-D26B-034383A1EA4F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 flipH="1">
            <a:off x="9707880" y="4192678"/>
            <a:ext cx="452302" cy="121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34DA5E-4D07-6792-1C42-8EBB8DECDE7A}"/>
              </a:ext>
            </a:extLst>
          </p:cNvPr>
          <p:cNvSpPr txBox="1"/>
          <p:nvPr/>
        </p:nvSpPr>
        <p:spPr>
          <a:xfrm>
            <a:off x="1002088" y="331785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Up!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5B4BFD-50CE-D060-11A4-2DCC8FB74CD1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C96D2F-9935-7E4F-BAD0-B0C0AA8CD814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96A506-3086-5C66-39AF-68F9CE37FEC1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1B4345-3EDB-31A7-BF47-8AF9B3F904D6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pic>
        <p:nvPicPr>
          <p:cNvPr id="37" name="Picture 2" descr="thumbs up&quot; Emoji - Download for free – Iconduck">
            <a:extLst>
              <a:ext uri="{FF2B5EF4-FFF2-40B4-BE49-F238E27FC236}">
                <a16:creationId xmlns:a16="http://schemas.microsoft.com/office/drawing/2014/main" id="{CC53E546-13ED-4B8C-66E3-CDD49A76C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561" y="3228138"/>
            <a:ext cx="9213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560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71650D3-44DD-FE00-1448-C5DC09CED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AC198A8-443B-055E-78F2-8549FD5628B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F5EE5A5-D64A-0885-7AFE-735DC1A5FB1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B458505-C2C5-F7ED-D701-EE385447792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7D71874-3E0D-09CC-5A3F-0770E76BCD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64F0C34-6C49-5F08-A27C-EE7450961A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989AA-C6A0-73DC-89E0-64E7BF56EA9C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86BF86-890A-20D2-845E-04394789303E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9FFB1B-16F4-4E8C-6ACA-E3BA7D41C813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CFD9E1-9595-4D74-731C-BD8010BF9BC3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B5EE89-E58A-177B-E91A-6426ECE34FAF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0FDA3-F9C1-9355-8129-51F66887D224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53C4B5-EB1B-26EC-A34E-59C21D0A595E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BDCF35-7795-CC5D-4B1A-CA616D019F18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DB2D58-82D3-B59F-8ABD-AE59D7AA3005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05AACE-683F-89C5-2131-EF10E2011772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BF135A-CC00-30A1-A659-CD995BC2DDC7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184211-93AE-CB0E-375B-A9C720DBDDE3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33F2A9-79AD-FEC2-A06E-2B947585657E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4B6AB8-8C6D-B80D-F076-60DCE46D55B8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327FEB-092F-9E3C-F6CC-4B78250DFA50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43D81B-3216-8505-4947-6DCAD3B0CAE5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ED20B40-8602-B355-6F8E-D14135953FEC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951BD0D-75CF-C418-EED8-FC725F70DDBE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12A2CC-4011-02AB-E3FA-62EBE1E2B2D4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44E95E-44E2-0433-5A73-3B424167D16A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0786B0-0C08-ACB0-2F86-A2786EAB9AFF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2290995-30C8-EEF3-8BF8-50EEB39EA2CB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DD6026-72DF-DFA4-4165-73CF70931709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3C2F9F-8204-7205-2927-4585C56EDB53}"/>
              </a:ext>
            </a:extLst>
          </p:cNvPr>
          <p:cNvGraphicFramePr>
            <a:graphicFrameLocks noGrp="1"/>
          </p:cNvGraphicFramePr>
          <p:nvPr/>
        </p:nvGraphicFramePr>
        <p:xfrm>
          <a:off x="122029" y="1848447"/>
          <a:ext cx="6344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21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4FB4D2D-374F-0A20-CE2F-DB0EF0FB7A88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CB58EC-3025-5392-FA70-FAE43FC832F8}"/>
              </a:ext>
            </a:extLst>
          </p:cNvPr>
          <p:cNvSpPr txBox="1"/>
          <p:nvPr/>
        </p:nvSpPr>
        <p:spPr>
          <a:xfrm>
            <a:off x="1149953" y="28382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poll();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57E767-068C-267B-7DB8-92A405FDC254}"/>
              </a:ext>
            </a:extLst>
          </p:cNvPr>
          <p:cNvSpPr/>
          <p:nvPr/>
        </p:nvSpPr>
        <p:spPr>
          <a:xfrm>
            <a:off x="9326880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42B695-42E3-F0B8-C10D-BF2D6F4287F0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 flipH="1">
            <a:off x="9707880" y="4192678"/>
            <a:ext cx="452302" cy="121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2BC1E6-6E7E-88CC-F6AA-8F9645AF91BC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CB482F-275E-240B-77BA-15B20ACAC33B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13C709-0C9D-7FED-BAAA-FFE5398FF397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DC0D9-9EF8-D708-83FA-71D6948FA0CA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</p:spTree>
    <p:extLst>
      <p:ext uri="{BB962C8B-B14F-4D97-AF65-F5344CB8AC3E}">
        <p14:creationId xmlns:p14="http://schemas.microsoft.com/office/powerpoint/2010/main" val="39492611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13C36C0-C002-1FCA-F47B-B2A2C1F95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0BED5E8-F9EA-1E01-50F5-972A5BA983D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35AEC23-A802-19C7-A483-EAD9026639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215ED2A-88C8-482C-9551-3FD33742687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DAF27BB-0126-3403-E33E-5316FCA8FC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81A1889-52BE-1ECD-0A1D-408013DC527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978E4-CABB-E29B-8EFE-E8DDEF4E161D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2AB47A-7DA9-A96C-630A-EF82EDDE4F9D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644982-79DB-9B42-B793-D75B8AA72280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07680A-B7EB-49DA-4219-569559114BA9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DE1E47-BA6B-3DBD-17CE-778A512748F9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F28ABF-CE91-1BCA-0262-6B374ECA820F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43D9A-F298-5F95-A0BE-8AF6423513EB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EE471F-F501-ED6D-904F-BA8B661A6AE9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3484FF0-A3C7-86AC-F498-DAE2F06C49BD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7DFD2C-C6A3-C46E-0092-7D93567D8CC7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3CA734-9B9B-34F9-EACC-B9B9CF62A0D2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1FAFA1-30D2-4D1D-3DFC-567F4FF838F5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FEBEEA-AA63-7057-2341-F10F41780296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80D690-A80E-D1FC-86B9-2A87021C5FF7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D3C566-1038-F735-D2E1-98886C39CF48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F53BB5-D589-B062-5DFA-99FF01E5E33F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1C03A0-17E4-2A88-E435-005C3877FABB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EFFD8B-AFF9-308D-2C0C-42DD4ECC971C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43D036C-D6E0-DC36-D1DC-A08C08D3A593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B9484A9-169C-38F1-2BFC-7CF2B4362569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EE584B-003E-5DE6-B1FA-4267427CB28B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084533E-91DE-682F-C02F-7BEE4BF4DA0B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AC426D9-CF29-DE69-32FA-5E57A66DAF8D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7E099E-3040-CC19-1D21-D4CDFA629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55126"/>
              </p:ext>
            </p:extLst>
          </p:nvPr>
        </p:nvGraphicFramePr>
        <p:xfrm>
          <a:off x="122029" y="1848447"/>
          <a:ext cx="58154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2AE6238-3B89-9ADF-70E5-6428F6F86578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449CB-22D1-86B3-861E-038094570129}"/>
              </a:ext>
            </a:extLst>
          </p:cNvPr>
          <p:cNvSpPr txBox="1"/>
          <p:nvPr/>
        </p:nvSpPr>
        <p:spPr>
          <a:xfrm>
            <a:off x="1149953" y="28382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poll();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096CA3-B19A-90CC-DE99-E61825A7E73C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9AC795-989A-0D57-2D28-A5AA7C6F89D5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955CCB-4053-5BDF-D42D-066335D32257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BF4619-9377-FCC9-A01E-31EF4B377CF6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FC6360-76CB-772A-8621-ADC2B33B7924}"/>
              </a:ext>
            </a:extLst>
          </p:cNvPr>
          <p:cNvSpPr txBox="1"/>
          <p:nvPr/>
        </p:nvSpPr>
        <p:spPr>
          <a:xfrm>
            <a:off x="1521823" y="1308284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O(1) time </a:t>
            </a:r>
          </a:p>
        </p:txBody>
      </p:sp>
    </p:spTree>
    <p:extLst>
      <p:ext uri="{BB962C8B-B14F-4D97-AF65-F5344CB8AC3E}">
        <p14:creationId xmlns:p14="http://schemas.microsoft.com/office/powerpoint/2010/main" val="19012432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7FBCE2D-107E-D2B4-2A63-78B5883D7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06561D7-54EC-49DD-2979-1077A76AE2D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2397049-6FCC-A721-58B1-078A9EB4EA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7289C73-A22E-330D-7C25-4736358F1D3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3025E14-0228-EBD2-2BF2-8ECF82E097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E3C6AFE-6363-837F-9F33-7A02EAC3A3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76256-4118-4A29-CB26-42731FAD8EA1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D63A9-04F9-1F2A-D55F-535760FE298B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0F9D06-F407-7BA5-0FFA-70FE0075D406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B41F3F-F2E6-41DA-867E-E6A47AC31D4B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0B1E69-6913-5407-9153-89A0627D28B0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D44FBF-9DF8-FEB2-D3F7-26410C2B25C0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D3EEA7-CDA0-7DA4-BC9B-3C4E596C84DC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0E4F69-B4D1-49A5-866A-96956815082D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1A0EF8-AF17-9020-43BA-0E0992870098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79D5DF-66EB-372A-FCBA-DC80C7C7107C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E09AC5-21B6-B692-1C6D-5584E319FD01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AD08CE-97D9-5080-7731-F340DE4B9187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7795E2-1593-2488-9A08-871563D90E52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3EBBE9-6CA1-8F7D-DA14-0B1D6AD1F3AE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FA93AF-6300-1360-00BA-330B6BED241B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EFE189-5144-16B2-1C81-8BC6E4F875BD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738B98-9EDB-E7D6-A7F0-4F9CD5033176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422BEE-3CE8-4150-C505-3F9FA8F5AED8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CD79834-D566-73BB-9075-0B8AD1CDD6D0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56FA3-1AEF-448B-8448-79088C63A373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EC52D8-5681-B94B-68D9-BD28C5E4330C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A805C47-F792-6F7F-A9E1-5B124B411920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894CC4-FBF7-5A40-30FC-24B89123E416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C79AD9-C334-7A9B-1C3F-EEBA9B618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54294"/>
              </p:ext>
            </p:extLst>
          </p:nvPr>
        </p:nvGraphicFramePr>
        <p:xfrm>
          <a:off x="122029" y="1848447"/>
          <a:ext cx="58154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545204D-B52D-C6D7-914D-B448546B4D9A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543131-4AF9-BED0-ECB7-AC33BE63AC21}"/>
              </a:ext>
            </a:extLst>
          </p:cNvPr>
          <p:cNvSpPr txBox="1"/>
          <p:nvPr/>
        </p:nvSpPr>
        <p:spPr>
          <a:xfrm>
            <a:off x="1149953" y="28382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poll();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91FA7C-C742-F18D-229D-D004388A48E6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FC5979-904C-0976-4116-23C39B3DB32E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173F68-A64A-609E-19DB-7A220CD69DC7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89F404-C4C5-42AE-5179-6154C1FFF800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D33DD2-B319-556E-5F0C-8D2971B27BAA}"/>
              </a:ext>
            </a:extLst>
          </p:cNvPr>
          <p:cNvSpPr txBox="1"/>
          <p:nvPr/>
        </p:nvSpPr>
        <p:spPr>
          <a:xfrm>
            <a:off x="603757" y="336340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down!</a:t>
            </a:r>
          </a:p>
        </p:txBody>
      </p:sp>
    </p:spTree>
    <p:extLst>
      <p:ext uri="{BB962C8B-B14F-4D97-AF65-F5344CB8AC3E}">
        <p14:creationId xmlns:p14="http://schemas.microsoft.com/office/powerpoint/2010/main" val="22185070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66BC26D-0C1D-4DC2-B0E6-6A9277204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8C5A524-6CF7-CE8C-4686-BDDAB7D07CB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D943E55-CF23-3B58-0420-1FB3EA3C5C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5AECE63-05DF-9316-6271-B8264B271C8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6026487-B8A6-7C3A-287D-844B8342FD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F6C1C1F-B34C-9915-D1F4-0D64656B64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13BBF-006B-1432-9103-F27C824639F9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17E90F-FAC8-E495-3ED8-E0BCB0B16E94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0A1ACB-0065-6D22-D61F-5CC5F66C1B18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0B755B-62E5-5F57-3937-D2CBC2C9F32B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7B6A09-0E99-2A86-8840-5ED300D91CEC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DB9A4B-47EC-FD08-645E-A5191FF9E48D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17E661-CFE8-8361-175A-F67BB150B26B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D035F-CE15-60BA-29D0-A70AF71DA50A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50CD5D-A947-2C32-C65B-8FBA3727B801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BCF74-972A-0AC2-A749-59A8840F1BFA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52601B-44E3-7E53-5DB1-6C02DCEC45B2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4FB924-01B8-D7FD-1DBD-CE042C20F0E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2399A6-84EB-CC9F-3C7D-A9346EB69D5D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202FC9-DA1B-8663-C09D-296325AB9247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507413-9096-351B-D7E2-D2520E2E1A86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5300D9-4102-9046-806A-3D1124D7F25B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E4B551-DFF9-5E69-BDAD-398BFEAFCBD3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C175EF-2226-921D-11EB-3A81D79FE55F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7E8517-C159-A946-833B-0FB222B983D5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FDAB84-B933-7311-25B2-63226A0B6363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F2764A-9A10-E7DB-398E-5A7076C5CF46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1889E60-0809-9C26-D42F-4D4651DD4F1C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1027FF-7B26-E483-524C-037A7F153BAE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D7435A-664F-4A94-BF11-CD6A20CB4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01955"/>
              </p:ext>
            </p:extLst>
          </p:nvPr>
        </p:nvGraphicFramePr>
        <p:xfrm>
          <a:off x="122029" y="1848447"/>
          <a:ext cx="58154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4F797FF-BCC7-03C2-6776-CC11DC14A6E0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28144-4871-9765-164D-AFBCF9FF040E}"/>
              </a:ext>
            </a:extLst>
          </p:cNvPr>
          <p:cNvSpPr txBox="1"/>
          <p:nvPr/>
        </p:nvSpPr>
        <p:spPr>
          <a:xfrm>
            <a:off x="1149953" y="28382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poll();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8086E1-CACD-A784-6167-499D1915B6E8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F4C2D6-977C-FCFA-5943-D7E320289E12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6A1781-B5A4-DF73-D9D0-A68466D5EA76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D31589-E3DC-49C5-57D1-1731877443D1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CDC8C4-8C19-5F9C-186E-A5AD3B6A4B0B}"/>
              </a:ext>
            </a:extLst>
          </p:cNvPr>
          <p:cNvSpPr txBox="1"/>
          <p:nvPr/>
        </p:nvSpPr>
        <p:spPr>
          <a:xfrm>
            <a:off x="603757" y="336340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down!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C73D9B-0BAA-600D-063B-C285E3698445}"/>
              </a:ext>
            </a:extLst>
          </p:cNvPr>
          <p:cNvSpPr txBox="1"/>
          <p:nvPr/>
        </p:nvSpPr>
        <p:spPr>
          <a:xfrm>
            <a:off x="467143" y="3839814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19’s left child is located at 2 * 0 + 1 = </a:t>
            </a:r>
            <a:r>
              <a:rPr lang="en-US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13962B-26B9-6234-8ABD-6A25346055FA}"/>
              </a:ext>
            </a:extLst>
          </p:cNvPr>
          <p:cNvSpPr txBox="1"/>
          <p:nvPr/>
        </p:nvSpPr>
        <p:spPr>
          <a:xfrm>
            <a:off x="467143" y="4166991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19’s left child is located at 2 * 0 + 2 =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AD2CA-99EF-CAF2-DE79-195DB8028342}"/>
              </a:ext>
            </a:extLst>
          </p:cNvPr>
          <p:cNvSpPr txBox="1"/>
          <p:nvPr/>
        </p:nvSpPr>
        <p:spPr>
          <a:xfrm>
            <a:off x="351726" y="4685211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want to swap it with the lower value)</a:t>
            </a:r>
          </a:p>
        </p:txBody>
      </p:sp>
    </p:spTree>
    <p:extLst>
      <p:ext uri="{BB962C8B-B14F-4D97-AF65-F5344CB8AC3E}">
        <p14:creationId xmlns:p14="http://schemas.microsoft.com/office/powerpoint/2010/main" val="19928642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1A22397-8C66-C588-DBDA-FD54F44FD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8910480-DCCA-03E4-859E-AD055252F8F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9D8EEF8-1995-00FE-0579-5AEE8AE2EC8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76AC50B-B096-3C72-2217-BC58119F5DA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00FCC9C-6C38-89BF-7D9A-EBA8C67A2A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25B5A54-7FB8-DF48-1E58-3710692B894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E0158-5E0D-3757-16EE-A98AF0B56AD6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38291-4E50-0904-5851-B9EE462CEA4F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D932B4-272D-A105-B660-AF433089E7BD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BCF3C7-8CD0-FB1C-E32C-4408FDA2EA9E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412797-4F14-E916-8F4B-E26D10117749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534E12-87EA-248D-EB6F-A80C48C859D2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CC0D54-1BEB-6569-5123-5629C28F6EB8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5BD3CC-3F4B-72F3-FA74-B466CCB2F97F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1353E3-5BE9-4E26-0D23-3405C6F675D1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93AAE2-A77F-3BE5-DE55-6B2F64A65234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34021B-E01A-80F7-5ABB-F63373C1629E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3C9639-599B-1F6E-44EA-7B4E2CFB3E58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A669A2-48BC-4DDC-55CA-3BC84324BDC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97110-76A6-803E-447A-71126927BCDB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BC8E39-3C92-7491-B80F-7BE15683A497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6E68C5-971D-D2F4-A128-281D5FBD1A1A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DD9B9F-E67A-3EE0-1C7F-AEDD422FEBC4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323691-E6A3-92BE-0B4B-F9572689C33E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4D9A96-FC9D-B9D8-706B-AA3644BBA595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E19170-E9E2-485B-BB48-4FD0CF3C4C7B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990810-EA6C-3BF9-A86A-C383D6B9C72D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372017F-895E-ADD1-26B3-A1B7961D96BF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F602AA0-9CFE-BF29-F418-DE3CAAA8EAAE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646203-DF1F-820D-6592-FF0E38AE6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55805"/>
              </p:ext>
            </p:extLst>
          </p:nvPr>
        </p:nvGraphicFramePr>
        <p:xfrm>
          <a:off x="122029" y="1848447"/>
          <a:ext cx="58154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BED9EF5-8027-767E-29D4-7C6B801A34C7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CB5298-0F9D-B579-AF14-2EFAA0AF0291}"/>
              </a:ext>
            </a:extLst>
          </p:cNvPr>
          <p:cNvSpPr txBox="1"/>
          <p:nvPr/>
        </p:nvSpPr>
        <p:spPr>
          <a:xfrm>
            <a:off x="1149953" y="28382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poll();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3376BC-907C-C3D7-0893-5476E84EF05E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DEBF01-5D3D-5E56-452E-121B21FD7F31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382BD4-A95E-3E15-39EA-10EA93DDA674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73D98A-1054-7617-9445-37F61C132220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E00C30-C670-41CE-E1AC-833325053E8D}"/>
              </a:ext>
            </a:extLst>
          </p:cNvPr>
          <p:cNvSpPr txBox="1"/>
          <p:nvPr/>
        </p:nvSpPr>
        <p:spPr>
          <a:xfrm>
            <a:off x="603757" y="336340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down!</a:t>
            </a:r>
          </a:p>
        </p:txBody>
      </p:sp>
    </p:spTree>
    <p:extLst>
      <p:ext uri="{BB962C8B-B14F-4D97-AF65-F5344CB8AC3E}">
        <p14:creationId xmlns:p14="http://schemas.microsoft.com/office/powerpoint/2010/main" val="22063733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5D17071-74E3-82FD-381E-DF2B692E7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B447691-B7D0-D288-B7C4-DB5A103619B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1E9BA32-2297-41D4-AB9D-89EDC4E12B5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38EB83F-A849-2B1D-8E3C-5FCC67D1B8E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683C010-4F13-A32D-FB12-5172FE68AE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F1B0963-378A-C856-AC11-DE641F1552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F0554-2239-997A-C500-334B2BDFC9A3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F30F89-D45E-C078-B07D-DE35217F694F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579D54-379E-C1F5-AF8E-2672831131D9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699BFB-A172-CA68-7CDD-B5ECD0548C71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36C987-4709-17E8-30A1-97DF08D6050B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85D23A-9071-ADD4-E5C3-E60AB1564AB8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698B9D-E31B-1AA1-510E-669C38BA485D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EF24CA-6942-4AD8-23E3-5775CEE32D98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5F25CE-01CF-3D8C-4B93-F8D733AC371C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67BC0E-3FE9-212E-3C83-D2564F7B58AF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B34C43-C2DE-FD80-0B71-0DB61C165321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04620E-4BD2-B130-345F-2612A32EC998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28F8CF-AF7D-BC27-766D-C66908F447D0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BEDA9B-EF98-9351-5C4A-4767213360D7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DB9C19-342C-25C1-A039-4ED263FA8856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E5456D-0E82-3BBA-EC87-C0263A99AEAE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A731B3-428B-E9EE-CA3C-F11294D9BA4A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F4C348-5341-15DE-94F0-BDFCE14E8013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EC570B5-497E-D2C9-60C1-30B57BE04B95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2448B2-5BE7-62B1-4FDA-7145138A3D3C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AFC622-2340-E18D-F29E-0EA2E0DF2D2E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5ED51E5-DB05-BF28-B814-17FA7E421D74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5634F1-A144-120F-E6DC-383A8E764EA4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B62126-66FC-10CA-C09B-5609E5B14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515826"/>
              </p:ext>
            </p:extLst>
          </p:nvPr>
        </p:nvGraphicFramePr>
        <p:xfrm>
          <a:off x="122029" y="1848447"/>
          <a:ext cx="58154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2D2898D-32E9-5FB5-53BA-3CAA239B1BCE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72CEEC-6814-CCFB-91AB-A90C895C633B}"/>
              </a:ext>
            </a:extLst>
          </p:cNvPr>
          <p:cNvSpPr txBox="1"/>
          <p:nvPr/>
        </p:nvSpPr>
        <p:spPr>
          <a:xfrm>
            <a:off x="1149953" y="28382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poll();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D71DEE-AC4F-8864-73B4-2E6827FA1375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BB8116-F5BF-512C-163F-BBB95091DB8F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212B7E-5BD3-9F76-1CEA-338C88E2C9B6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96234E-9A74-4D15-0496-F31CC27488C2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9072B1-CA49-412B-E369-DD0B05BCE17A}"/>
              </a:ext>
            </a:extLst>
          </p:cNvPr>
          <p:cNvSpPr txBox="1"/>
          <p:nvPr/>
        </p:nvSpPr>
        <p:spPr>
          <a:xfrm>
            <a:off x="603757" y="336340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down!</a:t>
            </a:r>
          </a:p>
        </p:txBody>
      </p:sp>
    </p:spTree>
    <p:extLst>
      <p:ext uri="{BB962C8B-B14F-4D97-AF65-F5344CB8AC3E}">
        <p14:creationId xmlns:p14="http://schemas.microsoft.com/office/powerpoint/2010/main" val="42470997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6F4D77E-473C-5A88-0995-CCF4EE54E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CC8701F-0E00-806A-76A7-3353CC020B7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4E54B5B-8850-02F5-9951-961D99D7C6B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3E014F1-F23E-E6AC-0BEF-DACABB0AE19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B951008-39CD-5D33-9325-179E163D21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E21A2CD-77AA-7D26-9BB1-198E3758B1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DF5CF-0A18-3443-AFA3-A835171C5CDE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59D902-2833-C629-E61A-78735CC33C60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D48F76-1C6A-D616-5BCC-1C22A2E1A1E8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F477C-BE67-FF7E-59DB-82BAD47D9412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6C7941-68F5-21CC-7DD0-E707C5A9E9F9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7C434E-FB5D-DD3C-9F8A-153FAEF41519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8926B6-2309-37EE-47F1-54AAC5226F6A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22B2D0-E021-56EE-E415-0E826A902C3F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E0E054-0E41-9ED0-B025-3443E02C4FBF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64845E-5B72-CC2B-050B-9E01C32C4AB2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139A5A-7DEF-DADB-696C-10100201319C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A9E6E2-36CC-E466-F7EF-492C37EECCCB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BFC602-B368-8F55-F220-D8294ADE1E16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68FB52-708A-0158-42FF-74DC85ADEFF0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797452-C66D-3DD0-E804-8E49065E7DC5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A44F39-BC45-22D0-14B9-07B0F82EF03D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3893B8-C7BC-B45A-3DF6-AE17161EA55C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06B50C-5C83-D9D1-6403-26A1444F404C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574A61-4813-B8DF-F366-5089947D7964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5C3589-F8A0-925C-8485-08DBB986F664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C2EA14-B338-953C-84F7-C8719EE78F62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338ADF5-33F1-AA9B-3DEA-949DC77D374F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6D60A9-EEC7-2EBC-6C02-14BF01BC48A7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7C09D6-7E7E-1A59-4C9C-3D916387C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49374"/>
              </p:ext>
            </p:extLst>
          </p:nvPr>
        </p:nvGraphicFramePr>
        <p:xfrm>
          <a:off x="122029" y="1848447"/>
          <a:ext cx="58154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3B6E90-4D4C-27EF-3E51-EDB46ADF0D2C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B3608C-6965-4802-36E7-5CDACA76C243}"/>
              </a:ext>
            </a:extLst>
          </p:cNvPr>
          <p:cNvSpPr txBox="1"/>
          <p:nvPr/>
        </p:nvSpPr>
        <p:spPr>
          <a:xfrm>
            <a:off x="1149953" y="28382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poll();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265528-13A5-A881-3A28-3CF3B0FBD4BC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F3E4CA-B8A4-3720-7C7D-1AACF9FBD299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D024D-7FE1-2751-A73B-A247F39E2944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57379A-8484-597A-508C-7E3A3F833541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BDCB47-5DBA-054A-D517-D6CC6868A69F}"/>
              </a:ext>
            </a:extLst>
          </p:cNvPr>
          <p:cNvSpPr txBox="1"/>
          <p:nvPr/>
        </p:nvSpPr>
        <p:spPr>
          <a:xfrm>
            <a:off x="603757" y="336340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down!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260DA-35ED-C37D-2F68-C2940456BCC7}"/>
              </a:ext>
            </a:extLst>
          </p:cNvPr>
          <p:cNvSpPr txBox="1"/>
          <p:nvPr/>
        </p:nvSpPr>
        <p:spPr>
          <a:xfrm>
            <a:off x="467143" y="3839814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19’s left child is located at 2 * 1 + 1 = </a:t>
            </a:r>
            <a:r>
              <a:rPr lang="en-US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45A298-1035-C59E-84B5-07FA76D65487}"/>
              </a:ext>
            </a:extLst>
          </p:cNvPr>
          <p:cNvSpPr txBox="1"/>
          <p:nvPr/>
        </p:nvSpPr>
        <p:spPr>
          <a:xfrm>
            <a:off x="467143" y="4166991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19’s left child is located at 2 * 1 + 2 = </a:t>
            </a:r>
            <a:r>
              <a:rPr lang="en-US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60A746-6B35-9A88-E0C9-1EF72F23517F}"/>
              </a:ext>
            </a:extLst>
          </p:cNvPr>
          <p:cNvSpPr txBox="1"/>
          <p:nvPr/>
        </p:nvSpPr>
        <p:spPr>
          <a:xfrm>
            <a:off x="351726" y="4685211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want to swap it with the lower value)</a:t>
            </a:r>
          </a:p>
        </p:txBody>
      </p:sp>
    </p:spTree>
    <p:extLst>
      <p:ext uri="{BB962C8B-B14F-4D97-AF65-F5344CB8AC3E}">
        <p14:creationId xmlns:p14="http://schemas.microsoft.com/office/powerpoint/2010/main" val="16144200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603A125-203C-8E9F-F03F-BF5FEB7F0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1E7294E-3A2C-C476-6562-447129913AB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D39401E-8970-A2CC-9846-2A6BEE6CEF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FA69B73-AC84-83A7-37D9-E9AD8337FB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220CA48-0F6A-EF32-2EF9-E0D3831DB0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9358CE3-1334-5EB1-A6C0-7D5FB6A331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9CAE8-5829-7718-C399-C54498EF0CC9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0DCA2-8505-A68C-411C-86CE97C9D971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9184AC-7A30-1756-3603-30F5D071BE55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EE18FD-73E9-38AE-10CF-4815973DD3E9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EEAA6C-EF02-A275-26D7-0E25322DB066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D2439F-0BDD-3078-EA5F-CC73C7D49867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BF2C95-4818-7D0E-FB8A-8EA3A60F49C0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FF0FEF-938D-2BFF-190E-1EE36B0A8968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421905-2A8F-8D22-6BC9-19D428FA219B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31775C-7C24-4F9B-C7AF-9D37350099EA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B5E4DC-A435-7D9A-F58A-C3340C7DD90B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6584D0-F360-B41E-C0EE-C9CBC067CEE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8DBC62-11B6-F116-67C4-A79A083B4B56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0A3DFA-00A0-29C0-BE42-CCBBD22A4D03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61D70E-6038-5F0C-9EC0-2FDE2645A676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EF90B4-809B-9B32-21E0-F608D9442D1A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9D1EBF-4F7E-101E-6091-B1F660A86B66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7E7EFF-05EB-EF3F-43C8-0FA8B22D6970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C43EFFD-EFAE-2BEB-6F78-EF742B2C9256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969AB3-D07C-1005-5BA8-639EBE949D7C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A7BF7D-415F-0D70-B261-339D7C397623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E228264-19DF-0397-B902-13EE9AD0F604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16D494-02A3-05C3-F871-BB3D3EC47905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2DDBDC-8E3B-3166-9E49-D3B87EF2E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354227"/>
              </p:ext>
            </p:extLst>
          </p:nvPr>
        </p:nvGraphicFramePr>
        <p:xfrm>
          <a:off x="122029" y="1848447"/>
          <a:ext cx="58154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3CA13AD-8ADD-AAE4-227D-8BB38C490A97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5FD208-97DC-9216-2917-B06BB2A412C0}"/>
              </a:ext>
            </a:extLst>
          </p:cNvPr>
          <p:cNvSpPr txBox="1"/>
          <p:nvPr/>
        </p:nvSpPr>
        <p:spPr>
          <a:xfrm>
            <a:off x="1149953" y="28382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poll();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ED9E41-D6F4-8BC7-A7D6-09932FCDB862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D66CF7-9829-CD18-7FEB-B83983434EFF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87EB64-3B16-A545-532E-A4D7B391550F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5C76E3-53EB-9415-27D0-109472376AF6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F7A23B-5454-ECCF-73E9-2710F1015E79}"/>
              </a:ext>
            </a:extLst>
          </p:cNvPr>
          <p:cNvSpPr txBox="1"/>
          <p:nvPr/>
        </p:nvSpPr>
        <p:spPr>
          <a:xfrm>
            <a:off x="603757" y="336340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down!</a:t>
            </a:r>
          </a:p>
        </p:txBody>
      </p:sp>
    </p:spTree>
    <p:extLst>
      <p:ext uri="{BB962C8B-B14F-4D97-AF65-F5344CB8AC3E}">
        <p14:creationId xmlns:p14="http://schemas.microsoft.com/office/powerpoint/2010/main" val="14042598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ACD6520-8C75-18C5-399E-1712D6542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3665E33-22EE-9727-D20E-93447EA02F9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314FB1A-638C-82C5-3653-8FB32C246C6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FF1CFE1-E991-63C9-04ED-F254812829A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D31BB09-2B04-DA74-7394-6EC8C87127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B1B7C44-FD0C-9883-E0BA-D118219284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FEC58-B12F-080E-B20B-56636537F5FE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725614-6EDB-9132-EAA2-524287AFA9C6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1CB364-41D9-1C26-B31F-5F76A800E469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C3A963-D9DB-001E-DE00-5B251853ABE6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00A6FC-643A-F9CF-437D-DC716996DE1A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D2B8A9-4335-E8B8-983F-7380B3096BC1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A2DAA4-F627-53FB-A72B-7FDAD47B6E5A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ACDC0C-3EFD-316F-1846-2114787D1A27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7B8C48E-59BD-4738-0270-433F162930A2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24191B-0CDA-9F1E-3BA6-FDA86E7761E9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88B7D5-C8CF-5F7E-207D-3C64AAAE9ACA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E3AEE1-F27D-C584-3D73-07D4BD312902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C7FC5B-166E-33C8-A8CF-5820B66C720A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184761-2567-06EF-3166-4E19C52097A6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5B5EE2-9A02-DB82-AC96-9456508E6AD7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0EA358-17D5-D218-C7DC-52AEACCC3962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0A10C6-BF38-30D3-9765-932D4DBEFE68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48C46A-0111-025D-490F-6EA899E5A905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FD7AB62-8198-9CFC-ADEA-545B00803E3E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33DB82-0A93-240F-2B19-B3BB4F580543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122D02-8CBD-2A87-992A-49A73DCCC729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8BA3A37-C96E-D781-AB7B-F0D364DC92AD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8B841-1030-7BFC-9363-60FCFBADC8C0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CC6FF6-5A1D-C126-2D78-5585982C9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72407"/>
              </p:ext>
            </p:extLst>
          </p:nvPr>
        </p:nvGraphicFramePr>
        <p:xfrm>
          <a:off x="122029" y="1848447"/>
          <a:ext cx="58154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DFB0B29-1926-E7CB-1381-80CACAE1CBC3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DEB484-BA95-3309-8F7F-3F10E6F540D2}"/>
              </a:ext>
            </a:extLst>
          </p:cNvPr>
          <p:cNvSpPr txBox="1"/>
          <p:nvPr/>
        </p:nvSpPr>
        <p:spPr>
          <a:xfrm>
            <a:off x="1149953" y="28382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poll();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D22F83-CDF6-856E-0CF0-76814849731E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A4BD86-74FA-58E5-F7D2-6F1F4ED93A69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94FCF4-6F8C-5922-E637-B69AF116736A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47D784-F90E-3BF8-2294-C8B39244EB07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FEF7D0-5D85-1B2A-71E0-1034122BECA8}"/>
              </a:ext>
            </a:extLst>
          </p:cNvPr>
          <p:cNvSpPr txBox="1"/>
          <p:nvPr/>
        </p:nvSpPr>
        <p:spPr>
          <a:xfrm>
            <a:off x="603757" y="336340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down!</a:t>
            </a:r>
          </a:p>
        </p:txBody>
      </p:sp>
    </p:spTree>
    <p:extLst>
      <p:ext uri="{BB962C8B-B14F-4D97-AF65-F5344CB8AC3E}">
        <p14:creationId xmlns:p14="http://schemas.microsoft.com/office/powerpoint/2010/main" val="3700679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6CDB8B-0647-300E-3681-99FC5879A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3E0FB94-F270-9130-6B41-094E5BF4A2A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A597FEF-A89E-A6B6-FEC2-CB88F0E310C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1B3F348-1A33-D78A-39EB-3B4228C99AF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E6A57C1-E985-5802-328D-E435933010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A1F07BC-3FCF-1B1C-B2E7-98B2838129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C1B29-28DC-73FD-E337-A7B835EF5405}"/>
              </a:ext>
            </a:extLst>
          </p:cNvPr>
          <p:cNvSpPr txBox="1"/>
          <p:nvPr/>
        </p:nvSpPr>
        <p:spPr>
          <a:xfrm>
            <a:off x="533400" y="304800"/>
            <a:ext cx="10979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Heap</a:t>
            </a:r>
            <a:r>
              <a:rPr lang="en-US" sz="2400" dirty="0"/>
              <a:t> data structure is complete binary tree that follows the </a:t>
            </a:r>
            <a:r>
              <a:rPr lang="en-US" sz="2400" b="1" dirty="0">
                <a:solidFill>
                  <a:srgbClr val="FF0000"/>
                </a:solidFill>
              </a:rPr>
              <a:t>heap property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314AF5-BD31-7B33-B9F0-2D4ACB7EB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2971800"/>
            <a:ext cx="5067300" cy="3108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AE4797-CCAE-F144-9ADC-6ABF72055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048000"/>
            <a:ext cx="4507472" cy="2905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A77350-779E-D334-0F9F-E778B948BFA4}"/>
              </a:ext>
            </a:extLst>
          </p:cNvPr>
          <p:cNvSpPr txBox="1"/>
          <p:nvPr/>
        </p:nvSpPr>
        <p:spPr>
          <a:xfrm>
            <a:off x="4419600" y="927442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Two types of heaps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EB9CE-44BC-FC04-732C-D17A4D93CDA7}"/>
              </a:ext>
            </a:extLst>
          </p:cNvPr>
          <p:cNvSpPr txBox="1"/>
          <p:nvPr/>
        </p:nvSpPr>
        <p:spPr>
          <a:xfrm>
            <a:off x="570411" y="19812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Max Heap </a:t>
            </a:r>
            <a:r>
              <a:rPr lang="en-US" sz="2400" dirty="0"/>
              <a:t>– Parent nodes are greater than both of its children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C1434-33CC-E4CA-7513-8D6422BB3DC8}"/>
              </a:ext>
            </a:extLst>
          </p:cNvPr>
          <p:cNvSpPr txBox="1"/>
          <p:nvPr/>
        </p:nvSpPr>
        <p:spPr>
          <a:xfrm>
            <a:off x="7467600" y="2004923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Min Heap </a:t>
            </a:r>
            <a:r>
              <a:rPr lang="en-US" sz="2400" dirty="0"/>
              <a:t>– Parent nodes are less than both of its children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0D29E1D-0608-9A9E-82C8-F35A46BDE5D0}"/>
              </a:ext>
            </a:extLst>
          </p:cNvPr>
          <p:cNvSpPr/>
          <p:nvPr/>
        </p:nvSpPr>
        <p:spPr>
          <a:xfrm rot="4631883">
            <a:off x="3214691" y="3241038"/>
            <a:ext cx="353483" cy="38608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312829E-5762-DD75-75BF-92D21DC1DD5E}"/>
              </a:ext>
            </a:extLst>
          </p:cNvPr>
          <p:cNvSpPr/>
          <p:nvPr/>
        </p:nvSpPr>
        <p:spPr>
          <a:xfrm rot="4631883">
            <a:off x="9728062" y="3262480"/>
            <a:ext cx="353483" cy="38608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AC1BFC-544B-45DD-0DF6-59B92A0565A9}"/>
              </a:ext>
            </a:extLst>
          </p:cNvPr>
          <p:cNvSpPr txBox="1"/>
          <p:nvPr/>
        </p:nvSpPr>
        <p:spPr>
          <a:xfrm>
            <a:off x="3557571" y="3138848"/>
            <a:ext cx="2274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maximum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CE3BF-4D55-9E00-0BB4-25204132BAA5}"/>
              </a:ext>
            </a:extLst>
          </p:cNvPr>
          <p:cNvSpPr txBox="1"/>
          <p:nvPr/>
        </p:nvSpPr>
        <p:spPr>
          <a:xfrm>
            <a:off x="10216635" y="3205252"/>
            <a:ext cx="2274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minimum value</a:t>
            </a:r>
          </a:p>
        </p:txBody>
      </p:sp>
    </p:spTree>
    <p:extLst>
      <p:ext uri="{BB962C8B-B14F-4D97-AF65-F5344CB8AC3E}">
        <p14:creationId xmlns:p14="http://schemas.microsoft.com/office/powerpoint/2010/main" val="13654323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294DDB1-804A-C69A-5AE4-DAD92B574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2F61CF6-AF02-3430-6604-6BB07069BFF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88E525B-23C6-7812-5E92-E81D513BA52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F41E18F-204B-C71B-D18A-8D74E5741A0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FE1DD8-9FB7-14B0-0929-3F66510ADA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437511D-441E-8456-AE48-736554135F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F0D2B-B2B0-F0D5-11A1-B5632F35FEB4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D1A21C-AD56-4AD0-AEC2-021741DAC86C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1D06C3-CAD7-409A-E68A-12BE39771A12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F01E66-25A5-81B0-D29A-9E27CE6B8D4B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A551F1-72C1-025B-1ABE-29B79C296A74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994826-58FF-4DBF-5AE7-4E2A2564602F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429155-80FB-7319-3A98-3F29D620CA2F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95F219-5784-D088-4731-248A989E6BDC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FC3DE9-ABD6-EE2B-9D18-B457846DFBED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73D6B9-C849-7392-9AE7-AEFC19E10A4D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3F398A-7509-2687-E213-B37BE72BBD19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C6E235-E59D-5A2E-0E2D-A641C88A3A79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1A528B-4BF9-C02E-8F57-AACA8FD35D46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9DF9A2-96EA-4D36-EFCD-FCF0091A07A3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85AB2D-2C4A-4958-1496-E0E4241F7E38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391C87-B964-3E79-A7EE-F129ED5F64BD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FEFA81-4CBD-2AF3-5D37-1058DAB0D5B6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5BB620-7E75-C69F-3E84-EC5B61874096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AEA811-2DCC-41F7-B095-71126C22D156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18EC59-AEA1-5ADE-D4C7-62AB27C63D9C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210DF4-428E-08D6-547F-9A9D8F580621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657F026-375F-928A-90DE-5F47B88C0A98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BE6813-5005-019A-C819-7ED85EE20283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BE6B73-6026-4F0C-E61E-DF12A355E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618107"/>
              </p:ext>
            </p:extLst>
          </p:nvPr>
        </p:nvGraphicFramePr>
        <p:xfrm>
          <a:off x="122029" y="1848447"/>
          <a:ext cx="58154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9776A19-B89E-2D81-FC70-E2EEE4F2D8C6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668CDB-146A-E04F-68FA-C0E126CD13D9}"/>
              </a:ext>
            </a:extLst>
          </p:cNvPr>
          <p:cNvSpPr txBox="1"/>
          <p:nvPr/>
        </p:nvSpPr>
        <p:spPr>
          <a:xfrm>
            <a:off x="1149953" y="28382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poll();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874224-6138-25A3-48B0-6EB1CDC538E3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16DFFF-DDBF-D872-B56F-E013AA48B05B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ABBEEA-B6F4-F262-4CDE-8C48AC2D2202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837E03-AB9C-6BA8-A4C3-A872141DB135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602793-0D04-59DC-C902-BA522AE7A710}"/>
              </a:ext>
            </a:extLst>
          </p:cNvPr>
          <p:cNvSpPr txBox="1"/>
          <p:nvPr/>
        </p:nvSpPr>
        <p:spPr>
          <a:xfrm>
            <a:off x="603757" y="336340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down!</a:t>
            </a:r>
          </a:p>
        </p:txBody>
      </p:sp>
      <p:pic>
        <p:nvPicPr>
          <p:cNvPr id="29" name="Picture 2" descr="thumbs up&quot; Emoji - Download for free – Iconduck">
            <a:extLst>
              <a:ext uri="{FF2B5EF4-FFF2-40B4-BE49-F238E27FC236}">
                <a16:creationId xmlns:a16="http://schemas.microsoft.com/office/drawing/2014/main" id="{72F13411-DB7B-CFC1-EF27-DD59FD48A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758" y="4460214"/>
            <a:ext cx="9213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3194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B26676F-1981-CD01-11DA-4773FBB8F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50B9913-0372-2FDB-0ED8-CA3B8558A0F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A685D5-B501-2D4F-D4DF-ECAC6461BA5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B7CA857-FA16-3325-2446-B5DE2E048F3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E00A270-FC70-7868-BFB1-E13321EC94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138367A-EA26-EA9F-8AEC-8AA46336796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2E109-BDF5-82B9-58B8-A59DE0B18D0A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DB0274-7A27-6E7A-9895-3F2F04D23D08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FDA77B-D079-A646-FBF9-B2437E4DF71C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92B2F6-2ACC-AC49-FBB1-28E113307A48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B84702-A165-2E62-8F81-792B27B64569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07B95F-8787-3282-7E70-DEC1F34D82E1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E0B2A1-3360-5EA6-4CFF-C3A6AF570C74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D4A4BB-D9ED-DA75-EC04-7B6F120C8CD0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769695-750A-1FB2-8BDA-C8F0E18CFA41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02A9AC-8FE4-FFBC-E31A-0D7D548831AC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01377D-9565-FB96-E525-EECEF8848EBE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DD13AC-0DDF-1145-4AAD-1A88B613E32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649EB4-AD38-2D52-0F40-C70F3462028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9DE0AB-6DD9-3B76-5DBF-ED31D1275F44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575391-A3F9-8DE8-F5BD-D328C3E0EA25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397DDF-0E0F-622D-8B6A-297EFF3805F9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ADCF65-FD39-D6CE-90CD-A4B1F07F9283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71E498-130B-AA20-A80D-C7922AE7F3F6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C477A90-AA9D-13D3-3567-F9BA83F47CAC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218A22-B2CE-EF89-0536-4E2026F0211F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AF06EE-DA3F-50B6-0301-013A5BC993C9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3823919-E048-C27F-14A5-22AE5FBC4CA8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8318A6-4085-F1C3-CA1F-723D9143C952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901267-E845-1203-7FA9-662F0E9BADA3}"/>
              </a:ext>
            </a:extLst>
          </p:cNvPr>
          <p:cNvGraphicFramePr>
            <a:graphicFrameLocks noGrp="1"/>
          </p:cNvGraphicFramePr>
          <p:nvPr/>
        </p:nvGraphicFramePr>
        <p:xfrm>
          <a:off x="122029" y="1848447"/>
          <a:ext cx="58154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4F50F25-5738-ED06-4B2F-C2FD07F41099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D68D21-DF4D-1BE6-9A5E-BCD8ECD544DE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D4B6FE-C761-44E9-3B64-C0BA15F020B2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71D33E-73B5-987B-945D-00EE5CE05B9B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7D6BAE-1F97-FC7F-1702-B1B2577927DB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3A81A2-4368-D0C7-E8AE-0B02B7AD33FC}"/>
              </a:ext>
            </a:extLst>
          </p:cNvPr>
          <p:cNvSpPr/>
          <p:nvPr/>
        </p:nvSpPr>
        <p:spPr>
          <a:xfrm>
            <a:off x="401138" y="3566252"/>
            <a:ext cx="2743200" cy="16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Let’s code this!!!</a:t>
            </a:r>
          </a:p>
        </p:txBody>
      </p:sp>
      <p:pic>
        <p:nvPicPr>
          <p:cNvPr id="37" name="Picture 36" descr="A cat lying on a blanket&#10;&#10;Description automatically generated">
            <a:extLst>
              <a:ext uri="{FF2B5EF4-FFF2-40B4-BE49-F238E27FC236}">
                <a16:creationId xmlns:a16="http://schemas.microsoft.com/office/drawing/2014/main" id="{954ED798-37F3-4DBF-9337-CC64F3F9BF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6" b="22120"/>
          <a:stretch/>
        </p:blipFill>
        <p:spPr>
          <a:xfrm>
            <a:off x="3494029" y="3566252"/>
            <a:ext cx="1798605" cy="170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933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ABBF56C-2158-41FA-EFCE-1F0302549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2480004-365C-04CA-73DE-4B4E4774365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F53498C-B636-FAB0-0752-BCAB9A4BC48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B835863-F073-FE88-787F-0793D9B6F8F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2E9A1DC-5975-BAAD-2C53-996F3B91B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2E84A40-0FE7-DAA8-BE39-4469C5B565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FF08D0-F387-05B1-650C-B3A35FCCECC1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B959E89-0763-8A5D-F137-6D4F6B463C6B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D69EC0D-B6F5-65A8-24C5-0E6A7D29A3C1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F3215CA-A24A-3AAD-3A25-17F53A974215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53E5CB-439F-1735-D9A0-10D74C5F09D4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28758F-6D44-A8AD-AD94-2DB3EC4FA9E2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3325656-021C-600E-DC88-40C6C04184F3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7B5A00-571B-22EE-88AB-D2B781BCD713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CF7A8CC-5C78-D980-367C-4A9B5A607FC7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02DB594-1D59-CF09-F250-5A58F2FEF60E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00F8EA7-BF14-DEED-EDCD-614BA8C98F5D}"/>
              </a:ext>
            </a:extLst>
          </p:cNvPr>
          <p:cNvCxnSpPr>
            <a:stCxn id="29" idx="4"/>
            <a:endCxn id="31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610789-4378-97DD-1046-25820A13C150}"/>
              </a:ext>
            </a:extLst>
          </p:cNvPr>
          <p:cNvCxnSpPr>
            <a:stCxn id="29" idx="4"/>
            <a:endCxn id="36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5AF5AEF-5947-62D1-BAE9-C25E945F2AF5}"/>
              </a:ext>
            </a:extLst>
          </p:cNvPr>
          <p:cNvCxnSpPr>
            <a:stCxn id="31" idx="4"/>
            <a:endCxn id="38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57E1F3-810A-83E9-D7F9-E4FCC1BAA880}"/>
              </a:ext>
            </a:extLst>
          </p:cNvPr>
          <p:cNvCxnSpPr>
            <a:stCxn id="31" idx="4"/>
            <a:endCxn id="39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28E259E-2AC1-74FD-373B-3AA14EBA02F3}"/>
              </a:ext>
            </a:extLst>
          </p:cNvPr>
          <p:cNvCxnSpPr>
            <a:stCxn id="36" idx="4"/>
            <a:endCxn id="44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F3707DB-AAF0-27F8-2219-8884355D644A}"/>
              </a:ext>
            </a:extLst>
          </p:cNvPr>
          <p:cNvCxnSpPr>
            <a:stCxn id="36" idx="4"/>
            <a:endCxn id="45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3A6EF9-AF65-340E-1DAC-23B2D4CE624E}"/>
              </a:ext>
            </a:extLst>
          </p:cNvPr>
          <p:cNvCxnSpPr>
            <a:stCxn id="38" idx="4"/>
            <a:endCxn id="46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DBDA77-CC73-8BC6-CAB5-199CB532B6A9}"/>
              </a:ext>
            </a:extLst>
          </p:cNvPr>
          <p:cNvCxnSpPr>
            <a:stCxn id="38" idx="4"/>
            <a:endCxn id="47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21E62B5-F78B-D323-DA73-BD3D54C56292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8A4E7A1-DBD5-4432-8B89-0B9D5F924787}"/>
              </a:ext>
            </a:extLst>
          </p:cNvPr>
          <p:cNvCxnSpPr>
            <a:stCxn id="39" idx="4"/>
            <a:endCxn id="56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EC5B1CB-B2B6-3227-EC5F-7A9E4849375C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51FB3C7-CF10-4DE9-8970-8F3864AF746E}"/>
              </a:ext>
            </a:extLst>
          </p:cNvPr>
          <p:cNvCxnSpPr>
            <a:stCxn id="39" idx="4"/>
            <a:endCxn id="58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D56DDC3-BFCB-FB25-6994-4A055D03918B}"/>
              </a:ext>
            </a:extLst>
          </p:cNvPr>
          <p:cNvGraphicFramePr>
            <a:graphicFrameLocks noGrp="1"/>
          </p:cNvGraphicFramePr>
          <p:nvPr/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003379AD-339E-B568-9ABF-C93AC7D04D8F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024539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D5606C6-425E-5DBF-911B-8E2DDB55A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10DAAE1-C3C4-CF0D-FF0E-1672E2BEFFF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A95F15-266B-3F46-D248-60BE48BC24E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FD00302-E5CE-44A3-1D11-6C5A5EEECB3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B699D5A-319C-D9D7-FFC7-BF00EC1A59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89F76B6-4A47-0DD9-4A87-117EFE1FCA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0E188-7BAC-5853-F46C-1F13E7802E59}"/>
              </a:ext>
            </a:extLst>
          </p:cNvPr>
          <p:cNvSpPr txBox="1"/>
          <p:nvPr/>
        </p:nvSpPr>
        <p:spPr>
          <a:xfrm>
            <a:off x="2093057" y="1905000"/>
            <a:ext cx="80058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can a Heap do well that other data structures cannot as well?</a:t>
            </a:r>
          </a:p>
        </p:txBody>
      </p:sp>
    </p:spTree>
    <p:extLst>
      <p:ext uri="{BB962C8B-B14F-4D97-AF65-F5344CB8AC3E}">
        <p14:creationId xmlns:p14="http://schemas.microsoft.com/office/powerpoint/2010/main" val="23719406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FC442FE-3482-CCB4-C047-18FCFD49A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E960163-6100-E79B-2612-EB7402EFC0D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8387106-9DBD-DB63-A27F-9198FB0DAEA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82818A4-D68E-EE78-06B5-FDF40F3AE11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2C55C69-A6E1-2483-C3B2-C389EF20A4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6DC871D-F4DE-38C7-8D30-F00B2CF312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1C8B1-E1A6-3A98-A3D1-ECDACC6D82E5}"/>
              </a:ext>
            </a:extLst>
          </p:cNvPr>
          <p:cNvSpPr txBox="1"/>
          <p:nvPr/>
        </p:nvSpPr>
        <p:spPr>
          <a:xfrm>
            <a:off x="2093057" y="1905000"/>
            <a:ext cx="80058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can a Heap do well that other data structures cannot as well?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8D63B-FC2E-954E-40AA-2497DD1A4AFB}"/>
              </a:ext>
            </a:extLst>
          </p:cNvPr>
          <p:cNvSpPr txBox="1"/>
          <p:nvPr/>
        </p:nvSpPr>
        <p:spPr>
          <a:xfrm>
            <a:off x="685800" y="3429000"/>
            <a:ext cx="113140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Finding the largest/smallest element happens in </a:t>
            </a:r>
            <a:r>
              <a:rPr lang="en-US" sz="2800" b="1" dirty="0"/>
              <a:t>O(1)</a:t>
            </a:r>
            <a:r>
              <a:rPr lang="en-US" sz="2800" dirty="0"/>
              <a:t> time</a:t>
            </a:r>
          </a:p>
          <a:p>
            <a:endParaRPr lang="en-US" sz="2800" dirty="0"/>
          </a:p>
          <a:p>
            <a:r>
              <a:rPr lang="en-US" sz="2800" dirty="0"/>
              <a:t>Because we use an array, it might be more memory efficient than a standard tree</a:t>
            </a:r>
          </a:p>
        </p:txBody>
      </p:sp>
    </p:spTree>
    <p:extLst>
      <p:ext uri="{BB962C8B-B14F-4D97-AF65-F5344CB8AC3E}">
        <p14:creationId xmlns:p14="http://schemas.microsoft.com/office/powerpoint/2010/main" val="15018148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AC23BD1-BB88-56A0-1CBE-A0DFE8FD1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08C42C6-A45E-A354-535F-BB90D733F06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FF7ABD1-0522-6CF0-B3C8-9B13AF1AD22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DB07638-8362-2606-511E-C4674ECE8DF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C8E016A-82E3-0226-F4B2-9A04B1B521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96BEF18-5100-A2DF-4437-68C4F43627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15292-11C0-DFFE-6C5D-F20C1942E0A8}"/>
              </a:ext>
            </a:extLst>
          </p:cNvPr>
          <p:cNvSpPr txBox="1"/>
          <p:nvPr/>
        </p:nvSpPr>
        <p:spPr>
          <a:xfrm>
            <a:off x="2462375" y="1219200"/>
            <a:ext cx="6842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Does a Heap remind you of any other data structures?</a:t>
            </a:r>
          </a:p>
        </p:txBody>
      </p:sp>
    </p:spTree>
    <p:extLst>
      <p:ext uri="{BB962C8B-B14F-4D97-AF65-F5344CB8AC3E}">
        <p14:creationId xmlns:p14="http://schemas.microsoft.com/office/powerpoint/2010/main" val="9726997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A6983E6-5809-8E98-C24A-F124CBA43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991340A-98E6-FB5C-A290-9EA5FE5C3F2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31825E7-EF9E-70E0-6458-B04230C11D8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345117A-2F1B-6D20-7B2E-524F99D517C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78B8C27-1B02-D637-5999-73F4DC6E1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1C0EBE3-CFD2-868E-4C2D-F5B8F083EC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792BC-C177-9103-FD3A-C5F5AE549AF7}"/>
              </a:ext>
            </a:extLst>
          </p:cNvPr>
          <p:cNvSpPr txBox="1"/>
          <p:nvPr/>
        </p:nvSpPr>
        <p:spPr>
          <a:xfrm>
            <a:off x="2462375" y="1219200"/>
            <a:ext cx="6842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Does a Heap remind you of any other data structures?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745A6-B9BB-2489-205E-39A95A3A9817}"/>
              </a:ext>
            </a:extLst>
          </p:cNvPr>
          <p:cNvSpPr txBox="1"/>
          <p:nvPr/>
        </p:nvSpPr>
        <p:spPr>
          <a:xfrm>
            <a:off x="3810000" y="2590800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val="20374925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62D720A-A853-467B-3B97-FD6E6ECB8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B586689-7A71-C877-281C-3AA67FB8C2A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CD08FE1-084D-8E2B-DE22-39C8C8828C1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E903557-0BE9-37E6-69C0-17193ACB26F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36C410E-DF47-A381-D95F-894D6A508A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87BE959-D709-9B45-B22C-8D9F32BB4C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DAB8-863E-57FE-C731-A5B5BCD90C93}"/>
              </a:ext>
            </a:extLst>
          </p:cNvPr>
          <p:cNvSpPr txBox="1"/>
          <p:nvPr/>
        </p:nvSpPr>
        <p:spPr>
          <a:xfrm>
            <a:off x="2462375" y="1219200"/>
            <a:ext cx="6842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Does a Heap remind you of any other data structures?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1B7A2-1739-72D9-49F3-B2322E6D0517}"/>
              </a:ext>
            </a:extLst>
          </p:cNvPr>
          <p:cNvSpPr txBox="1"/>
          <p:nvPr/>
        </p:nvSpPr>
        <p:spPr>
          <a:xfrm>
            <a:off x="3810000" y="2590800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Priority Queue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91B2C-D827-507C-1D33-6395F8677BA2}"/>
              </a:ext>
            </a:extLst>
          </p:cNvPr>
          <p:cNvSpPr txBox="1"/>
          <p:nvPr/>
        </p:nvSpPr>
        <p:spPr>
          <a:xfrm>
            <a:off x="990600" y="3620870"/>
            <a:ext cx="10371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Whenever we remove an element, we always remove the smallest/largest value (</a:t>
            </a:r>
            <a:r>
              <a:rPr lang="en-US" sz="2000" b="1" dirty="0">
                <a:latin typeface="Consolas" panose="020B0609020204030204" pitchFamily="49" charset="0"/>
              </a:rPr>
              <a:t>poll()</a:t>
            </a:r>
            <a:r>
              <a:rPr lang="en-US" sz="2000" dirty="0"/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645B5-B692-5A83-1D45-2C28FFC04D58}"/>
              </a:ext>
            </a:extLst>
          </p:cNvPr>
          <p:cNvSpPr txBox="1"/>
          <p:nvPr/>
        </p:nvSpPr>
        <p:spPr>
          <a:xfrm>
            <a:off x="990600" y="4267200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Whenever we add an element, it initially gets added to the back of the array, and then swaps itself within the array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44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9B26E51-880A-E41C-C97D-B9E59D92D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315C427-2B01-699F-0286-50A71417309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1FDAA05-7EC0-09FC-077B-A0DAE34CC91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C683521-4C40-EE23-1B9B-233DE054E23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D6B22E0-5B14-BE36-AD33-57578053A3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440EC1D-A412-3B98-E888-672A6F44EA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A30DF-D4FC-6454-729F-21BF2C84F558}"/>
              </a:ext>
            </a:extLst>
          </p:cNvPr>
          <p:cNvSpPr txBox="1"/>
          <p:nvPr/>
        </p:nvSpPr>
        <p:spPr>
          <a:xfrm>
            <a:off x="988422" y="2059352"/>
            <a:ext cx="10371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Whenever we remove an element, we always remove the smallest/largest value (</a:t>
            </a:r>
            <a:r>
              <a:rPr lang="en-US" sz="2000" b="1" dirty="0">
                <a:latin typeface="Consolas" panose="020B0609020204030204" pitchFamily="49" charset="0"/>
              </a:rPr>
              <a:t>poll()</a:t>
            </a:r>
            <a:r>
              <a:rPr lang="en-US" sz="2000" dirty="0"/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8702E-C344-2D46-A042-D2B6874DA680}"/>
              </a:ext>
            </a:extLst>
          </p:cNvPr>
          <p:cNvSpPr txBox="1"/>
          <p:nvPr/>
        </p:nvSpPr>
        <p:spPr>
          <a:xfrm>
            <a:off x="988422" y="2705682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Whenever we add an element, it initially gets added to the back of the array, and then swaps itself within the array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C63BF8-4123-2BF0-2A94-CC24D0C39A68}"/>
              </a:ext>
            </a:extLst>
          </p:cNvPr>
          <p:cNvSpPr/>
          <p:nvPr/>
        </p:nvSpPr>
        <p:spPr>
          <a:xfrm>
            <a:off x="2779122" y="690265"/>
            <a:ext cx="5943600" cy="11310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A Heap </a:t>
            </a:r>
            <a:r>
              <a:rPr lang="en-US" sz="3200" b="1" dirty="0">
                <a:solidFill>
                  <a:srgbClr val="FF0000"/>
                </a:solidFill>
              </a:rPr>
              <a:t>is </a:t>
            </a:r>
            <a:r>
              <a:rPr lang="en-US" sz="3200" dirty="0">
                <a:solidFill>
                  <a:srgbClr val="FF0000"/>
                </a:solidFill>
              </a:rPr>
              <a:t>a priority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D6FD0-9B30-588A-2DED-D771F88555C3}"/>
              </a:ext>
            </a:extLst>
          </p:cNvPr>
          <p:cNvSpPr txBox="1"/>
          <p:nvPr/>
        </p:nvSpPr>
        <p:spPr>
          <a:xfrm>
            <a:off x="119207" y="2286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Takeaways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9E3FD7-BB04-7057-5120-A9484BCD3D54}"/>
              </a:ext>
            </a:extLst>
          </p:cNvPr>
          <p:cNvSpPr txBox="1"/>
          <p:nvPr/>
        </p:nvSpPr>
        <p:spPr>
          <a:xfrm>
            <a:off x="1025433" y="3903011"/>
            <a:ext cx="6875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Getting the maximum/minimum value happens in O(1) time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6BC306-226C-07AB-EF4F-294638708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76" y="4989389"/>
            <a:ext cx="4191000" cy="4911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8F0420-E4CE-9F2F-A5F1-D1BA5434FF0A}"/>
              </a:ext>
            </a:extLst>
          </p:cNvPr>
          <p:cNvSpPr txBox="1"/>
          <p:nvPr/>
        </p:nvSpPr>
        <p:spPr>
          <a:xfrm>
            <a:off x="8933996" y="4977083"/>
            <a:ext cx="3528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is a section of memory in your computer called “The Heap”, which is something totally unrelated to this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1819039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D909C78-E4F5-E5A3-F993-FC1C459F2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7F5AAF2-8003-54FC-9F8E-96E6329E504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E85C5F0-C579-1D1D-3E87-9FC1E58FDF9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5792A8C-F534-C5E1-7060-EE61129965E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B8C988F-A398-BC89-1F14-7F6F2B2F36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4D6267F-BE91-C894-D8B7-7341451AFA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CD265-8A98-B44F-203D-8E87DCA199FA}"/>
              </a:ext>
            </a:extLst>
          </p:cNvPr>
          <p:cNvSpPr txBox="1"/>
          <p:nvPr/>
        </p:nvSpPr>
        <p:spPr>
          <a:xfrm>
            <a:off x="119207" y="228600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95D599-AC0D-1771-2055-AACFC7F70828}"/>
              </a:ext>
            </a:extLst>
          </p:cNvPr>
          <p:cNvSpPr txBox="1"/>
          <p:nvPr/>
        </p:nvSpPr>
        <p:spPr>
          <a:xfrm>
            <a:off x="1447800" y="1066800"/>
            <a:ext cx="929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Heapsort</a:t>
            </a:r>
            <a:r>
              <a:rPr lang="en-US" sz="2000" dirty="0"/>
              <a:t>- Sorting algorithm that converts an unsorted array to a Heap, and then repeatedly remove the root node </a:t>
            </a:r>
            <a:endParaRPr lang="en-US" sz="2000" b="1" dirty="0"/>
          </a:p>
        </p:txBody>
      </p:sp>
      <p:pic>
        <p:nvPicPr>
          <p:cNvPr id="4098" name="Picture 2" descr="heapsort">
            <a:extLst>
              <a:ext uri="{FF2B5EF4-FFF2-40B4-BE49-F238E27FC236}">
                <a16:creationId xmlns:a16="http://schemas.microsoft.com/office/drawing/2014/main" id="{B80BA6A2-3B1D-E403-EB8A-1C79F67E5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609" y="1981200"/>
            <a:ext cx="6604791" cy="4124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26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373339F-AD08-DA7A-1B5F-A219C7625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5FDF643-76AC-9868-8677-2B69DAAFC50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52279DF-A7B0-8402-71B3-F784071E882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C78FF9F-2D2A-95EC-46CF-443D566B9D2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9A8811D-CCD3-81E7-999B-8110F4A69A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E59F04E-AE05-EA1A-CDCA-37B881C128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EA5C52-B340-632C-586B-47BEC6931A6C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40CBC6-8131-A959-66A9-BCAF006A344E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319282-781C-B44C-900D-2E84FB89F45E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CF4C13-5708-8334-B1FE-C7389FAB4DE3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6CA9D6-78E7-B4D8-250C-549AF09ACFE8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4C8AAF-B04E-2CE8-ED5E-08E7A3DF7F6C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D5B61A-B2C9-109F-0764-F152F0F04F55}"/>
              </a:ext>
            </a:extLst>
          </p:cNvPr>
          <p:cNvSpPr/>
          <p:nvPr/>
        </p:nvSpPr>
        <p:spPr>
          <a:xfrm>
            <a:off x="954677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72967F-230C-62BF-2EBF-1D8F71CD1B7F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40B4AF-0862-021D-8087-99764A047774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4C5FF6-3024-E5B6-B47F-A47789A886D6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7576D6-8CEA-3851-AA26-2576C1826042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7A7CE4-E279-A503-5D62-5CEFD8358363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AC461A-1212-8337-E476-DFE7074B15B5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D806A6-000A-4F05-608B-D16D0615C888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B0D069-5D7C-CE9C-B740-D56E576A7C34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9927771" y="2362200"/>
            <a:ext cx="77070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C03732-862E-1EB5-B3C4-9385DDDAF7D6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97925F-C1FE-12E5-1712-A354C65A08EC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EF6CD7-6177-A54F-A03A-4221AC48BD1E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15E2CFC-4943-40A9-78B6-C453370FA31B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54A6EA-C30D-B89B-A77C-A8964858AFB0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</p:spTree>
    <p:extLst>
      <p:ext uri="{BB962C8B-B14F-4D97-AF65-F5344CB8AC3E}">
        <p14:creationId xmlns:p14="http://schemas.microsoft.com/office/powerpoint/2010/main" val="388779204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9F78A17-480F-3EEC-2ED0-762CD7AC0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E8EA7D0-57E5-F4AB-495C-B6CF33B9DB2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F5B2D23-94B5-BBB6-157D-22DBD09DC58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EA248E9-25A3-C772-6028-DD5C6F5C009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DDB2DA5-FA7D-357E-A27F-97FC5C0014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607A9D4-A037-A9F0-AB82-150A87D977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1E434A-A07F-95DC-C08A-185016D1AE0C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549E82-3DEF-454A-5D1C-0F0B6EFA9048}"/>
              </a:ext>
            </a:extLst>
          </p:cNvPr>
          <p:cNvSpPr txBox="1"/>
          <p:nvPr/>
        </p:nvSpPr>
        <p:spPr>
          <a:xfrm>
            <a:off x="2209800" y="61702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23, 7, 45, 12, 89, 34, 56, 78, 90, 11, 67, 3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5D369-1DB5-32B0-0D02-F1E0436C01A0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18F551-DB70-0CB7-F526-1C1AE5E66A4F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B7D8A1-6C8D-2CAB-BFE6-36BF4FC8DB6C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5A2FD93-720C-E6D2-6B0D-9E8CD59F8A65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EB79A1-D9D2-8CBB-4F8E-56020282E564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74815E-60C3-BA74-03E7-00F8D587D138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FA87E6-FAFD-93BF-CDFA-3D58B784B472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02595C-4144-EC42-870D-330FF35446F7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0C91168-1C98-0C1D-64A6-5FB5963772AC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59E62A-ACC7-0AFA-889F-24BBDD208132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4AA9F2D-DDB4-3145-12F4-D99AD8817461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C67543-41F7-B8D6-6FB7-9B0CAD71C119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9E1F69-C4DF-CAC2-93FF-FB3FA77E0BE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665E6EF-A7EB-F473-19DE-813FBF9BDFAE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8B9E608-6DBE-8CAC-B34D-8E16D46E860C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E3ADC1-D50E-3CD4-87BF-793A1C1DCD0E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ED17E7D-5082-D57C-B734-B03FE5162F14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E5C181-D5E7-40F4-155D-43558BB95214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8609EAC-42BC-A50C-044C-58DC5E7F4067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3E8F04-6C6D-86BF-58E8-75345ED9AF7A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E1A4A3A-2EA7-6FE7-D364-E5763919EC1D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C9A9500-B1C2-4EAC-A1E6-3D81737FB9D6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402BF2-EB4F-8B2B-B76F-8AFE2656F52D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7DEF1BB-D905-A9F5-1512-5B2C7F012630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21FCA1C-82A9-5DC8-D88F-992A835497B2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</p:spTree>
    <p:extLst>
      <p:ext uri="{BB962C8B-B14F-4D97-AF65-F5344CB8AC3E}">
        <p14:creationId xmlns:p14="http://schemas.microsoft.com/office/powerpoint/2010/main" val="28812858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FF5EFC0-1CB1-C782-4651-DEB1CB07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66AAB71-FAB8-F15B-AFB9-71956F368DC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1C7D78F-BDF8-2B85-EE8A-3C893EA5DC7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7BA8244-E000-6C36-C657-BAF2146102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FE5137E-EA82-1159-13C3-099CD8FE02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FB32426-D308-C80E-C70A-006F231A09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A38BF-1642-50E1-EA63-24EC89840BCF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856CB-43D2-4CB9-2693-A7EB489CC0B2}"/>
              </a:ext>
            </a:extLst>
          </p:cNvPr>
          <p:cNvSpPr txBox="1"/>
          <p:nvPr/>
        </p:nvSpPr>
        <p:spPr>
          <a:xfrm>
            <a:off x="2209800" y="61702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23, 7, 45, 12, 89, 34, 56, 78, 90, 11, 67, 3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51508-897B-D311-91BD-7802FB1F2D14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3D86F4-F08D-E7B2-56C4-AAE0B5922310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E829B3-CF1A-6009-D238-137AB44E05D1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4E9A96-B290-9FC4-0D5D-53A19A0675F3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5C3D237-01BB-5AA8-9FEC-001424FE6E3C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F036188-5100-0AEA-DADB-6523FB6C86C0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7333D7-1BBB-B2ED-EC52-D40BBDE078B2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688B39F-9C65-9C41-268B-D1CC7DEBD620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E24A3E-FAFF-EAAA-3EB7-02D06C6BC38C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E3ED5AB-4CA1-1314-0478-9FC814F85085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5CFF1D-223A-FF93-EC62-E6AFA1BDD048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D2B2A1F-7E5C-AA22-E429-84972160EA41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BB1E51-78DE-67C6-DF17-1C0B3F940014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C26861-E60D-4BFF-21BC-E7E609CB5DC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08D70F-39AF-E0C0-D9C5-8709F3BD0E94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53F35C-EBA8-E4FE-236D-1756B3BFD6B2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F07F09-166C-F33E-0C75-1B98B7C6BB80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29CD75-036D-A112-BEA9-D3D3965086A4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FB00C3-06D3-1725-8B76-F6524538FA7B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A42BC6-4A99-2ADF-58E1-6BC8BFEC86F1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597E552-528E-D26B-2727-F93AF42DD053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407DEAE-6E63-51AD-502E-C5AFF47784EC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DFC28E0-97F6-7D10-4063-28F90C6E1CC7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BD14CA8-9C95-66CD-7371-CD67FF8FE31E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8EB18B-C538-EB8A-7FFD-591C52232038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</p:spTree>
    <p:extLst>
      <p:ext uri="{BB962C8B-B14F-4D97-AF65-F5344CB8AC3E}">
        <p14:creationId xmlns:p14="http://schemas.microsoft.com/office/powerpoint/2010/main" val="19284030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CD0A209-A03E-D7E4-3C6D-4234478EB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0E37F18-B43A-E8C4-D37A-819F6B3AD53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6FF69B4-1424-C047-3D02-9877067BAAE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3F108FA-3A47-E8A5-8689-858D55F1178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58E3DC4-6ECD-8703-3B1C-E0FE714B11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50E682E-10B5-B5F5-E299-7A0F543F95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6E61D5-6988-64D6-4898-7FD681BBC2CB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3246D-6026-FDF1-65C9-322B4BCA586F}"/>
              </a:ext>
            </a:extLst>
          </p:cNvPr>
          <p:cNvSpPr txBox="1"/>
          <p:nvPr/>
        </p:nvSpPr>
        <p:spPr>
          <a:xfrm>
            <a:off x="2209800" y="61702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23, 7, 45, 12, 89, 34, 56, 78, 90, 11, 67, 3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1B853-4BAC-1E08-52F1-EB8126D08A82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EADF3B-A926-C94A-53CA-E6405D7FB675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01CB8FE-299A-A47E-3562-EA9E6282370E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2220FD-4610-5BE3-E234-64683A3D274C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3AD12C-76A6-E8CE-E9A2-8A66F53EEB82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DD04E8-A1E9-1F86-0278-193FA6771164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BC9A7E-CDA4-14E0-FB9C-6E2558757F2E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0324D3-A8FB-C755-71CE-5B6F0DABF3FC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DC3421-A618-AAE2-6C84-7D2897DE8D53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8CEA2C-5AF7-D1C7-B52E-A750D57EB3D8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ADBA05C-4D96-AF34-FA27-B9055F2F52E6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7C76803-235E-2100-F047-3CC191C295DA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90D01F-8E0D-8B29-30E8-049DD406A7A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75D22D-352E-2D8E-51C7-83D925EFB794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BBEECD-9826-51AA-5DDB-DDFCEA70D469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48AE3-BF11-81A5-FEE2-B0DE66A7AB85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A14AB6A-171D-0F88-1F19-49B1DF5BD98C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18BAE2-EDDA-CB9F-EC16-33C7001EBD2C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96BF27E-6029-AE27-8847-35F456C7FC31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50C9CB-4AE4-3524-9D3D-9055E5F4CA78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683550-1665-0141-6613-5FD03A4BA0EF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59A0633-7F03-44F2-2D7E-803798C012C7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FB2E22-1B18-97C0-CF4A-876DE680B01F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8CDB5589-496E-6538-12B9-F11BD9905BC2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CECC63-C49B-84D1-0382-FB7BFD228785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</p:spTree>
    <p:extLst>
      <p:ext uri="{BB962C8B-B14F-4D97-AF65-F5344CB8AC3E}">
        <p14:creationId xmlns:p14="http://schemas.microsoft.com/office/powerpoint/2010/main" val="24824883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73C0A72-43BE-C3D5-81AB-DB3A86B30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DA948E8-0A6C-3FCF-772C-61CE7C01EA7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D275F0E-963F-44B7-AFB4-FEDAB97764E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E6C0397-F2B4-A9DC-04B6-2FC9E1F9286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2DF499B-6A5F-0586-2991-D5A3CBBEFA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A35D2E-9579-D373-7989-7A37C8E72F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AC97F5-25AF-19D7-FB27-F010CDF696D0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1E231-4658-C11E-8B87-C250758908E5}"/>
              </a:ext>
            </a:extLst>
          </p:cNvPr>
          <p:cNvSpPr txBox="1"/>
          <p:nvPr/>
        </p:nvSpPr>
        <p:spPr>
          <a:xfrm>
            <a:off x="2209800" y="61702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23, 7, 45, 12, 89, 34, 56, 78, 90, 11, 67, 3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6E550-8A71-886F-5EC0-BBF5F409EA7D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B59E20-84E8-0134-C274-5B100A8203FA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492B3E8-2D0B-828B-047A-7117F86AB2D1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04D342-F829-12A6-94DE-6739DC1798D4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81AB55E-8F23-A24B-04B8-B798CB4376D7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F89FFD-E0B1-DF8D-56AE-8E61ACEB8980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2FC94C-82B6-798D-5560-C6E83182C463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476D91-419C-A240-2E63-05EB61A25C9E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2B5916D-C1BF-D550-586B-4AEFBF4A5032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EC0A82-96DF-E35A-FFEB-60A170CDDBB6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B1066F-2592-6745-480D-81B90A2921CC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B85FBC8-BD51-E200-1269-A36CB6F03EA6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A93EF2-1C88-B56E-46A7-B512586672C0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C71882-01D1-EB3B-4FCB-D88FFAD2D707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69F102E-EAD9-5D28-DAD8-E308FA939A3C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0DC36C-C7FC-604D-7388-10875DA8761D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69F444-A6A6-2A18-75FB-D332BCC9FC65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D145BA8-F10A-461D-2409-E7028E0D9E39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B331E1-236F-7779-547F-39538222AB30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F67D1-A6FA-CF38-900B-F672586AC33A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B8E1EF6-5CD2-2249-CFFF-316B8CD39DAA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576E2A9-17B8-2CAA-EC16-4032E6FA7F5D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1B3BA69-9140-A7C9-E45B-56AA5E53BF7A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5485485-DD2F-8E9D-E8F9-4C0087E79E43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43CA9B-0A84-7536-AB4A-B33E1560CD95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</p:spTree>
    <p:extLst>
      <p:ext uri="{BB962C8B-B14F-4D97-AF65-F5344CB8AC3E}">
        <p14:creationId xmlns:p14="http://schemas.microsoft.com/office/powerpoint/2010/main" val="150458096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5529A5D-531B-2238-4C86-EBB4402F6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010F3D6-A917-7B7B-1578-8B758438876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0E5D9F0-9857-72C8-BDE9-1D964EF13C4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6C8BEB0-B6E4-924B-2F73-1C8B0DBC416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0579604-0A71-0E38-D898-750DFE1B0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7FF9775-F6F1-EA06-978C-DD3C65D2BA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51303D-D629-2177-91DD-4B46CC8C454A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40D59-B2CC-89E9-4087-D711074DFC02}"/>
              </a:ext>
            </a:extLst>
          </p:cNvPr>
          <p:cNvSpPr txBox="1"/>
          <p:nvPr/>
        </p:nvSpPr>
        <p:spPr>
          <a:xfrm>
            <a:off x="2209800" y="61702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23, 7, 45, 12, 89, 34, 56, 78, 90, 11, 67, 3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4E4FBE-D844-CE71-773A-BCB2FDDD7513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5F9173-C69D-5606-AA65-D03F6E9F6B17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19ED7C-39DC-B3DA-6414-89EB3ABF4CEB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B62199-D0CC-882E-37A4-A61FD31B05B5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5F46F2-A4F2-D59F-34F0-7B85501CB490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D1EC6F-E1F1-47F8-6BF9-83FDDA0CF453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F84F3D-0221-8AFE-9684-220D3613FA32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35CA2B-F7ED-80A4-58CA-F21B89266BEA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DBA0AB-CFFB-B43F-C2F9-D33CB95FEA85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591EC9-F588-C18D-8835-642F3F25E326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0170BC-ABB1-4D5D-8AA4-CADAF309F164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23D452C-5786-033B-D1E6-17F983FA5482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EDF811-CDC4-6CD8-9CFE-769F7A12275B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F573041-03ED-29B5-55D0-4765229C384D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32BA7DF-1427-25FD-BD64-DAD916B7C12B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30B08C-E2B2-4BB4-EE5B-437C2DDB80AE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1A506E2-77AC-142B-B9A0-62189F72AD07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85E5E6-6532-F4BB-4175-BD5C6062D4CF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28CC215-8559-402E-B7ED-CA75E95FA923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1279FE-E9F8-F9C8-9F55-F43D7B463355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93FAF9-7A49-E847-0465-A5C4CD42964A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507425A-A0A7-35CB-A4E9-A544F3B567A1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99DE3DA-A31C-2858-1BBD-01AA00FB75B2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323C77B-CB14-FEB9-18C9-3EBE0248F146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35C1790-11C7-4080-6ADF-E69D004936EC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</p:spTree>
    <p:extLst>
      <p:ext uri="{BB962C8B-B14F-4D97-AF65-F5344CB8AC3E}">
        <p14:creationId xmlns:p14="http://schemas.microsoft.com/office/powerpoint/2010/main" val="35527255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40549F3-4FF3-0B9B-8A12-03CA8EECC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37AC6D6-25C0-77F9-804C-DCE128C219D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1963B93-E71F-5D15-F6B0-2ECFA8E1087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E0716E1-976A-BA95-4AD8-0F3B68FF5BE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EFFA6AE-9AA8-6BB5-617D-A574EF420A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2481562-6648-70D0-9C80-E0FD86B0EB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6C2BF-C0DE-0356-BBA7-37BA6D1627C0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F7544-99EE-9AAC-0305-E7FA44DF4433}"/>
              </a:ext>
            </a:extLst>
          </p:cNvPr>
          <p:cNvSpPr txBox="1"/>
          <p:nvPr/>
        </p:nvSpPr>
        <p:spPr>
          <a:xfrm>
            <a:off x="2209800" y="61702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23, 7, 45, 12, 89, 34, 56, 78, 90, 11, 67, 3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1D35C-881C-BCD9-F1EE-D5EDCE04E195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8A83EB-B37A-674A-7EE3-A74784368181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161941-D82C-F705-F058-4B6475BCFA11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84C1C9-BCD6-8142-8B63-54FA16D27722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C76C7E-36BC-85A6-C457-6A7F3062C571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63A2B1-8001-5E4F-1973-CDE0B034050D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53598D-A09D-AC03-4F71-07DBC06DCED5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880E243-DEEA-033D-B670-546D01AAEAE1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752181-9F33-ACFF-881C-0F066196150F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32809D-F169-5EEC-0AAC-34541805871F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9F7AC7-46B7-585F-8C97-D92CE06D6C21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16EDE2B-9F67-C0E5-E6E2-43BB9763F0F4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31F0A8-C654-133B-F911-AB7B180B6776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2F86CB9-95C7-8D3F-A953-D645B24886BD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5E8A96-3E0C-3379-C5D4-AB9919DD309C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003898E-91AD-D8B4-E835-CA2AC865ADB3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B85BB4B-19BD-F99F-F587-065E3A4B37D5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5228FA6-9165-ACA8-5D2E-34E8D7374B14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AF804F-7B4E-8CB6-68BD-BDCE38AFFA8F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7B64E4-2651-1FE8-9691-782317907FC5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C7541D4-9E14-272F-035A-7564BA364DBB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AC9B6BD-6BB5-C6FD-CC43-4DA558FB8340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69C59D0-00BE-1081-B21E-7B55D417E3D0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C221ABE0-79E6-F15B-AFDF-09CB481A8B09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7253E2-01F2-7AD2-68F1-A8C15FC99B59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</p:spTree>
    <p:extLst>
      <p:ext uri="{BB962C8B-B14F-4D97-AF65-F5344CB8AC3E}">
        <p14:creationId xmlns:p14="http://schemas.microsoft.com/office/powerpoint/2010/main" val="3109968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1B843D2-B76E-370B-F843-35F43E6C5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D6AE8B2-700C-BF3F-8C9E-B60DF91606D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FF6B563-5896-ED99-8BDF-54D5FFA7E5E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70653D5-A32A-680F-DFA7-5F0DC14D8F1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85A7A1B-497B-D409-F8B5-1445603F67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2703BC1-4B4A-62F0-36CB-72C02002ED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8F6188-0078-5490-DCAF-2EE934ABE298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BC005-3E8B-7621-169C-4AFB396D3CF6}"/>
              </a:ext>
            </a:extLst>
          </p:cNvPr>
          <p:cNvSpPr txBox="1"/>
          <p:nvPr/>
        </p:nvSpPr>
        <p:spPr>
          <a:xfrm>
            <a:off x="2209800" y="61702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23, 7, 45, 12, 89,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34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56, 78, 90, 11, 67,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2437E-6B59-56F4-3E86-E73331C24200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FFC88D-35B4-3B82-2C64-4DAD204F1A99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B8145A-193A-6247-C0DA-E94F652C2F51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428CB6-FF66-036D-91EB-B03296A9A67B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0C4435F-9B7E-DFC9-61DA-22E86D54D3DE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800347-63CD-51C5-2A4F-90A847C014D1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8FAA5E-B19C-B0F4-98EC-101FE2ADFB70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92E359-F978-5856-EE64-24C7BE7232B2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7791D60-4102-3356-68CB-F657B32580F2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C51D06-B236-C0EE-B38D-919DDF3F7E83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B8A1F7-4EE5-618E-1C49-2779F1FA8AAC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779F0-9FF2-EB0E-232D-BFB31709E160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DB6279-ABF7-7DCE-94B2-7A823B03469E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FEF353-7341-8451-F26D-D0BDFB094AD0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9A3099E-BC1A-BD8C-CC54-03F62FBAD2DB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EEAC71-09AB-FCD3-0BB6-4538FF892D0D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94A3F23-B384-56B2-CDBC-0475EEEAC769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440595-83C1-2FA0-0B12-CA10587EB06D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115BB2A-A961-ACA2-0FA4-0BE6274DE06D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4FAFEDC-67C3-3D18-6B35-2E748EBF0D5F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86C479-4DFC-2506-FE97-84145C9F218C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1A63AB-268B-765D-5BB3-5F18B443A9B3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E5C1161-4FF8-89E9-6CFA-5635EC5A95A8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679233A-36E5-6E03-FF73-A8BB65AC8C27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1BDC2BB-96A1-0A68-1EC8-698F60C0DA8D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DE3B0-955A-136C-4371-BB9CE00BDF50}"/>
              </a:ext>
            </a:extLst>
          </p:cNvPr>
          <p:cNvSpPr txBox="1"/>
          <p:nvPr/>
        </p:nvSpPr>
        <p:spPr>
          <a:xfrm>
            <a:off x="10328910" y="3631194"/>
            <a:ext cx="158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is not larger than 34, so we are fine</a:t>
            </a:r>
          </a:p>
        </p:txBody>
      </p:sp>
    </p:spTree>
    <p:extLst>
      <p:ext uri="{BB962C8B-B14F-4D97-AF65-F5344CB8AC3E}">
        <p14:creationId xmlns:p14="http://schemas.microsoft.com/office/powerpoint/2010/main" val="19717027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1C371E4-9DC5-DAE2-7805-211886407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951378B-9176-9417-11C7-B6DEEA24C79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F832B25-CBE3-A6A6-B995-73D65E06F7F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AB48419-FDB8-62A0-7915-C1929DA5385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31301CC-15B4-C28A-F845-0E1929BC83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C513D10-96A8-1857-5B5A-1129AC3431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9408C-6EE9-C85D-15E2-1F793918E0EC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01D93-BD36-EA01-2189-8DF371A0EC57}"/>
              </a:ext>
            </a:extLst>
          </p:cNvPr>
          <p:cNvSpPr txBox="1"/>
          <p:nvPr/>
        </p:nvSpPr>
        <p:spPr>
          <a:xfrm>
            <a:off x="2209800" y="61702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23, 7, 45, 12, 89,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34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56, 78, 90, 11, 67,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8A9DB-8B58-50AD-0931-57AA63C740DB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2A104A-72D2-7003-B3FC-333CB41EA353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8CE514-5722-8762-CA67-FBB3E1A59F87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09CABA-9370-81D6-7186-CA53084451CF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409AD4-0CA4-29BF-B5C6-880CC0655898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2A64C1-BF8F-1660-4FBA-D105E5920F8C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303FAF-A307-7458-2E0C-8909D344B28C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C31263B-3FDA-56B7-FA77-665E4F1218B2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9F00BD-8241-3E99-8BA3-3E8408863649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A4001B-42D5-38ED-9400-4D1CFF30DD8B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BEED2AE-D06E-07AD-5645-F967231FDA73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B35B24-C983-C213-E286-14DC78AC73AE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4419C6-8455-7E4A-D71C-BA261B732ECF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81F905-0FA2-3B55-1B85-3D6749829478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0B6F0F-B31F-7666-F110-131F0F4BA3A3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6F6395-38B3-10A7-4DC8-923E03B6A6A8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44A04D-41E5-4B1D-3415-CFB004BE314B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8EDDD6B-221D-79D1-3575-8062E37F99AA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882C7C-6211-9A86-C528-AA16F6C72DE5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1938C65-2AA0-E6A1-5A4D-5C330F785F4A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998CC8-2D85-26DE-B76C-8BC0035942EC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823F5E0-8272-2501-70F3-A603E456BA6F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E0E999-4CE2-9E6C-7B97-FFA639DA84D6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2BE7A2F-26C0-F2C2-3D12-FE4A7E2297A4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7743F1-AAEF-1797-8D85-BD5CAA9C4CF3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4A6A44-A9A6-2CCD-C588-C84246521AD6}"/>
              </a:ext>
            </a:extLst>
          </p:cNvPr>
          <p:cNvSpPr txBox="1"/>
          <p:nvPr/>
        </p:nvSpPr>
        <p:spPr>
          <a:xfrm>
            <a:off x="10328910" y="3631194"/>
            <a:ext cx="1584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 and 67 are not larger than 89, so continue</a:t>
            </a:r>
          </a:p>
        </p:txBody>
      </p:sp>
    </p:spTree>
    <p:extLst>
      <p:ext uri="{BB962C8B-B14F-4D97-AF65-F5344CB8AC3E}">
        <p14:creationId xmlns:p14="http://schemas.microsoft.com/office/powerpoint/2010/main" val="6460321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002858-5678-45E9-339C-3959A64D8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89AF65C-106B-8F70-18CC-4230BC70DC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CEA459B-0A06-24DA-23E4-A4B3D5B8079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8968A35-9F67-6924-EE6F-C832AF796F3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D75C69D-430C-12BC-F40D-993E646B66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87ED92A-DE2B-4B57-1ADF-B1E764FC2FD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53C42-6E7B-A58C-9E76-1B616D576175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76523-CC4D-3C59-D85D-6EBD78A39B05}"/>
              </a:ext>
            </a:extLst>
          </p:cNvPr>
          <p:cNvSpPr txBox="1"/>
          <p:nvPr/>
        </p:nvSpPr>
        <p:spPr>
          <a:xfrm>
            <a:off x="2209800" y="61702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23, 7, 45,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90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89, 34, 56, 78,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11, 67,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18744-7A6B-6716-E086-28DFA088131E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00306C-8F73-B0AB-83C4-E98732603E96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F875F0-E650-0E4B-E9B4-A9864003C1A0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F6CC70-5C52-4249-DC66-F6459B8A4DB2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E31E9F-4951-AEC2-5E00-CFAF301B5978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E944E1-82E7-0F2A-EBFD-EB68E2BC1CDD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5F6928-171D-9252-9102-8782138A9060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900BB9-8983-DC75-607F-9AA26506B7E3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2D5C2B-14F9-F150-A5CD-E19E02EF2F11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1B3362-ADAC-C78F-D46F-279BB72648FF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669FE73-A30A-0CC6-B963-AF3D0554A8DB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AC4CE8-0E34-1D11-AD34-ABAA503B29B5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D85319-704A-F124-553E-751D609EE1EB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902E0E-EF2B-D02D-94C7-B04E017589A1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94771EA-F4E8-E5B8-4FDB-A4C00AB45852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345D3E-3258-41B5-1A75-35922E8E17FC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B993E59-B9CC-5858-7275-A7EE8237F25B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45540A-F9A8-6279-1C4C-909F6B2501A8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ADEC43-ACA4-55B1-B85A-FC467EB031FA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332B774-5BE6-E18D-A4AA-ED5E17D371E2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44FAB10-888E-AE41-E263-67896011B9E6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F72259-0F4F-5705-F7E0-CB5DB77444C7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4F7809B-0248-12B9-00E5-1CC8F0EEC600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EDE022B9-5616-3271-E296-424CEBB6669D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4847C2F-EAA9-19C0-A498-8BE54A4F323E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D1988-2C61-42A6-2E58-BAD9EFF6FA04}"/>
              </a:ext>
            </a:extLst>
          </p:cNvPr>
          <p:cNvSpPr txBox="1"/>
          <p:nvPr/>
        </p:nvSpPr>
        <p:spPr>
          <a:xfrm>
            <a:off x="10328910" y="3631194"/>
            <a:ext cx="158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 is the larger child, so swap</a:t>
            </a:r>
          </a:p>
        </p:txBody>
      </p:sp>
    </p:spTree>
    <p:extLst>
      <p:ext uri="{BB962C8B-B14F-4D97-AF65-F5344CB8AC3E}">
        <p14:creationId xmlns:p14="http://schemas.microsoft.com/office/powerpoint/2010/main" val="36011529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01DEC49-8E44-0C6E-8EF5-2CF4D415E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9BB0CFB-1B88-BAD1-4A3D-079A825C125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AEDFD0A-E10A-8708-1BD2-D53D1D362B2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470DA57-9AE3-C1F3-C2BA-0AA660BBC65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59CC72B-13DA-5E98-9BC6-26E9EB6E2D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7392098-8A7A-66CC-94ED-4840AEAEF2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89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80D1F5-7E3D-8C2F-FF0C-A0957F9DB537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E85566-76EC-8AD3-04EF-55ECBB08D200}"/>
              </a:ext>
            </a:extLst>
          </p:cNvPr>
          <p:cNvSpPr txBox="1"/>
          <p:nvPr/>
        </p:nvSpPr>
        <p:spPr>
          <a:xfrm>
            <a:off x="2209800" y="61702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23, 7, 45,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90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89, 34, 56, 78,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11, 67,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8A51A-F1EF-93BC-E92E-BE8AC47B6F19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D54BEA-FC62-7FD1-AB9A-F9568D40470C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3DFFE4-C306-97B9-5A93-A3B78304AC6E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D3DFD9-9548-3089-F495-543DEA0F02B2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BBBCC8-5B54-F575-9B48-A1F6B99E8B6D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9FDDF3-D34B-0658-591B-61B26E7B1875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3C19B0-182B-0D3D-D23A-F174A8A120A3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8C8C32-FA10-C249-8ED3-510C90804360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2A8638-128E-32E4-F82D-5DE4A27FCBBF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700186-FE3B-7D85-7157-1F05C6C3F271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1381A4-CF49-CD81-2963-E207B370EB5E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97365C0-05F0-08D8-045E-6C2E8CBDBF12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F51375-B083-749E-3DDD-F1209D8D68D2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42D159-13F6-2581-3CF6-FFDC8431B24B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BE2419-E67B-5835-3F99-8F12E4618B58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CC3703-7452-47C7-A493-5BFCB545E35A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8E03BE-289D-9CC6-F407-8FA24E6CF969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2F6ABBF-7BCD-84B9-1707-49CCD003D17D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9C9408-E913-3566-4A26-154B5C3B985E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DE91D61-666B-EC91-5B75-D7CA9433FD48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D475671-B479-21E4-EC2F-80A2838E0898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8ACC2A-93E5-0F7B-6625-F037DDFAD2A0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8DA3111-BD26-8648-D758-8CB3BB6C17B3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7622FFEE-F85D-65FD-F994-A6A314A22CB5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5CC463-FB76-1B45-E2A7-1E59347E1A3A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5E993C-4A1A-349D-D192-FEED0675A604}"/>
              </a:ext>
            </a:extLst>
          </p:cNvPr>
          <p:cNvSpPr txBox="1"/>
          <p:nvPr/>
        </p:nvSpPr>
        <p:spPr>
          <a:xfrm>
            <a:off x="10328910" y="3631194"/>
            <a:ext cx="1584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 is the larger child, so swap</a:t>
            </a:r>
          </a:p>
          <a:p>
            <a:endParaRPr lang="en-US" dirty="0"/>
          </a:p>
          <a:p>
            <a:r>
              <a:rPr lang="en-US" dirty="0"/>
              <a:t>90 is larger than 78 and 12 so continue</a:t>
            </a:r>
          </a:p>
        </p:txBody>
      </p:sp>
    </p:spTree>
    <p:extLst>
      <p:ext uri="{BB962C8B-B14F-4D97-AF65-F5344CB8AC3E}">
        <p14:creationId xmlns:p14="http://schemas.microsoft.com/office/powerpoint/2010/main" val="78884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8E6BB1A-7EBB-3976-253B-C4F0D24A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14D1B93-D654-DBCA-A794-F2A9B2821B2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CB0A56A-1003-BE20-2887-6DA60F5FCE9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784A922-20B1-D720-220D-0C88CF1F24D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2D83165-6586-8039-85FB-EC1DEC2463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85CAFD7-E7B3-1217-21C6-05FD72DA0F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2AC52-993B-58C3-C652-A2A8FA0C87AE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54BB52-3D94-D808-2EA3-AFD91BF8BBD0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890125-7C08-A6FB-35CA-705EE1847802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9472B3-EDDC-8C90-4247-A516ADA2366F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58F7C8-1AB9-7AEA-19F4-2CFCC9C65461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7CD416-2722-3944-FA63-CA7B90C63D66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A2D00D-A0CE-EB6C-8C0D-4CB7B6A84B88}"/>
              </a:ext>
            </a:extLst>
          </p:cNvPr>
          <p:cNvSpPr/>
          <p:nvPr/>
        </p:nvSpPr>
        <p:spPr>
          <a:xfrm>
            <a:off x="954677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28CB87-B7FC-E50D-3407-F89508DAE562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B6B1A0-C54C-950D-1FDA-A15AD0407258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A6968C-3437-B641-7A77-5972F0A79D97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CC9CEB-0500-02EA-4970-DC565AFE1809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A1C9BB-9DFD-2929-F84C-D02C30CCF795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4FC90B-2A21-95CC-3E5C-1E47C5F04AA3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A3C8CF-F6DE-3F78-7343-FBE7413E93B1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66AE1D-DC38-545B-14CA-E0E4C831DC79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9927771" y="2362200"/>
            <a:ext cx="77070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A2C7A5-1AAA-1704-AF8E-DE3774F53D0D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180544-07FC-B68C-2D79-ECD27A25A055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B1984CB-D357-BA86-D0CE-624477FDD5C5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D0E1813-480B-43EC-5978-859D4C70BE61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A021-B8C8-1C1B-3D70-5B8433E56B06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07F704-2946-2BF7-48D8-56347B06704B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70B310-347F-95ED-FA8F-BF5A59C111B6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A7E80E-F4EC-514F-EC0A-E4276552B6D6}"/>
              </a:ext>
            </a:extLst>
          </p:cNvPr>
          <p:cNvSpPr txBox="1"/>
          <p:nvPr/>
        </p:nvSpPr>
        <p:spPr>
          <a:xfrm>
            <a:off x="575855" y="2462856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this is a complete binary tree, this is the only place a new node can go</a:t>
            </a:r>
          </a:p>
        </p:txBody>
      </p:sp>
    </p:spTree>
    <p:extLst>
      <p:ext uri="{BB962C8B-B14F-4D97-AF65-F5344CB8AC3E}">
        <p14:creationId xmlns:p14="http://schemas.microsoft.com/office/powerpoint/2010/main" val="33158244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697DC05-620F-B14A-B142-11E7FFD43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02E289D-2E05-1ABC-AEC5-731E874754C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58009F8-22BB-16C2-F338-3A090931AC8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3C6325B-9F28-813B-9800-D86E2DC0AFE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19FFBD5-A82A-FBDD-83FA-498499B403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3C4AB31-E50D-9E3F-A53D-B6B19D1C99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A6AA81-92F3-0029-BA15-95B0B1C870E7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0026C-488E-F92D-0FAE-6F6E9F4DF01A}"/>
              </a:ext>
            </a:extLst>
          </p:cNvPr>
          <p:cNvSpPr txBox="1"/>
          <p:nvPr/>
        </p:nvSpPr>
        <p:spPr>
          <a:xfrm>
            <a:off x="2209800" y="61702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23, 7,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45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90, 89, 34, 56, 78, 12, 11, 67,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A5FAD-5F89-F623-51D6-785A8147E03E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CED6E3-AA35-0221-74B5-FCA6A9CCD0EE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0AFF6A-ADFA-CB87-8109-AEA1F9C76FF0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B00806-430A-0023-6B6B-634ED5F8AA48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B1767B3-B820-F93D-E145-D4ECF58DAFA1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B4E3A4-747F-8D66-B511-0E73167B1D43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F87346-C0B2-C1C4-FA0C-7179D3B97AAB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285E40-E8E5-8AC2-9A52-C998F1E23648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CC55A3-B10C-3AFC-72BE-E26082B9322C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A4BF27-83A5-4CDB-B193-FEBCB4C3DDF3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8F39294-71C4-2C65-FA8A-0D1878C9DF00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125ABD8-3A29-691C-AFCC-1FCC2472C963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11E86E-CB7C-6C9D-57EF-9C17B26E0EA1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D694D2-5E07-0CBD-E192-A03FA8C083E7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DB03921-6D64-3F61-FC51-F4139D54A17F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B518E86-F77C-5DC7-F941-C132749594DD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13D5F5-3C43-79F1-D82C-93C7C00A00A3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2EF3BE-A950-417F-0EB9-92D8043B0AEE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46AD314-E0E0-7587-2981-F4F23D3C49A5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B25E76-74F1-50D0-9127-2C157D6A1BE6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1BB97B6-D1CD-974D-D9D7-B6CC8B7465C1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5BDC4E8-A5F9-7D02-F2D9-C3E597A36FFC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1F3D6B7-55B4-2576-E3BD-6469551C7623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3B568F0B-A42A-B178-2102-1789FCBD85ED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5F99A9-C10D-E348-5C05-95768BFD6F3B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</p:spTree>
    <p:extLst>
      <p:ext uri="{BB962C8B-B14F-4D97-AF65-F5344CB8AC3E}">
        <p14:creationId xmlns:p14="http://schemas.microsoft.com/office/powerpoint/2010/main" val="373513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CCBF1FD-1D6E-99DF-76B3-D5A7A88E8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AAEB0B3-D2DC-71E3-5B68-A81DF185507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684D534-8F9D-49AF-A70F-85A41050259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007250D-938C-C64F-1664-E0B24AA847E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BF3C98-5894-0609-E350-35530320B3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D072575-1E62-C41E-0966-0DF81589519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EC2D9-D8AA-4079-7735-5EF52E59CF7B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57319A-A19D-AE82-B765-2A4A745ED2DA}"/>
              </a:ext>
            </a:extLst>
          </p:cNvPr>
          <p:cNvSpPr txBox="1"/>
          <p:nvPr/>
        </p:nvSpPr>
        <p:spPr>
          <a:xfrm>
            <a:off x="2209800" y="61702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23, 7,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45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90, 89, 34,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78, 12, 11, 67,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CA8C0-8D7F-E945-5A25-8441B25A31C4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77E419-9136-AD11-EFE8-1AE5BBCC896E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DCF31E-AD4F-542C-EFB1-EFDBF1087BE9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461430-47A4-821D-670F-BD08C88081E9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AB1669-2794-A4FF-08FC-CF8BD5CC18DA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62D729-ED1A-D00E-840D-4139D7C4B970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660566-E792-0481-0387-4C5CD2531780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9CBABB-11EE-B415-CC91-340787D4919E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735F18-992B-29E1-F81F-BA0551575EE4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84755E5-06EF-4B8D-7814-764EF74713DB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B7F1C6-B32A-3090-BC1C-4B6D926AD3D8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5C57DC-49D6-5378-8618-9358FAFB73AE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D471932-29A1-3A9E-DC13-A3194904EAF4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33F82F-8D30-51B7-3598-86314069A1EA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8F41F6-2575-80AD-EBE2-8765E6F95EC8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E7BD35-0FA8-CA28-00FA-E01F8B947B42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015770-3610-ECF8-8F94-D12B330A5106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10414D3-395B-61DC-11A8-D87AC3482917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AA502D0-F4D5-7595-B3A5-2BEF016BF12C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1743F8-BF59-5FDD-DABA-AE1E572B5EE4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EB9B86F-78FD-E3B5-D2A9-20EE96EB5D2D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BC84F9A-F522-67DD-22C9-652D09FA409A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A0727C9-1DB6-7F99-7CB3-277675731772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8CB7CFE-55C7-8C07-2F01-479857074366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84CE86-3833-B02A-3ACA-805254033BF7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</p:spTree>
    <p:extLst>
      <p:ext uri="{BB962C8B-B14F-4D97-AF65-F5344CB8AC3E}">
        <p14:creationId xmlns:p14="http://schemas.microsoft.com/office/powerpoint/2010/main" val="364840302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935737-1F57-638D-AF25-157097E91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0FAC3B9-1B1F-6C8D-8006-A417B460262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0FE9E24-CF00-4DF7-4EA2-4B95B40A46E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24A677C-1B82-70B9-29AD-DAF7B0E2575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F2B51F2-A387-5D5B-7D78-099B7E4CEA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074EF5D-74B5-2140-A68E-D450F446B49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92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147CA5-D4EC-A4A2-13DF-A5380FC897E9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830F0-318C-1ECF-2B34-88E5503A7AE6}"/>
              </a:ext>
            </a:extLst>
          </p:cNvPr>
          <p:cNvSpPr txBox="1"/>
          <p:nvPr/>
        </p:nvSpPr>
        <p:spPr>
          <a:xfrm>
            <a:off x="2209800" y="61702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23, 7,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90, 89, 34,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45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78, 12, 11, 67,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21CDE-6EA5-80C0-8CB9-792DA2467499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95226E-4378-509C-8FBF-5A00EB49D496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4DE42F8-98DA-9BB2-F3BA-F0DCA1A6901F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58A7EF-5653-FEA9-9C86-2495873CF2A5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C100BF-FA7D-E292-0406-63029AF09160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F6A1C5-3DF4-E953-A703-DB4BFFB25E98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464710-2487-F2B5-2E65-1B2E8B2BB9CE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40B2D4A-6A21-B21D-8056-F4AEA2BD890B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7C136A-271A-ECBC-393F-7641D2AE0351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9CA305C-64E3-E7C7-0907-A94CC981ED55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7922C2-2A8F-AF7F-CA7A-0D943A84D578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A0DF7D-4089-20D3-ABDB-0747185394E3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3C160C-D02F-38F5-3E89-0DB978DB72B1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40EF49-29DB-9AE8-91E4-17D06C66ACEE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72CEDDE-D755-E8BD-869F-195500EDD5CB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6F1D3C2-9FAD-6F24-626D-1DAEFBC05B23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D359D7-FC27-E585-B484-D6DAD7B38F01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EA0B30D-527D-4541-D0C0-43212A9B7C0F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309C1D9-8007-423F-B554-A6067BF87BA5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E7C18C9-A8BF-27D3-FC56-B205F1A88FC4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67135FA-6DBF-FDAA-7FB4-90224FBB00DA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1286FCF-9E57-5513-34E8-646D0324656D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FBC7209-CCB1-A202-414C-D0CE088485C4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6368331-A72D-2CDC-5F42-CD594F4FBF39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3BC0CF-E7EA-A153-8E99-067ABF1F389E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</p:spTree>
    <p:extLst>
      <p:ext uri="{BB962C8B-B14F-4D97-AF65-F5344CB8AC3E}">
        <p14:creationId xmlns:p14="http://schemas.microsoft.com/office/powerpoint/2010/main" val="31542489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3A9C011-0937-59EC-AB69-DE3AB2F60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5ADBFB6-7910-06F4-EE6E-31D92FB5A73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9681B9E-DE0B-D3F8-A86B-90863BA5C4F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AD56C4A-D935-CA5D-333F-BC5317559D6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2A1AC87-B1AE-FA28-3ABC-43826CB9E9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4545FDC-FBDE-9C12-F35B-1AA0A62ECF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78E61B-9BDA-B3E9-1251-DCE08FB23CFB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B1195-3E35-8082-6278-A40E754B015E}"/>
              </a:ext>
            </a:extLst>
          </p:cNvPr>
          <p:cNvSpPr txBox="1"/>
          <p:nvPr/>
        </p:nvSpPr>
        <p:spPr>
          <a:xfrm>
            <a:off x="2209800" y="61702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23,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90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89, 34, 45, 78, 12, 11, 67,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D0EFC-9A6E-2D3A-DDEC-BA11A1FD11D2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A1AFBA-3208-9E1A-B7D5-76C73B4CF874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FCD53B-B8F9-681A-E447-FE927C6FEE83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1934A3-6767-8E10-AE78-9CB30376EED4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5BE762-C666-020F-D575-5DC5BD632941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7DD57F-2DD4-7FD9-6018-2B29B69CC4B7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A8E5B8-4F04-2669-52B0-7B281402643C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4CDB39C-C23B-C16C-B579-2C1E3232380F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A702F7-34CF-2FA7-7B5A-64EBA11B2DE4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AC4E91-126E-BA3D-15D7-48E69686D953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F04C9F4-4C62-2CB4-3D71-467CE0967AD6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4E982F-2168-DEB0-E1C4-16EDE42C92FF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4657BB-5D49-8671-499C-F7F22C192E22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AB97C20-7409-31CD-CEFA-CCF740FEEA6C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525694-5778-94EB-EE6A-6F74E7CF5B00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575129-86DD-E416-91DD-9A083F29A399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9BC30A9-D518-4883-2178-41777CF11678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D4E4CB7-40CE-6236-3E64-89290A0A60A2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655280F-1788-4C3F-039F-53076BC88C9E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42E0D4-3ABB-869B-5F01-36EF447C6C8D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BC406BD-DCE5-6317-4D25-291441E1E58E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C4D734-3DB6-7A51-D99A-E76A2448C169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1A337FA-63FC-5D7B-08A5-9BE48865E211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69B14CF-79A0-CE4C-6F95-935E0DFF3E4B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95D5C6-0990-8799-B8CB-2FE779ECFE3A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</p:spTree>
    <p:extLst>
      <p:ext uri="{BB962C8B-B14F-4D97-AF65-F5344CB8AC3E}">
        <p14:creationId xmlns:p14="http://schemas.microsoft.com/office/powerpoint/2010/main" val="42929747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510B609-EA6C-7315-E3E9-CB222030F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D091EA1-3210-5F47-E92E-D1857B536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3F7E21E-DC23-F74F-8885-C02555CBD8F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06B3E3B-BE0B-37BF-9901-9F2A1977976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25D44A4-8ED8-8D78-08EB-EF8D3864DB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9007D7A-841A-420F-B760-389DAD7EBC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963AC0-A008-B5AE-AD0B-172C26323F84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D59D89-DD69-A5C8-D014-5666DADB14F4}"/>
              </a:ext>
            </a:extLst>
          </p:cNvPr>
          <p:cNvSpPr txBox="1"/>
          <p:nvPr/>
        </p:nvSpPr>
        <p:spPr>
          <a:xfrm>
            <a:off x="2209800" y="61702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23,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90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89, 34, 45, 78, 12, 11, 67,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93697-D3BC-419C-4AF5-F8426FA7EE35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02C8DA-E91C-8DA0-79FD-8B5A74A69036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F0FF138-B7B3-1D91-4AF9-05F588CA6ADC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18ADB6-EF87-EC86-2155-9864CF18AD6F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D599A6-C083-8B17-7194-EAE6C700B320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C24819-5345-A4EF-DAE2-866F67391263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E26FC2-AAB6-0264-7ED6-912DD0803373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74F2A68-F62A-4B58-AB3F-20C6E4E48CC1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A23F02-9CD8-E68B-8B2B-D1AF700D3893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D385E6-3DB3-6217-1DB2-FEADFBBF0D61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C00845-9855-89E9-7CE5-ECB008599300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5A33584-1A25-BF01-E546-FB73552598DE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8884781-1CA9-2372-4333-BD51E374A8F5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8F3114-8809-0A96-A150-623E773C0A43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26AF84-E1C0-71E3-738E-18051C93435D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DB7A458-10C3-C00B-9AC5-AE8E52640359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679D54-B801-5057-C102-643478873940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2376C6A-9C56-EEFD-1800-D3A01E9ABCE6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4C477B-977F-CA7D-3CF9-CA0596F299A8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44DFBBB-6C36-33E6-9D91-2E62151E437B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AC65D1A-8F88-DAF9-7365-E97133FC7E75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4779E4C-D089-815F-9E4C-94255AAFB41D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190D77A-FE52-D548-82E5-9C3A02A13AE7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C363C73-09AD-D26C-A9D0-198B453429AA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5118688-296A-60D5-69DA-9A9E9A23BB95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1DBC41-4F52-BE82-A7ED-489879D0E59E}"/>
              </a:ext>
            </a:extLst>
          </p:cNvPr>
          <p:cNvSpPr txBox="1"/>
          <p:nvPr/>
        </p:nvSpPr>
        <p:spPr>
          <a:xfrm>
            <a:off x="6017956" y="485615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Heapify</a:t>
            </a:r>
            <a:r>
              <a:rPr lang="en-US" dirty="0"/>
              <a:t> Down 7 !</a:t>
            </a:r>
          </a:p>
        </p:txBody>
      </p:sp>
    </p:spTree>
    <p:extLst>
      <p:ext uri="{BB962C8B-B14F-4D97-AF65-F5344CB8AC3E}">
        <p14:creationId xmlns:p14="http://schemas.microsoft.com/office/powerpoint/2010/main" val="18415716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922E59A-98B9-F488-8D48-71FEEFD42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0D035B4-CF17-F277-6540-1AF7AF83D8C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C9B92C7-8219-80C2-E14C-FF7B9C9A5E1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09C0C77-C622-18ED-07E5-FA5F3AFD8A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65AAAC0-3EDB-624B-598C-C0CB6426DC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5667E9F-9326-095C-6F8F-2F3CB376950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B8130D-8A0C-86D8-360E-B6DE28711550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2AD31-6861-D8D4-64B6-178360C39E1F}"/>
              </a:ext>
            </a:extLst>
          </p:cNvPr>
          <p:cNvSpPr txBox="1"/>
          <p:nvPr/>
        </p:nvSpPr>
        <p:spPr>
          <a:xfrm>
            <a:off x="2209800" y="61702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23,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89, 34, 45,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78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12, 11, 67,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04516-BE16-3AC8-ECA2-B45D13ECB3FB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B007D2-D25B-EBAD-1200-E705BCA2211A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F2859C-8DB5-FDFA-980D-117B83B1A9DA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863521-92C4-C555-C900-9B4999599C70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7C5271-D9D3-DCE7-2616-2E349DD60CAE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2669D5-9014-E7FD-C436-F787767CFC99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5A3C02-A203-9038-40A7-336F0829D28C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63164A-19BB-07C9-AB84-E9051A08CE2B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D370D2-8FD4-5312-080C-39A357E5EFA4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48AA69-4225-21F2-0AA3-BAC54446416A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7FCABA-9370-30CE-3B38-87576AACB58B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0EB4451-676B-4FB8-BAA3-2C1568C264E9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9183E9-AB5B-5AE2-2D5E-DD13EFC24866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ACDD9B-1744-C34C-B48D-351B192010D1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4048E55-73DC-B6AA-F972-C2FEFF211C7B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22307D8-4404-4BBF-4686-A732889EC6DC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E461B2-7246-8AD7-48C6-F4A008AF7258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CE18654-A75E-E3B4-F8BA-CAAA636D287D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16A6425-A5D3-C611-08B8-F730C994A24B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366115-94DB-6E92-3A95-54580250D0F5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394BB4-FE04-F0C2-4C5F-2FF80DBC8CE7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CD5B827-67E9-AFBE-3FF6-375C5E3EA146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D59FA3-EECC-EA8B-5341-59BCBF9485C6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ED7E9AE1-CB22-D668-34CB-9E361C02E24E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DF4760-F557-8446-0094-2C2CF031B0D5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80EB5-46A7-FDD8-75AC-D725D06039A7}"/>
              </a:ext>
            </a:extLst>
          </p:cNvPr>
          <p:cNvSpPr txBox="1"/>
          <p:nvPr/>
        </p:nvSpPr>
        <p:spPr>
          <a:xfrm>
            <a:off x="6017956" y="485615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Heapify</a:t>
            </a:r>
            <a:r>
              <a:rPr lang="en-US" dirty="0"/>
              <a:t> Down 7 !</a:t>
            </a:r>
          </a:p>
        </p:txBody>
      </p:sp>
    </p:spTree>
    <p:extLst>
      <p:ext uri="{BB962C8B-B14F-4D97-AF65-F5344CB8AC3E}">
        <p14:creationId xmlns:p14="http://schemas.microsoft.com/office/powerpoint/2010/main" val="40173548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501F48D-0181-DA8D-D2B1-D33729FC2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87729E9-8881-34D2-01BB-A186C508A2A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FADF0F0-9676-07CA-8C5F-CEF33CE9754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2117886-EBD7-2C70-D6F7-F99A21A8D5E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4816F21-12A5-6A27-8B92-98ED5B18AB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50C5278-0555-7CB7-038A-E020990964A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9295BB-8261-1F07-B8DE-E16F7A9735C7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6EBB06-B3E9-A514-69AD-8D9E7BE6EBE0}"/>
              </a:ext>
            </a:extLst>
          </p:cNvPr>
          <p:cNvSpPr txBox="1"/>
          <p:nvPr/>
        </p:nvSpPr>
        <p:spPr>
          <a:xfrm>
            <a:off x="2209800" y="61702"/>
            <a:ext cx="778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23,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78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89, 34, 45,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12, 11, 67,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AE28F-666C-BB38-06A3-AAF735316E75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33F9B4-4964-A82D-37D5-E2F95EAE17B3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306F33-A18F-25ED-7F9E-5F3BC46718AD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506D7A-5B71-6D34-E294-5F0CEDED19BE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14F36A-D37C-1247-87A9-60821AE18C25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CB9311E-C3D2-59C2-B283-DE551ABB664E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B9367B-D5D0-DCB4-8181-EAD4BEA83E88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F84D7D-5682-13DF-7003-7AEC4E731B1F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07CF7B-44AF-2D3B-D7D7-0B35CDBF67FE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2C25835-C2B2-E39B-045D-265112297271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9E5BBE-1D21-0195-04DC-52C1D4931758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38F0A7-99DE-5B58-A8FB-A62BC62D92B0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9577C0-D646-FB70-5C6F-32EC2FED591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B2586C-51B7-2CB1-C315-F94B780355A3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601BE39-100A-C114-AA9C-230ED7A6346A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9E67C8F-4DF2-F543-A1B9-7309636262FE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74A7B9-0430-8E46-95ED-22D709B402F0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BBB956D-02ED-CE41-7022-A4FA1759DEA1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94C349-86BE-ED91-6A95-5E9F7317FD11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142AC3D-C187-14DA-E2B4-E8602003EFBE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C919CF-BF8C-8876-4819-061C86D86675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860B1EE-3BAB-7FA5-FF5A-2B784D208718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4582A5C-68AD-6221-837D-F42E38F35F75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884D8A0-CE20-6930-F940-CE8E93A9760D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82B7D5F-7156-2C22-57AE-13769DF6A6DE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7F3C9-E92B-CFA5-5AA6-FC7B5EF89ADF}"/>
              </a:ext>
            </a:extLst>
          </p:cNvPr>
          <p:cNvSpPr txBox="1"/>
          <p:nvPr/>
        </p:nvSpPr>
        <p:spPr>
          <a:xfrm>
            <a:off x="6017956" y="4856153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Heapify</a:t>
            </a:r>
            <a:r>
              <a:rPr lang="en-US" dirty="0"/>
              <a:t> Down 7 !</a:t>
            </a:r>
          </a:p>
        </p:txBody>
      </p:sp>
    </p:spTree>
    <p:extLst>
      <p:ext uri="{BB962C8B-B14F-4D97-AF65-F5344CB8AC3E}">
        <p14:creationId xmlns:p14="http://schemas.microsoft.com/office/powerpoint/2010/main" val="32968586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BE31844-AB05-C28D-5AA4-822D8D185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2B96D52-078F-AABA-5FFD-0A23BCBE58D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BDF2E29-6DFA-66BA-F784-0F1D10CFCC3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5AC60C6-9021-D861-FCF7-E152212124D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583CCE2-EA49-18BA-60E8-514362CBE6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66A8062-F41A-3AD9-0105-147185C219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E57546-C78A-11FC-EB81-6E0E563B6593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1A5F7-AFF5-A453-E49E-C4E16E5928F0}"/>
              </a:ext>
            </a:extLst>
          </p:cNvPr>
          <p:cNvSpPr txBox="1"/>
          <p:nvPr/>
        </p:nvSpPr>
        <p:spPr>
          <a:xfrm>
            <a:off x="2209800" y="61702"/>
            <a:ext cx="778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89, 34, 45,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12, 11, 67,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74A0B-D5F9-8080-E022-0762CA15D141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B2AFB4-FCF7-98B0-049D-A010FE0332AB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57F724B-4343-E9C8-FF9C-68AC6C47E0EC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BCC737-3559-9F8F-3873-360280A1CDB1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D4796B-8139-F001-2C1D-A9268B2C3BD6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86D5F46-F47B-409E-D759-6AF3AF4AFF34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6C0515-352E-F341-A9FE-5DF4581F5A35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0744FC-2C89-F466-F99D-F9ADFC156B54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EE9436-D1D6-E4C5-5032-A6D6CDE69052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1A4875-D156-3C38-CCEA-760C273A4498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AE6210-993F-52CC-07BE-1E64501AE2E6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C7C4EB-6229-1604-1405-F1CD0D563E62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C7BB24-6976-9716-C109-3E976D922C00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151B1E-6179-76DB-4391-CA55D32FA7F1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3782F3-31D5-FB86-9E1D-B529AECB797F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05F2CE-E6DE-8968-B882-10769464C136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0BD45E5-A5F3-EFB0-B98A-684ED7F60A9D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A07708-3162-15CC-BC00-474B644994E6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F9F197-F348-476B-CC3C-86C8306BDCA0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EB41FCE-A490-BD3B-095D-B4DFFBB7CE70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25B1AE-A33B-32F5-1FF4-8FC8D3B51582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7ED4039-13E2-C982-5534-765F30946EEB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B8C198-E5CC-A802-F27E-62C20060DC9A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B0A471F-BF2D-CCFF-3E64-DA94B9930D62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D49BDE-57FA-582F-103D-FC5F70676DCA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C582E8-EC8A-FA85-85D7-2BC3A16007CE}"/>
              </a:ext>
            </a:extLst>
          </p:cNvPr>
          <p:cNvSpPr txBox="1"/>
          <p:nvPr/>
        </p:nvSpPr>
        <p:spPr>
          <a:xfrm>
            <a:off x="7734300" y="49530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Heapify</a:t>
            </a:r>
            <a:r>
              <a:rPr lang="en-US" dirty="0"/>
              <a:t> down 23 !</a:t>
            </a:r>
          </a:p>
        </p:txBody>
      </p:sp>
    </p:spTree>
    <p:extLst>
      <p:ext uri="{BB962C8B-B14F-4D97-AF65-F5344CB8AC3E}">
        <p14:creationId xmlns:p14="http://schemas.microsoft.com/office/powerpoint/2010/main" val="37940049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B962E49-9079-A1DC-ABBB-BFF4CB736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1EEC408-2E81-323E-8AC4-06216EA602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AF8B7C8-2B11-5727-95EF-ECCA039D27F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2F8A0CD-4D62-EFF0-5614-F9113640AB0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39EBAB-EF7D-FBCC-9A29-C64C648B9F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2E6B563-599E-36F3-CE55-AFA3E1C0A6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ACBFEC-4759-8FD1-4357-305310A998D8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6D0A8-7E26-09AD-4320-069B1A911153}"/>
              </a:ext>
            </a:extLst>
          </p:cNvPr>
          <p:cNvSpPr txBox="1"/>
          <p:nvPr/>
        </p:nvSpPr>
        <p:spPr>
          <a:xfrm>
            <a:off x="2209800" y="61702"/>
            <a:ext cx="778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89, 34, 45,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12, 11, 67,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3BD08-1F41-361B-4F3B-E6D69167591E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A580714-81B1-5416-6B51-F63488E19C24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3D8413-180D-A2BD-59AF-F74B2B8363C0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1905F8-2B06-88D3-4146-E76866BB1864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BCD09D-5BE5-2B24-74F6-26ACEC9B39EC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4B5A49A-049E-4178-7D99-84D1A1176DC6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0CC00D6-2E00-4019-4EE7-B6A3AC25967F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6C81E6-148A-B636-7DBA-1BE0C439D7AB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AE8CB7-3A78-7A94-2391-608FE2A56E35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D08B80-475C-E810-A847-C1907770981F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1916D3-A9E1-2D7E-7318-865A596FC2FD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2FB97A-0EFD-2AE6-0592-D0C1912E3A09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AE50694-FBBF-69F2-63A1-D15B13CD11A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B2015E-5773-E0C7-426F-D1350A11D9A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3553B1-EB0D-6DFA-7859-87877F1CDDC2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CBFCB1-1A6D-887E-43BF-1231D65356F4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403066-B1B9-0BDF-6582-144C8F98889E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0B82CE-7B73-D199-7A2A-63A3D73A6DF2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E50C27-0696-A9A9-DB36-922A961BE40F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0A14C10-8CA8-49EF-5269-2AA8B2C5FE3E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AC30E01-42FC-4D89-C814-CF570B7C1AA2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AD5337-2E45-1F71-1737-205CC374CB0E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423AA3-43DC-14EA-6A64-85956A52DF1E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5656104-418A-EEAB-A851-F1CF0445276E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7A215F-BB98-7B32-CE37-53AA1AAF5172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1084E-7D3E-EBEF-FC60-E70545FC7177}"/>
              </a:ext>
            </a:extLst>
          </p:cNvPr>
          <p:cNvSpPr txBox="1"/>
          <p:nvPr/>
        </p:nvSpPr>
        <p:spPr>
          <a:xfrm>
            <a:off x="7734300" y="49530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Heapify</a:t>
            </a:r>
            <a:r>
              <a:rPr lang="en-US" dirty="0"/>
              <a:t> down 23 !</a:t>
            </a:r>
          </a:p>
        </p:txBody>
      </p:sp>
    </p:spTree>
    <p:extLst>
      <p:ext uri="{BB962C8B-B14F-4D97-AF65-F5344CB8AC3E}">
        <p14:creationId xmlns:p14="http://schemas.microsoft.com/office/powerpoint/2010/main" val="35369179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2F4FFFC-D870-C638-9644-72DD5B514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0D49380-7984-07BB-D1D2-F788E5F28BF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53C433B-8A6C-CF7B-BAE7-253A5824E32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03C0047-B805-5298-AAE7-085B73F1007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F3736BD-6DD5-23CD-4E27-776C2B81FC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4153615-1E3B-EE4D-8404-2D2EAFA608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99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F952C2-916C-D050-C2FC-C4C9BCF94965}"/>
              </a:ext>
            </a:extLst>
          </p:cNvPr>
          <p:cNvSpPr txBox="1"/>
          <p:nvPr/>
        </p:nvSpPr>
        <p:spPr>
          <a:xfrm>
            <a:off x="0" y="155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Heap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002F9-071C-2B5F-48C0-A924B79E11A4}"/>
              </a:ext>
            </a:extLst>
          </p:cNvPr>
          <p:cNvSpPr txBox="1"/>
          <p:nvPr/>
        </p:nvSpPr>
        <p:spPr>
          <a:xfrm>
            <a:off x="2209800" y="61702"/>
            <a:ext cx="778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data = {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90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56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89, 34, 45,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12, 11, 67, 3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9A779-A81C-70B2-201E-B0F13176F6E0}"/>
              </a:ext>
            </a:extLst>
          </p:cNvPr>
          <p:cNvSpPr txBox="1"/>
          <p:nvPr/>
        </p:nvSpPr>
        <p:spPr>
          <a:xfrm>
            <a:off x="228600" y="838200"/>
            <a:ext cx="472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Build a </a:t>
            </a:r>
            <a:r>
              <a:rPr lang="en-US" b="1" dirty="0"/>
              <a:t>Max Heap </a:t>
            </a:r>
            <a:r>
              <a:rPr lang="en-US" dirty="0"/>
              <a:t>from the unsorted array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2F4A87-F6FA-4AD2-56FB-7691FD4865F3}"/>
              </a:ext>
            </a:extLst>
          </p:cNvPr>
          <p:cNvSpPr/>
          <p:nvPr/>
        </p:nvSpPr>
        <p:spPr>
          <a:xfrm>
            <a:off x="9029700" y="543313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90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E7AE510-A35C-F360-74DF-CAF1E94407E1}"/>
              </a:ext>
            </a:extLst>
          </p:cNvPr>
          <p:cNvSpPr/>
          <p:nvPr/>
        </p:nvSpPr>
        <p:spPr>
          <a:xfrm>
            <a:off x="746760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D32DC-5546-8D0F-5A5B-CBBA230A5493}"/>
              </a:ext>
            </a:extLst>
          </p:cNvPr>
          <p:cNvSpPr/>
          <p:nvPr/>
        </p:nvSpPr>
        <p:spPr>
          <a:xfrm>
            <a:off x="10431780" y="1371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56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1086D-FE55-C7BC-BA65-257D8A6DE29D}"/>
              </a:ext>
            </a:extLst>
          </p:cNvPr>
          <p:cNvSpPr/>
          <p:nvPr/>
        </p:nvSpPr>
        <p:spPr>
          <a:xfrm>
            <a:off x="6629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78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34ADBD1-4AE0-78F2-4E5B-AA395B0EAC56}"/>
              </a:ext>
            </a:extLst>
          </p:cNvPr>
          <p:cNvSpPr/>
          <p:nvPr/>
        </p:nvSpPr>
        <p:spPr>
          <a:xfrm>
            <a:off x="8229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89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2D322C-BDED-C157-5F04-B24558F62A5A}"/>
              </a:ext>
            </a:extLst>
          </p:cNvPr>
          <p:cNvSpPr/>
          <p:nvPr/>
        </p:nvSpPr>
        <p:spPr>
          <a:xfrm>
            <a:off x="96774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DDFE37-595C-A355-B338-624D83295E3A}"/>
              </a:ext>
            </a:extLst>
          </p:cNvPr>
          <p:cNvSpPr/>
          <p:nvPr/>
        </p:nvSpPr>
        <p:spPr>
          <a:xfrm>
            <a:off x="11277600" y="2514600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AE5F2A-3E96-A5BB-F9FD-9F94993A671A}"/>
              </a:ext>
            </a:extLst>
          </p:cNvPr>
          <p:cNvSpPr/>
          <p:nvPr/>
        </p:nvSpPr>
        <p:spPr>
          <a:xfrm>
            <a:off x="5907349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7B3AF1-A40F-60BA-94D3-3B2C2BA27328}"/>
              </a:ext>
            </a:extLst>
          </p:cNvPr>
          <p:cNvSpPr/>
          <p:nvPr/>
        </p:nvSpPr>
        <p:spPr>
          <a:xfrm>
            <a:off x="6833586" y="3718537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9107A4-1395-C8D3-737C-DB53A9FD37C7}"/>
              </a:ext>
            </a:extLst>
          </p:cNvPr>
          <p:cNvSpPr/>
          <p:nvPr/>
        </p:nvSpPr>
        <p:spPr>
          <a:xfrm>
            <a:off x="7803286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D85590-29DE-917B-3EFE-0C0507736EB0}"/>
              </a:ext>
            </a:extLst>
          </p:cNvPr>
          <p:cNvSpPr/>
          <p:nvPr/>
        </p:nvSpPr>
        <p:spPr>
          <a:xfrm>
            <a:off x="8772987" y="3730471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67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2A3CB9-041E-50B7-3941-85217E10AD42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7734300" y="1076713"/>
            <a:ext cx="156210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CA0A6B-C73A-A1B7-A0AA-DFB2ACF86538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9296400" y="1076713"/>
            <a:ext cx="1402080" cy="294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A873CDA-AAB6-E6EE-42DD-AB35579A5C86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6896100" y="1905000"/>
            <a:ext cx="8382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A2C318C-BD0F-A9BA-F235-14158C867205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>
            <a:off x="7734300" y="1905000"/>
            <a:ext cx="76200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A0741D-9468-E099-7C5D-2FF90BA88369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 flipH="1">
            <a:off x="9944100" y="1905000"/>
            <a:ext cx="75438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3FC833-BF8B-F832-85D3-57CBD7F0DF87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>
            <a:off x="10698480" y="1905000"/>
            <a:ext cx="84582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3C14A42-6ADE-F325-5B5E-7A78FE800947}"/>
              </a:ext>
            </a:extLst>
          </p:cNvPr>
          <p:cNvCxnSpPr>
            <a:stCxn id="13" idx="4"/>
            <a:endCxn id="20" idx="0"/>
          </p:cNvCxnSpPr>
          <p:nvPr/>
        </p:nvCxnSpPr>
        <p:spPr>
          <a:xfrm flipH="1">
            <a:off x="6174049" y="3048000"/>
            <a:ext cx="722051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236FFED-B1E9-FD51-4546-87293534B88F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>
            <a:off x="6896100" y="3048000"/>
            <a:ext cx="204186" cy="6705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025EE-0A01-2DD2-87E6-65C26DAD62B3}"/>
              </a:ext>
            </a:extLst>
          </p:cNvPr>
          <p:cNvCxnSpPr>
            <a:stCxn id="15" idx="4"/>
            <a:endCxn id="23" idx="0"/>
          </p:cNvCxnSpPr>
          <p:nvPr/>
        </p:nvCxnSpPr>
        <p:spPr>
          <a:xfrm flipH="1">
            <a:off x="8069986" y="3048000"/>
            <a:ext cx="426314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D819D2-104E-4AEB-E593-E28CFE7107C5}"/>
              </a:ext>
            </a:extLst>
          </p:cNvPr>
          <p:cNvCxnSpPr>
            <a:stCxn id="15" idx="4"/>
            <a:endCxn id="25" idx="0"/>
          </p:cNvCxnSpPr>
          <p:nvPr/>
        </p:nvCxnSpPr>
        <p:spPr>
          <a:xfrm>
            <a:off x="8496300" y="3048000"/>
            <a:ext cx="543387" cy="6824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68F2E1B-AB14-AA3C-2C3D-B5502E51133D}"/>
              </a:ext>
            </a:extLst>
          </p:cNvPr>
          <p:cNvCxnSpPr>
            <a:cxnSpLocks/>
            <a:stCxn id="16" idx="4"/>
            <a:endCxn id="55" idx="0"/>
          </p:cNvCxnSpPr>
          <p:nvPr/>
        </p:nvCxnSpPr>
        <p:spPr>
          <a:xfrm flipH="1">
            <a:off x="9677400" y="3048000"/>
            <a:ext cx="266700" cy="7016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AC6E4178-179D-EC79-E949-04C51788E6D6}"/>
              </a:ext>
            </a:extLst>
          </p:cNvPr>
          <p:cNvSpPr/>
          <p:nvPr/>
        </p:nvSpPr>
        <p:spPr>
          <a:xfrm>
            <a:off x="9410700" y="3749609"/>
            <a:ext cx="533400" cy="5334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4C9727-0399-782B-89E2-7E1E16075239}"/>
              </a:ext>
            </a:extLst>
          </p:cNvPr>
          <p:cNvSpPr txBox="1"/>
          <p:nvPr/>
        </p:nvSpPr>
        <p:spPr>
          <a:xfrm>
            <a:off x="842010" y="1462518"/>
            <a:ext cx="483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 through the array backwards, and swap a node with a child if its larger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F4E0A3-5069-0758-BF03-E62BC63722BC}"/>
              </a:ext>
            </a:extLst>
          </p:cNvPr>
          <p:cNvSpPr txBox="1"/>
          <p:nvPr/>
        </p:nvSpPr>
        <p:spPr>
          <a:xfrm>
            <a:off x="7734300" y="49530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dirty="0" err="1"/>
              <a:t>Heapify</a:t>
            </a:r>
            <a:r>
              <a:rPr lang="en-US" dirty="0"/>
              <a:t> down 23 !</a:t>
            </a:r>
          </a:p>
        </p:txBody>
      </p:sp>
    </p:spTree>
    <p:extLst>
      <p:ext uri="{BB962C8B-B14F-4D97-AF65-F5344CB8AC3E}">
        <p14:creationId xmlns:p14="http://schemas.microsoft.com/office/powerpoint/2010/main" val="422335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6189</TotalTime>
  <Words>8833</Words>
  <Application>Microsoft Office PowerPoint</Application>
  <PresentationFormat>Widescreen</PresentationFormat>
  <Paragraphs>3157</Paragraphs>
  <Slides>121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26" baseType="lpstr">
      <vt:lpstr>Arial</vt:lpstr>
      <vt:lpstr>Calibri</vt:lpstr>
      <vt:lpstr>Consolas</vt:lpstr>
      <vt:lpstr>Wingdings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Reese Pearsall</cp:lastModifiedBy>
  <cp:revision>64</cp:revision>
  <dcterms:created xsi:type="dcterms:W3CDTF">2022-08-21T16:55:59Z</dcterms:created>
  <dcterms:modified xsi:type="dcterms:W3CDTF">2025-03-04T05:58:53Z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