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7"/>
  </p:notesMasterIdLst>
  <p:sldIdLst>
    <p:sldId id="256" r:id="rId2"/>
    <p:sldId id="348" r:id="rId3"/>
    <p:sldId id="1606" r:id="rId4"/>
    <p:sldId id="1607" r:id="rId5"/>
    <p:sldId id="1608" r:id="rId6"/>
    <p:sldId id="1609" r:id="rId7"/>
    <p:sldId id="1610" r:id="rId8"/>
    <p:sldId id="1611" r:id="rId9"/>
    <p:sldId id="1612" r:id="rId10"/>
    <p:sldId id="1613" r:id="rId11"/>
    <p:sldId id="1614" r:id="rId12"/>
    <p:sldId id="1615" r:id="rId13"/>
    <p:sldId id="1616" r:id="rId14"/>
    <p:sldId id="1617" r:id="rId15"/>
    <p:sldId id="1618" r:id="rId16"/>
    <p:sldId id="1619" r:id="rId17"/>
    <p:sldId id="1408" r:id="rId18"/>
    <p:sldId id="1534" r:id="rId19"/>
    <p:sldId id="1535" r:id="rId20"/>
    <p:sldId id="1533" r:id="rId21"/>
    <p:sldId id="1536" r:id="rId22"/>
    <p:sldId id="1537" r:id="rId23"/>
    <p:sldId id="1539" r:id="rId24"/>
    <p:sldId id="1538" r:id="rId25"/>
    <p:sldId id="1370" r:id="rId26"/>
    <p:sldId id="1540" r:id="rId27"/>
    <p:sldId id="1541" r:id="rId28"/>
    <p:sldId id="1542" r:id="rId29"/>
    <p:sldId id="1543" r:id="rId30"/>
    <p:sldId id="1545" r:id="rId31"/>
    <p:sldId id="1544" r:id="rId32"/>
    <p:sldId id="1546" r:id="rId33"/>
    <p:sldId id="1547" r:id="rId34"/>
    <p:sldId id="1569" r:id="rId35"/>
    <p:sldId id="1548" r:id="rId36"/>
    <p:sldId id="1549" r:id="rId37"/>
    <p:sldId id="1550" r:id="rId38"/>
    <p:sldId id="1553" r:id="rId39"/>
    <p:sldId id="1554" r:id="rId40"/>
    <p:sldId id="1570" r:id="rId41"/>
    <p:sldId id="1584" r:id="rId42"/>
    <p:sldId id="1552" r:id="rId43"/>
    <p:sldId id="1551" r:id="rId44"/>
    <p:sldId id="1555" r:id="rId45"/>
    <p:sldId id="1556" r:id="rId46"/>
    <p:sldId id="1558" r:id="rId47"/>
    <p:sldId id="1557" r:id="rId48"/>
    <p:sldId id="1559" r:id="rId49"/>
    <p:sldId id="1585" r:id="rId50"/>
    <p:sldId id="1561" r:id="rId51"/>
    <p:sldId id="1564" r:id="rId52"/>
    <p:sldId id="1565" r:id="rId53"/>
    <p:sldId id="1586" r:id="rId54"/>
    <p:sldId id="1563" r:id="rId55"/>
    <p:sldId id="1567" r:id="rId56"/>
    <p:sldId id="1566" r:id="rId57"/>
    <p:sldId id="1587" r:id="rId58"/>
    <p:sldId id="1571" r:id="rId59"/>
    <p:sldId id="1572" r:id="rId60"/>
    <p:sldId id="1573" r:id="rId61"/>
    <p:sldId id="1575" r:id="rId62"/>
    <p:sldId id="1576" r:id="rId63"/>
    <p:sldId id="1577" r:id="rId64"/>
    <p:sldId id="1574" r:id="rId65"/>
    <p:sldId id="1589" r:id="rId66"/>
    <p:sldId id="1590" r:id="rId67"/>
    <p:sldId id="1591" r:id="rId68"/>
    <p:sldId id="1579" r:id="rId69"/>
    <p:sldId id="1578" r:id="rId70"/>
    <p:sldId id="1580" r:id="rId71"/>
    <p:sldId id="1581" r:id="rId72"/>
    <p:sldId id="1582" r:id="rId73"/>
    <p:sldId id="1594" r:id="rId74"/>
    <p:sldId id="1583" r:id="rId75"/>
    <p:sldId id="1592" r:id="rId76"/>
    <p:sldId id="1593" r:id="rId77"/>
    <p:sldId id="1596" r:id="rId78"/>
    <p:sldId id="1595" r:id="rId79"/>
    <p:sldId id="1597" r:id="rId80"/>
    <p:sldId id="1600" r:id="rId81"/>
    <p:sldId id="1603" r:id="rId82"/>
    <p:sldId id="1604" r:id="rId83"/>
    <p:sldId id="1601" r:id="rId84"/>
    <p:sldId id="1602" r:id="rId85"/>
    <p:sldId id="1605" r:id="rId8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aw, Sean" initials="YS" lastIdx="1" clrIdx="0">
    <p:extLst>
      <p:ext uri="{19B8F6BF-5375-455C-9EA6-DF929625EA0E}">
        <p15:presenceInfo xmlns:p15="http://schemas.microsoft.com/office/powerpoint/2012/main" userId="S-1-5-21-62665781-247875009-941767090-1764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 autoAdjust="0"/>
    <p:restoredTop sz="94660"/>
  </p:normalViewPr>
  <p:slideViewPr>
    <p:cSldViewPr snapToGrid="0">
      <p:cViewPr>
        <p:scale>
          <a:sx n="100" d="100"/>
          <a:sy n="100" d="100"/>
        </p:scale>
        <p:origin x="846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1T09:43:24.64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1317 0 24575,'-4'1'0,"-1"-1"0,1 1 0,0 0 0,-1 0 0,1 1 0,0-1 0,0 1 0,0 0 0,0 0 0,0 1 0,-5 3 0,-42 37 0,27-22 0,-198 137 0,148-110 0,3 3 0,-93 85 0,-127 130 0,277-252 0,-1-1 0,1 2 0,0-1 0,1 2 0,1 0 0,-13 21 0,-81 120 0,81-123 0,25-33 0,-1 0 0,0 1 0,0-1 0,0 1 0,0-1 0,0 0 0,0 0 0,0 0 0,0 0 0,-1 0 0,1 0 0,0 0 0,-1 0 0,1 0 0,-1 0 0,1-1 0,-1 1 0,1-1 0,-1 1 0,1-1 0,-1 0 0,-2 1 0,2-2 0,1 1 0,-1-1 0,1 1 0,0-1 0,-1 0 0,1 0 0,0 0 0,-1 0 0,1 0 0,0 0 0,0 0 0,0 0 0,0 0 0,0 0 0,0-1 0,0 1 0,1 0 0,-2-3 0,-3-7 0,1 0 0,0 0 0,1-1 0,-3-18 0,-9-81 0,0-125 0,16-117 0,2 130 0,-3 194 0,0 18 0,0 18 0,2 145 0,-5 171 0,-7-211 0,-3 86 0,12-110 0,4 99 0,-3-185 0,1 1 0,-1-1 0,1 0 0,0 1 0,-1-1 0,1 0 0,0 0 0,0 1 0,1-1 0,-1 0 0,0 0 0,1 0 0,-1-1 0,1 1 0,0 0 0,-1 0 0,1-1 0,0 1 0,0-1 0,0 0 0,0 1 0,0-1 0,0 0 0,1 0 0,-1 0 0,0-1 0,1 1 0,-1 0 0,0-1 0,1 0 0,2 1 0,11 0 0,0 0 0,0-1 0,29-3 0,-14 0 0,103 2 0,-62 2 0,130-16 0,-144 8-31,0 4 0,69 3 0,-49 1-1241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1T09:43:24.64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1317 0 24575,'-4'1'0,"-1"-1"0,1 1 0,0 0 0,-1 0 0,1 1 0,0-1 0,0 1 0,0 0 0,0 0 0,0 1 0,-5 3 0,-42 37 0,27-22 0,-198 137 0,148-110 0,3 3 0,-93 85 0,-127 130 0,277-252 0,-1-1 0,1 2 0,0-1 0,1 2 0,1 0 0,-13 21 0,-81 120 0,81-123 0,25-33 0,-1 0 0,0 1 0,0-1 0,0 1 0,0-1 0,0 0 0,0 0 0,0 0 0,0 0 0,-1 0 0,1 0 0,0 0 0,-1 0 0,1 0 0,-1 0 0,1-1 0,-1 1 0,1-1 0,-1 1 0,1-1 0,-1 0 0,-2 1 0,2-2 0,1 1 0,-1-1 0,1 1 0,0-1 0,-1 0 0,1 0 0,0 0 0,-1 0 0,1 0 0,0 0 0,0 0 0,0 0 0,0 0 0,0 0 0,0-1 0,0 1 0,1 0 0,-2-3 0,-3-7 0,1 0 0,0 0 0,1-1 0,-3-18 0,-9-81 0,0-125 0,16-117 0,2 130 0,-3 194 0,0 18 0,0 18 0,2 145 0,-5 171 0,-7-211 0,-3 86 0,12-110 0,4 99 0,-3-185 0,1 1 0,-1-1 0,1 0 0,0 1 0,-1-1 0,1 0 0,0 0 0,0 1 0,1-1 0,-1 0 0,0 0 0,1 0 0,-1-1 0,1 1 0,0 0 0,-1 0 0,1-1 0,0 1 0,0-1 0,0 0 0,0 1 0,0-1 0,0 0 0,1 0 0,-1 0 0,0-1 0,1 1 0,-1 0 0,0-1 0,1 0 0,2 1 0,11 0 0,0 0 0,0-1 0,29-3 0,-14 0 0,103 2 0,-62 2 0,130-16 0,-144 8-31,0 4 0,69 3 0,-49 1-1241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1T09:43:24.64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1317 0 24575,'-4'1'0,"-1"-1"0,1 1 0,0 0 0,-1 0 0,1 1 0,0-1 0,0 1 0,0 0 0,0 0 0,0 1 0,-5 3 0,-42 37 0,27-22 0,-198 137 0,148-110 0,3 3 0,-93 85 0,-127 130 0,277-252 0,-1-1 0,1 2 0,0-1 0,1 2 0,1 0 0,-13 21 0,-81 120 0,81-123 0,25-33 0,-1 0 0,0 1 0,0-1 0,0 1 0,0-1 0,0 0 0,0 0 0,0 0 0,0 0 0,-1 0 0,1 0 0,0 0 0,-1 0 0,1 0 0,-1 0 0,1-1 0,-1 1 0,1-1 0,-1 1 0,1-1 0,-1 0 0,-2 1 0,2-2 0,1 1 0,-1-1 0,1 1 0,0-1 0,-1 0 0,1 0 0,0 0 0,-1 0 0,1 0 0,0 0 0,0 0 0,0 0 0,0 0 0,0 0 0,0-1 0,0 1 0,1 0 0,-2-3 0,-3-7 0,1 0 0,0 0 0,1-1 0,-3-18 0,-9-81 0,0-125 0,16-117 0,2 130 0,-3 194 0,0 18 0,0 18 0,2 145 0,-5 171 0,-7-211 0,-3 86 0,12-110 0,4 99 0,-3-185 0,1 1 0,-1-1 0,1 0 0,0 1 0,-1-1 0,1 0 0,0 0 0,0 1 0,1-1 0,-1 0 0,0 0 0,1 0 0,-1-1 0,1 1 0,0 0 0,-1 0 0,1-1 0,0 1 0,0-1 0,0 0 0,0 1 0,0-1 0,0 0 0,1 0 0,-1 0 0,0-1 0,1 1 0,-1 0 0,0-1 0,1 0 0,2 1 0,11 0 0,0 0 0,0-1 0,29-3 0,-14 0 0,103 2 0,-62 2 0,130-16 0,-144 8-31,0 4 0,69 3 0,-49 1-1241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B1702-8767-C241-862A-B35C2048AB8D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EEB12D-B1EE-0148-8B94-C1419EB97C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3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EEB12D-B1EE-0148-8B94-C1419EB97C4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80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AE040-731D-49EA-95E9-083ADC94D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9CF39-D250-4209-A4ED-B44BAEA1E5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2153D-3714-4CC9-808B-61AEC843C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F4D0A-1096-4CA3-A563-05D966D94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607F-88DE-4A53-B1C1-2D5218FE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4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B925F-F5D1-4747-9EE7-C24CDBB3A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CC3AE-16B8-4184-A895-EA92A3D5A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733C0-E261-41DC-B95C-4C275BC08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AA452-2777-4C4F-AA8C-3E06E201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E3B7F-96ED-4F3D-8CC1-85A5A3DEE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46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064381-1A10-42D2-8990-1674B8183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A75C43-AB6F-4B5F-8201-AB9CA2E73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F437F-C166-4B1C-9154-8D5754BE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E0DB6-B93A-4F18-9F4B-743CC7DD7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3EAE2-0FC6-490E-A9A5-CAC789E1B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43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F894A-C530-4A90-9AB3-B987C15CB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B4D6-47D9-4FB3-9695-120631ADD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6FAB3-AEA6-44AF-9B5B-7CE4572D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3F589-A878-4006-933F-68556556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60637-34CD-43C5-8A5A-1CD92F87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0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48555-BFF5-441E-B7DB-F2C6A17FC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2759-6F60-46D8-9015-18119021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81C5-FDDA-413F-AF38-0E4EEFC8A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91896-710C-44D3-9BC1-34905F1B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589E-DF85-4E72-8509-C6C0C72A7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240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0628-B022-426E-9474-A8C7883A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9CCB-3425-4D32-8A37-A01E96C45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6A3A5-9EBF-4A32-9D85-BBF9B266F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37AAB-5DB4-479D-903F-8304EA8C0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76515D-20AA-4445-AF73-8944FA755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3685D-E337-4B92-963B-690C1927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9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BD449-5A86-43E8-BB88-66703CB5E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7D34C-BF79-4471-9159-B113BDAE2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C923-D845-427B-8D56-B851308898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988AF-7B45-4526-A132-AE265AC3E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942E76-18CF-45CC-8339-F23CC97F4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BD89F3-5394-485F-92FD-712573BA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694B8-2956-46E2-A885-DB7F9186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E6C76E-545D-4FE9-A5F8-6FA7794B0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503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09C9-ACB0-4EB4-8518-EEAFB4EE7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D40265-6901-4BD1-8B1A-E4757A00A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F07FB-7FA8-42CD-8B5B-79BF2B9F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A2972-F494-409F-963C-6D7510461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21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B018DB-616C-488E-97B7-9EC0E093C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F253B6-86C6-480A-8A8A-C8E32F2EA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C3C5E-A31F-41A5-804D-5E248F3B0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3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F120D-F9CF-4F81-B706-95CE16DD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BFEA5-4953-4E8C-A064-3F2A7B59A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83F7-25D7-41DB-ABE3-3FAA6BA34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7B2F3-AC9D-4BE9-8C8E-72AA1565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833343-085A-4E12-88D0-B86421296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ADDA5-24D6-4A9E-8A27-BF0626831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7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E0F68-8C32-4214-9132-A509B2B0B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25A01-1405-4157-8EDC-6C314BF040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3895A-42A2-41AE-882A-AA4DB9705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C87C4-A446-4D88-821A-2EA273085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4E697-A12D-4020-B403-62DF695CDE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E0478-E29C-4D84-B00E-8AF2924E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C45BCA-824C-4AD7-A27D-30879F85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61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A1260-35C8-452C-AE50-3721041F9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04F2D-6076-4E5E-B2C0-BEC52EB0A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6BDAF-74E5-464F-9054-259C1E6CD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4E697-A12D-4020-B403-62DF695CDE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8E8D-C5E3-44E1-974D-858225FB2A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AA10D-EABC-4416-B6C8-C7A49B058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AD3B3-AC9B-48CF-8804-3764B0526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534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2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15252" y="2874103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Shortest Path (Part 1)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32158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9739A-9E93-5892-8C57-CC044808D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E5681C5-FBBF-908F-F6DA-1117F0CF78F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12B4E66-8634-BC98-6AEF-0F882656014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810920B-149E-445F-C2D0-8681E76731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A635CC8-0E6E-21EB-C841-1ECEDEE6E8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075AD22-8623-72F2-769F-067936D72F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CB916E-0446-AB99-B52F-F92FE445AB88}"/>
              </a:ext>
            </a:extLst>
          </p:cNvPr>
          <p:cNvSpPr/>
          <p:nvPr/>
        </p:nvSpPr>
        <p:spPr>
          <a:xfrm>
            <a:off x="465364" y="42454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A21029-4E58-F033-5C37-5FAF489EB39F}"/>
              </a:ext>
            </a:extLst>
          </p:cNvPr>
          <p:cNvSpPr/>
          <p:nvPr/>
        </p:nvSpPr>
        <p:spPr>
          <a:xfrm>
            <a:off x="465363" y="1951265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D5A8964-1B0C-0629-DAB9-FDBB0C5C4C7E}"/>
              </a:ext>
            </a:extLst>
          </p:cNvPr>
          <p:cNvSpPr/>
          <p:nvPr/>
        </p:nvSpPr>
        <p:spPr>
          <a:xfrm>
            <a:off x="2013857" y="42454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0F6B1C-7319-8E21-2233-53CEBA2DDFF3}"/>
              </a:ext>
            </a:extLst>
          </p:cNvPr>
          <p:cNvSpPr/>
          <p:nvPr/>
        </p:nvSpPr>
        <p:spPr>
          <a:xfrm>
            <a:off x="1476375" y="133894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66E1B5-7D92-BA03-A70B-9D96676A84B3}"/>
              </a:ext>
            </a:extLst>
          </p:cNvPr>
          <p:cNvSpPr/>
          <p:nvPr/>
        </p:nvSpPr>
        <p:spPr>
          <a:xfrm>
            <a:off x="2824843" y="1338943"/>
            <a:ext cx="604157" cy="6123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02E823-09D3-F3CB-712B-09AC1A708C54}"/>
              </a:ext>
            </a:extLst>
          </p:cNvPr>
          <p:cNvSpPr/>
          <p:nvPr/>
        </p:nvSpPr>
        <p:spPr>
          <a:xfrm>
            <a:off x="2080532" y="237896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B859EA7-4D5B-BC73-D38B-803A987AC850}"/>
              </a:ext>
            </a:extLst>
          </p:cNvPr>
          <p:cNvSpPr/>
          <p:nvPr/>
        </p:nvSpPr>
        <p:spPr>
          <a:xfrm>
            <a:off x="3608614" y="244112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B06FCB-AE2E-3FE0-0410-DD8452E85093}"/>
              </a:ext>
            </a:extLst>
          </p:cNvPr>
          <p:cNvSpPr/>
          <p:nvPr/>
        </p:nvSpPr>
        <p:spPr>
          <a:xfrm>
            <a:off x="4343400" y="1396094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6621B2B-27ED-4C67-5627-236C88696ADE}"/>
              </a:ext>
            </a:extLst>
          </p:cNvPr>
          <p:cNvSpPr/>
          <p:nvPr/>
        </p:nvSpPr>
        <p:spPr>
          <a:xfrm>
            <a:off x="930729" y="2991285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A971515-B90E-6B9F-1624-8D8A2547840E}"/>
              </a:ext>
            </a:extLst>
          </p:cNvPr>
          <p:cNvSpPr/>
          <p:nvPr/>
        </p:nvSpPr>
        <p:spPr>
          <a:xfrm>
            <a:off x="2080532" y="3843526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251B57-180F-A943-60A2-0FE6246600E1}"/>
              </a:ext>
            </a:extLst>
          </p:cNvPr>
          <p:cNvSpPr/>
          <p:nvPr/>
        </p:nvSpPr>
        <p:spPr>
          <a:xfrm>
            <a:off x="3004457" y="3166820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2BDC9C8-02E8-4B20-59EC-78FE9FC7E953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81044" y="947193"/>
            <a:ext cx="583808" cy="481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52091D-FFCD-31B5-1B90-7492D4A880B5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1992055" y="1036865"/>
            <a:ext cx="323881" cy="39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FE13E7-C018-3F38-E432-B6E0F6F0AD6C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981043" y="1861593"/>
            <a:ext cx="583809" cy="179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1D8D348-C4C3-B1AE-4471-029C056E3F8E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2080532" y="1645104"/>
            <a:ext cx="744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256E6B-3B81-3879-4ACE-CEEAAE5A18C2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 flipH="1">
            <a:off x="2382611" y="1861593"/>
            <a:ext cx="530709" cy="517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91F2020-6278-9D3C-AA47-A3C91603D7DA}"/>
              </a:ext>
            </a:extLst>
          </p:cNvPr>
          <p:cNvCxnSpPr>
            <a:stCxn id="12" idx="2"/>
            <a:endCxn id="15" idx="7"/>
          </p:cNvCxnSpPr>
          <p:nvPr/>
        </p:nvCxnSpPr>
        <p:spPr>
          <a:xfrm flipH="1">
            <a:off x="1446409" y="2685124"/>
            <a:ext cx="634123" cy="39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443647-AD59-AD31-C517-7F2B3603C44D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2382611" y="2991285"/>
            <a:ext cx="0" cy="852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C33F2D-203D-9ED4-75F9-4FF2D5E451EB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684689" y="2685124"/>
            <a:ext cx="923925" cy="62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C5D553C-B050-BBFC-B331-FBFDDDC27605}"/>
              </a:ext>
            </a:extLst>
          </p:cNvPr>
          <p:cNvCxnSpPr>
            <a:stCxn id="13" idx="7"/>
            <a:endCxn id="14" idx="4"/>
          </p:cNvCxnSpPr>
          <p:nvPr/>
        </p:nvCxnSpPr>
        <p:spPr>
          <a:xfrm flipV="1">
            <a:off x="4124294" y="2008416"/>
            <a:ext cx="521185" cy="52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181DAC2-05A1-CA88-05BB-783428012438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2684689" y="3472981"/>
            <a:ext cx="319768" cy="676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818BC90-B7C9-D0B4-86EE-947878EF020D}"/>
              </a:ext>
            </a:extLst>
          </p:cNvPr>
          <p:cNvCxnSpPr>
            <a:cxnSpLocks/>
            <a:stCxn id="17" idx="6"/>
            <a:endCxn id="43" idx="0"/>
          </p:cNvCxnSpPr>
          <p:nvPr/>
        </p:nvCxnSpPr>
        <p:spPr>
          <a:xfrm>
            <a:off x="3608614" y="3472981"/>
            <a:ext cx="604157" cy="61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1C38456-0DF7-BC88-1262-851D15FEC8F5}"/>
              </a:ext>
            </a:extLst>
          </p:cNvPr>
          <p:cNvSpPr/>
          <p:nvPr/>
        </p:nvSpPr>
        <p:spPr>
          <a:xfrm>
            <a:off x="3910692" y="4089380"/>
            <a:ext cx="604157" cy="61232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FA1A82-1A85-0CF8-783E-FD62B0AF7328}"/>
              </a:ext>
            </a:extLst>
          </p:cNvPr>
          <p:cNvSpPr txBox="1"/>
          <p:nvPr/>
        </p:nvSpPr>
        <p:spPr>
          <a:xfrm>
            <a:off x="5910943" y="692612"/>
            <a:ext cx="39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any vertex </a:t>
            </a:r>
            <a:r>
              <a:rPr lang="en-US" sz="3600" b="1" dirty="0"/>
              <a:t>v1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C68AB6-1B65-0ACC-AD0B-26F99BA1A2D4}"/>
              </a:ext>
            </a:extLst>
          </p:cNvPr>
          <p:cNvSpPr txBox="1"/>
          <p:nvPr/>
        </p:nvSpPr>
        <p:spPr>
          <a:xfrm>
            <a:off x="5559879" y="1610126"/>
            <a:ext cx="4928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Breadth First Traversal from vertex </a:t>
            </a:r>
            <a:r>
              <a:rPr lang="en-US" sz="2400" b="1" dirty="0"/>
              <a:t>v1</a:t>
            </a:r>
            <a:r>
              <a:rPr lang="en-US" sz="2400" dirty="0"/>
              <a:t> to all other vertices</a:t>
            </a:r>
          </a:p>
          <a:p>
            <a:endParaRPr lang="en-US" sz="2400" dirty="0"/>
          </a:p>
          <a:p>
            <a:r>
              <a:rPr lang="en-US" sz="2400" dirty="0"/>
              <a:t>While doing breadth first, keep track of the distance from vertex </a:t>
            </a:r>
            <a:r>
              <a:rPr lang="en-US" sz="2400" b="1" dirty="0"/>
              <a:t>v1 </a:t>
            </a:r>
            <a:r>
              <a:rPr lang="en-US" sz="2400" dirty="0"/>
              <a:t>(store in some kind of data structure)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4C51EE-63DD-7BD2-1470-C0D9527B8A29}"/>
              </a:ext>
            </a:extLst>
          </p:cNvPr>
          <p:cNvSpPr txBox="1"/>
          <p:nvPr/>
        </p:nvSpPr>
        <p:spPr>
          <a:xfrm>
            <a:off x="1613292" y="1048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E44304-120F-460D-5BF3-837196D05DBD}"/>
              </a:ext>
            </a:extLst>
          </p:cNvPr>
          <p:cNvSpPr txBox="1"/>
          <p:nvPr/>
        </p:nvSpPr>
        <p:spPr>
          <a:xfrm>
            <a:off x="2087758" y="20980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BC9082-913D-684F-BC81-D090A1F67A59}"/>
              </a:ext>
            </a:extLst>
          </p:cNvPr>
          <p:cNvSpPr txBox="1"/>
          <p:nvPr/>
        </p:nvSpPr>
        <p:spPr>
          <a:xfrm>
            <a:off x="2151001" y="121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69B42D-CFC4-F313-DDE9-7929F488759A}"/>
              </a:ext>
            </a:extLst>
          </p:cNvPr>
          <p:cNvSpPr txBox="1"/>
          <p:nvPr/>
        </p:nvSpPr>
        <p:spPr>
          <a:xfrm>
            <a:off x="616598" y="120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4B002B-B274-5A16-77AB-1DE4695B8398}"/>
              </a:ext>
            </a:extLst>
          </p:cNvPr>
          <p:cNvSpPr txBox="1"/>
          <p:nvPr/>
        </p:nvSpPr>
        <p:spPr>
          <a:xfrm>
            <a:off x="605730" y="164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4FDEB2-070E-D204-E72B-0780EB10BF49}"/>
              </a:ext>
            </a:extLst>
          </p:cNvPr>
          <p:cNvSpPr txBox="1"/>
          <p:nvPr/>
        </p:nvSpPr>
        <p:spPr>
          <a:xfrm>
            <a:off x="1105292" y="2621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1D38D9-3A08-A5F7-3890-869CEB03246F}"/>
              </a:ext>
            </a:extLst>
          </p:cNvPr>
          <p:cNvSpPr txBox="1"/>
          <p:nvPr/>
        </p:nvSpPr>
        <p:spPr>
          <a:xfrm>
            <a:off x="3457771" y="2257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C00B28-6083-0716-5A63-C0A0CCB88D7E}"/>
              </a:ext>
            </a:extLst>
          </p:cNvPr>
          <p:cNvSpPr txBox="1"/>
          <p:nvPr/>
        </p:nvSpPr>
        <p:spPr>
          <a:xfrm>
            <a:off x="2013857" y="3563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0A3552-774A-FEC0-2EAF-0B9F80AC89D2}"/>
              </a:ext>
            </a:extLst>
          </p:cNvPr>
          <p:cNvSpPr txBox="1"/>
          <p:nvPr/>
        </p:nvSpPr>
        <p:spPr>
          <a:xfrm>
            <a:off x="4494635" y="105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F162E5-08E0-482D-058C-F8C0C2E84CE1}"/>
              </a:ext>
            </a:extLst>
          </p:cNvPr>
          <p:cNvSpPr txBox="1"/>
          <p:nvPr/>
        </p:nvSpPr>
        <p:spPr>
          <a:xfrm>
            <a:off x="2909065" y="2950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F170EC-315B-BFFA-37D2-842B45AC7014}"/>
              </a:ext>
            </a:extLst>
          </p:cNvPr>
          <p:cNvSpPr txBox="1"/>
          <p:nvPr/>
        </p:nvSpPr>
        <p:spPr>
          <a:xfrm>
            <a:off x="4131717" y="376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A87E80-02EC-FD66-C469-55EBFA51AC32}"/>
              </a:ext>
            </a:extLst>
          </p:cNvPr>
          <p:cNvSpPr txBox="1"/>
          <p:nvPr/>
        </p:nvSpPr>
        <p:spPr>
          <a:xfrm>
            <a:off x="123840" y="3514545"/>
            <a:ext cx="69121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C: 1</a:t>
            </a:r>
          </a:p>
          <a:p>
            <a:r>
              <a:rPr lang="en-US" dirty="0">
                <a:latin typeface="Consolas" panose="020B0609020204030204" pitchFamily="49" charset="0"/>
              </a:rPr>
              <a:t>J: 2</a:t>
            </a:r>
          </a:p>
          <a:p>
            <a:r>
              <a:rPr lang="en-US" dirty="0">
                <a:latin typeface="Consolas" panose="020B0609020204030204" pitchFamily="49" charset="0"/>
              </a:rPr>
              <a:t>F: 1</a:t>
            </a:r>
          </a:p>
          <a:p>
            <a:r>
              <a:rPr lang="en-US" dirty="0">
                <a:latin typeface="Consolas" panose="020B0609020204030204" pitchFamily="49" charset="0"/>
              </a:rPr>
              <a:t>D: 2</a:t>
            </a:r>
          </a:p>
          <a:p>
            <a:r>
              <a:rPr lang="en-US" dirty="0">
                <a:latin typeface="Consolas" panose="020B0609020204030204" pitchFamily="49" charset="0"/>
              </a:rPr>
              <a:t>G: 2</a:t>
            </a: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L: 4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DB88E4A-90F6-F920-5B49-BB39F61F4765}"/>
              </a:ext>
            </a:extLst>
          </p:cNvPr>
          <p:cNvSpPr txBox="1"/>
          <p:nvPr/>
        </p:nvSpPr>
        <p:spPr>
          <a:xfrm>
            <a:off x="5457825" y="4149687"/>
            <a:ext cx="4841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the node that was the furthest away, </a:t>
            </a:r>
            <a:r>
              <a:rPr lang="en-US" sz="2400" b="1" dirty="0"/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3528477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79475-FCE9-9F58-E078-5556D839C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325EB399-EE08-473C-1173-7FB0EDA4865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10B432A-B62E-372B-009F-CDE6F6BCA30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9B9E11C-CF39-99ED-FC2C-2D501082DD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04EB3EF-BB1D-51A6-F903-15D480B867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A70B9B0-7D9B-6E92-564E-95DA604C591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C17A58-A323-48D4-4E2E-6E4085758953}"/>
              </a:ext>
            </a:extLst>
          </p:cNvPr>
          <p:cNvSpPr/>
          <p:nvPr/>
        </p:nvSpPr>
        <p:spPr>
          <a:xfrm>
            <a:off x="465364" y="42454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551240-E1AF-D68B-B13C-E4949F6971C3}"/>
              </a:ext>
            </a:extLst>
          </p:cNvPr>
          <p:cNvSpPr/>
          <p:nvPr/>
        </p:nvSpPr>
        <p:spPr>
          <a:xfrm>
            <a:off x="465363" y="1951265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BD94DC-10D4-73E6-6985-6FCFA21DE256}"/>
              </a:ext>
            </a:extLst>
          </p:cNvPr>
          <p:cNvSpPr/>
          <p:nvPr/>
        </p:nvSpPr>
        <p:spPr>
          <a:xfrm>
            <a:off x="2013857" y="42454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4FF6D8-2AEC-56FB-4FA8-3E45FC121C91}"/>
              </a:ext>
            </a:extLst>
          </p:cNvPr>
          <p:cNvSpPr/>
          <p:nvPr/>
        </p:nvSpPr>
        <p:spPr>
          <a:xfrm>
            <a:off x="1476375" y="133894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560AD9-5628-1781-6927-BF3885E01DD6}"/>
              </a:ext>
            </a:extLst>
          </p:cNvPr>
          <p:cNvSpPr/>
          <p:nvPr/>
        </p:nvSpPr>
        <p:spPr>
          <a:xfrm>
            <a:off x="2824843" y="1338943"/>
            <a:ext cx="604157" cy="6123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B6FEB0-3AF8-76F4-D0BC-156F67101067}"/>
              </a:ext>
            </a:extLst>
          </p:cNvPr>
          <p:cNvSpPr/>
          <p:nvPr/>
        </p:nvSpPr>
        <p:spPr>
          <a:xfrm>
            <a:off x="2080532" y="237896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98C152-16DB-D2F4-9AAD-65E2A1BD82A6}"/>
              </a:ext>
            </a:extLst>
          </p:cNvPr>
          <p:cNvSpPr/>
          <p:nvPr/>
        </p:nvSpPr>
        <p:spPr>
          <a:xfrm>
            <a:off x="3608614" y="244112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D81400-4FB4-C1D6-69E0-3FCEB49A1757}"/>
              </a:ext>
            </a:extLst>
          </p:cNvPr>
          <p:cNvSpPr/>
          <p:nvPr/>
        </p:nvSpPr>
        <p:spPr>
          <a:xfrm>
            <a:off x="4343400" y="1396094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B8CDA7-191A-5ECA-5683-2C82EA5F7F5E}"/>
              </a:ext>
            </a:extLst>
          </p:cNvPr>
          <p:cNvSpPr/>
          <p:nvPr/>
        </p:nvSpPr>
        <p:spPr>
          <a:xfrm>
            <a:off x="930729" y="2991285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47BB47-42B6-DD72-36C2-7EC807D9E220}"/>
              </a:ext>
            </a:extLst>
          </p:cNvPr>
          <p:cNvSpPr/>
          <p:nvPr/>
        </p:nvSpPr>
        <p:spPr>
          <a:xfrm>
            <a:off x="2080532" y="3843526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66562B6-25F7-E97A-BC54-743666A746BE}"/>
              </a:ext>
            </a:extLst>
          </p:cNvPr>
          <p:cNvSpPr/>
          <p:nvPr/>
        </p:nvSpPr>
        <p:spPr>
          <a:xfrm>
            <a:off x="3004457" y="3166820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1E51214-8F2B-0D1E-5366-92B27A972BD9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81044" y="947193"/>
            <a:ext cx="583808" cy="481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A9B6493-05EA-2EF6-6763-2827AF7DE7BA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1992055" y="1036865"/>
            <a:ext cx="323881" cy="39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77267-3324-887A-CAD7-4A9788913082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981043" y="1861593"/>
            <a:ext cx="583809" cy="179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6F05C3A-97F5-8445-DE71-DDE590D86C00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2080532" y="1645104"/>
            <a:ext cx="744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5A72540-019A-37D1-629C-42893BE2301B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 flipH="1">
            <a:off x="2382611" y="1861593"/>
            <a:ext cx="530709" cy="517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9E644F9-1256-E28D-BC06-18958F3F9207}"/>
              </a:ext>
            </a:extLst>
          </p:cNvPr>
          <p:cNvCxnSpPr>
            <a:stCxn id="12" idx="2"/>
            <a:endCxn id="15" idx="7"/>
          </p:cNvCxnSpPr>
          <p:nvPr/>
        </p:nvCxnSpPr>
        <p:spPr>
          <a:xfrm flipH="1">
            <a:off x="1446409" y="2685124"/>
            <a:ext cx="634123" cy="39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A7077E-AFDE-9789-D32B-48D5D06C1B2B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2382611" y="2991285"/>
            <a:ext cx="0" cy="852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B6E2636-7D04-D7B4-5DD6-D1D0E9B290CF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684689" y="2685124"/>
            <a:ext cx="923925" cy="62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A387CE-B2CC-984D-A3CB-F986983F7EC9}"/>
              </a:ext>
            </a:extLst>
          </p:cNvPr>
          <p:cNvCxnSpPr>
            <a:stCxn id="13" idx="7"/>
            <a:endCxn id="14" idx="4"/>
          </p:cNvCxnSpPr>
          <p:nvPr/>
        </p:nvCxnSpPr>
        <p:spPr>
          <a:xfrm flipV="1">
            <a:off x="4124294" y="2008416"/>
            <a:ext cx="521185" cy="52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0AEA7CE-1D05-0319-B663-1FFA2DC5DED2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2684689" y="3472981"/>
            <a:ext cx="319768" cy="676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34D5005-C065-60B1-C323-DD3FAB57C7FA}"/>
              </a:ext>
            </a:extLst>
          </p:cNvPr>
          <p:cNvCxnSpPr>
            <a:cxnSpLocks/>
            <a:stCxn id="17" idx="6"/>
            <a:endCxn id="43" idx="0"/>
          </p:cNvCxnSpPr>
          <p:nvPr/>
        </p:nvCxnSpPr>
        <p:spPr>
          <a:xfrm>
            <a:off x="3608614" y="3472981"/>
            <a:ext cx="604157" cy="61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DFA6887-602B-2B19-03D8-3CC9941711F9}"/>
              </a:ext>
            </a:extLst>
          </p:cNvPr>
          <p:cNvSpPr/>
          <p:nvPr/>
        </p:nvSpPr>
        <p:spPr>
          <a:xfrm>
            <a:off x="3910692" y="4089380"/>
            <a:ext cx="604157" cy="61232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AC500B-AB53-5D44-E81F-9BC8019F969B}"/>
              </a:ext>
            </a:extLst>
          </p:cNvPr>
          <p:cNvSpPr txBox="1"/>
          <p:nvPr/>
        </p:nvSpPr>
        <p:spPr>
          <a:xfrm>
            <a:off x="5910943" y="692612"/>
            <a:ext cx="39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any vertex </a:t>
            </a:r>
            <a:r>
              <a:rPr lang="en-US" sz="3600" b="1" dirty="0"/>
              <a:t>v1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7573BC-79E1-44A0-CCED-A24EDD73B715}"/>
              </a:ext>
            </a:extLst>
          </p:cNvPr>
          <p:cNvSpPr txBox="1"/>
          <p:nvPr/>
        </p:nvSpPr>
        <p:spPr>
          <a:xfrm>
            <a:off x="5559879" y="1610126"/>
            <a:ext cx="4928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Breadth First Traversal from vertex </a:t>
            </a:r>
            <a:r>
              <a:rPr lang="en-US" sz="2400" b="1" dirty="0"/>
              <a:t>v1</a:t>
            </a:r>
            <a:r>
              <a:rPr lang="en-US" sz="2400" dirty="0"/>
              <a:t> to all other vertices</a:t>
            </a:r>
          </a:p>
          <a:p>
            <a:endParaRPr lang="en-US" sz="2400" dirty="0"/>
          </a:p>
          <a:p>
            <a:r>
              <a:rPr lang="en-US" sz="2400" dirty="0"/>
              <a:t>While doing breadth first, keep track of the distance from vertex </a:t>
            </a:r>
            <a:r>
              <a:rPr lang="en-US" sz="2400" b="1" dirty="0"/>
              <a:t>v1 </a:t>
            </a:r>
            <a:r>
              <a:rPr lang="en-US" sz="2400" dirty="0"/>
              <a:t>(store in some kind of data structure)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E368C1-E63D-E565-8959-1DFF60979A0D}"/>
              </a:ext>
            </a:extLst>
          </p:cNvPr>
          <p:cNvSpPr txBox="1"/>
          <p:nvPr/>
        </p:nvSpPr>
        <p:spPr>
          <a:xfrm>
            <a:off x="1613292" y="1048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B869BD-C969-AB3A-9135-3AE516134EB6}"/>
              </a:ext>
            </a:extLst>
          </p:cNvPr>
          <p:cNvSpPr txBox="1"/>
          <p:nvPr/>
        </p:nvSpPr>
        <p:spPr>
          <a:xfrm>
            <a:off x="2087758" y="20980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12E71C1-CDAC-9921-E4E7-DB31D29F22F8}"/>
              </a:ext>
            </a:extLst>
          </p:cNvPr>
          <p:cNvSpPr txBox="1"/>
          <p:nvPr/>
        </p:nvSpPr>
        <p:spPr>
          <a:xfrm>
            <a:off x="2151001" y="121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C9D457-587D-CFFF-7462-FA026FE54C6F}"/>
              </a:ext>
            </a:extLst>
          </p:cNvPr>
          <p:cNvSpPr txBox="1"/>
          <p:nvPr/>
        </p:nvSpPr>
        <p:spPr>
          <a:xfrm>
            <a:off x="616598" y="120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3B0D2A3-88A7-71EB-41D9-58E4FC43A8C4}"/>
              </a:ext>
            </a:extLst>
          </p:cNvPr>
          <p:cNvSpPr txBox="1"/>
          <p:nvPr/>
        </p:nvSpPr>
        <p:spPr>
          <a:xfrm>
            <a:off x="605730" y="164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71E6F7-82E3-4C61-55CB-F1D7ECA8ED21}"/>
              </a:ext>
            </a:extLst>
          </p:cNvPr>
          <p:cNvSpPr txBox="1"/>
          <p:nvPr/>
        </p:nvSpPr>
        <p:spPr>
          <a:xfrm>
            <a:off x="1105292" y="2621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0B578F-5C38-A447-4907-0265B8D0ABFD}"/>
              </a:ext>
            </a:extLst>
          </p:cNvPr>
          <p:cNvSpPr txBox="1"/>
          <p:nvPr/>
        </p:nvSpPr>
        <p:spPr>
          <a:xfrm>
            <a:off x="3457771" y="2257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71FD219-B0B3-0580-4BDF-1700FD6420BC}"/>
              </a:ext>
            </a:extLst>
          </p:cNvPr>
          <p:cNvSpPr txBox="1"/>
          <p:nvPr/>
        </p:nvSpPr>
        <p:spPr>
          <a:xfrm>
            <a:off x="2013857" y="3563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343899-9DD6-044B-1E08-4AC24CD263D1}"/>
              </a:ext>
            </a:extLst>
          </p:cNvPr>
          <p:cNvSpPr txBox="1"/>
          <p:nvPr/>
        </p:nvSpPr>
        <p:spPr>
          <a:xfrm>
            <a:off x="4494635" y="105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235EEA6-B06C-FA08-63FB-FA1B6D62F735}"/>
              </a:ext>
            </a:extLst>
          </p:cNvPr>
          <p:cNvSpPr txBox="1"/>
          <p:nvPr/>
        </p:nvSpPr>
        <p:spPr>
          <a:xfrm>
            <a:off x="2909065" y="2950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334BC8-BC43-0C0C-5613-39A5E29E06E3}"/>
              </a:ext>
            </a:extLst>
          </p:cNvPr>
          <p:cNvSpPr txBox="1"/>
          <p:nvPr/>
        </p:nvSpPr>
        <p:spPr>
          <a:xfrm>
            <a:off x="4131717" y="376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0B2AF7-0F3B-61A8-C73C-7A2454FEE5E5}"/>
              </a:ext>
            </a:extLst>
          </p:cNvPr>
          <p:cNvSpPr txBox="1"/>
          <p:nvPr/>
        </p:nvSpPr>
        <p:spPr>
          <a:xfrm>
            <a:off x="123840" y="3514545"/>
            <a:ext cx="69121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C: 1</a:t>
            </a:r>
          </a:p>
          <a:p>
            <a:r>
              <a:rPr lang="en-US" dirty="0">
                <a:latin typeface="Consolas" panose="020B0609020204030204" pitchFamily="49" charset="0"/>
              </a:rPr>
              <a:t>J: 2</a:t>
            </a:r>
          </a:p>
          <a:p>
            <a:r>
              <a:rPr lang="en-US" dirty="0">
                <a:latin typeface="Consolas" panose="020B0609020204030204" pitchFamily="49" charset="0"/>
              </a:rPr>
              <a:t>F: 1</a:t>
            </a:r>
          </a:p>
          <a:p>
            <a:r>
              <a:rPr lang="en-US" dirty="0">
                <a:latin typeface="Consolas" panose="020B0609020204030204" pitchFamily="49" charset="0"/>
              </a:rPr>
              <a:t>D: 2</a:t>
            </a:r>
          </a:p>
          <a:p>
            <a:r>
              <a:rPr lang="en-US" dirty="0">
                <a:latin typeface="Consolas" panose="020B0609020204030204" pitchFamily="49" charset="0"/>
              </a:rPr>
              <a:t>G: 2</a:t>
            </a: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L: 4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3155F5-0C63-027B-3CB5-2B5BB9AAFAA8}"/>
              </a:ext>
            </a:extLst>
          </p:cNvPr>
          <p:cNvSpPr txBox="1"/>
          <p:nvPr/>
        </p:nvSpPr>
        <p:spPr>
          <a:xfrm>
            <a:off x="5457825" y="4149687"/>
            <a:ext cx="4841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the node that was the furthest away, </a:t>
            </a:r>
            <a:r>
              <a:rPr lang="en-US" sz="2400" b="1" dirty="0"/>
              <a:t>v2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B29E64D-F7AF-8739-9186-F970C79925FF}"/>
                  </a:ext>
                </a:extLst>
              </p14:cNvPr>
              <p14:cNvContentPartPr/>
              <p14:nvPr/>
            </p14:nvContentPartPr>
            <p14:xfrm>
              <a:off x="4546774" y="3779846"/>
              <a:ext cx="474480" cy="411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B29E64D-F7AF-8739-9186-F970C79925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3774" y="3716846"/>
                <a:ext cx="600120" cy="53712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EDC2EC4E-67BF-91CF-750F-A5B57823867A}"/>
              </a:ext>
            </a:extLst>
          </p:cNvPr>
          <p:cNvSpPr txBox="1"/>
          <p:nvPr/>
        </p:nvSpPr>
        <p:spPr>
          <a:xfrm>
            <a:off x="1305604" y="5241284"/>
            <a:ext cx="71206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v2 must be an endpoint on the longest path because </a:t>
            </a:r>
            <a:r>
              <a:rPr lang="en-US" sz="2400" dirty="0">
                <a:highlight>
                  <a:srgbClr val="00FF00"/>
                </a:highlight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206481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9DD3E-85B1-89B2-022F-589B495D2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F72E4EC3-C1AE-F137-3D59-025145A9418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9BDAE23-8B23-9A06-C6D3-871601AB5F8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1EDB4BD-CBE8-C1B4-CB88-6072B3D5F83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B423EC7F-FF92-7B62-9B24-0B4D8483C8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9F6E4688-48DC-4356-7FE1-21F0AC0A1B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26D9737-4B1F-43E8-2819-17E91E8F11D6}"/>
              </a:ext>
            </a:extLst>
          </p:cNvPr>
          <p:cNvSpPr/>
          <p:nvPr/>
        </p:nvSpPr>
        <p:spPr>
          <a:xfrm>
            <a:off x="465364" y="42454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3EDAB9-F26E-21B0-45C6-55E9FF1AE9CB}"/>
              </a:ext>
            </a:extLst>
          </p:cNvPr>
          <p:cNvSpPr/>
          <p:nvPr/>
        </p:nvSpPr>
        <p:spPr>
          <a:xfrm>
            <a:off x="465363" y="1951265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5F3A57-632B-2714-4DF7-B7E126672AFE}"/>
              </a:ext>
            </a:extLst>
          </p:cNvPr>
          <p:cNvSpPr/>
          <p:nvPr/>
        </p:nvSpPr>
        <p:spPr>
          <a:xfrm>
            <a:off x="2013857" y="42454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2653DCA-F389-5726-DABC-EC37DE6A5BDD}"/>
              </a:ext>
            </a:extLst>
          </p:cNvPr>
          <p:cNvSpPr/>
          <p:nvPr/>
        </p:nvSpPr>
        <p:spPr>
          <a:xfrm>
            <a:off x="1476375" y="133894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C9B2E9-A063-32EF-BF5E-7F36B1BEA506}"/>
              </a:ext>
            </a:extLst>
          </p:cNvPr>
          <p:cNvSpPr/>
          <p:nvPr/>
        </p:nvSpPr>
        <p:spPr>
          <a:xfrm>
            <a:off x="2824843" y="1338943"/>
            <a:ext cx="604157" cy="6123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9944040-9AA2-7188-51C4-45659B1F66AF}"/>
              </a:ext>
            </a:extLst>
          </p:cNvPr>
          <p:cNvSpPr/>
          <p:nvPr/>
        </p:nvSpPr>
        <p:spPr>
          <a:xfrm>
            <a:off x="2080532" y="237896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4C5F30-3659-0548-40FC-9D0DC9D4B53A}"/>
              </a:ext>
            </a:extLst>
          </p:cNvPr>
          <p:cNvSpPr/>
          <p:nvPr/>
        </p:nvSpPr>
        <p:spPr>
          <a:xfrm>
            <a:off x="3608614" y="244112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C652248-6897-D481-6930-0C833523FC1D}"/>
              </a:ext>
            </a:extLst>
          </p:cNvPr>
          <p:cNvSpPr/>
          <p:nvPr/>
        </p:nvSpPr>
        <p:spPr>
          <a:xfrm>
            <a:off x="4343400" y="1396094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7A1BBD5-8974-5D33-2E9C-C302A6EAC88A}"/>
              </a:ext>
            </a:extLst>
          </p:cNvPr>
          <p:cNvSpPr/>
          <p:nvPr/>
        </p:nvSpPr>
        <p:spPr>
          <a:xfrm>
            <a:off x="930729" y="2991285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7982D36-5CE7-B3F6-C778-D3E5A5B616B1}"/>
              </a:ext>
            </a:extLst>
          </p:cNvPr>
          <p:cNvSpPr/>
          <p:nvPr/>
        </p:nvSpPr>
        <p:spPr>
          <a:xfrm>
            <a:off x="2080532" y="3843526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1585AB4-3A9F-045D-92B4-650217DDDEAE}"/>
              </a:ext>
            </a:extLst>
          </p:cNvPr>
          <p:cNvSpPr/>
          <p:nvPr/>
        </p:nvSpPr>
        <p:spPr>
          <a:xfrm>
            <a:off x="3004457" y="3166820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B6F136-9C43-CFAB-781F-23430F774829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81044" y="947193"/>
            <a:ext cx="583808" cy="481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6F0F25F-D443-6636-1603-6E2000001ECF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1992055" y="1036865"/>
            <a:ext cx="323881" cy="39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23EF6F2-F2DF-422E-721C-19BE038DA169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981043" y="1861593"/>
            <a:ext cx="583809" cy="179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588E22-CBB4-AD49-A1C3-A277F43D3692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2080532" y="1645104"/>
            <a:ext cx="744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1E07DA9-5CB5-E39E-4C63-471AD9FEE088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 flipH="1">
            <a:off x="2382611" y="1861593"/>
            <a:ext cx="530709" cy="517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6C8290-4146-6B62-875A-EE0953266B3E}"/>
              </a:ext>
            </a:extLst>
          </p:cNvPr>
          <p:cNvCxnSpPr>
            <a:stCxn id="12" idx="2"/>
            <a:endCxn id="15" idx="7"/>
          </p:cNvCxnSpPr>
          <p:nvPr/>
        </p:nvCxnSpPr>
        <p:spPr>
          <a:xfrm flipH="1">
            <a:off x="1446409" y="2685124"/>
            <a:ext cx="634123" cy="39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219EB8-C5DD-D2B7-2FF8-99823A9C89A0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2382611" y="2991285"/>
            <a:ext cx="0" cy="852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E74C9D-46FE-8556-8128-0DC3CF54CECB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684689" y="2685124"/>
            <a:ext cx="923925" cy="62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BBACF92-68C9-9D26-6C42-7AC92AEBD7A0}"/>
              </a:ext>
            </a:extLst>
          </p:cNvPr>
          <p:cNvCxnSpPr>
            <a:stCxn id="13" idx="7"/>
            <a:endCxn id="14" idx="4"/>
          </p:cNvCxnSpPr>
          <p:nvPr/>
        </p:nvCxnSpPr>
        <p:spPr>
          <a:xfrm flipV="1">
            <a:off x="4124294" y="2008416"/>
            <a:ext cx="521185" cy="52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321BA2F-737C-464B-FD8C-2C0ADE05E1A8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2684689" y="3472981"/>
            <a:ext cx="319768" cy="676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92B45E-0DCF-8B6A-0CC4-6E9F9F5AB871}"/>
              </a:ext>
            </a:extLst>
          </p:cNvPr>
          <p:cNvCxnSpPr>
            <a:cxnSpLocks/>
            <a:stCxn id="17" idx="6"/>
            <a:endCxn id="43" idx="0"/>
          </p:cNvCxnSpPr>
          <p:nvPr/>
        </p:nvCxnSpPr>
        <p:spPr>
          <a:xfrm>
            <a:off x="3608614" y="3472981"/>
            <a:ext cx="604157" cy="61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264FDF51-D103-11F0-3462-39C44B19962B}"/>
              </a:ext>
            </a:extLst>
          </p:cNvPr>
          <p:cNvSpPr/>
          <p:nvPr/>
        </p:nvSpPr>
        <p:spPr>
          <a:xfrm>
            <a:off x="3910692" y="4089380"/>
            <a:ext cx="604157" cy="61232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F72549-4C8E-ED0F-D17B-95075F6FDC9E}"/>
              </a:ext>
            </a:extLst>
          </p:cNvPr>
          <p:cNvSpPr txBox="1"/>
          <p:nvPr/>
        </p:nvSpPr>
        <p:spPr>
          <a:xfrm>
            <a:off x="5910943" y="692612"/>
            <a:ext cx="39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any vertex </a:t>
            </a:r>
            <a:r>
              <a:rPr lang="en-US" sz="3600" b="1" dirty="0"/>
              <a:t>v1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BD21B0-3B69-C9AB-00AC-C68691B8E60F}"/>
              </a:ext>
            </a:extLst>
          </p:cNvPr>
          <p:cNvSpPr txBox="1"/>
          <p:nvPr/>
        </p:nvSpPr>
        <p:spPr>
          <a:xfrm>
            <a:off x="5559879" y="1610126"/>
            <a:ext cx="4928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Breadth First Traversal from vertex </a:t>
            </a:r>
            <a:r>
              <a:rPr lang="en-US" sz="2400" b="1" dirty="0"/>
              <a:t>v1</a:t>
            </a:r>
            <a:r>
              <a:rPr lang="en-US" sz="2400" dirty="0"/>
              <a:t> to all other vertices</a:t>
            </a:r>
          </a:p>
          <a:p>
            <a:endParaRPr lang="en-US" sz="2400" dirty="0"/>
          </a:p>
          <a:p>
            <a:r>
              <a:rPr lang="en-US" sz="2400" dirty="0"/>
              <a:t>While doing breadth first, keep track of the distance from vertex </a:t>
            </a:r>
            <a:r>
              <a:rPr lang="en-US" sz="2400" b="1" dirty="0"/>
              <a:t>v1 </a:t>
            </a:r>
            <a:r>
              <a:rPr lang="en-US" sz="2400" dirty="0"/>
              <a:t>(store in some kind of data structure)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EECAEF-2B78-F689-C6B5-F9CDC410C06F}"/>
              </a:ext>
            </a:extLst>
          </p:cNvPr>
          <p:cNvSpPr txBox="1"/>
          <p:nvPr/>
        </p:nvSpPr>
        <p:spPr>
          <a:xfrm>
            <a:off x="1613292" y="1048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B47C88-A05A-13E2-4A82-9EFBC3A81B1B}"/>
              </a:ext>
            </a:extLst>
          </p:cNvPr>
          <p:cNvSpPr txBox="1"/>
          <p:nvPr/>
        </p:nvSpPr>
        <p:spPr>
          <a:xfrm>
            <a:off x="2087758" y="20980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AF0F966-5FDF-2362-2934-5338D25B0EA1}"/>
              </a:ext>
            </a:extLst>
          </p:cNvPr>
          <p:cNvSpPr txBox="1"/>
          <p:nvPr/>
        </p:nvSpPr>
        <p:spPr>
          <a:xfrm>
            <a:off x="2151001" y="121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CD3AE3-C7AA-7634-29D6-55AFE427F907}"/>
              </a:ext>
            </a:extLst>
          </p:cNvPr>
          <p:cNvSpPr txBox="1"/>
          <p:nvPr/>
        </p:nvSpPr>
        <p:spPr>
          <a:xfrm>
            <a:off x="616598" y="120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DA45CA-E238-2937-6D21-E1E8B196EDF8}"/>
              </a:ext>
            </a:extLst>
          </p:cNvPr>
          <p:cNvSpPr txBox="1"/>
          <p:nvPr/>
        </p:nvSpPr>
        <p:spPr>
          <a:xfrm>
            <a:off x="605730" y="164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E7264C-75B8-FB9B-ACC4-924D7B361D05}"/>
              </a:ext>
            </a:extLst>
          </p:cNvPr>
          <p:cNvSpPr txBox="1"/>
          <p:nvPr/>
        </p:nvSpPr>
        <p:spPr>
          <a:xfrm>
            <a:off x="1105292" y="2621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8221FF-F27B-B4BA-2A15-6DBB934EA6C2}"/>
              </a:ext>
            </a:extLst>
          </p:cNvPr>
          <p:cNvSpPr txBox="1"/>
          <p:nvPr/>
        </p:nvSpPr>
        <p:spPr>
          <a:xfrm>
            <a:off x="3457771" y="2257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61580BC-1BC9-2D8E-AA8D-C02C8C449494}"/>
              </a:ext>
            </a:extLst>
          </p:cNvPr>
          <p:cNvSpPr txBox="1"/>
          <p:nvPr/>
        </p:nvSpPr>
        <p:spPr>
          <a:xfrm>
            <a:off x="2013857" y="3563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C5381E0-9FC7-C5E2-1F04-41B5F1F5252B}"/>
              </a:ext>
            </a:extLst>
          </p:cNvPr>
          <p:cNvSpPr txBox="1"/>
          <p:nvPr/>
        </p:nvSpPr>
        <p:spPr>
          <a:xfrm>
            <a:off x="4494635" y="105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DFEF3E-CF2D-C2B4-3E94-9E88F743DC14}"/>
              </a:ext>
            </a:extLst>
          </p:cNvPr>
          <p:cNvSpPr txBox="1"/>
          <p:nvPr/>
        </p:nvSpPr>
        <p:spPr>
          <a:xfrm>
            <a:off x="2909065" y="2950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F240AD-3E1A-5E1C-019C-37D5E8070E6B}"/>
              </a:ext>
            </a:extLst>
          </p:cNvPr>
          <p:cNvSpPr txBox="1"/>
          <p:nvPr/>
        </p:nvSpPr>
        <p:spPr>
          <a:xfrm>
            <a:off x="4131717" y="376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3A36BAE-C2EE-475A-027B-32402A5D3AF2}"/>
              </a:ext>
            </a:extLst>
          </p:cNvPr>
          <p:cNvSpPr txBox="1"/>
          <p:nvPr/>
        </p:nvSpPr>
        <p:spPr>
          <a:xfrm>
            <a:off x="123840" y="3514545"/>
            <a:ext cx="69121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C: 1</a:t>
            </a:r>
          </a:p>
          <a:p>
            <a:r>
              <a:rPr lang="en-US" dirty="0">
                <a:latin typeface="Consolas" panose="020B0609020204030204" pitchFamily="49" charset="0"/>
              </a:rPr>
              <a:t>J: 2</a:t>
            </a:r>
          </a:p>
          <a:p>
            <a:r>
              <a:rPr lang="en-US" dirty="0">
                <a:latin typeface="Consolas" panose="020B0609020204030204" pitchFamily="49" charset="0"/>
              </a:rPr>
              <a:t>F: 1</a:t>
            </a:r>
          </a:p>
          <a:p>
            <a:r>
              <a:rPr lang="en-US" dirty="0">
                <a:latin typeface="Consolas" panose="020B0609020204030204" pitchFamily="49" charset="0"/>
              </a:rPr>
              <a:t>D: 2</a:t>
            </a:r>
          </a:p>
          <a:p>
            <a:r>
              <a:rPr lang="en-US" dirty="0">
                <a:latin typeface="Consolas" panose="020B0609020204030204" pitchFamily="49" charset="0"/>
              </a:rPr>
              <a:t>G: 2</a:t>
            </a: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L: 4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400DD9-33C2-0B3D-4084-5F2B6D16109A}"/>
              </a:ext>
            </a:extLst>
          </p:cNvPr>
          <p:cNvSpPr txBox="1"/>
          <p:nvPr/>
        </p:nvSpPr>
        <p:spPr>
          <a:xfrm>
            <a:off x="5457825" y="4149687"/>
            <a:ext cx="4841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the node that was the furthest away, </a:t>
            </a:r>
            <a:r>
              <a:rPr lang="en-US" sz="2400" b="1" dirty="0"/>
              <a:t>v2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8C2140A4-08F5-D01E-197B-650F8F1920BC}"/>
                  </a:ext>
                </a:extLst>
              </p14:cNvPr>
              <p14:cNvContentPartPr/>
              <p14:nvPr/>
            </p14:nvContentPartPr>
            <p14:xfrm>
              <a:off x="4546774" y="3779846"/>
              <a:ext cx="474480" cy="411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8C2140A4-08F5-D01E-197B-650F8F1920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3774" y="3716846"/>
                <a:ext cx="600120" cy="53712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08FBDB7-459C-04DC-7F77-191C1299055F}"/>
              </a:ext>
            </a:extLst>
          </p:cNvPr>
          <p:cNvSpPr txBox="1"/>
          <p:nvPr/>
        </p:nvSpPr>
        <p:spPr>
          <a:xfrm>
            <a:off x="1305604" y="5241284"/>
            <a:ext cx="8999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v2 must be an endpoint on the longest path because </a:t>
            </a:r>
            <a:r>
              <a:rPr lang="en-US" sz="2400" dirty="0">
                <a:highlight>
                  <a:srgbClr val="00FF00"/>
                </a:highlight>
              </a:rPr>
              <a:t>reese told you so 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D196C1B8-46F6-ADB7-73AE-C02F1B5F8E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363" y="291926"/>
            <a:ext cx="5773315" cy="311862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BBD2E229-3928-F9C4-AA62-40B31F8361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8293" y="368511"/>
            <a:ext cx="5473922" cy="41966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0851AD2-2151-753A-4621-86F3A79F70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79489" y="3471724"/>
            <a:ext cx="3731454" cy="2947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82330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79A62-207D-EEEF-B823-3DC6AAD30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C9F88CE1-2562-C70F-EA7D-DCC6D04711B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2A9E1DF-C40A-177B-61A4-A2B291D455D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70B50AC-1EC7-71B2-72A2-BF3BC31CA07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B5691C1-2216-4939-5D4A-A84F69C156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49D30810-E887-3341-CA9C-C8747C54657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F4692A-DA5A-89DF-329A-5D28875E6CC2}"/>
              </a:ext>
            </a:extLst>
          </p:cNvPr>
          <p:cNvSpPr/>
          <p:nvPr/>
        </p:nvSpPr>
        <p:spPr>
          <a:xfrm>
            <a:off x="465364" y="42454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00C07E-A5F5-1705-D06B-B617DFFC800A}"/>
              </a:ext>
            </a:extLst>
          </p:cNvPr>
          <p:cNvSpPr/>
          <p:nvPr/>
        </p:nvSpPr>
        <p:spPr>
          <a:xfrm>
            <a:off x="465363" y="1951265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93838F-90FE-A771-1781-3FEA92C5023F}"/>
              </a:ext>
            </a:extLst>
          </p:cNvPr>
          <p:cNvSpPr/>
          <p:nvPr/>
        </p:nvSpPr>
        <p:spPr>
          <a:xfrm>
            <a:off x="2013857" y="42454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F79395-8986-040F-54DA-78EF72DFD5B4}"/>
              </a:ext>
            </a:extLst>
          </p:cNvPr>
          <p:cNvSpPr/>
          <p:nvPr/>
        </p:nvSpPr>
        <p:spPr>
          <a:xfrm>
            <a:off x="1476375" y="133894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ADF144-4B0A-6B76-C9EB-9AD1811DA6DB}"/>
              </a:ext>
            </a:extLst>
          </p:cNvPr>
          <p:cNvSpPr/>
          <p:nvPr/>
        </p:nvSpPr>
        <p:spPr>
          <a:xfrm>
            <a:off x="2824843" y="1338943"/>
            <a:ext cx="604157" cy="6123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4500C5F-883E-CB94-4B28-4E9A0F26E3CF}"/>
              </a:ext>
            </a:extLst>
          </p:cNvPr>
          <p:cNvSpPr/>
          <p:nvPr/>
        </p:nvSpPr>
        <p:spPr>
          <a:xfrm>
            <a:off x="2080532" y="237896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B096752-1E0C-D386-1AAE-E903EF0931A8}"/>
              </a:ext>
            </a:extLst>
          </p:cNvPr>
          <p:cNvSpPr/>
          <p:nvPr/>
        </p:nvSpPr>
        <p:spPr>
          <a:xfrm>
            <a:off x="3608614" y="244112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5183E8E-7B0B-0440-4E87-94D068EB23CA}"/>
              </a:ext>
            </a:extLst>
          </p:cNvPr>
          <p:cNvSpPr/>
          <p:nvPr/>
        </p:nvSpPr>
        <p:spPr>
          <a:xfrm>
            <a:off x="4343400" y="1396094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865772D-C139-8859-6D44-5F8FC0074952}"/>
              </a:ext>
            </a:extLst>
          </p:cNvPr>
          <p:cNvSpPr/>
          <p:nvPr/>
        </p:nvSpPr>
        <p:spPr>
          <a:xfrm>
            <a:off x="930729" y="2991285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FCFA3B-E1C5-677C-9329-D8F9BB21460E}"/>
              </a:ext>
            </a:extLst>
          </p:cNvPr>
          <p:cNvSpPr/>
          <p:nvPr/>
        </p:nvSpPr>
        <p:spPr>
          <a:xfrm>
            <a:off x="2080532" y="3843526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F44861C-034C-8506-E385-1D0A363AFC3A}"/>
              </a:ext>
            </a:extLst>
          </p:cNvPr>
          <p:cNvSpPr/>
          <p:nvPr/>
        </p:nvSpPr>
        <p:spPr>
          <a:xfrm>
            <a:off x="3004457" y="3166820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6D6A71D-B37A-7C42-D0FE-3166D898D049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81044" y="947193"/>
            <a:ext cx="583808" cy="481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DD11FE-E423-3858-D934-AB3DA0912576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1992055" y="1036865"/>
            <a:ext cx="323881" cy="39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63705A-C07F-0C8A-470A-2C591E8EE0F5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981043" y="1861593"/>
            <a:ext cx="583809" cy="179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1987F3-AD81-ECC7-5847-CA1082CC317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2080532" y="1645104"/>
            <a:ext cx="744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D7BDAD8-DE74-4A81-5E2B-A74D023FA29C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 flipH="1">
            <a:off x="2382611" y="1861593"/>
            <a:ext cx="530709" cy="517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1FDB9C2-467A-F7B5-5092-449B2953C219}"/>
              </a:ext>
            </a:extLst>
          </p:cNvPr>
          <p:cNvCxnSpPr>
            <a:stCxn id="12" idx="2"/>
            <a:endCxn id="15" idx="7"/>
          </p:cNvCxnSpPr>
          <p:nvPr/>
        </p:nvCxnSpPr>
        <p:spPr>
          <a:xfrm flipH="1">
            <a:off x="1446409" y="2685124"/>
            <a:ext cx="634123" cy="39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925FF6C-6403-855E-9F00-D37DE8080BC6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2382611" y="2991285"/>
            <a:ext cx="0" cy="852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225A4D4-B357-6413-08A2-40C4B018C425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684689" y="2685124"/>
            <a:ext cx="923925" cy="62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038E64-BBAF-B190-D5C6-0E611D2D8F90}"/>
              </a:ext>
            </a:extLst>
          </p:cNvPr>
          <p:cNvCxnSpPr>
            <a:stCxn id="13" idx="7"/>
            <a:endCxn id="14" idx="4"/>
          </p:cNvCxnSpPr>
          <p:nvPr/>
        </p:nvCxnSpPr>
        <p:spPr>
          <a:xfrm flipV="1">
            <a:off x="4124294" y="2008416"/>
            <a:ext cx="521185" cy="52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B31574-653F-0300-2D3E-447306A79E18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2684689" y="3472981"/>
            <a:ext cx="319768" cy="676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611C798-277C-256A-E98E-7B9280D41469}"/>
              </a:ext>
            </a:extLst>
          </p:cNvPr>
          <p:cNvCxnSpPr>
            <a:cxnSpLocks/>
            <a:stCxn id="17" idx="6"/>
            <a:endCxn id="43" idx="0"/>
          </p:cNvCxnSpPr>
          <p:nvPr/>
        </p:nvCxnSpPr>
        <p:spPr>
          <a:xfrm>
            <a:off x="3608614" y="3472981"/>
            <a:ext cx="604157" cy="61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52D2E4B-84C2-CFC7-9A73-0CF162C2D8E3}"/>
              </a:ext>
            </a:extLst>
          </p:cNvPr>
          <p:cNvSpPr/>
          <p:nvPr/>
        </p:nvSpPr>
        <p:spPr>
          <a:xfrm>
            <a:off x="3910692" y="4089380"/>
            <a:ext cx="604157" cy="61232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56B5F7-3F2F-27F4-29F7-44C205C7C8D0}"/>
              </a:ext>
            </a:extLst>
          </p:cNvPr>
          <p:cNvSpPr txBox="1"/>
          <p:nvPr/>
        </p:nvSpPr>
        <p:spPr>
          <a:xfrm>
            <a:off x="5910943" y="692612"/>
            <a:ext cx="39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any vertex </a:t>
            </a:r>
            <a:r>
              <a:rPr lang="en-US" sz="3600" b="1" dirty="0"/>
              <a:t>v1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5773ED-0B74-F209-C235-758066E4DC9A}"/>
              </a:ext>
            </a:extLst>
          </p:cNvPr>
          <p:cNvSpPr txBox="1"/>
          <p:nvPr/>
        </p:nvSpPr>
        <p:spPr>
          <a:xfrm>
            <a:off x="5559879" y="1610126"/>
            <a:ext cx="4928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Breadth First Traversal from vertex </a:t>
            </a:r>
            <a:r>
              <a:rPr lang="en-US" sz="2400" b="1" dirty="0"/>
              <a:t>v1</a:t>
            </a:r>
            <a:r>
              <a:rPr lang="en-US" sz="2400" dirty="0"/>
              <a:t> to all other vertices</a:t>
            </a:r>
          </a:p>
          <a:p>
            <a:endParaRPr lang="en-US" sz="2400" dirty="0"/>
          </a:p>
          <a:p>
            <a:r>
              <a:rPr lang="en-US" sz="2400" dirty="0"/>
              <a:t>While doing breadth first, keep track of the distance from vertex </a:t>
            </a:r>
            <a:r>
              <a:rPr lang="en-US" sz="2400" b="1" dirty="0"/>
              <a:t>v1 </a:t>
            </a:r>
            <a:r>
              <a:rPr lang="en-US" sz="2400" dirty="0"/>
              <a:t>(store in some kind of data structure)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B2D39-AD2F-C85C-9E2F-D506B30F8336}"/>
              </a:ext>
            </a:extLst>
          </p:cNvPr>
          <p:cNvSpPr txBox="1"/>
          <p:nvPr/>
        </p:nvSpPr>
        <p:spPr>
          <a:xfrm>
            <a:off x="1613292" y="1048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C43B0B-24CA-2A2E-C3C2-89BB3AF604BB}"/>
              </a:ext>
            </a:extLst>
          </p:cNvPr>
          <p:cNvSpPr txBox="1"/>
          <p:nvPr/>
        </p:nvSpPr>
        <p:spPr>
          <a:xfrm>
            <a:off x="2087758" y="20980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82B293-F00F-047E-13B1-5FF576E88B1A}"/>
              </a:ext>
            </a:extLst>
          </p:cNvPr>
          <p:cNvSpPr txBox="1"/>
          <p:nvPr/>
        </p:nvSpPr>
        <p:spPr>
          <a:xfrm>
            <a:off x="2151001" y="121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D68A2A-D8A4-E54A-EA38-FE48C5C68FCF}"/>
              </a:ext>
            </a:extLst>
          </p:cNvPr>
          <p:cNvSpPr txBox="1"/>
          <p:nvPr/>
        </p:nvSpPr>
        <p:spPr>
          <a:xfrm>
            <a:off x="616598" y="120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F2655C-ADE1-F374-6635-CEFB5458E5F7}"/>
              </a:ext>
            </a:extLst>
          </p:cNvPr>
          <p:cNvSpPr txBox="1"/>
          <p:nvPr/>
        </p:nvSpPr>
        <p:spPr>
          <a:xfrm>
            <a:off x="605730" y="164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9DB38B-804C-2D8A-4D83-9F55195001E3}"/>
              </a:ext>
            </a:extLst>
          </p:cNvPr>
          <p:cNvSpPr txBox="1"/>
          <p:nvPr/>
        </p:nvSpPr>
        <p:spPr>
          <a:xfrm>
            <a:off x="1105292" y="2621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1AA325-F0A9-8707-0779-343D93DC50DB}"/>
              </a:ext>
            </a:extLst>
          </p:cNvPr>
          <p:cNvSpPr txBox="1"/>
          <p:nvPr/>
        </p:nvSpPr>
        <p:spPr>
          <a:xfrm>
            <a:off x="3457771" y="2257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031B5E-F251-7887-D81C-660700C5FF0B}"/>
              </a:ext>
            </a:extLst>
          </p:cNvPr>
          <p:cNvSpPr txBox="1"/>
          <p:nvPr/>
        </p:nvSpPr>
        <p:spPr>
          <a:xfrm>
            <a:off x="2013857" y="3563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E2F7FF-035E-23E5-56ED-DB589BD9238F}"/>
              </a:ext>
            </a:extLst>
          </p:cNvPr>
          <p:cNvSpPr txBox="1"/>
          <p:nvPr/>
        </p:nvSpPr>
        <p:spPr>
          <a:xfrm>
            <a:off x="4494635" y="105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04FAEB-6E86-2DA0-CC38-8562263F1CF5}"/>
              </a:ext>
            </a:extLst>
          </p:cNvPr>
          <p:cNvSpPr txBox="1"/>
          <p:nvPr/>
        </p:nvSpPr>
        <p:spPr>
          <a:xfrm>
            <a:off x="2909065" y="2950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7FFEFF4-9219-3BB0-C763-C7D2A673D623}"/>
              </a:ext>
            </a:extLst>
          </p:cNvPr>
          <p:cNvSpPr txBox="1"/>
          <p:nvPr/>
        </p:nvSpPr>
        <p:spPr>
          <a:xfrm>
            <a:off x="4131717" y="376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26068D-AB07-A1CD-FD26-21CECDFCF93F}"/>
              </a:ext>
            </a:extLst>
          </p:cNvPr>
          <p:cNvSpPr txBox="1"/>
          <p:nvPr/>
        </p:nvSpPr>
        <p:spPr>
          <a:xfrm>
            <a:off x="123840" y="3514545"/>
            <a:ext cx="69121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C: 1</a:t>
            </a:r>
          </a:p>
          <a:p>
            <a:r>
              <a:rPr lang="en-US" dirty="0">
                <a:latin typeface="Consolas" panose="020B0609020204030204" pitchFamily="49" charset="0"/>
              </a:rPr>
              <a:t>J: 2</a:t>
            </a:r>
          </a:p>
          <a:p>
            <a:r>
              <a:rPr lang="en-US" dirty="0">
                <a:latin typeface="Consolas" panose="020B0609020204030204" pitchFamily="49" charset="0"/>
              </a:rPr>
              <a:t>F: 1</a:t>
            </a:r>
          </a:p>
          <a:p>
            <a:r>
              <a:rPr lang="en-US" dirty="0">
                <a:latin typeface="Consolas" panose="020B0609020204030204" pitchFamily="49" charset="0"/>
              </a:rPr>
              <a:t>D: 2</a:t>
            </a:r>
          </a:p>
          <a:p>
            <a:r>
              <a:rPr lang="en-US" dirty="0">
                <a:latin typeface="Consolas" panose="020B0609020204030204" pitchFamily="49" charset="0"/>
              </a:rPr>
              <a:t>G: 2</a:t>
            </a: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L: 4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BF331F4-A5D7-A3F6-33D9-734597FBEC13}"/>
              </a:ext>
            </a:extLst>
          </p:cNvPr>
          <p:cNvSpPr txBox="1"/>
          <p:nvPr/>
        </p:nvSpPr>
        <p:spPr>
          <a:xfrm>
            <a:off x="5457825" y="4149687"/>
            <a:ext cx="4841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Select the node that was the furthest away, </a:t>
            </a:r>
            <a:r>
              <a:rPr lang="en-US" sz="2400" b="1" dirty="0"/>
              <a:t>v2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BB1A4A1-3E02-B4C0-166B-2911DE1B4E95}"/>
                  </a:ext>
                </a:extLst>
              </p14:cNvPr>
              <p14:cNvContentPartPr/>
              <p14:nvPr/>
            </p14:nvContentPartPr>
            <p14:xfrm>
              <a:off x="4546774" y="3779846"/>
              <a:ext cx="474480" cy="41148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BB1A4A1-3E02-B4C0-166B-2911DE1B4E9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83774" y="3716846"/>
                <a:ext cx="600120" cy="537120"/>
              </a:xfrm>
              <a:prstGeom prst="rect">
                <a:avLst/>
              </a:prstGeom>
            </p:spPr>
          </p:pic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014E2046-3837-17DE-AF0D-891E1F96EB88}"/>
              </a:ext>
            </a:extLst>
          </p:cNvPr>
          <p:cNvSpPr txBox="1"/>
          <p:nvPr/>
        </p:nvSpPr>
        <p:spPr>
          <a:xfrm>
            <a:off x="1305604" y="5241284"/>
            <a:ext cx="107625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v2 must be an endpoint on the longest path because </a:t>
            </a:r>
            <a:r>
              <a:rPr lang="en-US" sz="2400" dirty="0">
                <a:highlight>
                  <a:srgbClr val="00FF00"/>
                </a:highlight>
              </a:rPr>
              <a:t>otherwise BFS would have found a deeper vertex</a:t>
            </a:r>
          </a:p>
        </p:txBody>
      </p:sp>
    </p:spTree>
    <p:extLst>
      <p:ext uri="{BB962C8B-B14F-4D97-AF65-F5344CB8AC3E}">
        <p14:creationId xmlns:p14="http://schemas.microsoft.com/office/powerpoint/2010/main" val="3540080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990A-870C-24E3-39CE-C7CF45AB4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619538E-A7AD-77C4-136F-8043740D3D7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994F40E-31D9-172E-AEA6-3D1D5CE0FE7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A0BDDE3-6E30-7F25-7BA6-D99CE3F469F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ED640373-2817-6F84-050F-25088D936E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3A677E3-1AD7-85D4-11EE-DB44C89930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033AAB-F6D9-7FE6-723F-5B0FA631C5F7}"/>
              </a:ext>
            </a:extLst>
          </p:cNvPr>
          <p:cNvSpPr/>
          <p:nvPr/>
        </p:nvSpPr>
        <p:spPr>
          <a:xfrm>
            <a:off x="465364" y="4245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19AF04-B302-8FF3-128A-AE1E8F41D9EC}"/>
              </a:ext>
            </a:extLst>
          </p:cNvPr>
          <p:cNvSpPr/>
          <p:nvPr/>
        </p:nvSpPr>
        <p:spPr>
          <a:xfrm>
            <a:off x="465363" y="1951265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A91916D-52F5-9A1C-937D-500F212040AA}"/>
              </a:ext>
            </a:extLst>
          </p:cNvPr>
          <p:cNvSpPr/>
          <p:nvPr/>
        </p:nvSpPr>
        <p:spPr>
          <a:xfrm>
            <a:off x="2013857" y="4245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C041B9D-3F03-FE9C-3340-018DD51464B2}"/>
              </a:ext>
            </a:extLst>
          </p:cNvPr>
          <p:cNvSpPr/>
          <p:nvPr/>
        </p:nvSpPr>
        <p:spPr>
          <a:xfrm>
            <a:off x="1476375" y="13389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F4D6D9F-1951-B241-883A-79C4FB6C276C}"/>
              </a:ext>
            </a:extLst>
          </p:cNvPr>
          <p:cNvSpPr/>
          <p:nvPr/>
        </p:nvSpPr>
        <p:spPr>
          <a:xfrm>
            <a:off x="2824843" y="13389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E46F244-39AE-85E9-C255-7E36F8EEEE30}"/>
              </a:ext>
            </a:extLst>
          </p:cNvPr>
          <p:cNvSpPr/>
          <p:nvPr/>
        </p:nvSpPr>
        <p:spPr>
          <a:xfrm>
            <a:off x="2080532" y="237896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591BAE3-CB25-93E1-C32F-3EC0F1737E2F}"/>
              </a:ext>
            </a:extLst>
          </p:cNvPr>
          <p:cNvSpPr/>
          <p:nvPr/>
        </p:nvSpPr>
        <p:spPr>
          <a:xfrm>
            <a:off x="3608614" y="244112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FF53B52-5841-0B3C-0086-897027B92746}"/>
              </a:ext>
            </a:extLst>
          </p:cNvPr>
          <p:cNvSpPr/>
          <p:nvPr/>
        </p:nvSpPr>
        <p:spPr>
          <a:xfrm>
            <a:off x="4343400" y="1396094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B83669-1EDC-31CF-4582-EE7F6272F050}"/>
              </a:ext>
            </a:extLst>
          </p:cNvPr>
          <p:cNvSpPr/>
          <p:nvPr/>
        </p:nvSpPr>
        <p:spPr>
          <a:xfrm>
            <a:off x="930729" y="2991285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F162B34-9E83-A122-95D8-C2E7D9D80A02}"/>
              </a:ext>
            </a:extLst>
          </p:cNvPr>
          <p:cNvSpPr/>
          <p:nvPr/>
        </p:nvSpPr>
        <p:spPr>
          <a:xfrm>
            <a:off x="2080532" y="3843526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6FD623-23CC-E927-1344-18200FB33C54}"/>
              </a:ext>
            </a:extLst>
          </p:cNvPr>
          <p:cNvSpPr/>
          <p:nvPr/>
        </p:nvSpPr>
        <p:spPr>
          <a:xfrm>
            <a:off x="3004457" y="3166820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AAD2895-6AAB-F318-E88F-99A48265606E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81044" y="947193"/>
            <a:ext cx="583808" cy="481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775C4A4-5402-D432-AC57-B4B8AA172177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1992055" y="1036865"/>
            <a:ext cx="323881" cy="39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8974C3-097C-3D01-13D7-7656B81C0785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981043" y="1861593"/>
            <a:ext cx="583809" cy="179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C15122-66DF-AE4D-9B78-050210C20E88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2080532" y="1645104"/>
            <a:ext cx="744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DEDCA0C-7C48-AF22-50E3-B118998C6C74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 flipH="1">
            <a:off x="2382611" y="1861593"/>
            <a:ext cx="530709" cy="517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824589A-630E-D6F8-2FCA-736AAFFA86B3}"/>
              </a:ext>
            </a:extLst>
          </p:cNvPr>
          <p:cNvCxnSpPr>
            <a:stCxn id="12" idx="2"/>
            <a:endCxn id="15" idx="7"/>
          </p:cNvCxnSpPr>
          <p:nvPr/>
        </p:nvCxnSpPr>
        <p:spPr>
          <a:xfrm flipH="1">
            <a:off x="1446409" y="2685124"/>
            <a:ext cx="634123" cy="39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60A1C8B-3F4A-2A04-E2B0-B967D26FE6F9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2382611" y="2991285"/>
            <a:ext cx="0" cy="852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E0F8DB1-22B3-A1BB-A04D-7A6756CF62E7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684689" y="2685124"/>
            <a:ext cx="923925" cy="62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11C6F35-BD48-4693-60F7-DA7AC673432A}"/>
              </a:ext>
            </a:extLst>
          </p:cNvPr>
          <p:cNvCxnSpPr>
            <a:stCxn id="13" idx="7"/>
            <a:endCxn id="14" idx="4"/>
          </p:cNvCxnSpPr>
          <p:nvPr/>
        </p:nvCxnSpPr>
        <p:spPr>
          <a:xfrm flipV="1">
            <a:off x="4124294" y="2008416"/>
            <a:ext cx="521185" cy="52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C2A6B07-56DA-208A-F4ED-2CDE605BBA91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2684689" y="3472981"/>
            <a:ext cx="319768" cy="676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A90A498-7992-FEF7-A0B8-12D527985EB6}"/>
              </a:ext>
            </a:extLst>
          </p:cNvPr>
          <p:cNvCxnSpPr>
            <a:cxnSpLocks/>
            <a:stCxn id="17" idx="6"/>
            <a:endCxn id="43" idx="0"/>
          </p:cNvCxnSpPr>
          <p:nvPr/>
        </p:nvCxnSpPr>
        <p:spPr>
          <a:xfrm>
            <a:off x="3608614" y="3472981"/>
            <a:ext cx="604157" cy="61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4318015-FC2D-03BF-790B-DD1056B124B9}"/>
              </a:ext>
            </a:extLst>
          </p:cNvPr>
          <p:cNvSpPr/>
          <p:nvPr/>
        </p:nvSpPr>
        <p:spPr>
          <a:xfrm>
            <a:off x="3910692" y="4089380"/>
            <a:ext cx="604157" cy="61232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19E6A6-94FB-171F-C778-12B46F2D6539}"/>
              </a:ext>
            </a:extLst>
          </p:cNvPr>
          <p:cNvSpPr txBox="1"/>
          <p:nvPr/>
        </p:nvSpPr>
        <p:spPr>
          <a:xfrm>
            <a:off x="6254387" y="441987"/>
            <a:ext cx="4444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breadth first search again, but now starting from </a:t>
            </a:r>
            <a:r>
              <a:rPr lang="en-US" sz="2800" b="1" dirty="0"/>
              <a:t>v2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F1C252A-42A2-66F6-8E24-D17BB766172C}"/>
              </a:ext>
            </a:extLst>
          </p:cNvPr>
          <p:cNvSpPr txBox="1"/>
          <p:nvPr/>
        </p:nvSpPr>
        <p:spPr>
          <a:xfrm>
            <a:off x="6196692" y="1689655"/>
            <a:ext cx="4754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Keep track of distances from </a:t>
            </a:r>
            <a:r>
              <a:rPr lang="en-US" sz="2800" b="1" dirty="0"/>
              <a:t>v2</a:t>
            </a:r>
          </a:p>
        </p:txBody>
      </p:sp>
    </p:spTree>
    <p:extLst>
      <p:ext uri="{BB962C8B-B14F-4D97-AF65-F5344CB8AC3E}">
        <p14:creationId xmlns:p14="http://schemas.microsoft.com/office/powerpoint/2010/main" val="2745064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17DB3-E54A-11F8-4A50-82F48207B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6B27BB5-AFA8-BD8C-7DFD-E3059B5FA48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58FAC95-847B-BF46-28C1-B5EB053AD1F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72073BF-1F09-2A2B-7E49-0E3F872FDA9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927C860-A33F-9043-C271-0C9693AEC9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F19387F1-C226-E76F-FDD8-907E563FC94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1B25731-1533-B6EB-8AA6-A946E83696B4}"/>
              </a:ext>
            </a:extLst>
          </p:cNvPr>
          <p:cNvSpPr/>
          <p:nvPr/>
        </p:nvSpPr>
        <p:spPr>
          <a:xfrm>
            <a:off x="465364" y="424543"/>
            <a:ext cx="604157" cy="6123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30308B-74DF-E86D-2829-AF09F81AA967}"/>
              </a:ext>
            </a:extLst>
          </p:cNvPr>
          <p:cNvSpPr/>
          <p:nvPr/>
        </p:nvSpPr>
        <p:spPr>
          <a:xfrm>
            <a:off x="465363" y="1951265"/>
            <a:ext cx="604157" cy="6123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F4FD5D-7AA0-9FEC-5F55-8FFAB4EEA9E6}"/>
              </a:ext>
            </a:extLst>
          </p:cNvPr>
          <p:cNvSpPr/>
          <p:nvPr/>
        </p:nvSpPr>
        <p:spPr>
          <a:xfrm>
            <a:off x="2013857" y="424543"/>
            <a:ext cx="604157" cy="6123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E6C7F25-6484-BC33-3573-3AC8FD692573}"/>
              </a:ext>
            </a:extLst>
          </p:cNvPr>
          <p:cNvSpPr/>
          <p:nvPr/>
        </p:nvSpPr>
        <p:spPr>
          <a:xfrm>
            <a:off x="1476375" y="1338943"/>
            <a:ext cx="604157" cy="6123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1257D7A-8717-2B32-4AC8-A0A88A71D3A0}"/>
              </a:ext>
            </a:extLst>
          </p:cNvPr>
          <p:cNvSpPr/>
          <p:nvPr/>
        </p:nvSpPr>
        <p:spPr>
          <a:xfrm>
            <a:off x="2824843" y="1338943"/>
            <a:ext cx="604157" cy="6123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4C9BA6-A861-5E97-EC67-159FE7C663A2}"/>
              </a:ext>
            </a:extLst>
          </p:cNvPr>
          <p:cNvSpPr/>
          <p:nvPr/>
        </p:nvSpPr>
        <p:spPr>
          <a:xfrm>
            <a:off x="2080532" y="2378963"/>
            <a:ext cx="604157" cy="6123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2CD7A-10B2-7AF5-415D-430A0B56D4CA}"/>
              </a:ext>
            </a:extLst>
          </p:cNvPr>
          <p:cNvSpPr/>
          <p:nvPr/>
        </p:nvSpPr>
        <p:spPr>
          <a:xfrm>
            <a:off x="3608614" y="2441123"/>
            <a:ext cx="604157" cy="6123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8A91A6-3EC9-772E-5BE2-FD2EBA0FAF21}"/>
              </a:ext>
            </a:extLst>
          </p:cNvPr>
          <p:cNvSpPr/>
          <p:nvPr/>
        </p:nvSpPr>
        <p:spPr>
          <a:xfrm>
            <a:off x="4343400" y="1396094"/>
            <a:ext cx="604157" cy="6123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E9A3E75-9468-F896-C145-2CE4BB72B39D}"/>
              </a:ext>
            </a:extLst>
          </p:cNvPr>
          <p:cNvSpPr/>
          <p:nvPr/>
        </p:nvSpPr>
        <p:spPr>
          <a:xfrm>
            <a:off x="930729" y="2991285"/>
            <a:ext cx="604157" cy="6123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864E5F-6E21-CB90-09F6-597AFD8CE08B}"/>
              </a:ext>
            </a:extLst>
          </p:cNvPr>
          <p:cNvSpPr/>
          <p:nvPr/>
        </p:nvSpPr>
        <p:spPr>
          <a:xfrm>
            <a:off x="2080532" y="3843526"/>
            <a:ext cx="604157" cy="6123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8CFB26E-24A7-3DA8-696F-639E1DC8761F}"/>
              </a:ext>
            </a:extLst>
          </p:cNvPr>
          <p:cNvSpPr/>
          <p:nvPr/>
        </p:nvSpPr>
        <p:spPr>
          <a:xfrm>
            <a:off x="3004457" y="3166820"/>
            <a:ext cx="604157" cy="6123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9F5D21F-50A2-9646-42CD-2D3A82C35D66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81044" y="947193"/>
            <a:ext cx="583808" cy="481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747D65-FC4D-3666-6ACB-D3BBCCAE5F4F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1992055" y="1036865"/>
            <a:ext cx="323881" cy="39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F354054-DBB7-E6AC-0287-4C83EC263BC5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981043" y="1861593"/>
            <a:ext cx="583809" cy="179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74A23F9-1A7C-F2FF-0AA9-7D642A67FDC8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2080532" y="1645104"/>
            <a:ext cx="744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4DE0185-6141-5FD3-972B-0408C00B8A1B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 flipH="1">
            <a:off x="2382611" y="1861593"/>
            <a:ext cx="530709" cy="517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D48A0-0111-636B-3B18-F06306C9AFA5}"/>
              </a:ext>
            </a:extLst>
          </p:cNvPr>
          <p:cNvCxnSpPr>
            <a:stCxn id="12" idx="2"/>
            <a:endCxn id="15" idx="7"/>
          </p:cNvCxnSpPr>
          <p:nvPr/>
        </p:nvCxnSpPr>
        <p:spPr>
          <a:xfrm flipH="1">
            <a:off x="1446409" y="2685124"/>
            <a:ext cx="634123" cy="39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F576782-5A11-9D48-AECB-0516D1B823D2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2382611" y="2991285"/>
            <a:ext cx="0" cy="852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D6AE5F-C8BB-504C-59D2-4575750A1208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684689" y="2685124"/>
            <a:ext cx="923925" cy="62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3C6DCB4-519D-7784-074D-29841654DB22}"/>
              </a:ext>
            </a:extLst>
          </p:cNvPr>
          <p:cNvCxnSpPr>
            <a:stCxn id="13" idx="7"/>
            <a:endCxn id="14" idx="4"/>
          </p:cNvCxnSpPr>
          <p:nvPr/>
        </p:nvCxnSpPr>
        <p:spPr>
          <a:xfrm flipV="1">
            <a:off x="4124294" y="2008416"/>
            <a:ext cx="521185" cy="52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98B3D4-F161-00AA-14C2-C35E02908CB4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2684689" y="3472981"/>
            <a:ext cx="319768" cy="676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B42140F-3CB4-CF3F-916B-82368B2B30F5}"/>
              </a:ext>
            </a:extLst>
          </p:cNvPr>
          <p:cNvCxnSpPr>
            <a:cxnSpLocks/>
            <a:stCxn id="17" idx="6"/>
            <a:endCxn id="43" idx="0"/>
          </p:cNvCxnSpPr>
          <p:nvPr/>
        </p:nvCxnSpPr>
        <p:spPr>
          <a:xfrm>
            <a:off x="3608614" y="3472981"/>
            <a:ext cx="604157" cy="61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8E08F644-A180-B209-9261-9F242F3D6CDD}"/>
              </a:ext>
            </a:extLst>
          </p:cNvPr>
          <p:cNvSpPr/>
          <p:nvPr/>
        </p:nvSpPr>
        <p:spPr>
          <a:xfrm>
            <a:off x="3910692" y="4089380"/>
            <a:ext cx="604157" cy="612322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63964E-56D5-2058-A89C-12BA079A6D2D}"/>
              </a:ext>
            </a:extLst>
          </p:cNvPr>
          <p:cNvSpPr txBox="1"/>
          <p:nvPr/>
        </p:nvSpPr>
        <p:spPr>
          <a:xfrm>
            <a:off x="6254387" y="441987"/>
            <a:ext cx="4444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breadth first search again, but now starting from </a:t>
            </a:r>
            <a:r>
              <a:rPr lang="en-US" sz="2800" b="1" dirty="0"/>
              <a:t>v2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6FC165-E967-2B50-39C8-06B5CB1A825B}"/>
              </a:ext>
            </a:extLst>
          </p:cNvPr>
          <p:cNvSpPr txBox="1"/>
          <p:nvPr/>
        </p:nvSpPr>
        <p:spPr>
          <a:xfrm>
            <a:off x="6196692" y="1689655"/>
            <a:ext cx="4754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Keep track of distances from </a:t>
            </a:r>
            <a:r>
              <a:rPr lang="en-US" sz="2800" b="1" dirty="0"/>
              <a:t>v2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6D4A0D-1228-999F-871E-CA97A1E3F52B}"/>
              </a:ext>
            </a:extLst>
          </p:cNvPr>
          <p:cNvSpPr txBox="1"/>
          <p:nvPr/>
        </p:nvSpPr>
        <p:spPr>
          <a:xfrm>
            <a:off x="3126921" y="2856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355C3-0903-0FD8-DF62-954C8899D357}"/>
              </a:ext>
            </a:extLst>
          </p:cNvPr>
          <p:cNvSpPr txBox="1"/>
          <p:nvPr/>
        </p:nvSpPr>
        <p:spPr>
          <a:xfrm>
            <a:off x="1956813" y="3585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155880-2417-B9F5-F464-3BC2BE4B5BB7}"/>
              </a:ext>
            </a:extLst>
          </p:cNvPr>
          <p:cNvSpPr txBox="1"/>
          <p:nvPr/>
        </p:nvSpPr>
        <p:spPr>
          <a:xfrm>
            <a:off x="1906558" y="2194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9011B3-9A05-8E63-4D56-7A4D5A1156FE}"/>
              </a:ext>
            </a:extLst>
          </p:cNvPr>
          <p:cNvSpPr txBox="1"/>
          <p:nvPr/>
        </p:nvSpPr>
        <p:spPr>
          <a:xfrm>
            <a:off x="1022743" y="26945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3887FB9-94C0-2FEF-1597-5938F302C44C}"/>
              </a:ext>
            </a:extLst>
          </p:cNvPr>
          <p:cNvSpPr txBox="1"/>
          <p:nvPr/>
        </p:nvSpPr>
        <p:spPr>
          <a:xfrm>
            <a:off x="3558207" y="212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C99385-EFA0-8C83-7AC5-3489DDB7BE27}"/>
              </a:ext>
            </a:extLst>
          </p:cNvPr>
          <p:cNvSpPr txBox="1"/>
          <p:nvPr/>
        </p:nvSpPr>
        <p:spPr>
          <a:xfrm>
            <a:off x="2977634" y="1052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F23CF8A-83FE-56D8-78FC-79D5C0616427}"/>
              </a:ext>
            </a:extLst>
          </p:cNvPr>
          <p:cNvSpPr txBox="1"/>
          <p:nvPr/>
        </p:nvSpPr>
        <p:spPr>
          <a:xfrm>
            <a:off x="4494635" y="111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9243B12-6AF3-410C-EFF7-7280C2A777E9}"/>
              </a:ext>
            </a:extLst>
          </p:cNvPr>
          <p:cNvSpPr txBox="1"/>
          <p:nvPr/>
        </p:nvSpPr>
        <p:spPr>
          <a:xfrm>
            <a:off x="1604872" y="1052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19E548-21AE-8370-955D-656FCFC32E0D}"/>
              </a:ext>
            </a:extLst>
          </p:cNvPr>
          <p:cNvSpPr txBox="1"/>
          <p:nvPr/>
        </p:nvSpPr>
        <p:spPr>
          <a:xfrm>
            <a:off x="539431" y="1635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5D3EED8-9863-49E0-E4C4-FF4748761A40}"/>
              </a:ext>
            </a:extLst>
          </p:cNvPr>
          <p:cNvSpPr txBox="1"/>
          <p:nvPr/>
        </p:nvSpPr>
        <p:spPr>
          <a:xfrm>
            <a:off x="634485" y="552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B02105-18CB-3A54-A553-A4E09A77256E}"/>
              </a:ext>
            </a:extLst>
          </p:cNvPr>
          <p:cNvSpPr txBox="1"/>
          <p:nvPr/>
        </p:nvSpPr>
        <p:spPr>
          <a:xfrm>
            <a:off x="2165092" y="97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85405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8093A-A6E8-5DD9-FC4F-56BE86E58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1B3C85A-E89B-8C18-7AB8-140CAED0EEE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401FDF4-80B4-FF51-F806-86655A424D3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9304F9A-5669-E241-B91E-549975403C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E8D61F4-15DC-154A-814E-5D01A12430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577591C-BA13-F66C-BE0E-2D9DC6BE1D5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A7311B2-F9EE-0A53-DB0D-1E34B24E4BFC}"/>
              </a:ext>
            </a:extLst>
          </p:cNvPr>
          <p:cNvSpPr/>
          <p:nvPr/>
        </p:nvSpPr>
        <p:spPr>
          <a:xfrm>
            <a:off x="465364" y="424543"/>
            <a:ext cx="604157" cy="6123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E873C46-5DD7-5811-DBAB-E41CB58B8748}"/>
              </a:ext>
            </a:extLst>
          </p:cNvPr>
          <p:cNvSpPr/>
          <p:nvPr/>
        </p:nvSpPr>
        <p:spPr>
          <a:xfrm>
            <a:off x="465363" y="1951265"/>
            <a:ext cx="604157" cy="6123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31E443E-C444-1480-92CF-7EE90532F5D4}"/>
              </a:ext>
            </a:extLst>
          </p:cNvPr>
          <p:cNvSpPr/>
          <p:nvPr/>
        </p:nvSpPr>
        <p:spPr>
          <a:xfrm>
            <a:off x="2013857" y="424543"/>
            <a:ext cx="604157" cy="6123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C2FA9D-E2FD-3CE3-38D2-A037B3BAC663}"/>
              </a:ext>
            </a:extLst>
          </p:cNvPr>
          <p:cNvSpPr/>
          <p:nvPr/>
        </p:nvSpPr>
        <p:spPr>
          <a:xfrm>
            <a:off x="1476375" y="1338943"/>
            <a:ext cx="604157" cy="6123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E638731-D10B-CA62-2B6A-D4471A8C4929}"/>
              </a:ext>
            </a:extLst>
          </p:cNvPr>
          <p:cNvSpPr/>
          <p:nvPr/>
        </p:nvSpPr>
        <p:spPr>
          <a:xfrm>
            <a:off x="2824843" y="1338943"/>
            <a:ext cx="604157" cy="6123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ADF9FA-356F-F9EC-F870-EF654ACB0989}"/>
              </a:ext>
            </a:extLst>
          </p:cNvPr>
          <p:cNvSpPr/>
          <p:nvPr/>
        </p:nvSpPr>
        <p:spPr>
          <a:xfrm>
            <a:off x="2080532" y="2378963"/>
            <a:ext cx="604157" cy="6123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7C67E5-EAA0-A73D-F219-F935C3610E53}"/>
              </a:ext>
            </a:extLst>
          </p:cNvPr>
          <p:cNvSpPr/>
          <p:nvPr/>
        </p:nvSpPr>
        <p:spPr>
          <a:xfrm>
            <a:off x="3608614" y="2441123"/>
            <a:ext cx="604157" cy="6123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9D97814-B448-1C8F-A52B-10A20F55AEBD}"/>
              </a:ext>
            </a:extLst>
          </p:cNvPr>
          <p:cNvSpPr/>
          <p:nvPr/>
        </p:nvSpPr>
        <p:spPr>
          <a:xfrm>
            <a:off x="4343400" y="1396094"/>
            <a:ext cx="604157" cy="6123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4EBFB1F-F3C8-3A2D-B721-8C4282069113}"/>
              </a:ext>
            </a:extLst>
          </p:cNvPr>
          <p:cNvSpPr/>
          <p:nvPr/>
        </p:nvSpPr>
        <p:spPr>
          <a:xfrm>
            <a:off x="930729" y="2991285"/>
            <a:ext cx="604157" cy="6123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15C6D53-C570-F74B-C3E8-3C06D2A2B65C}"/>
              </a:ext>
            </a:extLst>
          </p:cNvPr>
          <p:cNvSpPr/>
          <p:nvPr/>
        </p:nvSpPr>
        <p:spPr>
          <a:xfrm>
            <a:off x="2080532" y="3843526"/>
            <a:ext cx="604157" cy="6123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A96FF7C-2DC1-E448-DCAF-3F80C1598376}"/>
              </a:ext>
            </a:extLst>
          </p:cNvPr>
          <p:cNvSpPr/>
          <p:nvPr/>
        </p:nvSpPr>
        <p:spPr>
          <a:xfrm>
            <a:off x="3004457" y="3166820"/>
            <a:ext cx="604157" cy="612322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C0ABBB7-C7FD-AA6E-2A06-1CEC9EABDF80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81044" y="947193"/>
            <a:ext cx="583808" cy="48142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092BC3A-9309-7B50-8A08-CA7E8425E87F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1992055" y="1036865"/>
            <a:ext cx="323881" cy="39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E51AD6F-CF08-BDF4-D11E-BAD43F8D1E9C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981043" y="1861593"/>
            <a:ext cx="583809" cy="179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02A625-D3E1-A0F8-FD3D-D353E44BFE51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2080532" y="1645104"/>
            <a:ext cx="7443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1399F8-428A-EBCB-16C4-D97FEB962BD3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 flipH="1">
            <a:off x="2382611" y="1861593"/>
            <a:ext cx="530709" cy="5173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C0703D8-EF71-0AA9-A07D-6966C006F976}"/>
              </a:ext>
            </a:extLst>
          </p:cNvPr>
          <p:cNvCxnSpPr>
            <a:stCxn id="12" idx="2"/>
            <a:endCxn id="15" idx="7"/>
          </p:cNvCxnSpPr>
          <p:nvPr/>
        </p:nvCxnSpPr>
        <p:spPr>
          <a:xfrm flipH="1">
            <a:off x="1446409" y="2685124"/>
            <a:ext cx="634123" cy="39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763C716-6F5B-0246-1064-D9EE3D6D07B7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2382611" y="2991285"/>
            <a:ext cx="0" cy="8522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0A9E93-CEB1-BDD4-0FAC-071CC0502958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684689" y="2685124"/>
            <a:ext cx="923925" cy="62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B9F5A07-523C-BFD7-7153-7DB841300A2D}"/>
              </a:ext>
            </a:extLst>
          </p:cNvPr>
          <p:cNvCxnSpPr>
            <a:stCxn id="13" idx="7"/>
            <a:endCxn id="14" idx="4"/>
          </p:cNvCxnSpPr>
          <p:nvPr/>
        </p:nvCxnSpPr>
        <p:spPr>
          <a:xfrm flipV="1">
            <a:off x="4124294" y="2008416"/>
            <a:ext cx="521185" cy="52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8053E4-9E18-3CF4-FDA8-19FAD3952F54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2684689" y="3472981"/>
            <a:ext cx="319768" cy="67670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6543282-8926-98EA-D0B3-C9DE71B64E49}"/>
              </a:ext>
            </a:extLst>
          </p:cNvPr>
          <p:cNvCxnSpPr>
            <a:cxnSpLocks/>
            <a:stCxn id="17" idx="6"/>
            <a:endCxn id="43" idx="0"/>
          </p:cNvCxnSpPr>
          <p:nvPr/>
        </p:nvCxnSpPr>
        <p:spPr>
          <a:xfrm>
            <a:off x="3608614" y="3472981"/>
            <a:ext cx="604157" cy="6163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E83A76BC-48D6-8310-56DB-B0DBE71CADE4}"/>
              </a:ext>
            </a:extLst>
          </p:cNvPr>
          <p:cNvSpPr/>
          <p:nvPr/>
        </p:nvSpPr>
        <p:spPr>
          <a:xfrm>
            <a:off x="3910692" y="4089380"/>
            <a:ext cx="604157" cy="6123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E2BD4A-5FCD-C6BF-E01C-3A570F6B536B}"/>
              </a:ext>
            </a:extLst>
          </p:cNvPr>
          <p:cNvSpPr txBox="1"/>
          <p:nvPr/>
        </p:nvSpPr>
        <p:spPr>
          <a:xfrm>
            <a:off x="6254387" y="441987"/>
            <a:ext cx="44440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Do breadth first search again, but now starting from </a:t>
            </a:r>
            <a:r>
              <a:rPr lang="en-US" sz="2800" b="1" dirty="0"/>
              <a:t>v2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E6A6750-D692-3DB7-6E21-3400A6E4D3D3}"/>
              </a:ext>
            </a:extLst>
          </p:cNvPr>
          <p:cNvSpPr txBox="1"/>
          <p:nvPr/>
        </p:nvSpPr>
        <p:spPr>
          <a:xfrm>
            <a:off x="6196692" y="1689655"/>
            <a:ext cx="4754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Keep track of distances from </a:t>
            </a:r>
            <a:r>
              <a:rPr lang="en-US" sz="2800" b="1" dirty="0"/>
              <a:t>v2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125372-375D-96A2-F025-C6F4C6BEDE9C}"/>
              </a:ext>
            </a:extLst>
          </p:cNvPr>
          <p:cNvSpPr txBox="1"/>
          <p:nvPr/>
        </p:nvSpPr>
        <p:spPr>
          <a:xfrm>
            <a:off x="3126921" y="2856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69D3D-E206-CF57-D391-2F67D89DD3C6}"/>
              </a:ext>
            </a:extLst>
          </p:cNvPr>
          <p:cNvSpPr txBox="1"/>
          <p:nvPr/>
        </p:nvSpPr>
        <p:spPr>
          <a:xfrm>
            <a:off x="1956813" y="35853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434FE-3417-D9F1-2B4E-D063143AF34C}"/>
              </a:ext>
            </a:extLst>
          </p:cNvPr>
          <p:cNvSpPr txBox="1"/>
          <p:nvPr/>
        </p:nvSpPr>
        <p:spPr>
          <a:xfrm>
            <a:off x="1906558" y="21943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3DE145-9AD3-20CB-2783-82883164B179}"/>
              </a:ext>
            </a:extLst>
          </p:cNvPr>
          <p:cNvSpPr txBox="1"/>
          <p:nvPr/>
        </p:nvSpPr>
        <p:spPr>
          <a:xfrm>
            <a:off x="1022743" y="26945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343D84-3979-921F-0D33-44EBE280597D}"/>
              </a:ext>
            </a:extLst>
          </p:cNvPr>
          <p:cNvSpPr txBox="1"/>
          <p:nvPr/>
        </p:nvSpPr>
        <p:spPr>
          <a:xfrm>
            <a:off x="3558207" y="21291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A43F00-9F5C-CF5F-F30D-9516167E2BBD}"/>
              </a:ext>
            </a:extLst>
          </p:cNvPr>
          <p:cNvSpPr txBox="1"/>
          <p:nvPr/>
        </p:nvSpPr>
        <p:spPr>
          <a:xfrm>
            <a:off x="2977634" y="1052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956840C-534C-AC3F-C026-6847B86CAE8A}"/>
              </a:ext>
            </a:extLst>
          </p:cNvPr>
          <p:cNvSpPr txBox="1"/>
          <p:nvPr/>
        </p:nvSpPr>
        <p:spPr>
          <a:xfrm>
            <a:off x="4494635" y="111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B215C5-E68B-D565-CBDD-765E4AAF8344}"/>
              </a:ext>
            </a:extLst>
          </p:cNvPr>
          <p:cNvSpPr txBox="1"/>
          <p:nvPr/>
        </p:nvSpPr>
        <p:spPr>
          <a:xfrm>
            <a:off x="1604872" y="1052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C72FA7-EB12-F1AE-D020-2C6DBAA68EBF}"/>
              </a:ext>
            </a:extLst>
          </p:cNvPr>
          <p:cNvSpPr txBox="1"/>
          <p:nvPr/>
        </p:nvSpPr>
        <p:spPr>
          <a:xfrm>
            <a:off x="539431" y="16356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71FDAAD-BDF6-B864-CDBD-7DD78895D301}"/>
              </a:ext>
            </a:extLst>
          </p:cNvPr>
          <p:cNvSpPr txBox="1"/>
          <p:nvPr/>
        </p:nvSpPr>
        <p:spPr>
          <a:xfrm>
            <a:off x="634485" y="552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42FCF83-A0AC-5CE4-9D18-8848D8DA2B47}"/>
              </a:ext>
            </a:extLst>
          </p:cNvPr>
          <p:cNvSpPr txBox="1"/>
          <p:nvPr/>
        </p:nvSpPr>
        <p:spPr>
          <a:xfrm>
            <a:off x="2165092" y="971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E08204-A45F-4EAD-761C-3D47C43FCF5B}"/>
              </a:ext>
            </a:extLst>
          </p:cNvPr>
          <p:cNvSpPr txBox="1"/>
          <p:nvPr/>
        </p:nvSpPr>
        <p:spPr>
          <a:xfrm>
            <a:off x="6196692" y="2605818"/>
            <a:ext cx="46710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Select the vertex with the longest distance, </a:t>
            </a:r>
            <a:r>
              <a:rPr lang="en-US" sz="2800" b="1" dirty="0"/>
              <a:t>v3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D6D7F2-C1C3-B118-3B1C-5150B25884C2}"/>
              </a:ext>
            </a:extLst>
          </p:cNvPr>
          <p:cNvSpPr txBox="1"/>
          <p:nvPr/>
        </p:nvSpPr>
        <p:spPr>
          <a:xfrm>
            <a:off x="5426529" y="3499333"/>
            <a:ext cx="5662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have a tie for longest path, so just select one of them)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E31F94-B2D9-057A-A799-EF5AC331E18D}"/>
              </a:ext>
            </a:extLst>
          </p:cNvPr>
          <p:cNvSpPr txBox="1"/>
          <p:nvPr/>
        </p:nvSpPr>
        <p:spPr>
          <a:xfrm>
            <a:off x="5742529" y="3976999"/>
            <a:ext cx="5662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Breadth First will visit every node, and will always find the farthest away node from some starting point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DE6562B-13E1-A5CF-7FDB-A88F8A98007C}"/>
              </a:ext>
            </a:extLst>
          </p:cNvPr>
          <p:cNvSpPr txBox="1"/>
          <p:nvPr/>
        </p:nvSpPr>
        <p:spPr>
          <a:xfrm>
            <a:off x="4947557" y="5326695"/>
            <a:ext cx="5355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[V2, V3] is the longest path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E6812B-1111-D22A-9396-D17BB4B642F9}"/>
              </a:ext>
            </a:extLst>
          </p:cNvPr>
          <p:cNvSpPr txBox="1"/>
          <p:nvPr/>
        </p:nvSpPr>
        <p:spPr>
          <a:xfrm>
            <a:off x="4368830" y="3893302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7878229-2270-8706-927D-B0281E9A4427}"/>
              </a:ext>
            </a:extLst>
          </p:cNvPr>
          <p:cNvSpPr txBox="1"/>
          <p:nvPr/>
        </p:nvSpPr>
        <p:spPr>
          <a:xfrm>
            <a:off x="987296" y="255599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A6551B6-6D78-0B92-05E9-372B800B0FED}"/>
              </a:ext>
            </a:extLst>
          </p:cNvPr>
          <p:cNvSpPr txBox="1"/>
          <p:nvPr/>
        </p:nvSpPr>
        <p:spPr>
          <a:xfrm>
            <a:off x="325586" y="4839192"/>
            <a:ext cx="2470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“Double pass BFS”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3B6D14C-F63D-CC23-C842-4E81494EBCF7}"/>
              </a:ext>
            </a:extLst>
          </p:cNvPr>
          <p:cNvSpPr txBox="1"/>
          <p:nvPr/>
        </p:nvSpPr>
        <p:spPr>
          <a:xfrm>
            <a:off x="160383" y="5324965"/>
            <a:ext cx="4406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Will only work on an acyclic graph</a:t>
            </a:r>
          </a:p>
        </p:txBody>
      </p:sp>
    </p:spTree>
    <p:extLst>
      <p:ext uri="{BB962C8B-B14F-4D97-AF65-F5344CB8AC3E}">
        <p14:creationId xmlns:p14="http://schemas.microsoft.com/office/powerpoint/2010/main" val="3361618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49C1C2-D57A-774E-B962-A1460B6B5F55}"/>
              </a:ext>
            </a:extLst>
          </p:cNvPr>
          <p:cNvSpPr txBox="1"/>
          <p:nvPr/>
        </p:nvSpPr>
        <p:spPr>
          <a:xfrm>
            <a:off x="8441044" y="1369287"/>
            <a:ext cx="3836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Adjacency List</a:t>
            </a:r>
          </a:p>
        </p:txBody>
      </p:sp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450CCF9F-9BA5-BD45-92F5-FB1611B7E1F9}"/>
              </a:ext>
            </a:extLst>
          </p:cNvPr>
          <p:cNvGraphicFramePr>
            <a:graphicFrameLocks noGrp="1"/>
          </p:cNvGraphicFramePr>
          <p:nvPr/>
        </p:nvGraphicFramePr>
        <p:xfrm>
          <a:off x="8878099" y="2080262"/>
          <a:ext cx="618611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11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79093DB-F7E8-C143-87EB-510F335AC244}"/>
              </a:ext>
            </a:extLst>
          </p:cNvPr>
          <p:cNvCxnSpPr/>
          <p:nvPr/>
        </p:nvCxnSpPr>
        <p:spPr>
          <a:xfrm>
            <a:off x="9653400" y="2313907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5B4BB9C-3771-874D-9DB7-4E9A8A904916}"/>
              </a:ext>
            </a:extLst>
          </p:cNvPr>
          <p:cNvCxnSpPr/>
          <p:nvPr/>
        </p:nvCxnSpPr>
        <p:spPr>
          <a:xfrm>
            <a:off x="9653400" y="2872433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5BA9399-00F0-E04C-BE8C-D7117CC6D4CD}"/>
              </a:ext>
            </a:extLst>
          </p:cNvPr>
          <p:cNvCxnSpPr/>
          <p:nvPr/>
        </p:nvCxnSpPr>
        <p:spPr>
          <a:xfrm>
            <a:off x="9653400" y="3381531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D755D86-6EEF-7C4E-9CB1-D650702E8246}"/>
              </a:ext>
            </a:extLst>
          </p:cNvPr>
          <p:cNvCxnSpPr/>
          <p:nvPr/>
        </p:nvCxnSpPr>
        <p:spPr>
          <a:xfrm>
            <a:off x="9653400" y="3875802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C9E6710-0D6F-EE41-BF09-2CA2477D79A3}"/>
              </a:ext>
            </a:extLst>
          </p:cNvPr>
          <p:cNvCxnSpPr/>
          <p:nvPr/>
        </p:nvCxnSpPr>
        <p:spPr>
          <a:xfrm>
            <a:off x="9653400" y="4414556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BDD8DFF-6456-564E-A3EE-242513DCC9F6}"/>
              </a:ext>
            </a:extLst>
          </p:cNvPr>
          <p:cNvCxnSpPr/>
          <p:nvPr/>
        </p:nvCxnSpPr>
        <p:spPr>
          <a:xfrm>
            <a:off x="9653400" y="4933540"/>
            <a:ext cx="43515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59B8281-AB77-4246-8104-3B18C6B3C05B}"/>
              </a:ext>
            </a:extLst>
          </p:cNvPr>
          <p:cNvSpPr txBox="1"/>
          <p:nvPr/>
        </p:nvSpPr>
        <p:spPr>
          <a:xfrm>
            <a:off x="10245243" y="2052297"/>
            <a:ext cx="883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537321-CD83-1348-8FFA-DFE21E659837}"/>
              </a:ext>
            </a:extLst>
          </p:cNvPr>
          <p:cNvSpPr txBox="1"/>
          <p:nvPr/>
        </p:nvSpPr>
        <p:spPr>
          <a:xfrm>
            <a:off x="10245243" y="2608160"/>
            <a:ext cx="1158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D02D5F-0776-8548-AC6A-AA8A5239C4EC}"/>
              </a:ext>
            </a:extLst>
          </p:cNvPr>
          <p:cNvSpPr txBox="1"/>
          <p:nvPr/>
        </p:nvSpPr>
        <p:spPr>
          <a:xfrm>
            <a:off x="10245243" y="3111522"/>
            <a:ext cx="1325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EF6F29-ABE8-2641-BE5C-8A5A1B46199A}"/>
              </a:ext>
            </a:extLst>
          </p:cNvPr>
          <p:cNvSpPr txBox="1"/>
          <p:nvPr/>
        </p:nvSpPr>
        <p:spPr>
          <a:xfrm>
            <a:off x="10245242" y="3614192"/>
            <a:ext cx="13251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BB4D700-34FF-9243-B0B4-E60F3F185E00}"/>
              </a:ext>
            </a:extLst>
          </p:cNvPr>
          <p:cNvSpPr txBox="1"/>
          <p:nvPr/>
        </p:nvSpPr>
        <p:spPr>
          <a:xfrm>
            <a:off x="10245242" y="4146966"/>
            <a:ext cx="11588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8322A34-66D8-E943-BB42-E4BB39FB4A3C}"/>
              </a:ext>
            </a:extLst>
          </p:cNvPr>
          <p:cNvSpPr txBox="1"/>
          <p:nvPr/>
        </p:nvSpPr>
        <p:spPr>
          <a:xfrm>
            <a:off x="10245242" y="4671930"/>
            <a:ext cx="9606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BA7960-FA27-8E42-98C6-3A85D9AC9347}"/>
              </a:ext>
            </a:extLst>
          </p:cNvPr>
          <p:cNvGrpSpPr/>
          <p:nvPr/>
        </p:nvGrpSpPr>
        <p:grpSpPr>
          <a:xfrm>
            <a:off x="596157" y="2030829"/>
            <a:ext cx="5792220" cy="2646441"/>
            <a:chOff x="3504764" y="484100"/>
            <a:chExt cx="4613058" cy="2107687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4A06451-FA90-CF4F-8C53-56F276E5AB9A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5C91578-8016-DA49-82FF-A440C63475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240ED7E-CA9B-C243-B998-F6BD5544D8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A0B32DB-8D06-8D40-B9D1-DF86F210B31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8709608F-2C17-F249-9D40-BA3E72ECA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3365738-A8DC-A34C-8E0D-BCDBEC704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D5633F07-2225-7E47-A349-40582B1596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EFE85A2-BC97-DD46-AA28-39E80A34F074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B405449F-CC57-FA43-AFFC-002CA933CD67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88C68254-3C52-3C44-9E97-EEF0331367C1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66611A2F-7E68-3F4E-A268-9317D01840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68F41C4E-7C3A-DB4C-9C7E-B2D876C8ED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FDC5346A-A4A8-AD46-AC74-28DB29B082C9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58C1AAF2-CE4E-0644-BB9F-56152314B39E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C0E82B7E-B7BB-5444-88FE-D58AB639E845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6E2AF-3642-6642-8CE0-A89C52E8EA8D}"/>
                </a:ext>
              </a:extLst>
            </p:cNvPr>
            <p:cNvSpPr txBox="1"/>
            <p:nvPr/>
          </p:nvSpPr>
          <p:spPr>
            <a:xfrm>
              <a:off x="3510202" y="1175358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1A6141-CF36-294F-A57B-E71167CC2C08}"/>
                </a:ext>
              </a:extLst>
            </p:cNvPr>
            <p:cNvSpPr txBox="1"/>
            <p:nvPr/>
          </p:nvSpPr>
          <p:spPr>
            <a:xfrm>
              <a:off x="4859598" y="49482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D676251-84B1-8440-B9E8-B900C7B0F5A7}"/>
                </a:ext>
              </a:extLst>
            </p:cNvPr>
            <p:cNvSpPr txBox="1"/>
            <p:nvPr/>
          </p:nvSpPr>
          <p:spPr>
            <a:xfrm>
              <a:off x="4869568" y="2007012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2EB1943-DC94-A348-A89B-0F455CAA45A8}"/>
                </a:ext>
              </a:extLst>
            </p:cNvPr>
            <p:cNvSpPr txBox="1"/>
            <p:nvPr/>
          </p:nvSpPr>
          <p:spPr>
            <a:xfrm>
              <a:off x="6411528" y="48410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6669653-5747-D94D-82FD-CBED3FAEC69C}"/>
                </a:ext>
              </a:extLst>
            </p:cNvPr>
            <p:cNvSpPr txBox="1"/>
            <p:nvPr/>
          </p:nvSpPr>
          <p:spPr>
            <a:xfrm>
              <a:off x="6403781" y="200327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1E08078-0A6D-2F4A-A8CF-A21EF6C50D93}"/>
                </a:ext>
              </a:extLst>
            </p:cNvPr>
            <p:cNvSpPr txBox="1"/>
            <p:nvPr/>
          </p:nvSpPr>
          <p:spPr>
            <a:xfrm>
              <a:off x="7730042" y="132954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4" name="Right Arrow 3">
            <a:extLst>
              <a:ext uri="{FF2B5EF4-FFF2-40B4-BE49-F238E27FC236}">
                <a16:creationId xmlns:a16="http://schemas.microsoft.com/office/drawing/2014/main" id="{BC7FB714-B313-CA42-8BB1-3575EED98B77}"/>
              </a:ext>
            </a:extLst>
          </p:cNvPr>
          <p:cNvSpPr/>
          <p:nvPr/>
        </p:nvSpPr>
        <p:spPr>
          <a:xfrm>
            <a:off x="7075356" y="2533236"/>
            <a:ext cx="1001376" cy="174049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25D7CE-2C7C-F347-0C8E-0FF52E50C502}"/>
              </a:ext>
            </a:extLst>
          </p:cNvPr>
          <p:cNvSpPr txBox="1"/>
          <p:nvPr/>
        </p:nvSpPr>
        <p:spPr>
          <a:xfrm>
            <a:off x="2512601" y="880959"/>
            <a:ext cx="2217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  = (</a:t>
            </a:r>
            <a:r>
              <a:rPr lang="en-US" sz="4000" b="1" dirty="0">
                <a:solidFill>
                  <a:srgbClr val="00B050"/>
                </a:solidFill>
              </a:rPr>
              <a:t>V</a:t>
            </a:r>
            <a:r>
              <a:rPr lang="en-US" sz="4000" dirty="0"/>
              <a:t>, </a:t>
            </a:r>
            <a:r>
              <a:rPr lang="en-US" sz="4000" b="1" dirty="0">
                <a:solidFill>
                  <a:srgbClr val="FF0000"/>
                </a:solidFill>
              </a:rPr>
              <a:t>E</a:t>
            </a:r>
            <a:r>
              <a:rPr lang="en-US" sz="4000" dirty="0"/>
              <a:t>)</a:t>
            </a:r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D25C194B-A03E-CE5F-2265-462DB42D90A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13" name="object 4">
              <a:extLst>
                <a:ext uri="{FF2B5EF4-FFF2-40B4-BE49-F238E27FC236}">
                  <a16:creationId xmlns:a16="http://schemas.microsoft.com/office/drawing/2014/main" id="{333895C1-CB29-07D0-FAA5-D734C8173CB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567FA47D-245C-A925-281E-C0DCAF1D331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5" name="Picture 14" descr="Logo&#10;&#10;Description automatically generated with medium confidence">
            <a:extLst>
              <a:ext uri="{FF2B5EF4-FFF2-40B4-BE49-F238E27FC236}">
                <a16:creationId xmlns:a16="http://schemas.microsoft.com/office/drawing/2014/main" id="{8C0C2F33-CD8C-4718-13FC-DB8D54FEBB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Slide Number Placeholder 23">
            <a:extLst>
              <a:ext uri="{FF2B5EF4-FFF2-40B4-BE49-F238E27FC236}">
                <a16:creationId xmlns:a16="http://schemas.microsoft.com/office/drawing/2014/main" id="{EE73287C-B43C-4B7F-F980-2698712B5D5D}"/>
              </a:ext>
            </a:extLst>
          </p:cNvPr>
          <p:cNvSpPr txBox="1">
            <a:spLocks/>
          </p:cNvSpPr>
          <p:nvPr/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1A1CEC80-E530-5E00-1BB9-09C0F017F71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FA38DE6-029B-EBC5-E95A-36980830393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D6AE493-90B6-95A6-045B-1F179A1C951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5BC061E9-E224-52B9-130E-5E24556510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008A397-4B64-E4AE-92D8-653AD3A49CD6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17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8BD40F3B-A00E-51C7-9766-87A9137D6EC6}"/>
              </a:ext>
            </a:extLst>
          </p:cNvPr>
          <p:cNvSpPr txBox="1"/>
          <p:nvPr/>
        </p:nvSpPr>
        <p:spPr>
          <a:xfrm>
            <a:off x="1336062" y="5492302"/>
            <a:ext cx="1001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the </a:t>
            </a:r>
            <a:r>
              <a:rPr lang="en-US" sz="3200" u="sng" dirty="0"/>
              <a:t>shortest path</a:t>
            </a:r>
            <a:r>
              <a:rPr lang="en-US" sz="3200" dirty="0"/>
              <a:t> between </a:t>
            </a:r>
            <a:r>
              <a:rPr lang="en-US" sz="3200" b="1" dirty="0">
                <a:solidFill>
                  <a:srgbClr val="00B050"/>
                </a:solidFill>
              </a:rPr>
              <a:t>vertex 0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vertex 6</a:t>
            </a:r>
            <a:r>
              <a:rPr lang="en-US" sz="3200" dirty="0"/>
              <a:t>?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0CBC240-C946-F9E1-F040-D8CD0FFB2A3F}"/>
              </a:ext>
            </a:extLst>
          </p:cNvPr>
          <p:cNvSpPr txBox="1"/>
          <p:nvPr/>
        </p:nvSpPr>
        <p:spPr>
          <a:xfrm>
            <a:off x="7280638" y="4224368"/>
            <a:ext cx="4548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Path with the smallest sum of edge weights.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39A2BD17-5E95-7125-DAAC-9A78F1540C4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AD1E5FE-AFE2-C897-DD28-1E6F176E73C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6CB65BB-300B-F7D8-4553-5FA2928283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C6CC169F-1CAC-3058-3B75-66201A8BB3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49D89322-FED6-3544-3F65-9B5E7385F42C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37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84B491-ADA0-FDA2-BEEA-7CB7C8BDC331}"/>
              </a:ext>
            </a:extLst>
          </p:cNvPr>
          <p:cNvSpPr txBox="1"/>
          <p:nvPr/>
        </p:nvSpPr>
        <p:spPr>
          <a:xfrm>
            <a:off x="494820" y="1360261"/>
            <a:ext cx="7435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Quiz 2 on Friday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Go to your lab section. Must be taken in Roberts 111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Same format as quiz 1</a:t>
            </a:r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C2D8F3-0550-B826-D150-D7CFE4C3EB55}"/>
              </a:ext>
            </a:extLst>
          </p:cNvPr>
          <p:cNvSpPr txBox="1"/>
          <p:nvPr/>
        </p:nvSpPr>
        <p:spPr>
          <a:xfrm>
            <a:off x="494820" y="2944130"/>
            <a:ext cx="74355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3 posted. Due April 22</a:t>
            </a:r>
            <a:r>
              <a:rPr lang="en-US" sz="2400" baseline="30000" dirty="0"/>
              <a:t>nd</a:t>
            </a:r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Longer and more challenging than past programs (worth more points)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Still very do-able (we have written a lot of the code in class)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Get started now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8973150-BD7C-2DF0-0F8E-14F764A9A6F9}"/>
              </a:ext>
            </a:extLst>
          </p:cNvPr>
          <p:cNvSpPr txBox="1"/>
          <p:nvPr/>
        </p:nvSpPr>
        <p:spPr>
          <a:xfrm>
            <a:off x="1336062" y="5492302"/>
            <a:ext cx="1001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the </a:t>
            </a:r>
            <a:r>
              <a:rPr lang="en-US" sz="3200" u="sng" dirty="0"/>
              <a:t>shortest path</a:t>
            </a:r>
            <a:r>
              <a:rPr lang="en-US" sz="3200" dirty="0"/>
              <a:t> between </a:t>
            </a:r>
            <a:r>
              <a:rPr lang="en-US" sz="3200" b="1" dirty="0">
                <a:solidFill>
                  <a:srgbClr val="00B050"/>
                </a:solidFill>
              </a:rPr>
              <a:t>vertex 0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vertex 6</a:t>
            </a:r>
            <a:r>
              <a:rPr lang="en-US" sz="3200" dirty="0"/>
              <a:t>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A079C5-826E-E3BB-1BF5-6B9DF3513E6F}"/>
              </a:ext>
            </a:extLst>
          </p:cNvPr>
          <p:cNvSpPr txBox="1"/>
          <p:nvPr/>
        </p:nvSpPr>
        <p:spPr>
          <a:xfrm>
            <a:off x="6726466" y="121934"/>
            <a:ext cx="55027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Assumptions: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directed.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edge-weighted.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Edge weights are non-negative.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need not be simple (though our example will be).</a:t>
            </a:r>
          </a:p>
        </p:txBody>
      </p:sp>
      <p:grpSp>
        <p:nvGrpSpPr>
          <p:cNvPr id="5" name="object 3">
            <a:extLst>
              <a:ext uri="{FF2B5EF4-FFF2-40B4-BE49-F238E27FC236}">
                <a16:creationId xmlns:a16="http://schemas.microsoft.com/office/drawing/2014/main" id="{622E73DF-ACCF-9101-3554-77547E74CDF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E1D31E85-A185-DC80-520C-6A441119480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" name="object 5">
              <a:extLst>
                <a:ext uri="{FF2B5EF4-FFF2-40B4-BE49-F238E27FC236}">
                  <a16:creationId xmlns:a16="http://schemas.microsoft.com/office/drawing/2014/main" id="{E50FAED5-9C4E-07D0-4966-AEEB60E37C2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FA723DC6-8310-26CA-697D-A3422C5B24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9" name="Slide Number Placeholder 23">
            <a:extLst>
              <a:ext uri="{FF2B5EF4-FFF2-40B4-BE49-F238E27FC236}">
                <a16:creationId xmlns:a16="http://schemas.microsoft.com/office/drawing/2014/main" id="{6F490F74-1EC6-BEAE-C43A-0447E341A74A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092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8973150-BD7C-2DF0-0F8E-14F764A9A6F9}"/>
              </a:ext>
            </a:extLst>
          </p:cNvPr>
          <p:cNvSpPr txBox="1"/>
          <p:nvPr/>
        </p:nvSpPr>
        <p:spPr>
          <a:xfrm>
            <a:off x="1336062" y="5492302"/>
            <a:ext cx="1001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is the </a:t>
            </a:r>
            <a:r>
              <a:rPr lang="en-US" sz="3200" u="sng" dirty="0"/>
              <a:t>shortest path</a:t>
            </a:r>
            <a:r>
              <a:rPr lang="en-US" sz="3200" dirty="0"/>
              <a:t> between </a:t>
            </a:r>
            <a:r>
              <a:rPr lang="en-US" sz="3200" b="1" dirty="0">
                <a:solidFill>
                  <a:srgbClr val="00B050"/>
                </a:solidFill>
              </a:rPr>
              <a:t>vertex 0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vertex 6</a:t>
            </a:r>
            <a:r>
              <a:rPr lang="en-US" sz="3200" dirty="0"/>
              <a:t>?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BA079C5-826E-E3BB-1BF5-6B9DF3513E6F}"/>
              </a:ext>
            </a:extLst>
          </p:cNvPr>
          <p:cNvSpPr txBox="1"/>
          <p:nvPr/>
        </p:nvSpPr>
        <p:spPr>
          <a:xfrm>
            <a:off x="6726466" y="121934"/>
            <a:ext cx="55027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Assumptions: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directed.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edge-weighted.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Edge weights are non-negative.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need not be simple (though our example will be).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7C84A5-3964-EA2A-7FCB-C10F8DBEB475}"/>
              </a:ext>
            </a:extLst>
          </p:cNvPr>
          <p:cNvSpPr txBox="1"/>
          <p:nvPr/>
        </p:nvSpPr>
        <p:spPr>
          <a:xfrm>
            <a:off x="8134126" y="3536932"/>
            <a:ext cx="3434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Ideas</a:t>
            </a:r>
            <a:r>
              <a:rPr lang="en-US" sz="7200" b="1" dirty="0">
                <a:highlight>
                  <a:srgbClr val="00FF00"/>
                </a:highlight>
              </a:rPr>
              <a:t>?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1F1516E5-F876-DFF9-18AF-A4BED070416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F8EA59C6-55BC-CAC7-672C-EC520B585F9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3EFBC40B-1F32-E1C6-E7C7-E6BBCC532EA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5F9C03A5-2307-0C77-89D2-88728EF285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F5077583-2469-C172-B378-0E205FCEFFBC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447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B8973150-BD7C-2DF0-0F8E-14F764A9A6F9}"/>
              </a:ext>
            </a:extLst>
          </p:cNvPr>
          <p:cNvSpPr txBox="1"/>
          <p:nvPr/>
        </p:nvSpPr>
        <p:spPr>
          <a:xfrm>
            <a:off x="1268249" y="5319385"/>
            <a:ext cx="10017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are going to find the shortest path between vertex 0 and every other vertex, flooding out from 0.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7AADD07-C50A-D678-5E06-4421154D215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ABC86D1-C86C-5FDB-9656-55847CB64CF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2D835E3-0E07-F5EB-9B16-70714DC3D26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5254664D-9C03-D274-C5E2-B4F7725143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2B7D4AA3-E446-E3D1-C9AD-4E549B8FEA90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489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60" name="Table 124">
            <a:extLst>
              <a:ext uri="{FF2B5EF4-FFF2-40B4-BE49-F238E27FC236}">
                <a16:creationId xmlns:a16="http://schemas.microsoft.com/office/drawing/2014/main" id="{AA7C9A7B-7D94-4676-BBE9-6962FBB437D7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FC2EC608-9CEA-216A-B398-C8CAB785C95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D97DBB7-584A-06A2-8694-0826B531F19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DF12122-4760-686B-EAC9-D39ED86CF9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6A5001FF-09B7-49B5-9097-04CA9D8C04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9B93D1C6-8A72-50D0-339F-947FB8CB9B02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434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3951B5D-B1CC-DF99-58B1-93CA1CD6B2FA}"/>
              </a:ext>
            </a:extLst>
          </p:cNvPr>
          <p:cNvSpPr txBox="1"/>
          <p:nvPr/>
        </p:nvSpPr>
        <p:spPr>
          <a:xfrm>
            <a:off x="1336062" y="5492302"/>
            <a:ext cx="1001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can we keep track of routes?</a:t>
            </a:r>
          </a:p>
        </p:txBody>
      </p:sp>
      <p:graphicFrame>
        <p:nvGraphicFramePr>
          <p:cNvPr id="72" name="Table 124">
            <a:extLst>
              <a:ext uri="{FF2B5EF4-FFF2-40B4-BE49-F238E27FC236}">
                <a16:creationId xmlns:a16="http://schemas.microsoft.com/office/drawing/2014/main" id="{BF472A1D-6C5A-8C6F-DF75-EE0C869DFD31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E112BE0B-CEB8-43AC-3BAA-C9CDA2BC2AC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D9F4E2B-5925-150A-9B64-24E902182B7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940C05D-A5E0-1EA7-1E53-BDBAC8239B3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470538EE-7D01-BCCE-157D-BD11ED711B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6A0F3316-0607-6E1B-6590-DC5EE95E42A7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163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30A78-9ABD-B74E-869D-B8CDC309B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Graphs - Paths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7464BA7-EF8C-8D7B-7E56-8F2EB8E71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310333"/>
              </p:ext>
            </p:extLst>
          </p:nvPr>
        </p:nvGraphicFramePr>
        <p:xfrm>
          <a:off x="3477963" y="1716921"/>
          <a:ext cx="1579688" cy="463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9844">
                  <a:extLst>
                    <a:ext uri="{9D8B030D-6E8A-4147-A177-3AD203B41FA5}">
                      <a16:colId xmlns:a16="http://schemas.microsoft.com/office/drawing/2014/main" val="3674923515"/>
                    </a:ext>
                  </a:extLst>
                </a:gridCol>
                <a:gridCol w="789844">
                  <a:extLst>
                    <a:ext uri="{9D8B030D-6E8A-4147-A177-3AD203B41FA5}">
                      <a16:colId xmlns:a16="http://schemas.microsoft.com/office/drawing/2014/main" val="279783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943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85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50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3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6445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604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60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021706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EB41D6-0E85-FBBC-7D82-1AD286349A36}"/>
              </a:ext>
            </a:extLst>
          </p:cNvPr>
          <p:cNvSpPr txBox="1"/>
          <p:nvPr/>
        </p:nvSpPr>
        <p:spPr>
          <a:xfrm>
            <a:off x="91166" y="1084035"/>
            <a:ext cx="47361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Lucida Console" panose="020B0609040504020204" pitchFamily="49" charset="0"/>
              </a:rPr>
              <a:t>int[] </a:t>
            </a:r>
            <a:r>
              <a:rPr lang="en-US" sz="2800" dirty="0" err="1">
                <a:latin typeface="Lucida Console" panose="020B0609040504020204" pitchFamily="49" charset="0"/>
              </a:rPr>
              <a:t>previousVertex</a:t>
            </a:r>
            <a:endParaRPr lang="en-US" sz="2800" dirty="0">
              <a:latin typeface="Lucida Console" panose="020B0609040504020204" pitchFamily="49" charset="0"/>
            </a:endParaRP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DFDE09D-B5DB-B768-5ABE-58325DFB3275}"/>
              </a:ext>
            </a:extLst>
          </p:cNvPr>
          <p:cNvSpPr/>
          <p:nvPr/>
        </p:nvSpPr>
        <p:spPr>
          <a:xfrm>
            <a:off x="1967253" y="1948791"/>
            <a:ext cx="1383323" cy="3553937"/>
          </a:xfrm>
          <a:custGeom>
            <a:avLst/>
            <a:gdLst>
              <a:gd name="connsiteX0" fmla="*/ 0 w 1383323"/>
              <a:gd name="connsiteY0" fmla="*/ 0 h 2836984"/>
              <a:gd name="connsiteX1" fmla="*/ 234461 w 1383323"/>
              <a:gd name="connsiteY1" fmla="*/ 2344615 h 2836984"/>
              <a:gd name="connsiteX2" fmla="*/ 1383323 w 1383323"/>
              <a:gd name="connsiteY2" fmla="*/ 2836984 h 28369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83323" h="2836984">
                <a:moveTo>
                  <a:pt x="0" y="0"/>
                </a:moveTo>
                <a:cubicBezTo>
                  <a:pt x="1953" y="935892"/>
                  <a:pt x="3907" y="1871784"/>
                  <a:pt x="234461" y="2344615"/>
                </a:cubicBezTo>
                <a:cubicBezTo>
                  <a:pt x="465015" y="2817446"/>
                  <a:pt x="924169" y="2827215"/>
                  <a:pt x="1383323" y="2836984"/>
                </a:cubicBezTo>
              </a:path>
            </a:pathLst>
          </a:custGeom>
          <a:noFill/>
          <a:ln w="635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F959ACD-6A87-D58E-AF69-13299061F26F}"/>
              </a:ext>
            </a:extLst>
          </p:cNvPr>
          <p:cNvSpPr/>
          <p:nvPr/>
        </p:nvSpPr>
        <p:spPr>
          <a:xfrm>
            <a:off x="3891885" y="5256172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FBDE7A-6B05-0C23-DC6F-EA1C03B618DB}"/>
              </a:ext>
            </a:extLst>
          </p:cNvPr>
          <p:cNvSpPr/>
          <p:nvPr/>
        </p:nvSpPr>
        <p:spPr>
          <a:xfrm>
            <a:off x="4453860" y="5256172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DED574A-8EFF-9520-93B8-1E4F0A25F0BE}"/>
              </a:ext>
            </a:extLst>
          </p:cNvPr>
          <p:cNvSpPr/>
          <p:nvPr/>
        </p:nvSpPr>
        <p:spPr>
          <a:xfrm>
            <a:off x="3879184" y="4678780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ADEB77D-E649-10B6-E942-EB889B133626}"/>
              </a:ext>
            </a:extLst>
          </p:cNvPr>
          <p:cNvSpPr/>
          <p:nvPr/>
        </p:nvSpPr>
        <p:spPr>
          <a:xfrm>
            <a:off x="4453860" y="4678780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269B159-8EA2-AF94-DAF7-6752040B255A}"/>
              </a:ext>
            </a:extLst>
          </p:cNvPr>
          <p:cNvSpPr/>
          <p:nvPr/>
        </p:nvSpPr>
        <p:spPr>
          <a:xfrm>
            <a:off x="3882359" y="2360522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BB182D-5C7A-B319-F4D7-1F2A64F383B7}"/>
              </a:ext>
            </a:extLst>
          </p:cNvPr>
          <p:cNvSpPr/>
          <p:nvPr/>
        </p:nvSpPr>
        <p:spPr>
          <a:xfrm>
            <a:off x="4467803" y="2363697"/>
            <a:ext cx="373429" cy="476407"/>
          </a:xfrm>
          <a:prstGeom prst="ellipse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5EAB4BF-D514-F0CA-893E-EAE6D8CBD17D}"/>
              </a:ext>
            </a:extLst>
          </p:cNvPr>
          <p:cNvCxnSpPr>
            <a:cxnSpLocks/>
            <a:stCxn id="35" idx="1"/>
          </p:cNvCxnSpPr>
          <p:nvPr/>
        </p:nvCxnSpPr>
        <p:spPr>
          <a:xfrm flipH="1" flipV="1">
            <a:off x="4225863" y="5078529"/>
            <a:ext cx="282684" cy="247411"/>
          </a:xfrm>
          <a:prstGeom prst="straightConnector1">
            <a:avLst/>
          </a:prstGeom>
          <a:ln w="412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84562B-4248-A132-C3E5-4035ADEA18C5}"/>
              </a:ext>
            </a:extLst>
          </p:cNvPr>
          <p:cNvCxnSpPr>
            <a:cxnSpLocks/>
          </p:cNvCxnSpPr>
          <p:nvPr/>
        </p:nvCxnSpPr>
        <p:spPr>
          <a:xfrm flipH="1" flipV="1">
            <a:off x="4135139" y="2846504"/>
            <a:ext cx="422275" cy="1841500"/>
          </a:xfrm>
          <a:prstGeom prst="straightConnector1">
            <a:avLst/>
          </a:prstGeom>
          <a:ln w="412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49BC3B2-90D4-B65C-D93D-DD060C7C1A36}"/>
              </a:ext>
            </a:extLst>
          </p:cNvPr>
          <p:cNvSpPr txBox="1"/>
          <p:nvPr/>
        </p:nvSpPr>
        <p:spPr>
          <a:xfrm>
            <a:off x="5255167" y="4033401"/>
            <a:ext cx="6770127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do we determine the path from 0 to 6?</a:t>
            </a:r>
          </a:p>
          <a:p>
            <a:endParaRPr lang="en-US" sz="1000" b="1" dirty="0">
              <a:highlight>
                <a:srgbClr val="00FF00"/>
              </a:highlight>
            </a:endParaRPr>
          </a:p>
          <a:p>
            <a:r>
              <a:rPr lang="en-US" sz="2800" b="1" dirty="0"/>
              <a:t>	</a:t>
            </a:r>
            <a:r>
              <a:rPr lang="en-US" sz="2800" b="1" dirty="0">
                <a:solidFill>
                  <a:srgbClr val="00B050"/>
                </a:solidFill>
              </a:rPr>
              <a:t>Start at vertex 6. Find its previous 	vertex. Find its previous vertex… </a:t>
            </a:r>
          </a:p>
          <a:p>
            <a:r>
              <a:rPr lang="en-US" sz="2800" b="1" dirty="0">
                <a:solidFill>
                  <a:srgbClr val="00B050"/>
                </a:solidFill>
              </a:rPr>
              <a:t>	until we get back to the start (0).</a:t>
            </a:r>
          </a:p>
          <a:p>
            <a:endParaRPr lang="en-US" sz="1000" b="1" dirty="0"/>
          </a:p>
          <a:p>
            <a:r>
              <a:rPr lang="en-US" sz="1000" b="1" dirty="0"/>
              <a:t>	</a:t>
            </a:r>
            <a:endParaRPr lang="en-US" sz="2800" b="1" dirty="0">
              <a:solidFill>
                <a:srgbClr val="00B050"/>
              </a:solidFill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CF01CBB-C41E-06FE-88FF-61FD5A183994}"/>
              </a:ext>
            </a:extLst>
          </p:cNvPr>
          <p:cNvCxnSpPr>
            <a:cxnSpLocks/>
          </p:cNvCxnSpPr>
          <p:nvPr/>
        </p:nvCxnSpPr>
        <p:spPr>
          <a:xfrm flipH="1" flipV="1">
            <a:off x="10255170" y="370390"/>
            <a:ext cx="1062404" cy="824108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39A158C-79F0-365D-BD48-D5190D3F02BA}"/>
              </a:ext>
            </a:extLst>
          </p:cNvPr>
          <p:cNvCxnSpPr>
            <a:cxnSpLocks/>
          </p:cNvCxnSpPr>
          <p:nvPr/>
        </p:nvCxnSpPr>
        <p:spPr>
          <a:xfrm flipH="1">
            <a:off x="10210958" y="2416715"/>
            <a:ext cx="1444121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9FAB6FD-93F5-BE6A-DFE5-274CBAB95C73}"/>
              </a:ext>
            </a:extLst>
          </p:cNvPr>
          <p:cNvSpPr/>
          <p:nvPr/>
        </p:nvSpPr>
        <p:spPr>
          <a:xfrm>
            <a:off x="11473176" y="2231302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B2BF119-17D5-D66B-472A-6D1A4EC06EC4}"/>
              </a:ext>
            </a:extLst>
          </p:cNvPr>
          <p:cNvCxnSpPr>
            <a:cxnSpLocks/>
          </p:cNvCxnSpPr>
          <p:nvPr/>
        </p:nvCxnSpPr>
        <p:spPr>
          <a:xfrm>
            <a:off x="8999317" y="3084621"/>
            <a:ext cx="1209451" cy="740112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BA91029-F8FA-326A-92B2-0A8F55382EC2}"/>
              </a:ext>
            </a:extLst>
          </p:cNvPr>
          <p:cNvSpPr txBox="1"/>
          <p:nvPr/>
        </p:nvSpPr>
        <p:spPr>
          <a:xfrm>
            <a:off x="11482541" y="211844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3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336973F-D8CF-B2F0-A5BA-5E3C1F024E63}"/>
              </a:ext>
            </a:extLst>
          </p:cNvPr>
          <p:cNvCxnSpPr>
            <a:cxnSpLocks/>
          </p:cNvCxnSpPr>
          <p:nvPr/>
        </p:nvCxnSpPr>
        <p:spPr>
          <a:xfrm flipV="1">
            <a:off x="10208768" y="1479550"/>
            <a:ext cx="0" cy="9461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C7FCFFC-B632-01CE-E810-ABECFB47769D}"/>
              </a:ext>
            </a:extLst>
          </p:cNvPr>
          <p:cNvCxnSpPr>
            <a:cxnSpLocks/>
          </p:cNvCxnSpPr>
          <p:nvPr/>
        </p:nvCxnSpPr>
        <p:spPr>
          <a:xfrm flipV="1">
            <a:off x="10208768" y="514350"/>
            <a:ext cx="0" cy="80645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40F323-9264-A41E-80FC-A2DA8862CE42}"/>
              </a:ext>
            </a:extLst>
          </p:cNvPr>
          <p:cNvCxnSpPr>
            <a:cxnSpLocks/>
          </p:cNvCxnSpPr>
          <p:nvPr/>
        </p:nvCxnSpPr>
        <p:spPr>
          <a:xfrm flipH="1">
            <a:off x="10220706" y="1320800"/>
            <a:ext cx="1056894" cy="0"/>
          </a:xfrm>
          <a:prstGeom prst="line">
            <a:avLst/>
          </a:prstGeom>
          <a:ln w="63500">
            <a:solidFill>
              <a:schemeClr val="bg1">
                <a:lumMod val="95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745A623-1FB0-308D-3B2A-C033E25A3595}"/>
              </a:ext>
            </a:extLst>
          </p:cNvPr>
          <p:cNvSpPr/>
          <p:nvPr/>
        </p:nvSpPr>
        <p:spPr>
          <a:xfrm>
            <a:off x="11259621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5176AF5-81B1-9561-6B8A-50602B4DB136}"/>
              </a:ext>
            </a:extLst>
          </p:cNvPr>
          <p:cNvSpPr txBox="1"/>
          <p:nvPr/>
        </p:nvSpPr>
        <p:spPr>
          <a:xfrm>
            <a:off x="11268986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F144CEE-7490-006B-62A8-93B5293D1957}"/>
              </a:ext>
            </a:extLst>
          </p:cNvPr>
          <p:cNvSpPr/>
          <p:nvPr/>
        </p:nvSpPr>
        <p:spPr>
          <a:xfrm>
            <a:off x="10043794" y="1134605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499806-D27E-1B0E-8DE2-FBC76984D564}"/>
              </a:ext>
            </a:extLst>
          </p:cNvPr>
          <p:cNvSpPr txBox="1"/>
          <p:nvPr/>
        </p:nvSpPr>
        <p:spPr>
          <a:xfrm>
            <a:off x="10053159" y="1021745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E9C68E3-3F0D-A03D-A2F2-BB8BEB601100}"/>
              </a:ext>
            </a:extLst>
          </p:cNvPr>
          <p:cNvSpPr/>
          <p:nvPr/>
        </p:nvSpPr>
        <p:spPr>
          <a:xfrm>
            <a:off x="10050210" y="167654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3E3012A-0EC3-92FD-691A-E66BCF9C18FD}"/>
              </a:ext>
            </a:extLst>
          </p:cNvPr>
          <p:cNvSpPr txBox="1"/>
          <p:nvPr/>
        </p:nvSpPr>
        <p:spPr>
          <a:xfrm>
            <a:off x="10046875" y="48444"/>
            <a:ext cx="35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6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58BCDD3-78A3-E8F9-2C3E-228AAF46A252}"/>
              </a:ext>
            </a:extLst>
          </p:cNvPr>
          <p:cNvCxnSpPr>
            <a:cxnSpLocks/>
          </p:cNvCxnSpPr>
          <p:nvPr/>
        </p:nvCxnSpPr>
        <p:spPr>
          <a:xfrm flipV="1">
            <a:off x="10210080" y="2473910"/>
            <a:ext cx="0" cy="1190040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3FBB4E5-17AA-10D4-D5F5-E8F0A99A6699}"/>
              </a:ext>
            </a:extLst>
          </p:cNvPr>
          <p:cNvCxnSpPr>
            <a:cxnSpLocks/>
          </p:cNvCxnSpPr>
          <p:nvPr/>
        </p:nvCxnSpPr>
        <p:spPr>
          <a:xfrm>
            <a:off x="10209206" y="3823558"/>
            <a:ext cx="1274769" cy="0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CB11E0A-AD99-2000-136D-A3368AE345C4}"/>
              </a:ext>
            </a:extLst>
          </p:cNvPr>
          <p:cNvCxnSpPr>
            <a:cxnSpLocks/>
          </p:cNvCxnSpPr>
          <p:nvPr/>
        </p:nvCxnSpPr>
        <p:spPr>
          <a:xfrm>
            <a:off x="11639123" y="2578100"/>
            <a:ext cx="15955" cy="1228582"/>
          </a:xfrm>
          <a:prstGeom prst="line">
            <a:avLst/>
          </a:prstGeom>
          <a:ln w="635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A357A19-B29B-0372-10D4-D9A98C47BBB7}"/>
              </a:ext>
            </a:extLst>
          </p:cNvPr>
          <p:cNvCxnSpPr>
            <a:cxnSpLocks/>
          </p:cNvCxnSpPr>
          <p:nvPr/>
        </p:nvCxnSpPr>
        <p:spPr>
          <a:xfrm flipV="1">
            <a:off x="8978619" y="2489200"/>
            <a:ext cx="1080204" cy="541345"/>
          </a:xfrm>
          <a:prstGeom prst="line">
            <a:avLst/>
          </a:prstGeom>
          <a:ln w="635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F90DA93A-D3AD-E283-7D08-6E431DCDDC5A}"/>
              </a:ext>
            </a:extLst>
          </p:cNvPr>
          <p:cNvSpPr/>
          <p:nvPr/>
        </p:nvSpPr>
        <p:spPr>
          <a:xfrm>
            <a:off x="11473176" y="3641656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DE0EA2C-2012-B905-6F63-F5BB8E9942A6}"/>
              </a:ext>
            </a:extLst>
          </p:cNvPr>
          <p:cNvSpPr txBox="1"/>
          <p:nvPr/>
        </p:nvSpPr>
        <p:spPr>
          <a:xfrm>
            <a:off x="11469003" y="3528002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4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B7AAAC46-F034-B0C9-BFBD-C2AC73A1EA70}"/>
              </a:ext>
            </a:extLst>
          </p:cNvPr>
          <p:cNvSpPr/>
          <p:nvPr/>
        </p:nvSpPr>
        <p:spPr>
          <a:xfrm>
            <a:off x="10032976" y="2239841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2994E0F-F79B-B4D5-AB41-7CA73E6DA983}"/>
              </a:ext>
            </a:extLst>
          </p:cNvPr>
          <p:cNvSpPr txBox="1"/>
          <p:nvPr/>
        </p:nvSpPr>
        <p:spPr>
          <a:xfrm>
            <a:off x="10036241" y="2119749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1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4343D392-70F8-00BA-ACDF-38422EAD90A3}"/>
              </a:ext>
            </a:extLst>
          </p:cNvPr>
          <p:cNvSpPr/>
          <p:nvPr/>
        </p:nvSpPr>
        <p:spPr>
          <a:xfrm>
            <a:off x="10043794" y="364678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F3ECE5B-40D2-EF30-7A13-9CF530C01180}"/>
              </a:ext>
            </a:extLst>
          </p:cNvPr>
          <p:cNvSpPr txBox="1"/>
          <p:nvPr/>
        </p:nvSpPr>
        <p:spPr>
          <a:xfrm>
            <a:off x="10048666" y="3531468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2</a:t>
            </a: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D073CD84-9986-D7A9-D9F2-FFEE9C0CEF20}"/>
              </a:ext>
            </a:extLst>
          </p:cNvPr>
          <p:cNvSpPr/>
          <p:nvPr/>
        </p:nvSpPr>
        <p:spPr>
          <a:xfrm>
            <a:off x="8782340" y="2863558"/>
            <a:ext cx="363803" cy="36380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0D5533-8A81-D965-A8CF-81BF82A82D8C}"/>
              </a:ext>
            </a:extLst>
          </p:cNvPr>
          <p:cNvSpPr txBox="1"/>
          <p:nvPr/>
        </p:nvSpPr>
        <p:spPr>
          <a:xfrm>
            <a:off x="8781036" y="2748007"/>
            <a:ext cx="359800" cy="542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0</a:t>
            </a:r>
          </a:p>
        </p:txBody>
      </p:sp>
      <p:grpSp>
        <p:nvGrpSpPr>
          <p:cNvPr id="6" name="object 3">
            <a:extLst>
              <a:ext uri="{FF2B5EF4-FFF2-40B4-BE49-F238E27FC236}">
                <a16:creationId xmlns:a16="http://schemas.microsoft.com/office/drawing/2014/main" id="{222B24C2-BEA7-6F5F-16FE-262F6560E9F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7" name="object 4">
              <a:extLst>
                <a:ext uri="{FF2B5EF4-FFF2-40B4-BE49-F238E27FC236}">
                  <a16:creationId xmlns:a16="http://schemas.microsoft.com/office/drawing/2014/main" id="{DC9E765C-A943-9FB9-1EDB-B5841DE6B1F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5">
              <a:extLst>
                <a:ext uri="{FF2B5EF4-FFF2-40B4-BE49-F238E27FC236}">
                  <a16:creationId xmlns:a16="http://schemas.microsoft.com/office/drawing/2014/main" id="{F7EAAB1D-1D37-A8D0-87DB-9DC536F5D35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9" name="Picture 8" descr="Logo&#10;&#10;Description automatically generated with medium confidence">
            <a:extLst>
              <a:ext uri="{FF2B5EF4-FFF2-40B4-BE49-F238E27FC236}">
                <a16:creationId xmlns:a16="http://schemas.microsoft.com/office/drawing/2014/main" id="{8C0F280D-B48A-1F9C-B0B9-4F023AFE5D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0" name="Slide Number Placeholder 23">
            <a:extLst>
              <a:ext uri="{FF2B5EF4-FFF2-40B4-BE49-F238E27FC236}">
                <a16:creationId xmlns:a16="http://schemas.microsoft.com/office/drawing/2014/main" id="{C01C68EC-F879-8405-698A-0FE96BFB9FA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258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A6FAFA-F6FC-BE11-35EB-6E7453E94911}"/>
              </a:ext>
            </a:extLst>
          </p:cNvPr>
          <p:cNvSpPr txBox="1"/>
          <p:nvPr/>
        </p:nvSpPr>
        <p:spPr>
          <a:xfrm>
            <a:off x="1336062" y="5492302"/>
            <a:ext cx="1001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can we keep track of routes?</a:t>
            </a:r>
          </a:p>
        </p:txBody>
      </p:sp>
      <p:graphicFrame>
        <p:nvGraphicFramePr>
          <p:cNvPr id="72" name="Table 124">
            <a:extLst>
              <a:ext uri="{FF2B5EF4-FFF2-40B4-BE49-F238E27FC236}">
                <a16:creationId xmlns:a16="http://schemas.microsoft.com/office/drawing/2014/main" id="{E46CEF04-C46C-2758-6686-02903D0FC00D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67E02FF4-0E03-4E9F-0A33-2DFFD6DD9D8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49EC84F-63E1-27EA-D532-C525CF9F483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DB7291F-77F3-F4A1-FA74-2853CB777B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FB038603-8B75-1B21-D2C7-A7F1ADC6F6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8AA01996-9C53-219C-0C1C-5E7B79F94951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812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A6FAFA-F6FC-BE11-35EB-6E7453E94911}"/>
              </a:ext>
            </a:extLst>
          </p:cNvPr>
          <p:cNvSpPr txBox="1"/>
          <p:nvPr/>
        </p:nvSpPr>
        <p:spPr>
          <a:xfrm>
            <a:off x="1336062" y="5492302"/>
            <a:ext cx="1001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can we keep track of routes?</a:t>
            </a:r>
          </a:p>
        </p:txBody>
      </p:sp>
      <p:graphicFrame>
        <p:nvGraphicFramePr>
          <p:cNvPr id="64" name="Table 124">
            <a:extLst>
              <a:ext uri="{FF2B5EF4-FFF2-40B4-BE49-F238E27FC236}">
                <a16:creationId xmlns:a16="http://schemas.microsoft.com/office/drawing/2014/main" id="{FCB1BE5D-5588-8922-AB1A-A29F8801E733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B4F0B172-5FBF-B32D-8C4C-D688497B026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C4CDE81-24E5-BFCE-6B27-EF692625514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7822BC8-D2B5-8D2C-7345-7427C70E048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7580FF2E-4A42-427E-9F7D-4160563C9B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5197086F-33FA-8302-2854-47027CA59BE3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818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AA6FAFA-F6FC-BE11-35EB-6E7453E94911}"/>
              </a:ext>
            </a:extLst>
          </p:cNvPr>
          <p:cNvSpPr txBox="1"/>
          <p:nvPr/>
        </p:nvSpPr>
        <p:spPr>
          <a:xfrm>
            <a:off x="1329585" y="5189056"/>
            <a:ext cx="10017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If this is the shortest path from 0 to 6, what can we say about the shortest path from 0 to 3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  <p:graphicFrame>
        <p:nvGraphicFramePr>
          <p:cNvPr id="64" name="Table 124">
            <a:extLst>
              <a:ext uri="{FF2B5EF4-FFF2-40B4-BE49-F238E27FC236}">
                <a16:creationId xmlns:a16="http://schemas.microsoft.com/office/drawing/2014/main" id="{CA2B67B5-C622-F85D-F85E-2435C6E60D11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E37C609C-11CF-7B81-38DB-3268C15DC04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72BA3C8-A9F4-7EC3-7B5D-A7CC358CF2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6F8AED8-F5D9-E763-315F-8E081BAC3ED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07BEEAB7-F9C6-B9BF-E73B-D8B6E783C5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65B1E2CD-79FE-EC34-6452-3EC1C3769DF5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774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68" name="Table 124">
            <a:extLst>
              <a:ext uri="{FF2B5EF4-FFF2-40B4-BE49-F238E27FC236}">
                <a16:creationId xmlns:a16="http://schemas.microsoft.com/office/drawing/2014/main" id="{FE23050F-0A5D-4976-AD8D-24831A6FEEF8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C448E99B-3CC3-8AEB-012B-6A9CE48E10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8C904EC-7D15-4387-5854-6EBE465455F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8955456-9265-C1F3-98FD-B8F21473B25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3607E591-2A2E-CCF1-4A5F-BAA1D7893A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C8333843-555F-F452-C14D-29FCC714F52D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04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61D9C-0818-F0A4-F638-D3AB736C1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5C887F04-A791-CEF1-96E4-F6DA93FCEB3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F48042A-56D7-3829-027B-FAB842959B6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D37031D-86C0-2C9C-7267-5A151570972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0984F305-48EE-C48F-27BF-E4BCDCF90D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91C7ACD-6182-26D3-11A3-E7130C23AA5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89A9FF-5EF5-B45E-EFB6-427554A78292}"/>
              </a:ext>
            </a:extLst>
          </p:cNvPr>
          <p:cNvSpPr/>
          <p:nvPr/>
        </p:nvSpPr>
        <p:spPr>
          <a:xfrm>
            <a:off x="465364" y="4245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200AE3A-EDB3-EAC5-8404-915DDDC5ED54}"/>
              </a:ext>
            </a:extLst>
          </p:cNvPr>
          <p:cNvSpPr/>
          <p:nvPr/>
        </p:nvSpPr>
        <p:spPr>
          <a:xfrm>
            <a:off x="465363" y="1951265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84DBB3-9948-FAC8-DB61-D64E8C8901CE}"/>
              </a:ext>
            </a:extLst>
          </p:cNvPr>
          <p:cNvSpPr/>
          <p:nvPr/>
        </p:nvSpPr>
        <p:spPr>
          <a:xfrm>
            <a:off x="2013857" y="4245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EEEDEF2-D66A-DC35-45D4-3D78452C6B11}"/>
              </a:ext>
            </a:extLst>
          </p:cNvPr>
          <p:cNvSpPr/>
          <p:nvPr/>
        </p:nvSpPr>
        <p:spPr>
          <a:xfrm>
            <a:off x="1476375" y="13389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35002A-E511-2FE1-FA4C-9AB3836B7E06}"/>
              </a:ext>
            </a:extLst>
          </p:cNvPr>
          <p:cNvSpPr/>
          <p:nvPr/>
        </p:nvSpPr>
        <p:spPr>
          <a:xfrm>
            <a:off x="2824843" y="13389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375BA5-363B-5FD7-2384-91A94F6D94F3}"/>
              </a:ext>
            </a:extLst>
          </p:cNvPr>
          <p:cNvSpPr/>
          <p:nvPr/>
        </p:nvSpPr>
        <p:spPr>
          <a:xfrm>
            <a:off x="2080532" y="237896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C51BCA-061A-DE65-6FB1-B6156569CDB2}"/>
              </a:ext>
            </a:extLst>
          </p:cNvPr>
          <p:cNvSpPr/>
          <p:nvPr/>
        </p:nvSpPr>
        <p:spPr>
          <a:xfrm>
            <a:off x="3608614" y="244112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895067D-9502-99A3-1BB9-C190FE28AED2}"/>
              </a:ext>
            </a:extLst>
          </p:cNvPr>
          <p:cNvSpPr/>
          <p:nvPr/>
        </p:nvSpPr>
        <p:spPr>
          <a:xfrm>
            <a:off x="4343400" y="1396094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1F819E-9501-9ACB-1F0A-5D65E6D25CC9}"/>
              </a:ext>
            </a:extLst>
          </p:cNvPr>
          <p:cNvSpPr/>
          <p:nvPr/>
        </p:nvSpPr>
        <p:spPr>
          <a:xfrm>
            <a:off x="930729" y="2991285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B3C5D1-E690-9B5D-7145-E8F1E53854F8}"/>
              </a:ext>
            </a:extLst>
          </p:cNvPr>
          <p:cNvSpPr/>
          <p:nvPr/>
        </p:nvSpPr>
        <p:spPr>
          <a:xfrm>
            <a:off x="2080532" y="3843526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0F8151E-A546-B973-FDAB-6526FF958504}"/>
              </a:ext>
            </a:extLst>
          </p:cNvPr>
          <p:cNvSpPr/>
          <p:nvPr/>
        </p:nvSpPr>
        <p:spPr>
          <a:xfrm>
            <a:off x="3004457" y="3166820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B715F9-52AD-9A43-6A8A-8B7C1C11E8AD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81044" y="947193"/>
            <a:ext cx="583808" cy="481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67F786-137D-A724-46CE-F84937E37C82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1992055" y="1036865"/>
            <a:ext cx="323881" cy="39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137DFC-C812-C0C2-DD90-7DCC16899DAD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981043" y="1861593"/>
            <a:ext cx="583809" cy="179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18960F1-85A6-C712-4B8A-A2CA74846EA4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2080532" y="1645104"/>
            <a:ext cx="744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3DEE80C-664D-DF7B-446F-B29F2D4947CF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 flipH="1">
            <a:off x="2382611" y="1861593"/>
            <a:ext cx="530709" cy="517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FBD70AE-143B-F0FF-55C6-8441977484A5}"/>
              </a:ext>
            </a:extLst>
          </p:cNvPr>
          <p:cNvCxnSpPr>
            <a:stCxn id="12" idx="2"/>
            <a:endCxn id="15" idx="7"/>
          </p:cNvCxnSpPr>
          <p:nvPr/>
        </p:nvCxnSpPr>
        <p:spPr>
          <a:xfrm flipH="1">
            <a:off x="1446409" y="2685124"/>
            <a:ext cx="634123" cy="39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040100-78CB-5C86-09A9-9F3EEC22AD25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2382611" y="2991285"/>
            <a:ext cx="0" cy="852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62E2B12-B71E-3951-054A-6CF4A9CE85D5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684689" y="2685124"/>
            <a:ext cx="923925" cy="62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7B2B7B-ABE1-2B16-3D89-73F869CF6042}"/>
              </a:ext>
            </a:extLst>
          </p:cNvPr>
          <p:cNvCxnSpPr>
            <a:stCxn id="13" idx="7"/>
            <a:endCxn id="14" idx="4"/>
          </p:cNvCxnSpPr>
          <p:nvPr/>
        </p:nvCxnSpPr>
        <p:spPr>
          <a:xfrm flipV="1">
            <a:off x="4124294" y="2008416"/>
            <a:ext cx="521185" cy="52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2898AE5-28F7-5810-9A4F-962794D778BB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2684689" y="3472981"/>
            <a:ext cx="319768" cy="676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2BCED4C-198B-A488-C0B3-6224448BA07D}"/>
              </a:ext>
            </a:extLst>
          </p:cNvPr>
          <p:cNvCxnSpPr>
            <a:cxnSpLocks/>
            <a:stCxn id="17" idx="6"/>
            <a:endCxn id="43" idx="0"/>
          </p:cNvCxnSpPr>
          <p:nvPr/>
        </p:nvCxnSpPr>
        <p:spPr>
          <a:xfrm>
            <a:off x="3608614" y="3472981"/>
            <a:ext cx="604157" cy="61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AAB04C4-D591-0E59-F5C2-8A4E9EADFE59}"/>
              </a:ext>
            </a:extLst>
          </p:cNvPr>
          <p:cNvSpPr/>
          <p:nvPr/>
        </p:nvSpPr>
        <p:spPr>
          <a:xfrm>
            <a:off x="3910692" y="4089380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A2F160-AF2E-968A-7A25-2179F141F2A6}"/>
              </a:ext>
            </a:extLst>
          </p:cNvPr>
          <p:cNvSpPr txBox="1"/>
          <p:nvPr/>
        </p:nvSpPr>
        <p:spPr>
          <a:xfrm>
            <a:off x="6000750" y="730704"/>
            <a:ext cx="4863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an </a:t>
            </a:r>
            <a:r>
              <a:rPr lang="en-US" sz="2400" b="1" dirty="0"/>
              <a:t>Acyclic</a:t>
            </a:r>
            <a:r>
              <a:rPr lang="en-US" sz="2400" dirty="0"/>
              <a:t> graph (a graph with no cycles) (a “tree”)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258F8E0-0C99-D974-F11E-BF473865B686}"/>
              </a:ext>
            </a:extLst>
          </p:cNvPr>
          <p:cNvSpPr txBox="1"/>
          <p:nvPr/>
        </p:nvSpPr>
        <p:spPr>
          <a:xfrm>
            <a:off x="5954454" y="2150388"/>
            <a:ext cx="4863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Observation:</a:t>
            </a:r>
          </a:p>
          <a:p>
            <a:endParaRPr lang="en-US" sz="2400" dirty="0"/>
          </a:p>
          <a:p>
            <a:r>
              <a:rPr lang="en-US" sz="2400" dirty="0"/>
              <a:t>Pick any two vertices (V1, V2). There is </a:t>
            </a:r>
            <a:r>
              <a:rPr lang="en-US" sz="2400" b="1" dirty="0"/>
              <a:t>only one possible path </a:t>
            </a:r>
            <a:r>
              <a:rPr lang="en-US" sz="2400" dirty="0"/>
              <a:t>that goes from V1 to V2 (and vice versa)</a:t>
            </a:r>
          </a:p>
        </p:txBody>
      </p:sp>
    </p:spTree>
    <p:extLst>
      <p:ext uri="{BB962C8B-B14F-4D97-AF65-F5344CB8AC3E}">
        <p14:creationId xmlns:p14="http://schemas.microsoft.com/office/powerpoint/2010/main" val="702661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787923" y="1563550"/>
            <a:ext cx="5825776" cy="3757683"/>
            <a:chOff x="1950018" y="1730101"/>
            <a:chExt cx="4422427" cy="2852508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8A1569-62C1-FAC1-D8AD-8F9D3D52BE04}"/>
              </a:ext>
            </a:extLst>
          </p:cNvPr>
          <p:cNvSpPr txBox="1"/>
          <p:nvPr/>
        </p:nvSpPr>
        <p:spPr>
          <a:xfrm>
            <a:off x="1336062" y="5289106"/>
            <a:ext cx="10017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Claim: There cannot possibly be a shorter path from 0 to 2 than the edge from 0 to 2 because…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  <p:graphicFrame>
        <p:nvGraphicFramePr>
          <p:cNvPr id="52" name="Table 124">
            <a:extLst>
              <a:ext uri="{FF2B5EF4-FFF2-40B4-BE49-F238E27FC236}">
                <a16:creationId xmlns:a16="http://schemas.microsoft.com/office/drawing/2014/main" id="{84344D90-0039-6BAB-F5B2-B53B3F21530C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EF0A1132-B04B-41B1-FCFF-EEFA5254592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0EF492D-25C0-8450-A044-C99F596BA85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2EAF198-B38F-A285-8A8B-7FAF43C2316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0D814901-A69F-E014-A9D0-9C87FAE857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069BCBD3-F31A-3D9B-1ED0-0DD1C930216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23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787923" y="1563550"/>
            <a:ext cx="5825776" cy="3757683"/>
            <a:chOff x="1950018" y="1730101"/>
            <a:chExt cx="4422427" cy="2852508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8A1569-62C1-FAC1-D8AD-8F9D3D52BE04}"/>
              </a:ext>
            </a:extLst>
          </p:cNvPr>
          <p:cNvSpPr txBox="1"/>
          <p:nvPr/>
        </p:nvSpPr>
        <p:spPr>
          <a:xfrm>
            <a:off x="1299918" y="5098898"/>
            <a:ext cx="100177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Claim: There cannot possibly be a shorter path from 0 to 2 than the edge from 0 to 2 because non-negative edge weights mean every other path is at least 0.38 or 0.26.</a:t>
            </a:r>
            <a:endParaRPr lang="en-US" sz="2800" dirty="0">
              <a:highlight>
                <a:srgbClr val="00FF00"/>
              </a:highlight>
            </a:endParaRPr>
          </a:p>
        </p:txBody>
      </p:sp>
      <p:graphicFrame>
        <p:nvGraphicFramePr>
          <p:cNvPr id="64" name="Table 124">
            <a:extLst>
              <a:ext uri="{FF2B5EF4-FFF2-40B4-BE49-F238E27FC236}">
                <a16:creationId xmlns:a16="http://schemas.microsoft.com/office/drawing/2014/main" id="{96067542-E38B-5624-0853-8C14085BD96E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85FF1026-19DD-4BD7-6A5F-D046DA320597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002B091-EE65-CE07-539F-1711EBB0A9D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AE12C3B-3710-FC5F-29DC-9D0A1CB3A7A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8EBA9C5F-5674-E67C-1579-18F175D048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6DC6CA41-F329-80AA-0638-2DEFD4DF39C0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186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787923" y="1563550"/>
            <a:ext cx="5825776" cy="3757683"/>
            <a:chOff x="1950018" y="1730101"/>
            <a:chExt cx="4422427" cy="2852508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8A1569-62C1-FAC1-D8AD-8F9D3D52BE04}"/>
              </a:ext>
            </a:extLst>
          </p:cNvPr>
          <p:cNvSpPr txBox="1"/>
          <p:nvPr/>
        </p:nvSpPr>
        <p:spPr>
          <a:xfrm>
            <a:off x="1313666" y="5048234"/>
            <a:ext cx="100177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Claim: There cannot possibly be a shorter path from 0 to 2 than the edge from 0 to 2 because non-negative edge weights mean every other path is at least 0.38 or 0.26.</a:t>
            </a:r>
            <a:endParaRPr lang="en-US" sz="2800" dirty="0">
              <a:highlight>
                <a:srgbClr val="00FF00"/>
              </a:highlight>
            </a:endParaRPr>
          </a:p>
        </p:txBody>
      </p:sp>
      <p:graphicFrame>
        <p:nvGraphicFramePr>
          <p:cNvPr id="52" name="Table 124">
            <a:extLst>
              <a:ext uri="{FF2B5EF4-FFF2-40B4-BE49-F238E27FC236}">
                <a16:creationId xmlns:a16="http://schemas.microsoft.com/office/drawing/2014/main" id="{A141E48F-58A2-40B5-594E-56253CF45A73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FC4B338-BD45-F15C-295C-7257E1A4CAC7}"/>
              </a:ext>
            </a:extLst>
          </p:cNvPr>
          <p:cNvSpPr txBox="1"/>
          <p:nvPr/>
        </p:nvSpPr>
        <p:spPr>
          <a:xfrm>
            <a:off x="7025246" y="2119367"/>
            <a:ext cx="4607954" cy="240065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dirty="0"/>
              <a:t>Can we say the same thing about the edge from 0 to 4?</a:t>
            </a:r>
          </a:p>
          <a:p>
            <a:endParaRPr lang="en-US" sz="1000" b="1" dirty="0"/>
          </a:p>
          <a:p>
            <a:r>
              <a:rPr lang="en-US" sz="2800" b="1" dirty="0"/>
              <a:t>I.e., Could there be a shorter path from 0 to 4 other than the edge from 0 to 4?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F1A27825-326B-0803-0D10-B3499EC9C0C1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62DE6608-B547-051D-5A2A-4853E214ADA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AAD64CDF-D76E-8612-CCE4-354FDE797F1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3A7731A7-8E9C-A971-0A32-D3E1137FFE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11B50FA9-3409-9DF3-AAD1-2FD98734E464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395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787923" y="1563550"/>
            <a:ext cx="5825776" cy="3757683"/>
            <a:chOff x="1950018" y="1730101"/>
            <a:chExt cx="4422427" cy="2852508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</p:grpSp>
      <p:graphicFrame>
        <p:nvGraphicFramePr>
          <p:cNvPr id="124" name="Table 124">
            <a:extLst>
              <a:ext uri="{FF2B5EF4-FFF2-40B4-BE49-F238E27FC236}">
                <a16:creationId xmlns:a16="http://schemas.microsoft.com/office/drawing/2014/main" id="{54914C84-1C59-D83A-53F0-D1CB0846B86A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88A1569-62C1-FAC1-D8AD-8F9D3D52BE04}"/>
              </a:ext>
            </a:extLst>
          </p:cNvPr>
          <p:cNvSpPr txBox="1"/>
          <p:nvPr/>
        </p:nvSpPr>
        <p:spPr>
          <a:xfrm>
            <a:off x="1329585" y="5015796"/>
            <a:ext cx="100177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Claim: There cannot possibly be a shorter path from 0 to 2 than the edge from 0 to 2 because non-negative edge weights mean every other path is at least 0.38 or 0.26.</a:t>
            </a:r>
            <a:endParaRPr lang="en-US" sz="2800" dirty="0">
              <a:highlight>
                <a:srgbClr val="00FF00"/>
              </a:highlight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ABDCAF2-198A-4087-9E87-5F44C049362D}"/>
              </a:ext>
            </a:extLst>
          </p:cNvPr>
          <p:cNvSpPr/>
          <p:nvPr/>
        </p:nvSpPr>
        <p:spPr>
          <a:xfrm>
            <a:off x="7325034" y="1912270"/>
            <a:ext cx="3293699" cy="778042"/>
          </a:xfrm>
          <a:prstGeom prst="ellipse">
            <a:avLst/>
          </a:prstGeom>
          <a:noFill/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BCEDC3C-062A-0EB1-2F9D-EEFFFF3691F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6F013E5D-7553-6D5C-EA31-5A785012C4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22F987CD-78AF-F785-AE14-AB8781D2909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6C8F7D88-2605-35E9-81D7-D2B901E42E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3F008825-1267-D743-8BD5-AD09D7CD1B52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0808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7A2DACEA-AA15-9784-7C24-09E1C9954D15}"/>
              </a:ext>
            </a:extLst>
          </p:cNvPr>
          <p:cNvSpPr txBox="1"/>
          <p:nvPr/>
        </p:nvSpPr>
        <p:spPr>
          <a:xfrm>
            <a:off x="1336062" y="5289106"/>
            <a:ext cx="1001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We need some process for progressing through the graph.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5752468-89B2-29B1-9AA0-D464CDF7726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1E50919-E7F0-3D21-6633-0FCC2CC722B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8D9F9DB-06A4-75F5-2DB7-74F8BD231D6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69F8052-4A4E-CEBE-25AE-3A85BECEC8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943C1B0B-F7E5-FD9F-0414-4C19D4CD3299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6104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7A2DACEA-AA15-9784-7C24-09E1C9954D15}"/>
              </a:ext>
            </a:extLst>
          </p:cNvPr>
          <p:cNvSpPr txBox="1"/>
          <p:nvPr/>
        </p:nvSpPr>
        <p:spPr>
          <a:xfrm>
            <a:off x="1336062" y="5289106"/>
            <a:ext cx="1001773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need some process for progressing through the graph.</a:t>
            </a:r>
          </a:p>
          <a:p>
            <a:r>
              <a:rPr lang="en-US" sz="2800" dirty="0"/>
              <a:t>What if we prioritized neighbors based on path (not edge) distance?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D415DF5-8CBC-7E77-720D-DA2FEC9A9B6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78F3758-3F42-8E3C-22C4-693B3A65C58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6B39924-C7AB-B6D1-1285-82F5C762861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B716079E-AA74-991F-ACC4-0CDE9180AF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3CEC81AD-8DE0-7447-4DBA-AF45FC2B851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50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7A2DACEA-AA15-9784-7C24-09E1C9954D15}"/>
              </a:ext>
            </a:extLst>
          </p:cNvPr>
          <p:cNvSpPr txBox="1"/>
          <p:nvPr/>
        </p:nvSpPr>
        <p:spPr>
          <a:xfrm>
            <a:off x="906639" y="5144638"/>
            <a:ext cx="100177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need some process for progressing through the graph.</a:t>
            </a:r>
          </a:p>
          <a:p>
            <a:r>
              <a:rPr lang="en-US" sz="2800" dirty="0"/>
              <a:t>What if we prioritized neighbors based on path (not edge) distance?					</a:t>
            </a:r>
            <a:r>
              <a:rPr lang="en-US" sz="2800" b="1" dirty="0">
                <a:solidFill>
                  <a:srgbClr val="7030A0"/>
                </a:solidFill>
              </a:rPr>
              <a:t>	vertex (distance)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19871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>
            <a:extLst>
              <a:ext uri="{FF2B5EF4-FFF2-40B4-BE49-F238E27FC236}">
                <a16:creationId xmlns:a16="http://schemas.microsoft.com/office/drawing/2014/main" id="{E4C6BD14-B8FE-3040-FBA5-3B1237A3F18E}"/>
              </a:ext>
            </a:extLst>
          </p:cNvPr>
          <p:cNvSpPr/>
          <p:nvPr/>
        </p:nvSpPr>
        <p:spPr>
          <a:xfrm>
            <a:off x="9084885" y="5096933"/>
            <a:ext cx="2348452" cy="1248352"/>
          </a:xfrm>
          <a:custGeom>
            <a:avLst/>
            <a:gdLst>
              <a:gd name="connsiteX0" fmla="*/ 0 w 948266"/>
              <a:gd name="connsiteY0" fmla="*/ 1490134 h 1490134"/>
              <a:gd name="connsiteX1" fmla="*/ 745066 w 948266"/>
              <a:gd name="connsiteY1" fmla="*/ 1066800 h 1490134"/>
              <a:gd name="connsiteX2" fmla="*/ 948266 w 948266"/>
              <a:gd name="connsiteY2" fmla="*/ 0 h 14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8266" h="1490134">
                <a:moveTo>
                  <a:pt x="0" y="1490134"/>
                </a:moveTo>
                <a:cubicBezTo>
                  <a:pt x="293511" y="1402645"/>
                  <a:pt x="587022" y="1315156"/>
                  <a:pt x="745066" y="1066800"/>
                </a:cubicBezTo>
                <a:cubicBezTo>
                  <a:pt x="903110" y="818444"/>
                  <a:pt x="925688" y="409222"/>
                  <a:pt x="948266" y="0"/>
                </a:cubicBezTo>
              </a:path>
            </a:pathLst>
          </a:custGeom>
          <a:noFill/>
          <a:ln w="38100">
            <a:solidFill>
              <a:srgbClr val="7030A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6CACC7D5-2265-62AB-F9D4-7F828A6071E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DBAE4DD5-C890-8D89-7BA7-5831B59D257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F8A7E590-77EE-2FA1-1C74-2174160D6A0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9E5069EC-03C7-1D5F-22C4-7F19DEEC43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18BDF66A-1701-DDFF-C986-03B3F32F88C5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16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19871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 2">
            <a:extLst>
              <a:ext uri="{FF2B5EF4-FFF2-40B4-BE49-F238E27FC236}">
                <a16:creationId xmlns:a16="http://schemas.microsoft.com/office/drawing/2014/main" id="{E4C6BD14-B8FE-3040-FBA5-3B1237A3F18E}"/>
              </a:ext>
            </a:extLst>
          </p:cNvPr>
          <p:cNvSpPr/>
          <p:nvPr/>
        </p:nvSpPr>
        <p:spPr>
          <a:xfrm>
            <a:off x="10002255" y="5096933"/>
            <a:ext cx="1431082" cy="1175530"/>
          </a:xfrm>
          <a:custGeom>
            <a:avLst/>
            <a:gdLst>
              <a:gd name="connsiteX0" fmla="*/ 0 w 948266"/>
              <a:gd name="connsiteY0" fmla="*/ 1490134 h 1490134"/>
              <a:gd name="connsiteX1" fmla="*/ 745066 w 948266"/>
              <a:gd name="connsiteY1" fmla="*/ 1066800 h 1490134"/>
              <a:gd name="connsiteX2" fmla="*/ 948266 w 948266"/>
              <a:gd name="connsiteY2" fmla="*/ 0 h 149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8266" h="1490134">
                <a:moveTo>
                  <a:pt x="0" y="1490134"/>
                </a:moveTo>
                <a:cubicBezTo>
                  <a:pt x="293511" y="1402645"/>
                  <a:pt x="587022" y="1315156"/>
                  <a:pt x="745066" y="1066800"/>
                </a:cubicBezTo>
                <a:cubicBezTo>
                  <a:pt x="903110" y="818444"/>
                  <a:pt x="925688" y="409222"/>
                  <a:pt x="948266" y="0"/>
                </a:cubicBezTo>
              </a:path>
            </a:pathLst>
          </a:custGeom>
          <a:noFill/>
          <a:ln w="38100">
            <a:solidFill>
              <a:srgbClr val="7030A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D5A84A1-D594-BB6D-5218-FC0F15D10A2E}"/>
              </a:ext>
            </a:extLst>
          </p:cNvPr>
          <p:cNvSpPr txBox="1"/>
          <p:nvPr/>
        </p:nvSpPr>
        <p:spPr>
          <a:xfrm>
            <a:off x="954533" y="5186910"/>
            <a:ext cx="100177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need some process for progressing through the graph.</a:t>
            </a:r>
          </a:p>
          <a:p>
            <a:r>
              <a:rPr lang="en-US" sz="2800" dirty="0"/>
              <a:t>What if we prioritized neighbors based on path (not edge) distance?					</a:t>
            </a:r>
            <a:r>
              <a:rPr lang="en-US" sz="2800" b="1" dirty="0">
                <a:solidFill>
                  <a:srgbClr val="7030A0"/>
                </a:solidFill>
              </a:rPr>
              <a:t>	vertex (distance)</a:t>
            </a:r>
          </a:p>
        </p:txBody>
      </p:sp>
    </p:spTree>
    <p:extLst>
      <p:ext uri="{BB962C8B-B14F-4D97-AF65-F5344CB8AC3E}">
        <p14:creationId xmlns:p14="http://schemas.microsoft.com/office/powerpoint/2010/main" val="2604172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7A2DACEA-AA15-9784-7C24-09E1C9954D15}"/>
              </a:ext>
            </a:extLst>
          </p:cNvPr>
          <p:cNvSpPr txBox="1"/>
          <p:nvPr/>
        </p:nvSpPr>
        <p:spPr>
          <a:xfrm>
            <a:off x="1336062" y="5289106"/>
            <a:ext cx="10017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can we reach from connected vertices and at what distance (from 0)?</a:t>
            </a:r>
          </a:p>
          <a:p>
            <a:r>
              <a:rPr lang="en-US" sz="3200" dirty="0"/>
              <a:t>						</a:t>
            </a:r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object 3">
            <a:extLst>
              <a:ext uri="{FF2B5EF4-FFF2-40B4-BE49-F238E27FC236}">
                <a16:creationId xmlns:a16="http://schemas.microsoft.com/office/drawing/2014/main" id="{EB55DF93-058B-E3D1-F225-E43C5377B9D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161551B1-8C0D-9202-9068-E65B40161C1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9AFC120C-1D91-7924-5B57-38CC2B776F3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EE5B7676-6526-248F-10ED-79B1AF188F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9D58E2A7-7D4E-138A-AE33-D1C8C74952EA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9AD1BA-F7CA-BA23-987A-F665C0F49941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939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7A2DACEA-AA15-9784-7C24-09E1C9954D15}"/>
              </a:ext>
            </a:extLst>
          </p:cNvPr>
          <p:cNvSpPr txBox="1"/>
          <p:nvPr/>
        </p:nvSpPr>
        <p:spPr>
          <a:xfrm>
            <a:off x="1336062" y="5289106"/>
            <a:ext cx="10017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can we reach from connected vertices and at what distance (from 0)?</a:t>
            </a:r>
          </a:p>
          <a:p>
            <a:r>
              <a:rPr lang="en-US" sz="3200" dirty="0"/>
              <a:t>						</a:t>
            </a:r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 (0.26)</a:t>
            </a:r>
          </a:p>
          <a:p>
            <a:pPr algn="ctr"/>
            <a:r>
              <a:rPr lang="en-US" sz="2400" dirty="0"/>
              <a:t>4 (0.38)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object 3">
            <a:extLst>
              <a:ext uri="{FF2B5EF4-FFF2-40B4-BE49-F238E27FC236}">
                <a16:creationId xmlns:a16="http://schemas.microsoft.com/office/drawing/2014/main" id="{46599CD6-89B2-AF9C-2751-C181EDBECAF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5A2FFEB3-3C96-AEF3-E229-19F56B23752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8FCD062C-04F1-1F46-0F38-AFD03DD08C5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4407366F-0B71-0ACC-428F-66388923028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881BBB73-B5E5-DA65-C4C8-DB4CC8D0FA8A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53093C-3F0F-40BC-752E-6CFBA93B891C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5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DEC05-B44D-2978-BF8D-E944422C5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4A631E89-355F-E9B3-6DA3-D42CA415EAD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217E37E-D016-33A0-8586-CDD5C91741B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FE70937-CB77-9179-6F21-496E758F065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D9144D4-924B-D4B1-6E3B-4D59F709D38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0DB54C5A-911C-DA99-0E7B-18D44BB4710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B54E6D9-E266-B07A-1393-452B3A5CEB48}"/>
              </a:ext>
            </a:extLst>
          </p:cNvPr>
          <p:cNvSpPr/>
          <p:nvPr/>
        </p:nvSpPr>
        <p:spPr>
          <a:xfrm>
            <a:off x="465364" y="4245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08C2DF-1A02-CB10-AC90-9BB8CD56B7BD}"/>
              </a:ext>
            </a:extLst>
          </p:cNvPr>
          <p:cNvSpPr/>
          <p:nvPr/>
        </p:nvSpPr>
        <p:spPr>
          <a:xfrm>
            <a:off x="465363" y="1951265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2865897-5385-6FDB-5158-2F113AC247F5}"/>
              </a:ext>
            </a:extLst>
          </p:cNvPr>
          <p:cNvSpPr/>
          <p:nvPr/>
        </p:nvSpPr>
        <p:spPr>
          <a:xfrm>
            <a:off x="2013857" y="424543"/>
            <a:ext cx="604157" cy="6123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9B9415-4CFA-5552-4D2C-D8ECE2D30289}"/>
              </a:ext>
            </a:extLst>
          </p:cNvPr>
          <p:cNvSpPr/>
          <p:nvPr/>
        </p:nvSpPr>
        <p:spPr>
          <a:xfrm>
            <a:off x="1476375" y="13389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D839CA-C2FA-CE8F-A1F0-847B3F55C79C}"/>
              </a:ext>
            </a:extLst>
          </p:cNvPr>
          <p:cNvSpPr/>
          <p:nvPr/>
        </p:nvSpPr>
        <p:spPr>
          <a:xfrm>
            <a:off x="2824843" y="13389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575162-542B-7BDB-841D-6C350057484A}"/>
              </a:ext>
            </a:extLst>
          </p:cNvPr>
          <p:cNvSpPr/>
          <p:nvPr/>
        </p:nvSpPr>
        <p:spPr>
          <a:xfrm>
            <a:off x="2080532" y="237896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1B1EF65-1491-ABED-524E-AE2CE1E2064E}"/>
              </a:ext>
            </a:extLst>
          </p:cNvPr>
          <p:cNvSpPr/>
          <p:nvPr/>
        </p:nvSpPr>
        <p:spPr>
          <a:xfrm>
            <a:off x="3608614" y="244112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50B951-45FC-35E9-23C6-44F469AF59A1}"/>
              </a:ext>
            </a:extLst>
          </p:cNvPr>
          <p:cNvSpPr/>
          <p:nvPr/>
        </p:nvSpPr>
        <p:spPr>
          <a:xfrm>
            <a:off x="4343400" y="1396094"/>
            <a:ext cx="604157" cy="6123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3452C8B-1BD5-8008-342A-715472204901}"/>
              </a:ext>
            </a:extLst>
          </p:cNvPr>
          <p:cNvSpPr/>
          <p:nvPr/>
        </p:nvSpPr>
        <p:spPr>
          <a:xfrm>
            <a:off x="930729" y="2991285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F99542-5D43-FCB0-76DD-4381C54AE5BA}"/>
              </a:ext>
            </a:extLst>
          </p:cNvPr>
          <p:cNvSpPr/>
          <p:nvPr/>
        </p:nvSpPr>
        <p:spPr>
          <a:xfrm>
            <a:off x="2080532" y="3843526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61B6D59-E234-5A06-E8CB-5AC8F0CACDC1}"/>
              </a:ext>
            </a:extLst>
          </p:cNvPr>
          <p:cNvSpPr/>
          <p:nvPr/>
        </p:nvSpPr>
        <p:spPr>
          <a:xfrm>
            <a:off x="3004457" y="3166820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F1C051-296F-1A85-B825-5E970D140E9F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81044" y="947193"/>
            <a:ext cx="583808" cy="481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E5E539-82E7-F062-FD41-B12621139A11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1992055" y="1036865"/>
            <a:ext cx="323881" cy="39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45C9EA3-250B-88BF-5D9E-45B4EDA35157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981043" y="1861593"/>
            <a:ext cx="583809" cy="179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D31D9E-2E3C-0EBD-5297-7B0B9476E6DA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2080532" y="1645104"/>
            <a:ext cx="744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5542B59-118C-7DEA-5400-085079960C83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 flipH="1">
            <a:off x="2382611" y="1861593"/>
            <a:ext cx="530709" cy="517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124EBA-DBE9-D6F7-1846-9349E2B4ABEB}"/>
              </a:ext>
            </a:extLst>
          </p:cNvPr>
          <p:cNvCxnSpPr>
            <a:stCxn id="12" idx="2"/>
            <a:endCxn id="15" idx="7"/>
          </p:cNvCxnSpPr>
          <p:nvPr/>
        </p:nvCxnSpPr>
        <p:spPr>
          <a:xfrm flipH="1">
            <a:off x="1446409" y="2685124"/>
            <a:ext cx="634123" cy="39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024985C-A060-D20C-E233-1A977E94BEED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2382611" y="2991285"/>
            <a:ext cx="0" cy="852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866542A-D3C2-29CF-C9EB-573C17C03B14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684689" y="2685124"/>
            <a:ext cx="923925" cy="62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03EFEB-4C9B-99C4-A5BE-746FDA806E23}"/>
              </a:ext>
            </a:extLst>
          </p:cNvPr>
          <p:cNvCxnSpPr>
            <a:stCxn id="13" idx="7"/>
            <a:endCxn id="14" idx="4"/>
          </p:cNvCxnSpPr>
          <p:nvPr/>
        </p:nvCxnSpPr>
        <p:spPr>
          <a:xfrm flipV="1">
            <a:off x="4124294" y="2008416"/>
            <a:ext cx="521185" cy="52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BD9EA4A-098A-97A7-931E-91A982DF866C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2684689" y="3472981"/>
            <a:ext cx="319768" cy="676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8FCE74-D837-C074-6B72-67B1BA60A94F}"/>
              </a:ext>
            </a:extLst>
          </p:cNvPr>
          <p:cNvCxnSpPr>
            <a:cxnSpLocks/>
            <a:stCxn id="17" idx="6"/>
            <a:endCxn id="43" idx="0"/>
          </p:cNvCxnSpPr>
          <p:nvPr/>
        </p:nvCxnSpPr>
        <p:spPr>
          <a:xfrm>
            <a:off x="3608614" y="3472981"/>
            <a:ext cx="604157" cy="61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6A1A1CA4-369D-0595-600D-2788C1EB6D60}"/>
              </a:ext>
            </a:extLst>
          </p:cNvPr>
          <p:cNvSpPr/>
          <p:nvPr/>
        </p:nvSpPr>
        <p:spPr>
          <a:xfrm>
            <a:off x="3910692" y="4089380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E41D091-9F03-277D-1F6A-34FB22CC2DA1}"/>
              </a:ext>
            </a:extLst>
          </p:cNvPr>
          <p:cNvSpPr txBox="1"/>
          <p:nvPr/>
        </p:nvSpPr>
        <p:spPr>
          <a:xfrm>
            <a:off x="6000750" y="730704"/>
            <a:ext cx="4863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Consider an </a:t>
            </a:r>
            <a:r>
              <a:rPr lang="en-US" sz="2400" b="1" dirty="0"/>
              <a:t>Acyclic</a:t>
            </a:r>
            <a:r>
              <a:rPr lang="en-US" sz="2400" dirty="0"/>
              <a:t> graph (a graph with no cycles) (a “tree”)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386F4C-F3DB-FE68-25F1-EAE66B124788}"/>
              </a:ext>
            </a:extLst>
          </p:cNvPr>
          <p:cNvSpPr txBox="1"/>
          <p:nvPr/>
        </p:nvSpPr>
        <p:spPr>
          <a:xfrm>
            <a:off x="5954454" y="2150388"/>
            <a:ext cx="48632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Observation:</a:t>
            </a:r>
          </a:p>
          <a:p>
            <a:endParaRPr lang="en-US" sz="2400" dirty="0"/>
          </a:p>
          <a:p>
            <a:r>
              <a:rPr lang="en-US" sz="2400" dirty="0"/>
              <a:t>Pick any two vertices (V1, V2). There is </a:t>
            </a:r>
            <a:r>
              <a:rPr lang="en-US" sz="2400" b="1" dirty="0"/>
              <a:t>only one possible path </a:t>
            </a:r>
            <a:r>
              <a:rPr lang="en-US" sz="2400" dirty="0"/>
              <a:t>that goes from V1 to V2 (and vice versa)</a:t>
            </a:r>
          </a:p>
        </p:txBody>
      </p:sp>
    </p:spTree>
    <p:extLst>
      <p:ext uri="{BB962C8B-B14F-4D97-AF65-F5344CB8AC3E}">
        <p14:creationId xmlns:p14="http://schemas.microsoft.com/office/powerpoint/2010/main" val="1902503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7A2DACEA-AA15-9784-7C24-09E1C9954D15}"/>
              </a:ext>
            </a:extLst>
          </p:cNvPr>
          <p:cNvSpPr txBox="1"/>
          <p:nvPr/>
        </p:nvSpPr>
        <p:spPr>
          <a:xfrm>
            <a:off x="1336062" y="5289106"/>
            <a:ext cx="10017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can we reach from connected vertices and at what distance (from 0)?</a:t>
            </a:r>
          </a:p>
          <a:p>
            <a:r>
              <a:rPr lang="en-US" sz="3200" dirty="0"/>
              <a:t>						</a:t>
            </a:r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 (0.26)</a:t>
            </a:r>
          </a:p>
          <a:p>
            <a:pPr algn="ctr"/>
            <a:r>
              <a:rPr lang="en-US" sz="2400" dirty="0"/>
              <a:t>4 (0.38)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object 3">
            <a:extLst>
              <a:ext uri="{FF2B5EF4-FFF2-40B4-BE49-F238E27FC236}">
                <a16:creationId xmlns:a16="http://schemas.microsoft.com/office/drawing/2014/main" id="{53378B01-4AB9-7D01-BDB1-D87AF1A976F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5956C36B-805B-C167-6FF7-BE5E2D54367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1AD57833-0C5F-A09D-B2BB-F87A6E93CD3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985113D6-44BC-997B-82E9-55591BCFDE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82E50394-3B43-77AD-4D89-CE9BD07CEFD4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C400BF-92B1-DE4E-A638-3AA73BBB42C0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78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7A2DACEA-AA15-9784-7C24-09E1C9954D15}"/>
              </a:ext>
            </a:extLst>
          </p:cNvPr>
          <p:cNvSpPr txBox="1"/>
          <p:nvPr/>
        </p:nvSpPr>
        <p:spPr>
          <a:xfrm>
            <a:off x="1336062" y="5289106"/>
            <a:ext cx="10017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can we reach from connected vertices and at what distance (from 0)?</a:t>
            </a:r>
          </a:p>
          <a:p>
            <a:r>
              <a:rPr lang="en-US" sz="3200" dirty="0"/>
              <a:t>						</a:t>
            </a:r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2 (0.26)</a:t>
            </a:r>
          </a:p>
          <a:p>
            <a:pPr algn="ctr"/>
            <a:r>
              <a:rPr lang="en-US" sz="2400" dirty="0"/>
              <a:t>4 (0.38)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object 3">
            <a:extLst>
              <a:ext uri="{FF2B5EF4-FFF2-40B4-BE49-F238E27FC236}">
                <a16:creationId xmlns:a16="http://schemas.microsoft.com/office/drawing/2014/main" id="{99F6CBDF-D108-88BB-48BB-03DD220DB8C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CFDE35BD-0E56-0714-02B8-3C34593A315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44166EDD-BC0D-F05C-BFD4-AA90C1A8343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641EA3BD-3E9F-6545-930E-A10DC56FEE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F2937F96-40DE-5C63-1D23-63A3761C7F96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A11E6E-AF4C-ED85-6B27-0A075FDE29B4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9899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8" name="TextBox 67">
            <a:extLst>
              <a:ext uri="{FF2B5EF4-FFF2-40B4-BE49-F238E27FC236}">
                <a16:creationId xmlns:a16="http://schemas.microsoft.com/office/drawing/2014/main" id="{7A2DACEA-AA15-9784-7C24-09E1C9954D15}"/>
              </a:ext>
            </a:extLst>
          </p:cNvPr>
          <p:cNvSpPr txBox="1"/>
          <p:nvPr/>
        </p:nvSpPr>
        <p:spPr>
          <a:xfrm>
            <a:off x="1336062" y="5289106"/>
            <a:ext cx="10017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can we reach from connected vertices and at what distance (from 0)?</a:t>
            </a:r>
          </a:p>
          <a:p>
            <a:r>
              <a:rPr lang="en-US" sz="3200" dirty="0"/>
              <a:t>						</a:t>
            </a:r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 (0.38)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1D866C40-4A8A-D9A8-40B9-F9FA40B3DA7C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7890050-AD6E-E9D7-0C5C-5C5333D818F3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88FAC19-BB12-8B80-D926-82D3C45E38D8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2 (0.26)</a:t>
              </a: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B2E829D2-EA4B-77A5-4716-D07C08B3240B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object 3">
            <a:extLst>
              <a:ext uri="{FF2B5EF4-FFF2-40B4-BE49-F238E27FC236}">
                <a16:creationId xmlns:a16="http://schemas.microsoft.com/office/drawing/2014/main" id="{4227318B-080C-3F8D-A1EA-D299FEA903C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159A4806-F866-1B55-9D3B-C6AC8169509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2A43F63E-0F70-21C6-0C84-E12E1CCC222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CB31BCB3-6E52-E631-F7EF-447183102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43D10B5C-E62B-3D90-03EA-D003F834FA23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3738A5-9486-1D62-56CC-A7D5711830BC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922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 (0.38)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017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can we reach from connected vertices and at what distance (from 0)?</a:t>
            </a:r>
          </a:p>
          <a:p>
            <a:r>
              <a:rPr lang="en-US" sz="3200" dirty="0"/>
              <a:t>						</a:t>
            </a:r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2 (0.26)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object 3">
            <a:extLst>
              <a:ext uri="{FF2B5EF4-FFF2-40B4-BE49-F238E27FC236}">
                <a16:creationId xmlns:a16="http://schemas.microsoft.com/office/drawing/2014/main" id="{A848DC75-E92F-24FC-2FFF-F321A5FBD6B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0DC6B060-A564-19AE-AF26-513D7D827D1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DADC06AB-A3B2-CB02-0265-88EE05AC759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A713E048-1FEA-153A-C4C5-06902166A4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7BCF0458-2FAD-EAA6-09EC-B5CF6DD54242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35C01F-23E6-5A58-BBC9-3187BFFE352A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7703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4 (0.38)</a:t>
            </a:r>
          </a:p>
          <a:p>
            <a:pPr algn="ctr"/>
            <a:r>
              <a:rPr lang="en-US" sz="2400" dirty="0"/>
              <a:t>7 (0.60)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01773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can we reach from connected vertices and at what distance (from 0)?</a:t>
            </a:r>
          </a:p>
          <a:p>
            <a:r>
              <a:rPr lang="en-US" sz="3200" dirty="0"/>
              <a:t>						</a:t>
            </a:r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2 (0.26)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object 3">
            <a:extLst>
              <a:ext uri="{FF2B5EF4-FFF2-40B4-BE49-F238E27FC236}">
                <a16:creationId xmlns:a16="http://schemas.microsoft.com/office/drawing/2014/main" id="{27364CFF-A42C-E064-FB47-B33382DEA8F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54BF93A2-E2AD-686C-8159-E89B7713434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B1DA558A-CD05-4FB5-5E6C-230CCA68B8D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C46C8B7-E1FC-DB83-F697-E7E5721E43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FE86373E-430E-939A-6B7F-687855DCFF87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CE0C10-CF72-7B45-3A0B-156C09219071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40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85285D6-F7CB-F2C3-2F98-B2F1AEDBC6D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8C8B799-EFA2-F63A-FACD-1E932CD109F7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9B2F7A3-F868-6356-89D4-90A65720543F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A7B4BAD-09D1-6C57-E9F8-EEE016996DD1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3DCFD362-83E2-A3AF-03D0-6D79E2049613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AD62801B-3B91-2A81-CBD8-5CECB348EBE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1FF8377-A35B-119C-D155-5E284197F21C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79F147A-4CE5-84E7-96BE-62DB3E91FB7A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80C6126-D192-EF3F-03E6-6710F859F0C9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DD58E7A-9CBF-B60A-CA15-DB36E7C3A97E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C447BA33-696A-E1AA-0C8A-033DA597E54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A1836C4-F890-027E-3A7E-3BB4E61A4526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(0.60)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0177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 </a:t>
            </a:r>
          </a:p>
          <a:p>
            <a:r>
              <a:rPr lang="en-US" sz="3200" dirty="0"/>
              <a:t>						</a:t>
            </a:r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4 (0.38)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4" name="Table 124">
            <a:extLst>
              <a:ext uri="{FF2B5EF4-FFF2-40B4-BE49-F238E27FC236}">
                <a16:creationId xmlns:a16="http://schemas.microsoft.com/office/drawing/2014/main" id="{3392EB86-EF45-232F-DAE7-F43209D02367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70BF7368-D4E3-0660-6E4C-8F9C56E3D1C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869C3E3-CA0D-C77B-29F6-D06B1E5E0EE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91F69E2-752B-8862-30B6-1CC2177CB9A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48FC484E-6D18-3F69-51FC-0BBF69A8AB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FCB08668-9BEB-C712-B9C3-E2657D7412C4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D2729-09D8-CB4C-A82B-32BA54801BEF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0687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787923" y="1563550"/>
            <a:ext cx="5825776" cy="3757683"/>
            <a:chOff x="1950018" y="1730101"/>
            <a:chExt cx="4422427" cy="2852508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(0.60)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01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can we say about the shortest path from 0 to 4?</a:t>
            </a:r>
            <a:endParaRPr lang="en-US" sz="3200" b="1" dirty="0">
              <a:solidFill>
                <a:srgbClr val="7030A0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4 (0.38)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0" name="Table 124">
            <a:extLst>
              <a:ext uri="{FF2B5EF4-FFF2-40B4-BE49-F238E27FC236}">
                <a16:creationId xmlns:a16="http://schemas.microsoft.com/office/drawing/2014/main" id="{85653D4D-E003-D9B5-88AA-80046B661C77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F49B7E34-C438-7310-1F96-CFE16B0F8C3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EC8CE94-D742-4064-B11F-23EA63A657C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07DD531-743E-AF27-7A00-60DA6381406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66C9003A-9ADF-B638-CA35-966DDD84B7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EB036A0E-FE3B-EBCC-FEBF-9858BFFCB624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16BC9-BBD8-239E-73CB-D27FD55F09C0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37985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787923" y="1563550"/>
            <a:ext cx="5825776" cy="3757683"/>
            <a:chOff x="1950018" y="1730101"/>
            <a:chExt cx="4422427" cy="2852508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(0.60)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949406" y="5112582"/>
            <a:ext cx="100177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0 to 4 edge has to be the shortest path between 0 and 4, since any other path would go from 0 -&gt; 2 -&gt; 7 -&gt; ? at cost at least 0.26 + 0.34 = 0.6 &gt; 0.38</a:t>
            </a:r>
            <a:endParaRPr lang="en-US" sz="2800" b="1" dirty="0">
              <a:solidFill>
                <a:srgbClr val="7030A0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4 (0.38)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84" name="Table 124">
            <a:extLst>
              <a:ext uri="{FF2B5EF4-FFF2-40B4-BE49-F238E27FC236}">
                <a16:creationId xmlns:a16="http://schemas.microsoft.com/office/drawing/2014/main" id="{4BF24102-229B-E182-933A-F8D26F8611C4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DA9EF413-03B0-02FE-047C-CA847EB070F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965CD176-72FD-F681-7908-7155B93F98E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9FBECA6-2C0F-AB6F-C914-DC258C91282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60A701DB-AD10-2047-0762-9E842FCEC3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B79AA3C-1E82-51C9-4030-611B3F48FA4D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CBBD13-F53C-1B55-4B4A-32725B55CC91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8031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EBF6FBE-0AC3-2641-7203-0CA64187C92F}"/>
              </a:ext>
            </a:extLst>
          </p:cNvPr>
          <p:cNvGrpSpPr/>
          <p:nvPr/>
        </p:nvGrpSpPr>
        <p:grpSpPr>
          <a:xfrm>
            <a:off x="787923" y="1563550"/>
            <a:ext cx="5825776" cy="3757683"/>
            <a:chOff x="1950018" y="1730101"/>
            <a:chExt cx="4422427" cy="2852508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26009A4-58B5-AABF-8EDA-A39BD9868DC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820B08D-85C9-ECD6-3D03-19A56504F8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084137C-D67C-181F-5AB5-555BFFA153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361813E6-7A96-ADAA-0C44-5202BA64A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283DD512-3286-631B-6E19-25C0468C2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55AD660-9ACE-24FE-80ED-92368BE059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004ABDAA-1E0B-619F-5530-CC5E6EBF92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000EBBE2-2623-7C86-46B5-9F62F6125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816599D-4DBD-37C7-B92B-862B2EDF1296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14A742CF-391F-A797-1F03-FF5517BD2A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FCEEBAE-EB53-6718-52AD-E0DD22783107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BC31467-569B-056C-E644-65B67825E0F2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325A63C-794B-382C-D4D5-352D1692B6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F4DDEDE2-B4DA-A510-06F8-B806E925F694}"/>
                </a:ext>
              </a:extLst>
            </p:cNvPr>
            <p:cNvCxnSpPr>
              <a:endCxn id="27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28C147E-9D6C-B12D-2854-F220138942F2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AB4071C-B3A4-E58C-FACA-164717A18A42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AE8208D-51DF-4867-A1B0-203A32687D44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3608CFA-1D95-0347-BDB3-9627F41A2E2E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2A414F9-F291-247A-ADC3-54F189CD2D07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7FA5CC8-43F8-474F-AB4F-13D5817F5C94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9DBF535-5241-25B4-4666-7F84296EAB0B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6989873-BF7B-D1AB-E718-0839F427736C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533165A-9EAC-4BDD-BC19-ED6D5DB0D68E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A6AC4F5-D07D-39A9-DA40-0F746BA48E4A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F9827C8-2F72-23B9-DACD-483783B37C05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F740CEC-A8E9-4A70-83E8-060239B1A226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93FB6BE-8D8E-9231-9A59-38DCC0F82B92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085DB79-F20A-78DA-8447-C6819A64F61E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71A8B2E3-89F4-4EF6-BC6D-038AEB1F347F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7F6A6F2-2B69-B024-754D-9476E3D6F756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ED13F50-68BD-12F7-703A-133F9B37053C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38B74744-CEDE-451E-88E6-FCA40C428A1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1DCC6C9-D74A-16D7-7347-04A079ACDFD1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38C4747-470A-8C7A-22AD-3EBA896A93BA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FBB2A51-24E5-9E53-7E5C-B167C64076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FB1B3689-AD5E-10A3-A153-F0D0AE3EC8E9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2B645D13-DB45-A215-3766-F6C05CA81B16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76C68C0-75C5-A087-0ECB-1E1F70B199A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E7B713BB-7DC5-CA30-DC6C-82687585902B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899462C-B2FC-DEA5-BBB0-59CBF7EDBB3D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1B2E6CDD-C6C2-F69C-A786-1400BA8B904C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13D5972-56E9-FC41-F103-A400F79AF20E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(0.60)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50168" y="5104905"/>
            <a:ext cx="100177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0 to 4 edge has to be the shortest path between 0 and 4, since any other path would go from 0 -&gt; 2 -&gt; 7 -&gt; ? at cost at least 0.26 + 0.34 = 0.6 &gt; 0.38</a:t>
            </a:r>
            <a:endParaRPr lang="en-US" sz="2800" b="1" dirty="0">
              <a:solidFill>
                <a:srgbClr val="7030A0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4 (0.38)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0" name="Table 124">
            <a:extLst>
              <a:ext uri="{FF2B5EF4-FFF2-40B4-BE49-F238E27FC236}">
                <a16:creationId xmlns:a16="http://schemas.microsoft.com/office/drawing/2014/main" id="{59E4D2A9-40A9-01A7-A05B-5800C1ED3E77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FC374A5F-D87F-7151-E630-0D5E8BC9F12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199D6CB-6315-C94E-9E86-CEC7B5CE078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67A85FA-9E78-6185-5334-2BCB1F912C1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0D39AFBD-C6B8-4B0E-93ED-E61C728E65B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387822B9-D519-1718-56A6-6E43DE984AF7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3B20-0AA3-F0B0-F9AA-CA337A29071E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851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(0.60)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01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 neighbors to queue/previous.</a:t>
            </a:r>
            <a:endParaRPr lang="en-US" sz="3200" b="1" dirty="0">
              <a:solidFill>
                <a:srgbClr val="7030A0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4 (0.38)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143" name="Table 124">
            <a:extLst>
              <a:ext uri="{FF2B5EF4-FFF2-40B4-BE49-F238E27FC236}">
                <a16:creationId xmlns:a16="http://schemas.microsoft.com/office/drawing/2014/main" id="{D96CE708-1ED2-FD0A-84D1-0525863E15DC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A61A0258-AF16-43A9-7908-6949A0AB6EB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ED1B6220-CF7D-864F-BC6C-6FDD6B68D12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52FD4C1-F5EA-5361-A7B5-0D0D0AF1D23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FDAD2DB1-2C70-7E94-3858-0D82FDDB7F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6BDE69E8-60B3-644B-F019-FAB295234A71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E6E9E-0A6D-01AB-DF8F-D8682E5D38FB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328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F0104-94BE-C850-13DE-B2BF71BBA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BB48178A-B896-63F5-A345-8AB7935D831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E5E8413-5627-3DD2-EA6C-8224F767DC7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5F23A1D-0C0D-2058-A073-564E96D3356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F23711F-EC97-9822-D031-A74FC5DD7C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A1EC759-34B7-4029-CEAE-C95490CF584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93FDBB0-D88D-06AF-6136-376EC9298FBB}"/>
              </a:ext>
            </a:extLst>
          </p:cNvPr>
          <p:cNvSpPr/>
          <p:nvPr/>
        </p:nvSpPr>
        <p:spPr>
          <a:xfrm>
            <a:off x="465364" y="4245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F58A59-D668-CE79-9419-CE154BA8EC67}"/>
              </a:ext>
            </a:extLst>
          </p:cNvPr>
          <p:cNvSpPr/>
          <p:nvPr/>
        </p:nvSpPr>
        <p:spPr>
          <a:xfrm>
            <a:off x="465363" y="1951265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958467-AAAD-1005-9258-AF1D0BCBB697}"/>
              </a:ext>
            </a:extLst>
          </p:cNvPr>
          <p:cNvSpPr/>
          <p:nvPr/>
        </p:nvSpPr>
        <p:spPr>
          <a:xfrm>
            <a:off x="2013857" y="4245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4CD200F-E528-708D-DF82-661230FC2393}"/>
              </a:ext>
            </a:extLst>
          </p:cNvPr>
          <p:cNvSpPr/>
          <p:nvPr/>
        </p:nvSpPr>
        <p:spPr>
          <a:xfrm>
            <a:off x="1476375" y="13389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7544DF3-5586-82DA-7715-8FD560A00AAE}"/>
              </a:ext>
            </a:extLst>
          </p:cNvPr>
          <p:cNvSpPr/>
          <p:nvPr/>
        </p:nvSpPr>
        <p:spPr>
          <a:xfrm>
            <a:off x="2824843" y="13389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4446507-44B3-F24C-57BF-7EBB42FFD35B}"/>
              </a:ext>
            </a:extLst>
          </p:cNvPr>
          <p:cNvSpPr/>
          <p:nvPr/>
        </p:nvSpPr>
        <p:spPr>
          <a:xfrm>
            <a:off x="2080532" y="237896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696EA3E-5910-3EFD-DDF7-D63A4125E90C}"/>
              </a:ext>
            </a:extLst>
          </p:cNvPr>
          <p:cNvSpPr/>
          <p:nvPr/>
        </p:nvSpPr>
        <p:spPr>
          <a:xfrm>
            <a:off x="3608614" y="244112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EC4DCCD-E8A0-31DF-C5DB-6DCC00FF0E55}"/>
              </a:ext>
            </a:extLst>
          </p:cNvPr>
          <p:cNvSpPr/>
          <p:nvPr/>
        </p:nvSpPr>
        <p:spPr>
          <a:xfrm>
            <a:off x="4343400" y="1396094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88C920-1FA7-2F1A-A125-6A2501CCCAA8}"/>
              </a:ext>
            </a:extLst>
          </p:cNvPr>
          <p:cNvSpPr/>
          <p:nvPr/>
        </p:nvSpPr>
        <p:spPr>
          <a:xfrm>
            <a:off x="930729" y="2991285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5059670-B347-8ACE-2974-B4F33A24F131}"/>
              </a:ext>
            </a:extLst>
          </p:cNvPr>
          <p:cNvSpPr/>
          <p:nvPr/>
        </p:nvSpPr>
        <p:spPr>
          <a:xfrm>
            <a:off x="2080532" y="3843526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2E6D4F-2017-BDEE-0603-F469E91FD6CC}"/>
              </a:ext>
            </a:extLst>
          </p:cNvPr>
          <p:cNvSpPr/>
          <p:nvPr/>
        </p:nvSpPr>
        <p:spPr>
          <a:xfrm>
            <a:off x="3004457" y="3166820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920F84-B43A-9FF9-C71B-6961D7BB3832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81044" y="947193"/>
            <a:ext cx="583808" cy="481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90886B6-E342-79E2-0B07-2E8C92D0D9A3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1992055" y="1036865"/>
            <a:ext cx="323881" cy="39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0FE9C1C-1450-3DD3-55E2-4EC35B4D0882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981043" y="1861593"/>
            <a:ext cx="583809" cy="179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E0A7F6-AF9E-F8DB-C71F-F921495398D8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2080532" y="1645104"/>
            <a:ext cx="744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DA39D82-2407-3A2C-46ED-B189791E3E9B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 flipH="1">
            <a:off x="2382611" y="1861593"/>
            <a:ext cx="530709" cy="517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F4E089-3A0A-45A1-435C-25EEC3080407}"/>
              </a:ext>
            </a:extLst>
          </p:cNvPr>
          <p:cNvCxnSpPr>
            <a:stCxn id="12" idx="2"/>
            <a:endCxn id="15" idx="7"/>
          </p:cNvCxnSpPr>
          <p:nvPr/>
        </p:nvCxnSpPr>
        <p:spPr>
          <a:xfrm flipH="1">
            <a:off x="1446409" y="2685124"/>
            <a:ext cx="634123" cy="39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E0B73B-7738-76EF-436A-4D9F9CFE8607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2382611" y="2991285"/>
            <a:ext cx="0" cy="852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0BADE7-B327-CF36-891B-37DD6668F566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684689" y="2685124"/>
            <a:ext cx="923925" cy="62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CF72BA-1281-F8A3-6986-5F8A55EBD922}"/>
              </a:ext>
            </a:extLst>
          </p:cNvPr>
          <p:cNvCxnSpPr>
            <a:stCxn id="13" idx="7"/>
            <a:endCxn id="14" idx="4"/>
          </p:cNvCxnSpPr>
          <p:nvPr/>
        </p:nvCxnSpPr>
        <p:spPr>
          <a:xfrm flipV="1">
            <a:off x="4124294" y="2008416"/>
            <a:ext cx="521185" cy="52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7BB5DB-89A6-3EEB-3058-FAD722A069EB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2684689" y="3472981"/>
            <a:ext cx="319768" cy="676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9FD133-E2EE-7806-2848-550EF1271C30}"/>
              </a:ext>
            </a:extLst>
          </p:cNvPr>
          <p:cNvCxnSpPr>
            <a:cxnSpLocks/>
            <a:stCxn id="17" idx="6"/>
            <a:endCxn id="43" idx="0"/>
          </p:cNvCxnSpPr>
          <p:nvPr/>
        </p:nvCxnSpPr>
        <p:spPr>
          <a:xfrm>
            <a:off x="3608614" y="3472981"/>
            <a:ext cx="604157" cy="61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E195C43-4122-6658-58D7-86B5533F3E46}"/>
              </a:ext>
            </a:extLst>
          </p:cNvPr>
          <p:cNvSpPr/>
          <p:nvPr/>
        </p:nvSpPr>
        <p:spPr>
          <a:xfrm>
            <a:off x="3910692" y="4089380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A6C870-8A55-C600-D60D-F1122EBC30AD}"/>
              </a:ext>
            </a:extLst>
          </p:cNvPr>
          <p:cNvSpPr txBox="1"/>
          <p:nvPr/>
        </p:nvSpPr>
        <p:spPr>
          <a:xfrm>
            <a:off x="6662057" y="909574"/>
            <a:ext cx="290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Longest Path </a:t>
            </a:r>
            <a:r>
              <a:rPr lang="en-US" sz="3600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25273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(0.60)</a:t>
            </a:r>
          </a:p>
          <a:p>
            <a:pPr algn="ctr"/>
            <a:r>
              <a:rPr lang="en-US" sz="2400" dirty="0"/>
              <a:t>5 (0.73)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017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 neighbors to queue/previous.</a:t>
            </a:r>
            <a:endParaRPr lang="en-US" sz="3200" b="1" dirty="0">
              <a:solidFill>
                <a:srgbClr val="7030A0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4 (0.38)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1" name="Table 124">
            <a:extLst>
              <a:ext uri="{FF2B5EF4-FFF2-40B4-BE49-F238E27FC236}">
                <a16:creationId xmlns:a16="http://schemas.microsoft.com/office/drawing/2014/main" id="{0F48E808-B768-1FBE-2005-CF1EF0833E87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289B646A-7B58-1A78-3A50-907C8426069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37CAEF8-BB4F-8DEA-00B6-8474A32EAE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27A30F2-3640-6E27-969B-EA88C93F72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427F3B59-9BD1-CE2C-5A41-994E0D6CD3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C49368BC-5CD5-422F-3BBD-07096AAD8F64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7AFC1-6501-F567-7FBC-8FDF50F2BBF7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1368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(0.60)</a:t>
            </a:r>
          </a:p>
          <a:p>
            <a:pPr algn="ctr"/>
            <a:r>
              <a:rPr lang="en-US" sz="2400" dirty="0"/>
              <a:t>5 (0.73)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 neighbors to queue/previous.</a:t>
            </a:r>
            <a:endParaRPr lang="en-US" sz="3200" b="1" dirty="0">
              <a:solidFill>
                <a:srgbClr val="7030A0"/>
              </a:solidFill>
            </a:endParaRPr>
          </a:p>
          <a:p>
            <a:r>
              <a:rPr lang="en-US" sz="3200" b="1" dirty="0">
                <a:solidFill>
                  <a:srgbClr val="7030A0"/>
                </a:solidFill>
              </a:rPr>
              <a:t>	We have another route to 7! 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4 (0.38)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69581086-2E74-9862-278A-39E70F1348DE}"/>
              </a:ext>
            </a:extLst>
          </p:cNvPr>
          <p:cNvSpPr/>
          <p:nvPr/>
        </p:nvSpPr>
        <p:spPr>
          <a:xfrm rot="18746675">
            <a:off x="77276" y="3344306"/>
            <a:ext cx="3773925" cy="133187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Table 124">
            <a:extLst>
              <a:ext uri="{FF2B5EF4-FFF2-40B4-BE49-F238E27FC236}">
                <a16:creationId xmlns:a16="http://schemas.microsoft.com/office/drawing/2014/main" id="{01908337-620F-C63A-C7A7-DB16B54F1611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4" name="object 3">
            <a:extLst>
              <a:ext uri="{FF2B5EF4-FFF2-40B4-BE49-F238E27FC236}">
                <a16:creationId xmlns:a16="http://schemas.microsoft.com/office/drawing/2014/main" id="{632EB944-2A51-583F-DF63-10C35D146E7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BCD4F570-4F6F-CEBF-03D8-ACB94DD0A6E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ABDD5012-62FF-9002-6A85-FDA2C3A9C59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AFCA5AA8-E0D3-B48E-7C44-29CBF94607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BD758550-7637-7C44-F17C-2303D433A8F8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B74741-4D8C-F0E1-C9F8-D4FE10C83D81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908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(0.60)</a:t>
            </a:r>
          </a:p>
          <a:p>
            <a:pPr algn="ctr"/>
            <a:r>
              <a:rPr lang="en-US" sz="2400" dirty="0"/>
              <a:t>5 (0.73)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 neighbors to queue/previous.</a:t>
            </a:r>
            <a:endParaRPr lang="en-US" sz="3200" b="1" dirty="0">
              <a:solidFill>
                <a:srgbClr val="7030A0"/>
              </a:solidFill>
            </a:endParaRPr>
          </a:p>
          <a:p>
            <a:r>
              <a:rPr lang="en-US" sz="3200" b="1" dirty="0">
                <a:solidFill>
                  <a:srgbClr val="7030A0"/>
                </a:solidFill>
              </a:rPr>
              <a:t>	We have another route to 7! </a:t>
            </a:r>
            <a:r>
              <a:rPr lang="en-US" sz="2800" b="1" dirty="0">
                <a:solidFill>
                  <a:srgbClr val="7030A0"/>
                </a:solidFill>
              </a:rPr>
              <a:t>Check to see if it is shorter! </a:t>
            </a:r>
            <a:endParaRPr lang="en-US" sz="3200" b="1" dirty="0">
              <a:solidFill>
                <a:srgbClr val="7030A0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4 (0.38)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69581086-2E74-9862-278A-39E70F1348DE}"/>
              </a:ext>
            </a:extLst>
          </p:cNvPr>
          <p:cNvSpPr/>
          <p:nvPr/>
        </p:nvSpPr>
        <p:spPr>
          <a:xfrm rot="18746675">
            <a:off x="77276" y="3344306"/>
            <a:ext cx="3773925" cy="133187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Table 124">
            <a:extLst>
              <a:ext uri="{FF2B5EF4-FFF2-40B4-BE49-F238E27FC236}">
                <a16:creationId xmlns:a16="http://schemas.microsoft.com/office/drawing/2014/main" id="{0FDDC509-6032-6FDB-E0F7-B56036438609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4" name="object 3">
            <a:extLst>
              <a:ext uri="{FF2B5EF4-FFF2-40B4-BE49-F238E27FC236}">
                <a16:creationId xmlns:a16="http://schemas.microsoft.com/office/drawing/2014/main" id="{20D454EE-54CF-8BCF-B593-218A6CDB2E2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4E349A01-E49C-F95F-8D6B-CC51967F53D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AA370096-98A0-6207-68EF-582D0EB3F9E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5C398ACA-50E1-1768-759E-7B3B476E8C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5F233AD6-870E-49AB-9CBC-B6FE8BB9B4E6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3605D3-A000-FDAF-0BC4-36CFC8F2B6BD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087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(0.60)</a:t>
            </a:r>
          </a:p>
          <a:p>
            <a:pPr algn="ctr"/>
            <a:r>
              <a:rPr lang="en-US" sz="2400" dirty="0"/>
              <a:t>5 (0.73)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 neighbors to queue/previous.</a:t>
            </a:r>
            <a:endParaRPr lang="en-US" sz="3200" b="1" dirty="0">
              <a:solidFill>
                <a:srgbClr val="7030A0"/>
              </a:solidFill>
            </a:endParaRPr>
          </a:p>
          <a:p>
            <a:r>
              <a:rPr lang="en-US" sz="2400" b="1" dirty="0">
                <a:solidFill>
                  <a:srgbClr val="7030A0"/>
                </a:solidFill>
              </a:rPr>
              <a:t>We have another route to 7! </a:t>
            </a:r>
            <a:r>
              <a:rPr lang="en-US" sz="2000" b="1" dirty="0">
                <a:solidFill>
                  <a:srgbClr val="7030A0"/>
                </a:solidFill>
              </a:rPr>
              <a:t>Check to see if it is shorter! It’s not (0.38 + 0.37 = 0.75 &gt; 0.60).</a:t>
            </a:r>
            <a:endParaRPr lang="en-US" sz="2400" b="1" dirty="0">
              <a:solidFill>
                <a:srgbClr val="7030A0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4 (0.38)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69581086-2E74-9862-278A-39E70F1348DE}"/>
              </a:ext>
            </a:extLst>
          </p:cNvPr>
          <p:cNvSpPr/>
          <p:nvPr/>
        </p:nvSpPr>
        <p:spPr>
          <a:xfrm rot="18746675">
            <a:off x="77276" y="3344306"/>
            <a:ext cx="3773925" cy="133187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Table 124">
            <a:extLst>
              <a:ext uri="{FF2B5EF4-FFF2-40B4-BE49-F238E27FC236}">
                <a16:creationId xmlns:a16="http://schemas.microsoft.com/office/drawing/2014/main" id="{0FDDC509-6032-6FDB-E0F7-B56036438609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4" name="object 3">
            <a:extLst>
              <a:ext uri="{FF2B5EF4-FFF2-40B4-BE49-F238E27FC236}">
                <a16:creationId xmlns:a16="http://schemas.microsoft.com/office/drawing/2014/main" id="{D7AF58BB-6F41-0066-1C8A-44447BCB179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35CFE42F-ADA5-562A-2ACE-74B2EE20A04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26861FF4-990E-ED62-01D4-FC76200B9A7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3E003DBF-8C9D-315B-65EC-35C1DA264D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DD65164B-A7E5-1752-F573-8CFE1AD3D14E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F5626-0E77-554D-35DE-F6425377AC9F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2390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(0.60)</a:t>
            </a:r>
          </a:p>
          <a:p>
            <a:pPr algn="ctr"/>
            <a:r>
              <a:rPr lang="en-US" sz="2400" dirty="0"/>
              <a:t>5 (0.73)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rgbClr val="FF0000"/>
                </a:solidFill>
              </a:rPr>
              <a:t>Rule: </a:t>
            </a:r>
            <a:r>
              <a:rPr lang="en-US" sz="3200" b="1" dirty="0">
                <a:solidFill>
                  <a:srgbClr val="FF0000"/>
                </a:solidFill>
              </a:rPr>
              <a:t>When processing vertex </a:t>
            </a:r>
            <a:r>
              <a:rPr lang="en-US" sz="3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v</a:t>
            </a:r>
            <a:r>
              <a:rPr lang="en-US" sz="3200" b="1" dirty="0">
                <a:solidFill>
                  <a:srgbClr val="FF0000"/>
                </a:solidFill>
              </a:rPr>
              <a:t>, only add/modify queue for neighbor </a:t>
            </a:r>
            <a:r>
              <a:rPr lang="en-US" sz="3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u</a:t>
            </a:r>
            <a:r>
              <a:rPr lang="en-US" sz="3200" b="1" dirty="0">
                <a:solidFill>
                  <a:srgbClr val="FF0000"/>
                </a:solidFill>
              </a:rPr>
              <a:t> if and only if:</a:t>
            </a:r>
          </a:p>
          <a:p>
            <a:r>
              <a:rPr lang="en-US" sz="32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</a:t>
            </a:r>
            <a:r>
              <a:rPr lang="en-US" sz="2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distance[v] + weight(v, u) &lt; distance[u]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4 (0.38)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69581086-2E74-9862-278A-39E70F1348DE}"/>
              </a:ext>
            </a:extLst>
          </p:cNvPr>
          <p:cNvSpPr/>
          <p:nvPr/>
        </p:nvSpPr>
        <p:spPr>
          <a:xfrm rot="18746675">
            <a:off x="77276" y="3344306"/>
            <a:ext cx="3773925" cy="133187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Table 124">
            <a:extLst>
              <a:ext uri="{FF2B5EF4-FFF2-40B4-BE49-F238E27FC236}">
                <a16:creationId xmlns:a16="http://schemas.microsoft.com/office/drawing/2014/main" id="{62E64FFA-35DF-0DDE-E9FF-19B084C04EE2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EA58A911-46A8-CBD6-30A3-BBC7A9B9EFC2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781416-C0F6-9041-8D1D-5FE2EA414276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AC6DC4-EE80-87BD-6509-2F25EB6F5F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061" y="5639706"/>
            <a:ext cx="1095001" cy="91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17732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7 (0.60)</a:t>
            </a:r>
          </a:p>
          <a:p>
            <a:pPr algn="ctr"/>
            <a:r>
              <a:rPr lang="en-US" sz="2400" dirty="0"/>
              <a:t>5 (0.73)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  <a:endParaRPr lang="en-US" sz="3200" b="1" dirty="0">
              <a:solidFill>
                <a:srgbClr val="7030A0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1" name="Table 124">
            <a:extLst>
              <a:ext uri="{FF2B5EF4-FFF2-40B4-BE49-F238E27FC236}">
                <a16:creationId xmlns:a16="http://schemas.microsoft.com/office/drawing/2014/main" id="{EABCEBC5-86EE-A5C8-AC4C-CC927F197FCC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2EA328B7-050C-2BBF-9077-EB1B52D72A2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C11A8E8-DAF0-DF52-15A4-78A40D6A837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D30F84F-9BF2-DF63-FE31-C4C2C3B7F6D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2FE77FC-3D7D-7913-779F-D3F6901C40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46F27B05-2206-F893-A581-4B63186EE0AD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417D3E-83AD-B90F-3D27-3AB8275EB722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3501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 (0.73)</a:t>
            </a:r>
          </a:p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  <a:endParaRPr lang="en-US" sz="3200" b="1" dirty="0">
              <a:solidFill>
                <a:srgbClr val="7030A0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7 (0.60)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3" name="Table 124">
            <a:extLst>
              <a:ext uri="{FF2B5EF4-FFF2-40B4-BE49-F238E27FC236}">
                <a16:creationId xmlns:a16="http://schemas.microsoft.com/office/drawing/2014/main" id="{9D54A321-136D-7D08-6227-E8ED261732D8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43C35719-1E93-A0BA-9F7B-D4A9CE978C1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D07971D-7099-2BC3-F748-BFA6947851C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67ECE07-8726-2E31-892B-2DFAB50146B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60C2FDE-0AD5-259B-5091-FCC9EED7A5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F716D6D8-F744-A71C-9720-4E18EC960FFC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BCE41-8BFB-D96D-8652-2D1B10442F03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3270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 (0.73)</a:t>
            </a:r>
          </a:p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We have another route to 5, and at cost 0.7 &lt; 0.73.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	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7 (0.60)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F6BD167E-52DF-C07C-9460-8204869641B8}"/>
              </a:ext>
            </a:extLst>
          </p:cNvPr>
          <p:cNvSpPr/>
          <p:nvPr/>
        </p:nvSpPr>
        <p:spPr>
          <a:xfrm rot="1086185">
            <a:off x="564684" y="2230475"/>
            <a:ext cx="2900944" cy="100461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8" name="Table 124">
            <a:extLst>
              <a:ext uri="{FF2B5EF4-FFF2-40B4-BE49-F238E27FC236}">
                <a16:creationId xmlns:a16="http://schemas.microsoft.com/office/drawing/2014/main" id="{91AF279E-8866-954E-3E64-08FC81CAAD1B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180471E0-28B4-8417-495A-E65472E15C8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C9162C8-FAFC-5236-B7EB-9F46EFCE6FB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590C9378-C0BC-9EDF-FDA9-D115FD5EA46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F287BE75-A547-EA14-FC5B-F1814FE8DE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771EF4A0-A8D3-733B-B9AB-F281EAB2F01F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A8B04-D7F8-3745-6A7E-2D92CBCA47A5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8125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 (0.73)</a:t>
            </a:r>
          </a:p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383724" y="5289106"/>
            <a:ext cx="114679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  </a:t>
            </a:r>
            <a:r>
              <a:rPr lang="en-US" sz="3200" b="1" dirty="0">
                <a:solidFill>
                  <a:srgbClr val="7030A0"/>
                </a:solidFill>
              </a:rPr>
              <a:t>We have another route to 5, and at cost 0.7 &lt; 0.73.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		i.e., </a:t>
            </a:r>
            <a:r>
              <a:rPr lang="en-US" sz="2400" b="1" dirty="0">
                <a:solidFill>
                  <a:srgbClr val="7030A0"/>
                </a:solidFill>
                <a:latin typeface="Lucida Console" panose="020B0609040504020204" pitchFamily="49" charset="0"/>
              </a:rPr>
              <a:t>distance[v] + weight(v, u) &lt; distance[u]</a:t>
            </a:r>
            <a:endParaRPr lang="en-US" sz="2400" b="1" dirty="0">
              <a:solidFill>
                <a:srgbClr val="7030A0"/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7 (0.60)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F6BD167E-52DF-C07C-9460-8204869641B8}"/>
              </a:ext>
            </a:extLst>
          </p:cNvPr>
          <p:cNvSpPr/>
          <p:nvPr/>
        </p:nvSpPr>
        <p:spPr>
          <a:xfrm rot="1086185">
            <a:off x="564684" y="2230475"/>
            <a:ext cx="2900944" cy="100461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8" name="Table 124">
            <a:extLst>
              <a:ext uri="{FF2B5EF4-FFF2-40B4-BE49-F238E27FC236}">
                <a16:creationId xmlns:a16="http://schemas.microsoft.com/office/drawing/2014/main" id="{91AF279E-8866-954E-3E64-08FC81CAAD1B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B296F142-D0F1-DD6A-773C-C635DC12060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90600C6-65ED-1B85-4101-B18B035F26F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57BBCCE-3599-EAF1-E747-C95717EB989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5A9A3908-E612-BB1F-458A-9C795591FC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6C455055-1531-ACE6-2741-DD112F219893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1260C1-C1F3-F09F-18B8-CB9145584CE9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6133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 (</a:t>
            </a:r>
            <a:r>
              <a:rPr lang="en-US" sz="2400" strike="sngStrike" dirty="0"/>
              <a:t>0.73</a:t>
            </a:r>
            <a:r>
              <a:rPr lang="en-US" sz="2400" dirty="0"/>
              <a:t>)</a:t>
            </a:r>
          </a:p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304800" y="5289106"/>
            <a:ext cx="11546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  </a:t>
            </a:r>
            <a:r>
              <a:rPr lang="en-US" sz="3200" b="1" dirty="0">
                <a:solidFill>
                  <a:srgbClr val="7030A0"/>
                </a:solidFill>
              </a:rPr>
              <a:t>We have another route to 5, and at cost 0.7 &lt; 0.73.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       So updated queue/previous/distance.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7 (0.60)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F6BD167E-52DF-C07C-9460-8204869641B8}"/>
              </a:ext>
            </a:extLst>
          </p:cNvPr>
          <p:cNvSpPr/>
          <p:nvPr/>
        </p:nvSpPr>
        <p:spPr>
          <a:xfrm rot="1086185">
            <a:off x="564684" y="2230475"/>
            <a:ext cx="2900944" cy="100461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64DEF0-AE7F-70E4-618C-D3C4E0C0AB01}"/>
              </a:ext>
            </a:extLst>
          </p:cNvPr>
          <p:cNvSpPr txBox="1"/>
          <p:nvPr/>
        </p:nvSpPr>
        <p:spPr>
          <a:xfrm>
            <a:off x="11260511" y="899199"/>
            <a:ext cx="9484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7030A0"/>
                </a:solidFill>
              </a:rPr>
              <a:t>0.70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F1C739-C101-897C-C6B8-919BC6D18433}"/>
              </a:ext>
            </a:extLst>
          </p:cNvPr>
          <p:cNvSpPr txBox="1"/>
          <p:nvPr/>
        </p:nvSpPr>
        <p:spPr>
          <a:xfrm>
            <a:off x="9971075" y="3380348"/>
            <a:ext cx="9484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7030A0"/>
                </a:solidFill>
              </a:rPr>
              <a:t>7</a:t>
            </a:r>
          </a:p>
        </p:txBody>
      </p:sp>
      <p:graphicFrame>
        <p:nvGraphicFramePr>
          <p:cNvPr id="78" name="Table 124">
            <a:extLst>
              <a:ext uri="{FF2B5EF4-FFF2-40B4-BE49-F238E27FC236}">
                <a16:creationId xmlns:a16="http://schemas.microsoft.com/office/drawing/2014/main" id="{8EAC20DF-DC0A-30FA-9260-05A81AB038CB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strike="sngStrike" dirty="0">
                          <a:solidFill>
                            <a:schemeClr val="tx1"/>
                          </a:solidFill>
                        </a:rPr>
                        <a:t>0.73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18B4B315-4420-6283-4478-E9AC7B294CEF}"/>
              </a:ext>
            </a:extLst>
          </p:cNvPr>
          <p:cNvSpPr txBox="1"/>
          <p:nvPr/>
        </p:nvSpPr>
        <p:spPr>
          <a:xfrm>
            <a:off x="8518630" y="3220897"/>
            <a:ext cx="94842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solidFill>
                  <a:srgbClr val="7030A0"/>
                </a:solidFill>
              </a:rPr>
              <a:t>0.70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B85A9FCE-B6D3-4F96-5B61-106FA281082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4994D2E0-F383-EE3E-1CAB-452A6A35325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5F9867C0-146A-D378-3CB3-F0B4E532B57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77C4BD22-15F8-3F78-072C-B298D4CEBC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DF1E7C5B-B149-0948-74E1-6E6AA0ED2271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F7117-C670-8A62-0597-84270DA63D3D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47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7D352-3CF3-35AB-C510-7C2B75CBA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F634775-2BF9-613C-A342-8CF58704B2D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041E8B7-57E2-9893-AF24-4CAA77A832D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192D8AD-F1D3-3FB5-0EE0-F67B64F3800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1C78C013-83CE-7D12-FC52-1AB90E0AA6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7274F1DA-AE62-2585-E52C-08B17E71CE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308E4B-71F5-2DBC-F280-E2247AE1FF6D}"/>
              </a:ext>
            </a:extLst>
          </p:cNvPr>
          <p:cNvSpPr/>
          <p:nvPr/>
        </p:nvSpPr>
        <p:spPr>
          <a:xfrm>
            <a:off x="465364" y="4245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1A7F396-A63B-3808-E266-0F6AD82711A8}"/>
              </a:ext>
            </a:extLst>
          </p:cNvPr>
          <p:cNvSpPr/>
          <p:nvPr/>
        </p:nvSpPr>
        <p:spPr>
          <a:xfrm>
            <a:off x="465363" y="1951265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D8F917-5ADA-875E-6C15-2621E8541549}"/>
              </a:ext>
            </a:extLst>
          </p:cNvPr>
          <p:cNvSpPr/>
          <p:nvPr/>
        </p:nvSpPr>
        <p:spPr>
          <a:xfrm>
            <a:off x="2013857" y="4245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AD8A3F1-0DA2-8734-FD3D-752C9C6BED1F}"/>
              </a:ext>
            </a:extLst>
          </p:cNvPr>
          <p:cNvSpPr/>
          <p:nvPr/>
        </p:nvSpPr>
        <p:spPr>
          <a:xfrm>
            <a:off x="1476375" y="13389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C548FDB-DED2-E804-81AC-379368E23315}"/>
              </a:ext>
            </a:extLst>
          </p:cNvPr>
          <p:cNvSpPr/>
          <p:nvPr/>
        </p:nvSpPr>
        <p:spPr>
          <a:xfrm>
            <a:off x="2824843" y="13389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0B5BCFF-5E2B-1F62-B05D-FC7AF3F121B0}"/>
              </a:ext>
            </a:extLst>
          </p:cNvPr>
          <p:cNvSpPr/>
          <p:nvPr/>
        </p:nvSpPr>
        <p:spPr>
          <a:xfrm>
            <a:off x="2080532" y="237896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2C4F867-CFCC-ED8B-A124-7818E3481223}"/>
              </a:ext>
            </a:extLst>
          </p:cNvPr>
          <p:cNvSpPr/>
          <p:nvPr/>
        </p:nvSpPr>
        <p:spPr>
          <a:xfrm>
            <a:off x="3608614" y="244112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A302872-7CF1-8414-DF8F-B7FA13FF0613}"/>
              </a:ext>
            </a:extLst>
          </p:cNvPr>
          <p:cNvSpPr/>
          <p:nvPr/>
        </p:nvSpPr>
        <p:spPr>
          <a:xfrm>
            <a:off x="4343400" y="1396094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462D64-0830-A632-503F-DBCB1E1AA3FB}"/>
              </a:ext>
            </a:extLst>
          </p:cNvPr>
          <p:cNvSpPr/>
          <p:nvPr/>
        </p:nvSpPr>
        <p:spPr>
          <a:xfrm>
            <a:off x="930729" y="2991285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B597147-C382-7FC1-F1DE-93A34B720643}"/>
              </a:ext>
            </a:extLst>
          </p:cNvPr>
          <p:cNvSpPr/>
          <p:nvPr/>
        </p:nvSpPr>
        <p:spPr>
          <a:xfrm>
            <a:off x="2080532" y="3843526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847FD9-C9F3-B261-DD2E-326F03BE0932}"/>
              </a:ext>
            </a:extLst>
          </p:cNvPr>
          <p:cNvSpPr/>
          <p:nvPr/>
        </p:nvSpPr>
        <p:spPr>
          <a:xfrm>
            <a:off x="3004457" y="3166820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ECDE57-65CF-7670-1ACA-CFC6C425D25F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81044" y="947193"/>
            <a:ext cx="583808" cy="481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F4F4577-1FDD-1917-7C9D-0CC186E8BB16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1992055" y="1036865"/>
            <a:ext cx="323881" cy="39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3543EB-EE7C-4765-0BF5-E2C008595FBD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981043" y="1861593"/>
            <a:ext cx="583809" cy="179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BE14253-106E-2EA6-10CC-F2166B2F596F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2080532" y="1645104"/>
            <a:ext cx="744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18385C8-8090-DD5E-5438-57BC33B3443C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 flipH="1">
            <a:off x="2382611" y="1861593"/>
            <a:ext cx="530709" cy="517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AA7966E-2C1B-34A4-B733-0B3AD79DBE84}"/>
              </a:ext>
            </a:extLst>
          </p:cNvPr>
          <p:cNvCxnSpPr>
            <a:stCxn id="12" idx="2"/>
            <a:endCxn id="15" idx="7"/>
          </p:cNvCxnSpPr>
          <p:nvPr/>
        </p:nvCxnSpPr>
        <p:spPr>
          <a:xfrm flipH="1">
            <a:off x="1446409" y="2685124"/>
            <a:ext cx="634123" cy="39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8F52537-B7E5-5242-1401-DD1ED6FE661A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2382611" y="2991285"/>
            <a:ext cx="0" cy="852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7DD30F-FE19-64F9-1B6E-4AC5879C3A01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684689" y="2685124"/>
            <a:ext cx="923925" cy="62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D7EBEE1-9BCF-F3BC-C467-4AE6019E47E3}"/>
              </a:ext>
            </a:extLst>
          </p:cNvPr>
          <p:cNvCxnSpPr>
            <a:stCxn id="13" idx="7"/>
            <a:endCxn id="14" idx="4"/>
          </p:cNvCxnSpPr>
          <p:nvPr/>
        </p:nvCxnSpPr>
        <p:spPr>
          <a:xfrm flipV="1">
            <a:off x="4124294" y="2008416"/>
            <a:ext cx="521185" cy="52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11F70B6-BCA5-3402-B82C-8B558F6BFCF4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2684689" y="3472981"/>
            <a:ext cx="319768" cy="676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E680BFD-C4FD-DEAF-7EA6-591278D4A62D}"/>
              </a:ext>
            </a:extLst>
          </p:cNvPr>
          <p:cNvCxnSpPr>
            <a:cxnSpLocks/>
            <a:stCxn id="17" idx="6"/>
            <a:endCxn id="43" idx="0"/>
          </p:cNvCxnSpPr>
          <p:nvPr/>
        </p:nvCxnSpPr>
        <p:spPr>
          <a:xfrm>
            <a:off x="3608614" y="3472981"/>
            <a:ext cx="604157" cy="61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59FFD198-0C7B-0F09-3D12-359256C1567B}"/>
              </a:ext>
            </a:extLst>
          </p:cNvPr>
          <p:cNvSpPr/>
          <p:nvPr/>
        </p:nvSpPr>
        <p:spPr>
          <a:xfrm>
            <a:off x="3910692" y="4089380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5438E8-E775-2A3B-D7D7-63435AE19712}"/>
              </a:ext>
            </a:extLst>
          </p:cNvPr>
          <p:cNvSpPr txBox="1"/>
          <p:nvPr/>
        </p:nvSpPr>
        <p:spPr>
          <a:xfrm>
            <a:off x="5910943" y="692612"/>
            <a:ext cx="390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Select any vertex </a:t>
            </a:r>
            <a:r>
              <a:rPr lang="en-US" sz="3600" b="1" dirty="0"/>
              <a:t>v1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407934-C71A-F151-8F7E-1ACDB349475F}"/>
              </a:ext>
            </a:extLst>
          </p:cNvPr>
          <p:cNvSpPr txBox="1"/>
          <p:nvPr/>
        </p:nvSpPr>
        <p:spPr>
          <a:xfrm>
            <a:off x="5264148" y="2116501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HashMap&lt;String, LinkedList&lt;String&gt;&gt; </a:t>
            </a:r>
            <a:r>
              <a:rPr lang="en-US" dirty="0" err="1">
                <a:latin typeface="Consolas" panose="020B0609020204030204" pitchFamily="49" charset="0"/>
              </a:rPr>
              <a:t>adjList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F46AB5-5104-AE1D-A6B3-781B84D2930F}"/>
              </a:ext>
            </a:extLst>
          </p:cNvPr>
          <p:cNvSpPr txBox="1"/>
          <p:nvPr/>
        </p:nvSpPr>
        <p:spPr>
          <a:xfrm>
            <a:off x="4947557" y="2571753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J: [K], A:[C], C:[A,D,B], F: [E, G, H, J], … 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143385-50DC-DAB5-24CB-DD8D0E6C055B}"/>
              </a:ext>
            </a:extLst>
          </p:cNvPr>
          <p:cNvSpPr txBox="1"/>
          <p:nvPr/>
        </p:nvSpPr>
        <p:spPr>
          <a:xfrm>
            <a:off x="5629924" y="3108315"/>
            <a:ext cx="4698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HashMaps</a:t>
            </a:r>
            <a:r>
              <a:rPr lang="en-US" dirty="0"/>
              <a:t> are unordered, and there is no way to pick a key at an “index”</a:t>
            </a:r>
          </a:p>
        </p:txBody>
      </p:sp>
    </p:spTree>
    <p:extLst>
      <p:ext uri="{BB962C8B-B14F-4D97-AF65-F5344CB8AC3E}">
        <p14:creationId xmlns:p14="http://schemas.microsoft.com/office/powerpoint/2010/main" val="193948196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 (0.70)</a:t>
            </a:r>
          </a:p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367396" y="5289106"/>
            <a:ext cx="11484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  </a:t>
            </a:r>
            <a:r>
              <a:rPr lang="en-US" sz="3200" b="1" dirty="0">
                <a:solidFill>
                  <a:srgbClr val="7030A0"/>
                </a:solidFill>
              </a:rPr>
              <a:t>We have another route to 5, and at cost 0.7 &lt; 0.73.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       So updated queue/previous/distance.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7 (0.60)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6" name="Table 124">
            <a:extLst>
              <a:ext uri="{FF2B5EF4-FFF2-40B4-BE49-F238E27FC236}">
                <a16:creationId xmlns:a16="http://schemas.microsoft.com/office/drawing/2014/main" id="{D535A38C-7B6C-4E58-F3E3-92199D72C3EB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3FB704F3-E927-98CD-A0F1-17B266E3475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C3BB0C7-83C5-A48E-4D90-FE90DF721F9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CF91763-8FE6-9503-80CE-B56086F23BC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9E63AA6B-AE98-BDD0-7871-CEC57EE51E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CC87884-79C7-07E2-3680-DB18391AA0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DA555E-E854-0F68-003A-FAABBFD7F381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95138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5 (0.70)</a:t>
            </a:r>
          </a:p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7 (0.60)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3" name="Table 124">
            <a:extLst>
              <a:ext uri="{FF2B5EF4-FFF2-40B4-BE49-F238E27FC236}">
                <a16:creationId xmlns:a16="http://schemas.microsoft.com/office/drawing/2014/main" id="{9FECC777-AFA2-8D12-4144-3D5D8E585BF7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D7F47E29-7F0C-E5E1-A09B-DCF360C5E63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B5E774B-232C-1E69-DCCB-D0CA5449A9E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75A8585-153F-F4AD-6A9C-34F1B077BE0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6BF1A104-7E6F-8515-B514-4604F6827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AA1EC0C-6420-C73C-39FC-F6C08CB8305A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AA160B-B5E9-D4D9-67E3-EF55A679C378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8941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5 (0.70)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1" name="Table 124">
            <a:extLst>
              <a:ext uri="{FF2B5EF4-FFF2-40B4-BE49-F238E27FC236}">
                <a16:creationId xmlns:a16="http://schemas.microsoft.com/office/drawing/2014/main" id="{489EB308-E572-9B0F-E672-C9C676170C9F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DC81995E-982F-F4BA-CC55-B53AF18F7CA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54D85BE-532F-402D-00A8-760C7248F28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8107FCE-FCA7-85CF-1F74-A0B150183CB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1BA04264-3A2D-E925-4E87-E057E090D9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B4ECEFA2-FDCA-9767-CBCE-7548529A7846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F45E69-8D29-0DE5-55DA-9E2E6D784003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988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5 (0.70)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1" name="Table 124">
            <a:extLst>
              <a:ext uri="{FF2B5EF4-FFF2-40B4-BE49-F238E27FC236}">
                <a16:creationId xmlns:a16="http://schemas.microsoft.com/office/drawing/2014/main" id="{A67E04A2-1251-C99E-DFF4-1B1D84CEE9A9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20E0F6D4-72A2-A3F1-CE26-B7664A423E1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FBFAF89-73A2-3DCF-0A27-A1FE42E1146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00EE527-284F-0156-022A-890AB4B2BD5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3BBB01F0-D29C-E683-4C14-3DC1902EF3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1056B05C-69A1-24C8-22F1-1E61CB49FDB5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16A25B-64DE-A98B-8DD1-2A02B8B34273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82987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 (0.92)</a:t>
            </a:r>
          </a:p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5 (0.70)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1" name="Table 124">
            <a:extLst>
              <a:ext uri="{FF2B5EF4-FFF2-40B4-BE49-F238E27FC236}">
                <a16:creationId xmlns:a16="http://schemas.microsoft.com/office/drawing/2014/main" id="{DD4E6E80-ABDE-E142-B835-FC2225F4F295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F02FA727-1993-D041-BE0E-118431974BB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0F860DF-0976-CF69-7128-E9C464B4B75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6A8007A-B74E-FF5C-5EF3-1F7BF11AA0F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19B06EC3-8FAF-02CC-65AE-9DB96A99D7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031B399B-E900-7F99-9DEE-773E86DCFD94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0812FD-4ADF-BA9B-A9CB-FDE226A10742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891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 (0.92)</a:t>
            </a:r>
          </a:p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14316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 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What about neighbor 4?</a:t>
            </a:r>
          </a:p>
          <a:p>
            <a:r>
              <a:rPr lang="en-US" sz="28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5 (0.70)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1" name="Table 124">
            <a:extLst>
              <a:ext uri="{FF2B5EF4-FFF2-40B4-BE49-F238E27FC236}">
                <a16:creationId xmlns:a16="http://schemas.microsoft.com/office/drawing/2014/main" id="{DD4E6E80-ABDE-E142-B835-FC2225F4F295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7F88221B-7F9A-1320-2438-74DC9EEFFD6C}"/>
              </a:ext>
            </a:extLst>
          </p:cNvPr>
          <p:cNvSpPr/>
          <p:nvPr/>
        </p:nvSpPr>
        <p:spPr>
          <a:xfrm rot="5400000">
            <a:off x="-732966" y="3135616"/>
            <a:ext cx="3596693" cy="100461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93FD059-992F-B1DA-0633-51AA51C6B1B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2D7D328-6B1E-3C0E-206C-4D6DF6FE82F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FA0D177B-D29F-AD84-27E3-E8517C2D92C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6C453415-4D56-714E-20FE-14855F1640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F8D901FF-7588-FB16-FE96-953D80CA7928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E9BD80-FED6-5B6C-6126-DC45DC9991C8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5062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 (0.92)</a:t>
            </a:r>
          </a:p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252900-DF84-60AA-F2F0-D80D58D53702}"/>
                  </a:ext>
                </a:extLst>
              </p:cNvPr>
              <p:cNvSpPr txBox="1"/>
              <p:nvPr/>
            </p:nvSpPr>
            <p:spPr>
              <a:xfrm>
                <a:off x="138795" y="5289106"/>
                <a:ext cx="12628927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Repeat. </a:t>
                </a:r>
              </a:p>
              <a:p>
                <a:r>
                  <a:rPr lang="en-US" sz="3200" b="1" dirty="0">
                    <a:solidFill>
                      <a:srgbClr val="7030A0"/>
                    </a:solidFill>
                  </a:rPr>
                  <a:t>What about neighbor 4?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distance[5] + weight(5, 4) = 0.70 + 0.35 = 1.05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</m:oMath>
                </a14:m>
                <a:r>
                  <a:rPr lang="en-US" sz="2000" b="1" dirty="0">
                    <a:solidFill>
                      <a:srgbClr val="7030A0"/>
                    </a:solidFill>
                  </a:rPr>
                  <a:t> 0.38 = distance[4]</a:t>
                </a:r>
                <a:endParaRPr lang="en-US" sz="2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252900-DF84-60AA-F2F0-D80D58D53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795" y="5289106"/>
                <a:ext cx="12628927" cy="1077218"/>
              </a:xfrm>
              <a:prstGeom prst="rect">
                <a:avLst/>
              </a:prstGeom>
              <a:blipFill>
                <a:blip r:embed="rId2"/>
                <a:stretch>
                  <a:fillRect l="-1255" t="-738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5 (0.70)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1" name="Table 124">
            <a:extLst>
              <a:ext uri="{FF2B5EF4-FFF2-40B4-BE49-F238E27FC236}">
                <a16:creationId xmlns:a16="http://schemas.microsoft.com/office/drawing/2014/main" id="{DD4E6E80-ABDE-E142-B835-FC2225F4F295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A967AA91-2DC6-7699-1875-80EBDBCEED82}"/>
              </a:ext>
            </a:extLst>
          </p:cNvPr>
          <p:cNvSpPr/>
          <p:nvPr/>
        </p:nvSpPr>
        <p:spPr>
          <a:xfrm rot="5400000">
            <a:off x="-732966" y="3135616"/>
            <a:ext cx="3596693" cy="100461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AFDFD752-B1D6-ED26-C885-EBCD634B11F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E56AB53-9912-2F7C-1752-E168E018DE4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75328B1-43DE-9890-2BD4-BA93C3E19F8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ECDFB4C7-C703-5B28-1FB9-15E722ED78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0FE5C485-970D-09F6-11BE-86AB441B3EE4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1DCFC-F14C-C4FD-0F3B-A9839D7ECB4A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024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 (0.92)</a:t>
            </a:r>
          </a:p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252900-DF84-60AA-F2F0-D80D58D53702}"/>
                  </a:ext>
                </a:extLst>
              </p:cNvPr>
              <p:cNvSpPr txBox="1"/>
              <p:nvPr/>
            </p:nvSpPr>
            <p:spPr>
              <a:xfrm>
                <a:off x="0" y="5289106"/>
                <a:ext cx="1276772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Repeat.   </a:t>
                </a:r>
                <a:r>
                  <a:rPr lang="en-US" sz="3200" b="1" dirty="0">
                    <a:solidFill>
                      <a:srgbClr val="7030A0"/>
                    </a:solidFill>
                  </a:rPr>
                  <a:t>What about neighbor 7?</a:t>
                </a:r>
              </a:p>
              <a:p>
                <a:r>
                  <a:rPr lang="en-US" sz="2800" b="1" dirty="0">
                    <a:solidFill>
                      <a:srgbClr val="7030A0"/>
                    </a:solidFill>
                  </a:rPr>
                  <a:t>	distance[5] + weight(5, 7) = 0.70 + 0.28 = 0.98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≮</m:t>
                    </m:r>
                  </m:oMath>
                </a14:m>
                <a:r>
                  <a:rPr lang="en-US" sz="2800" b="1" dirty="0">
                    <a:solidFill>
                      <a:srgbClr val="7030A0"/>
                    </a:solidFill>
                  </a:rPr>
                  <a:t> 0.60 = distance[7]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A252900-DF84-60AA-F2F0-D80D58D53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289106"/>
                <a:ext cx="12767722" cy="1015663"/>
              </a:xfrm>
              <a:prstGeom prst="rect">
                <a:avLst/>
              </a:prstGeom>
              <a:blipFill>
                <a:blip r:embed="rId2"/>
                <a:stretch>
                  <a:fillRect l="-1194" t="-7831" b="-16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5 (0.70)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1" name="Table 124">
            <a:extLst>
              <a:ext uri="{FF2B5EF4-FFF2-40B4-BE49-F238E27FC236}">
                <a16:creationId xmlns:a16="http://schemas.microsoft.com/office/drawing/2014/main" id="{DD4E6E80-ABDE-E142-B835-FC2225F4F295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73" name="Oval 72">
            <a:extLst>
              <a:ext uri="{FF2B5EF4-FFF2-40B4-BE49-F238E27FC236}">
                <a16:creationId xmlns:a16="http://schemas.microsoft.com/office/drawing/2014/main" id="{5AD17BF1-1636-2A87-BF13-E37D775BA99E}"/>
              </a:ext>
            </a:extLst>
          </p:cNvPr>
          <p:cNvSpPr/>
          <p:nvPr/>
        </p:nvSpPr>
        <p:spPr>
          <a:xfrm rot="1025290">
            <a:off x="516672" y="2186995"/>
            <a:ext cx="3030301" cy="100461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4A34615-63FE-C372-4572-D012BF78ED9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F183EF1-6E5C-3AE3-73C6-3B2ED7746F0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D7ECE27-632C-44E0-555A-C68EA9D2032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186C5509-996D-5B6B-2F13-42EBFAFDC9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92AFF0-36C7-C62D-C4F4-7C9FF5A5B7E0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45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1 (0.92)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3" name="Table 124">
            <a:extLst>
              <a:ext uri="{FF2B5EF4-FFF2-40B4-BE49-F238E27FC236}">
                <a16:creationId xmlns:a16="http://schemas.microsoft.com/office/drawing/2014/main" id="{3B38DA6F-D65C-ECB8-ED21-0EDB5F3E1501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E34117C8-F798-61BA-4FD0-0AFDDDCAFAB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89415E8-6F3F-7108-6E97-5F39F21EFB8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C798041E-D76C-9565-D0E8-F867AC2223A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CADADFE4-22C0-096C-8196-D0CC744BF7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5AAE070A-254F-838C-B84A-D2C070A9AC1E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A8247-3AB7-E4A0-88A2-4DC0C491A58A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251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B793D5-B888-2BD3-0BFD-29D3D6A79E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3 (0.99)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What about neighbor 3?  0.92 + 0.29 = 1.21 &gt; 0.99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1 (0.92)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17E9B781-8AB4-8657-18F4-B740AA28086B}"/>
              </a:ext>
            </a:extLst>
          </p:cNvPr>
          <p:cNvSpPr/>
          <p:nvPr/>
        </p:nvSpPr>
        <p:spPr>
          <a:xfrm rot="640098">
            <a:off x="3142788" y="1626748"/>
            <a:ext cx="3596693" cy="1004613"/>
          </a:xfrm>
          <a:prstGeom prst="ellipse">
            <a:avLst/>
          </a:prstGeom>
          <a:noFill/>
          <a:ln w="635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3" name="Table 124">
            <a:extLst>
              <a:ext uri="{FF2B5EF4-FFF2-40B4-BE49-F238E27FC236}">
                <a16:creationId xmlns:a16="http://schemas.microsoft.com/office/drawing/2014/main" id="{AFC85A45-101E-EF47-A241-662C8AB50EE2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712E654A-AF84-C6FF-B762-F28DE0B99CE9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ABC6790-FD62-57C3-0D09-E8526BB4F72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1FA40CD-1EC2-41D9-DB76-1039608B73C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74427EDA-8F28-8E2B-76E1-2E57F501B1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78C75DF5-EB19-07BB-5CAA-7B25E34B60BC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B32AB-58D4-C5DA-6CBE-5411727EE800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81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8410F-0D9C-EBDD-87BD-3CF663D10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15DE6EBB-20ED-B8E6-2363-1DDF2A9C393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719C021-A042-8938-68D7-D343D5762F0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0582945-A9E6-654D-1D40-462CD293754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4FD81E32-6A8F-69D3-41DB-E828927E1A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59E4BAA0-0E7C-2FDA-1FA1-F7250EEC1E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CD785F4-3412-C3AB-D5FA-B611D54DEB04}"/>
              </a:ext>
            </a:extLst>
          </p:cNvPr>
          <p:cNvSpPr/>
          <p:nvPr/>
        </p:nvSpPr>
        <p:spPr>
          <a:xfrm>
            <a:off x="465364" y="4245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F20D4E-258D-5C14-CFFC-ADB91D1B015D}"/>
              </a:ext>
            </a:extLst>
          </p:cNvPr>
          <p:cNvSpPr/>
          <p:nvPr/>
        </p:nvSpPr>
        <p:spPr>
          <a:xfrm>
            <a:off x="465363" y="1951265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3E67398-9FC4-C062-8A03-8DD04FACE3DF}"/>
              </a:ext>
            </a:extLst>
          </p:cNvPr>
          <p:cNvSpPr/>
          <p:nvPr/>
        </p:nvSpPr>
        <p:spPr>
          <a:xfrm>
            <a:off x="2013857" y="4245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3DB22E1-D097-492D-A867-AB067D780D29}"/>
              </a:ext>
            </a:extLst>
          </p:cNvPr>
          <p:cNvSpPr/>
          <p:nvPr/>
        </p:nvSpPr>
        <p:spPr>
          <a:xfrm>
            <a:off x="1476375" y="13389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6E2E05-DC6E-800A-907B-1C38C64EA827}"/>
              </a:ext>
            </a:extLst>
          </p:cNvPr>
          <p:cNvSpPr/>
          <p:nvPr/>
        </p:nvSpPr>
        <p:spPr>
          <a:xfrm>
            <a:off x="2824843" y="13389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A6D67D-9FD9-E980-1D97-8837F5A80B0B}"/>
              </a:ext>
            </a:extLst>
          </p:cNvPr>
          <p:cNvSpPr/>
          <p:nvPr/>
        </p:nvSpPr>
        <p:spPr>
          <a:xfrm>
            <a:off x="2080532" y="237896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B854865-BA8E-8B9E-590D-4BF96383C19E}"/>
              </a:ext>
            </a:extLst>
          </p:cNvPr>
          <p:cNvSpPr/>
          <p:nvPr/>
        </p:nvSpPr>
        <p:spPr>
          <a:xfrm>
            <a:off x="3608614" y="244112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E27FD9-07E6-B350-74A1-1D0551C810C8}"/>
              </a:ext>
            </a:extLst>
          </p:cNvPr>
          <p:cNvSpPr/>
          <p:nvPr/>
        </p:nvSpPr>
        <p:spPr>
          <a:xfrm>
            <a:off x="4343400" y="1396094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D0E706-DF20-DBC7-5182-9F850D21C1D2}"/>
              </a:ext>
            </a:extLst>
          </p:cNvPr>
          <p:cNvSpPr/>
          <p:nvPr/>
        </p:nvSpPr>
        <p:spPr>
          <a:xfrm>
            <a:off x="930729" y="2991285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6FC1AF-2316-738B-F7E7-D488D7466BF5}"/>
              </a:ext>
            </a:extLst>
          </p:cNvPr>
          <p:cNvSpPr/>
          <p:nvPr/>
        </p:nvSpPr>
        <p:spPr>
          <a:xfrm>
            <a:off x="2080532" y="3843526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CB590DE-8F5D-B308-96A7-3B95FD1D82A5}"/>
              </a:ext>
            </a:extLst>
          </p:cNvPr>
          <p:cNvSpPr/>
          <p:nvPr/>
        </p:nvSpPr>
        <p:spPr>
          <a:xfrm>
            <a:off x="3004457" y="3166820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5ABDA52-4C56-87F7-CE89-7DC981205AD6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81044" y="947193"/>
            <a:ext cx="583808" cy="481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89F082-A771-91DD-D020-2845A1FDA2CE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1992055" y="1036865"/>
            <a:ext cx="323881" cy="39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11BEA7-2673-B13F-501F-3C052EF890A7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981043" y="1861593"/>
            <a:ext cx="583809" cy="179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9B74964-D789-5949-D6D0-2EBDFC2DDFCD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2080532" y="1645104"/>
            <a:ext cx="744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E949060-203A-091A-9D3F-AF48F1ED703F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 flipH="1">
            <a:off x="2382611" y="1861593"/>
            <a:ext cx="530709" cy="517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6F9F4A-A28D-D2BD-A4C6-2DE09497DD92}"/>
              </a:ext>
            </a:extLst>
          </p:cNvPr>
          <p:cNvCxnSpPr>
            <a:stCxn id="12" idx="2"/>
            <a:endCxn id="15" idx="7"/>
          </p:cNvCxnSpPr>
          <p:nvPr/>
        </p:nvCxnSpPr>
        <p:spPr>
          <a:xfrm flipH="1">
            <a:off x="1446409" y="2685124"/>
            <a:ext cx="634123" cy="39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708356-D9D4-C014-90ED-062D59811987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2382611" y="2991285"/>
            <a:ext cx="0" cy="852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7E83D70-7B25-9F9F-CCAA-4762B164ECE7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684689" y="2685124"/>
            <a:ext cx="923925" cy="62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A807C74-493C-F14C-CAF6-F12966B53DB5}"/>
              </a:ext>
            </a:extLst>
          </p:cNvPr>
          <p:cNvCxnSpPr>
            <a:stCxn id="13" idx="7"/>
            <a:endCxn id="14" idx="4"/>
          </p:cNvCxnSpPr>
          <p:nvPr/>
        </p:nvCxnSpPr>
        <p:spPr>
          <a:xfrm flipV="1">
            <a:off x="4124294" y="2008416"/>
            <a:ext cx="521185" cy="52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0BC2EB4-5C3F-0757-D294-603766794C0C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2684689" y="3472981"/>
            <a:ext cx="319768" cy="676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F716CD-6A13-BD8A-9A71-BFE0F089D266}"/>
              </a:ext>
            </a:extLst>
          </p:cNvPr>
          <p:cNvCxnSpPr>
            <a:cxnSpLocks/>
            <a:stCxn id="17" idx="6"/>
            <a:endCxn id="43" idx="0"/>
          </p:cNvCxnSpPr>
          <p:nvPr/>
        </p:nvCxnSpPr>
        <p:spPr>
          <a:xfrm>
            <a:off x="3608614" y="3472981"/>
            <a:ext cx="604157" cy="61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ABBFCDAF-D463-E3DC-9E76-AB1AC28D4A74}"/>
              </a:ext>
            </a:extLst>
          </p:cNvPr>
          <p:cNvSpPr/>
          <p:nvPr/>
        </p:nvSpPr>
        <p:spPr>
          <a:xfrm>
            <a:off x="3910692" y="4089380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C07347-FDAD-DDCB-32C3-65F9D3BF0253}"/>
              </a:ext>
            </a:extLst>
          </p:cNvPr>
          <p:cNvSpPr txBox="1"/>
          <p:nvPr/>
        </p:nvSpPr>
        <p:spPr>
          <a:xfrm>
            <a:off x="5910943" y="692612"/>
            <a:ext cx="3902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Select any vertex </a:t>
            </a:r>
            <a:r>
              <a:rPr lang="en-US" sz="3600" b="1" dirty="0"/>
              <a:t>v1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E71A76-C1F3-E892-F04E-CA3D07BBECFC}"/>
              </a:ext>
            </a:extLst>
          </p:cNvPr>
          <p:cNvSpPr txBox="1"/>
          <p:nvPr/>
        </p:nvSpPr>
        <p:spPr>
          <a:xfrm>
            <a:off x="5264148" y="2116501"/>
            <a:ext cx="5630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HashMap&lt;String, LinkedList&lt;String&gt;&gt; </a:t>
            </a:r>
            <a:r>
              <a:rPr lang="en-US" dirty="0" err="1">
                <a:latin typeface="Consolas" panose="020B0609020204030204" pitchFamily="49" charset="0"/>
              </a:rPr>
              <a:t>adjList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4347BB-B444-D40D-95A5-DC7028E8CBE2}"/>
              </a:ext>
            </a:extLst>
          </p:cNvPr>
          <p:cNvSpPr txBox="1"/>
          <p:nvPr/>
        </p:nvSpPr>
        <p:spPr>
          <a:xfrm>
            <a:off x="4947557" y="2571753"/>
            <a:ext cx="6263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 J: [K], A:[C], C:[A,D,B], F: [E, G, H, J], … 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5F66FF-2234-871F-1FDA-0F3D89FE524A}"/>
              </a:ext>
            </a:extLst>
          </p:cNvPr>
          <p:cNvSpPr txBox="1"/>
          <p:nvPr/>
        </p:nvSpPr>
        <p:spPr>
          <a:xfrm>
            <a:off x="5629924" y="3108315"/>
            <a:ext cx="46986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HashMaps</a:t>
            </a:r>
            <a:r>
              <a:rPr lang="en-US" dirty="0"/>
              <a:t> are unordered, and there is no way to pick a key at an “index”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DF989F-0628-D16F-CC72-F21AEADBDBED}"/>
              </a:ext>
            </a:extLst>
          </p:cNvPr>
          <p:cNvSpPr txBox="1"/>
          <p:nvPr/>
        </p:nvSpPr>
        <p:spPr>
          <a:xfrm>
            <a:off x="5421084" y="3888469"/>
            <a:ext cx="48827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Just return the first key when iterating over 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6AE0809-0AEF-2694-38C3-7CBB072F8E79}"/>
              </a:ext>
            </a:extLst>
          </p:cNvPr>
          <p:cNvSpPr txBox="1"/>
          <p:nvPr/>
        </p:nvSpPr>
        <p:spPr>
          <a:xfrm>
            <a:off x="6001854" y="4101537"/>
            <a:ext cx="33505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for(String key: </a:t>
            </a:r>
            <a:r>
              <a:rPr lang="en-US" dirty="0" err="1">
                <a:latin typeface="Consolas" panose="020B0609020204030204" pitchFamily="49" charset="0"/>
              </a:rPr>
              <a:t>adjList</a:t>
            </a:r>
            <a:r>
              <a:rPr lang="en-US" dirty="0"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latin typeface="Consolas" panose="020B0609020204030204" pitchFamily="49" charset="0"/>
              </a:rPr>
              <a:t>	return key;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95760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3 (0.99)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aphicFrame>
        <p:nvGraphicFramePr>
          <p:cNvPr id="73" name="Table 124">
            <a:extLst>
              <a:ext uri="{FF2B5EF4-FFF2-40B4-BE49-F238E27FC236}">
                <a16:creationId xmlns:a16="http://schemas.microsoft.com/office/drawing/2014/main" id="{D5E9D8CE-BD6B-6450-0C97-F5B19B2AAEDE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FA07E99A-52BE-DB11-E719-5B770287C3B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5AD7D36-C25D-07A6-55C9-2A8693E5991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9A87107-DF6E-0792-22B5-F22343D26D9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F9A60286-F992-5B1F-FA71-F5E6892EB0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6FA4686D-0634-2662-CE2F-2F1AEF345338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0CF10E-37A8-A9A8-D2F3-05D6D5FD2A68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609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3 (0.99)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7AC29363-C0DB-5451-89BB-B4851F886CA8}"/>
              </a:ext>
            </a:extLst>
          </p:cNvPr>
          <p:cNvSpPr txBox="1"/>
          <p:nvPr/>
        </p:nvSpPr>
        <p:spPr>
          <a:xfrm>
            <a:off x="10836804" y="1171738"/>
            <a:ext cx="1372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6 (1.51)</a:t>
            </a:r>
          </a:p>
        </p:txBody>
      </p:sp>
      <p:graphicFrame>
        <p:nvGraphicFramePr>
          <p:cNvPr id="73" name="Table 124">
            <a:extLst>
              <a:ext uri="{FF2B5EF4-FFF2-40B4-BE49-F238E27FC236}">
                <a16:creationId xmlns:a16="http://schemas.microsoft.com/office/drawing/2014/main" id="{C71968F7-AE06-ADB9-7548-7283B1D9AE1A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grpSp>
        <p:nvGrpSpPr>
          <p:cNvPr id="3" name="object 3">
            <a:extLst>
              <a:ext uri="{FF2B5EF4-FFF2-40B4-BE49-F238E27FC236}">
                <a16:creationId xmlns:a16="http://schemas.microsoft.com/office/drawing/2014/main" id="{2603DA4B-52AC-77F2-7D4A-36E967AF285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3F690C9-6A84-E7E4-A040-5AEC53AE7C8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3DCD348-E111-098F-9F12-278FECB611B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E409E4B-F95C-81AF-81FC-13CB39EE9C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6C6CB990-0DB7-3934-CDB9-6B8CF542A86F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96F178-BD9B-FB28-87EA-96FCDB1F99DD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3575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Repeat.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6 (1.51)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8086D13B-E50A-E4B5-F121-8628EEBEA74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312ACE8-B596-D833-DDA4-245574704FC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862B544-2B45-B349-0D65-E3EC05799A1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DFE84220-B222-33E9-F01F-70FE0DD741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BB021653-DECC-2C34-EB97-D3CFA6131471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BE0712-A6A5-8313-88A4-943025BEDEF3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748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Repeat?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6 (1.51)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FF232251-8DD6-7009-788E-BB16E5D1C77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EB0C12F-E237-CA7C-7DC2-06FB4B2206F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DC2FE3E-AD59-E6E6-3B11-F1C3C01EFDB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14A87C3B-4B9A-FAD9-8627-2260C6B187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725E7168-39A6-46F4-EDAA-F8EF81F09CF6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C3D336-FA8E-68DC-9991-0696ED18C0A6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405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Repeat? </a:t>
            </a:r>
          </a:p>
          <a:p>
            <a:r>
              <a:rPr lang="en-US" sz="3200" dirty="0"/>
              <a:t>	</a:t>
            </a:r>
            <a:r>
              <a:rPr lang="en-US" sz="3200" b="1" dirty="0">
                <a:solidFill>
                  <a:srgbClr val="7030A0"/>
                </a:solidFill>
              </a:rPr>
              <a:t>Neighbor 4? 1.51 + 0.93 &gt; 0.38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6 (1.51)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9E14BD68-ACE9-6CFA-A308-D488111DB30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5AA6D36-17E2-BCB0-12C6-DF913C2BB6B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AD001D8-0E7F-B568-CB9B-3151759A43E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455CF98F-FEED-157B-6119-DB285E716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3F62192F-A02F-BF83-DAA5-6A3400092B0B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7B437-7D7F-22D8-148B-9FD158BA2386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13131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Repeat? </a:t>
            </a:r>
          </a:p>
          <a:p>
            <a:r>
              <a:rPr lang="en-US" sz="3200" dirty="0"/>
              <a:t>	</a:t>
            </a:r>
            <a:r>
              <a:rPr lang="en-US" sz="3200" b="1" dirty="0">
                <a:solidFill>
                  <a:srgbClr val="7030A0"/>
                </a:solidFill>
              </a:rPr>
              <a:t>Neighbor 0? 1.51 + 0.58 &gt; 0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6 (1.51)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E5903E4A-2C02-0815-1CF2-048CE1FB5CB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75EB03C9-23F5-1819-1A1F-A08622AD2C3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2D9E0675-6C82-55C3-5C84-0F75AD0B2A9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D14061A6-A857-AB16-9223-4C811B3B7A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A3C96847-9AB6-8B1E-3D86-0045DDEE8BD9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7AA174-79D1-0BC7-58A0-C63F68F41091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1134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Repeat? </a:t>
            </a:r>
          </a:p>
          <a:p>
            <a:r>
              <a:rPr lang="en-US" sz="3200" dirty="0"/>
              <a:t>	</a:t>
            </a:r>
            <a:r>
              <a:rPr lang="en-US" sz="3200" b="1" dirty="0">
                <a:solidFill>
                  <a:srgbClr val="7030A0"/>
                </a:solidFill>
              </a:rPr>
              <a:t>Neighbor 2? 1.51 + 0.4 &gt; 0.26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6 (1.51)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7544E4D2-2972-1661-3548-7AC9B5675D7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26D3E42-5AE2-CD86-2871-8FE1B06A1D5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4D58A69-E2C9-6B2F-0E77-4C1EF7824DB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8048A833-B791-CC22-22C9-BA71237689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5E8DC721-B02F-A6EE-9932-BC2C951EF8C1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3BD579-6B6A-4707-F15D-403752F9CE8F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3219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are we done?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6 (1.51)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985358EB-BE57-39AF-9B76-A10D5C2080B0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3AF9C2E-EF59-ECCF-AACB-5B9627B07E1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D331A22-0583-6378-4D86-CDE357F4ED1B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8C915A28-08A0-C821-7E3B-41877367D3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86889EC2-A292-D882-2D59-EE031AAE9E2F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0A793-0251-E1D1-0698-07A494D8048E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207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are we done?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When the queue is empty!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6 (1.51)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grpSp>
        <p:nvGrpSpPr>
          <p:cNvPr id="3" name="object 3">
            <a:extLst>
              <a:ext uri="{FF2B5EF4-FFF2-40B4-BE49-F238E27FC236}">
                <a16:creationId xmlns:a16="http://schemas.microsoft.com/office/drawing/2014/main" id="{26F006B8-A13C-A323-8464-C88FDC98B32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03EC601-EB1B-BF3E-5572-BA653585718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399C09E0-E837-88F2-1E67-DF282789B38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FF080C63-BDAD-487C-2355-CD3B0ECDC6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7E1DCFBD-FFEA-EA8F-3A0E-997D28AB9B1C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C7E985-EE8A-2B51-9A47-117FF73B7D7E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52404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79DC7CC-1BEA-EDB8-7F15-0A5052A4CA8A}"/>
              </a:ext>
            </a:extLst>
          </p:cNvPr>
          <p:cNvSpPr txBox="1"/>
          <p:nvPr/>
        </p:nvSpPr>
        <p:spPr>
          <a:xfrm>
            <a:off x="7356841" y="134784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Distance from 0</a:t>
            </a:r>
          </a:p>
        </p:txBody>
      </p:sp>
      <p:graphicFrame>
        <p:nvGraphicFramePr>
          <p:cNvPr id="126" name="Table 124">
            <a:extLst>
              <a:ext uri="{FF2B5EF4-FFF2-40B4-BE49-F238E27FC236}">
                <a16:creationId xmlns:a16="http://schemas.microsoft.com/office/drawing/2014/main" id="{822D40B7-D498-5128-7F49-8A9445B6D582}"/>
              </a:ext>
            </a:extLst>
          </p:cNvPr>
          <p:cNvGraphicFramePr>
            <a:graphicFrameLocks noGrp="1"/>
          </p:cNvGraphicFramePr>
          <p:nvPr/>
        </p:nvGraphicFramePr>
        <p:xfrm>
          <a:off x="9084885" y="1171738"/>
          <a:ext cx="117375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87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586875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strike="noStrike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127" name="TextBox 126">
            <a:extLst>
              <a:ext uri="{FF2B5EF4-FFF2-40B4-BE49-F238E27FC236}">
                <a16:creationId xmlns:a16="http://schemas.microsoft.com/office/drawing/2014/main" id="{4D185F94-D7F9-0974-DA29-E9F0178B9F99}"/>
              </a:ext>
            </a:extLst>
          </p:cNvPr>
          <p:cNvSpPr txBox="1"/>
          <p:nvPr/>
        </p:nvSpPr>
        <p:spPr>
          <a:xfrm>
            <a:off x="908488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Previous vertex</a:t>
            </a:r>
          </a:p>
        </p:txBody>
      </p:sp>
      <p:graphicFrame>
        <p:nvGraphicFramePr>
          <p:cNvPr id="74" name="Table 124">
            <a:extLst>
              <a:ext uri="{FF2B5EF4-FFF2-40B4-BE49-F238E27FC236}">
                <a16:creationId xmlns:a16="http://schemas.microsoft.com/office/drawing/2014/main" id="{6E0CD548-3111-A049-E7BD-2A9CE073D7C0}"/>
              </a:ext>
            </a:extLst>
          </p:cNvPr>
          <p:cNvGraphicFramePr>
            <a:graphicFrameLocks noGrp="1"/>
          </p:cNvGraphicFramePr>
          <p:nvPr/>
        </p:nvGraphicFramePr>
        <p:xfrm>
          <a:off x="7182914" y="1134793"/>
          <a:ext cx="1381546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555">
                  <a:extLst>
                    <a:ext uri="{9D8B030D-6E8A-4147-A177-3AD203B41FA5}">
                      <a16:colId xmlns:a16="http://schemas.microsoft.com/office/drawing/2014/main" val="556211688"/>
                    </a:ext>
                  </a:extLst>
                </a:gridCol>
                <a:gridCol w="808991">
                  <a:extLst>
                    <a:ext uri="{9D8B030D-6E8A-4147-A177-3AD203B41FA5}">
                      <a16:colId xmlns:a16="http://schemas.microsoft.com/office/drawing/2014/main" val="7011557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106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57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7843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4780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1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0077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1.51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38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478043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6F0362DF-3D20-65D3-1E90-F6859C808534}"/>
              </a:ext>
            </a:extLst>
          </p:cNvPr>
          <p:cNvSpPr txBox="1"/>
          <p:nvPr/>
        </p:nvSpPr>
        <p:spPr>
          <a:xfrm>
            <a:off x="10721595" y="134783"/>
            <a:ext cx="15656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Priority queue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B937D74-B849-F255-83E8-4024C7CAA903}"/>
              </a:ext>
            </a:extLst>
          </p:cNvPr>
          <p:cNvCxnSpPr/>
          <p:nvPr/>
        </p:nvCxnSpPr>
        <p:spPr>
          <a:xfrm>
            <a:off x="109722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17363D8-70A9-3C0B-159E-0D84354ACA7E}"/>
              </a:ext>
            </a:extLst>
          </p:cNvPr>
          <p:cNvCxnSpPr/>
          <p:nvPr/>
        </p:nvCxnSpPr>
        <p:spPr>
          <a:xfrm>
            <a:off x="12039070" y="1171738"/>
            <a:ext cx="0" cy="3657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5A252900-DF84-60AA-F2F0-D80D58D5370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When are we done?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When the queue is empty!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5FD8F59-A144-9552-D3C6-6764F65F4AC8}"/>
              </a:ext>
            </a:extLst>
          </p:cNvPr>
          <p:cNvGrpSpPr/>
          <p:nvPr/>
        </p:nvGrpSpPr>
        <p:grpSpPr>
          <a:xfrm>
            <a:off x="4339984" y="337567"/>
            <a:ext cx="2945802" cy="864700"/>
            <a:chOff x="4339984" y="337567"/>
            <a:chExt cx="2945802" cy="864700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1CA7DCE-3938-8499-718B-16D0E4E1519B}"/>
                </a:ext>
              </a:extLst>
            </p:cNvPr>
            <p:cNvSpPr txBox="1"/>
            <p:nvPr/>
          </p:nvSpPr>
          <p:spPr>
            <a:xfrm>
              <a:off x="4406074" y="337567"/>
              <a:ext cx="122186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queue</a:t>
              </a:r>
            </a:p>
            <a:p>
              <a:pPr algn="ctr"/>
              <a:r>
                <a:rPr lang="en-US" sz="2400" b="1" dirty="0">
                  <a:latin typeface="Lucida Console" panose="020B0609040504020204" pitchFamily="49" charset="0"/>
                </a:rPr>
                <a:t>top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BF6E284A-5FB0-4F71-1F47-AC235CCBB95D}"/>
                </a:ext>
              </a:extLst>
            </p:cNvPr>
            <p:cNvSpPr txBox="1"/>
            <p:nvPr/>
          </p:nvSpPr>
          <p:spPr>
            <a:xfrm>
              <a:off x="5585836" y="552806"/>
              <a:ext cx="16999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= 6 (1.51)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3A3A94E-A43B-5555-EDE9-C84CE60C0EB8}"/>
                </a:ext>
              </a:extLst>
            </p:cNvPr>
            <p:cNvSpPr/>
            <p:nvPr/>
          </p:nvSpPr>
          <p:spPr>
            <a:xfrm>
              <a:off x="4339984" y="337567"/>
              <a:ext cx="2670416" cy="8647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22B56559-4F8F-B837-2C03-367C151E5793}"/>
              </a:ext>
            </a:extLst>
          </p:cNvPr>
          <p:cNvSpPr txBox="1"/>
          <p:nvPr/>
        </p:nvSpPr>
        <p:spPr>
          <a:xfrm rot="19978349">
            <a:off x="1770596" y="2743482"/>
            <a:ext cx="8487502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0" b="1" dirty="0">
                <a:solidFill>
                  <a:srgbClr val="FF0000"/>
                </a:solidFill>
              </a:rPr>
              <a:t>Dijkstra’s Algorithm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C4097D0E-22EB-1129-6734-84C6D4C912B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26CB32D6-B3E5-9C52-590E-122A3BFC745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73561E9B-4CDF-AEBA-B3CF-8AF662FC5D5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7" name="Picture 6" descr="Logo&#10;&#10;Description automatically generated with medium confidence">
            <a:extLst>
              <a:ext uri="{FF2B5EF4-FFF2-40B4-BE49-F238E27FC236}">
                <a16:creationId xmlns:a16="http://schemas.microsoft.com/office/drawing/2014/main" id="{996E88B0-BF67-CE79-5208-1B01F3B7B7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2C37E0B8-8B59-DB59-5F86-646E118EDC55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3664AD-4227-4E12-2806-AD8DC5EEAC16}"/>
              </a:ext>
            </a:extLst>
          </p:cNvPr>
          <p:cNvSpPr txBox="1"/>
          <p:nvPr/>
        </p:nvSpPr>
        <p:spPr>
          <a:xfrm>
            <a:off x="10471883" y="4874556"/>
            <a:ext cx="18643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030A0"/>
                </a:solidFill>
              </a:rPr>
              <a:t>vertex (distance)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04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3FBA6-2BDD-0F21-7D44-C8E45BC76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DBC1D0AC-0966-B104-6CBA-554035F962E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54732EB0-FE86-5D47-5C9B-6ABED3DB490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735D521-E265-688C-8272-BD9189C25CC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EDF1CFD-03C8-78BA-4544-14C2848826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5746E15-3EFC-C7A0-EDD1-4FDE0203601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29B8700-031A-4B3A-9057-26B3FD8DCF8E}"/>
              </a:ext>
            </a:extLst>
          </p:cNvPr>
          <p:cNvSpPr/>
          <p:nvPr/>
        </p:nvSpPr>
        <p:spPr>
          <a:xfrm>
            <a:off x="465364" y="4245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D4A6C5-257F-429A-0C5A-579621CF72AA}"/>
              </a:ext>
            </a:extLst>
          </p:cNvPr>
          <p:cNvSpPr/>
          <p:nvPr/>
        </p:nvSpPr>
        <p:spPr>
          <a:xfrm>
            <a:off x="465363" y="1951265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4E874F-08AC-3C8F-6EDD-4B9672436ACC}"/>
              </a:ext>
            </a:extLst>
          </p:cNvPr>
          <p:cNvSpPr/>
          <p:nvPr/>
        </p:nvSpPr>
        <p:spPr>
          <a:xfrm>
            <a:off x="2013857" y="4245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E06392-962F-CA34-2EEE-DE49AED9E6FF}"/>
              </a:ext>
            </a:extLst>
          </p:cNvPr>
          <p:cNvSpPr/>
          <p:nvPr/>
        </p:nvSpPr>
        <p:spPr>
          <a:xfrm>
            <a:off x="1476375" y="133894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2FBD236-9546-6BA3-4355-4B2482067584}"/>
              </a:ext>
            </a:extLst>
          </p:cNvPr>
          <p:cNvSpPr/>
          <p:nvPr/>
        </p:nvSpPr>
        <p:spPr>
          <a:xfrm>
            <a:off x="2824843" y="1338943"/>
            <a:ext cx="604157" cy="6123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6A9313C-7481-80A4-8DF0-CAACD08C35A7}"/>
              </a:ext>
            </a:extLst>
          </p:cNvPr>
          <p:cNvSpPr/>
          <p:nvPr/>
        </p:nvSpPr>
        <p:spPr>
          <a:xfrm>
            <a:off x="2080532" y="237896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18AF43E-3D11-4CF8-FF04-CE20756A798F}"/>
              </a:ext>
            </a:extLst>
          </p:cNvPr>
          <p:cNvSpPr/>
          <p:nvPr/>
        </p:nvSpPr>
        <p:spPr>
          <a:xfrm>
            <a:off x="3608614" y="2441123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26E779-E3B8-770A-0341-76A1DBCDDE0B}"/>
              </a:ext>
            </a:extLst>
          </p:cNvPr>
          <p:cNvSpPr/>
          <p:nvPr/>
        </p:nvSpPr>
        <p:spPr>
          <a:xfrm>
            <a:off x="4343400" y="1396094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7EC7EF8-F4DD-2F2D-2674-1C8374FDE67C}"/>
              </a:ext>
            </a:extLst>
          </p:cNvPr>
          <p:cNvSpPr/>
          <p:nvPr/>
        </p:nvSpPr>
        <p:spPr>
          <a:xfrm>
            <a:off x="930729" y="2991285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9D725E8-C125-E047-9F23-EA118D45366F}"/>
              </a:ext>
            </a:extLst>
          </p:cNvPr>
          <p:cNvSpPr/>
          <p:nvPr/>
        </p:nvSpPr>
        <p:spPr>
          <a:xfrm>
            <a:off x="2080532" y="3843526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9239C93-DE23-4E57-E909-E8E84BB21877}"/>
              </a:ext>
            </a:extLst>
          </p:cNvPr>
          <p:cNvSpPr/>
          <p:nvPr/>
        </p:nvSpPr>
        <p:spPr>
          <a:xfrm>
            <a:off x="3004457" y="3166820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435273-4AAF-4BBD-7CA5-B651CDCAB110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81044" y="947193"/>
            <a:ext cx="583808" cy="481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06C730-46F6-3096-E9E3-4E2B004AF1F1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1992055" y="1036865"/>
            <a:ext cx="323881" cy="39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993C28A-DC62-8773-E8DE-3CA734C82E98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981043" y="1861593"/>
            <a:ext cx="583809" cy="179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BF05CD4-A5E0-2A4E-9682-9737D2BC6B95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2080532" y="1645104"/>
            <a:ext cx="744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A63187C-31C9-3925-1FC8-7C78894F2398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 flipH="1">
            <a:off x="2382611" y="1861593"/>
            <a:ext cx="530709" cy="517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A50305-0227-10A2-1A8F-DE5FC592BC9F}"/>
              </a:ext>
            </a:extLst>
          </p:cNvPr>
          <p:cNvCxnSpPr>
            <a:stCxn id="12" idx="2"/>
            <a:endCxn id="15" idx="7"/>
          </p:cNvCxnSpPr>
          <p:nvPr/>
        </p:nvCxnSpPr>
        <p:spPr>
          <a:xfrm flipH="1">
            <a:off x="1446409" y="2685124"/>
            <a:ext cx="634123" cy="39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AC83246-8123-3BD3-17EC-BD9949BFD25A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2382611" y="2991285"/>
            <a:ext cx="0" cy="852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A7C3828-7ECD-A12A-07FE-5F4141705628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684689" y="2685124"/>
            <a:ext cx="923925" cy="62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D4E2C8C-F4F1-D408-5864-0A3605E024AE}"/>
              </a:ext>
            </a:extLst>
          </p:cNvPr>
          <p:cNvCxnSpPr>
            <a:stCxn id="13" idx="7"/>
            <a:endCxn id="14" idx="4"/>
          </p:cNvCxnSpPr>
          <p:nvPr/>
        </p:nvCxnSpPr>
        <p:spPr>
          <a:xfrm flipV="1">
            <a:off x="4124294" y="2008416"/>
            <a:ext cx="521185" cy="52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0AD5308-E6D7-9556-4631-88E4F0358EE3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2684689" y="3472981"/>
            <a:ext cx="319768" cy="676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5B1431-5054-6FB7-A32B-5F33071CABF6}"/>
              </a:ext>
            </a:extLst>
          </p:cNvPr>
          <p:cNvCxnSpPr>
            <a:cxnSpLocks/>
            <a:stCxn id="17" idx="6"/>
            <a:endCxn id="43" idx="0"/>
          </p:cNvCxnSpPr>
          <p:nvPr/>
        </p:nvCxnSpPr>
        <p:spPr>
          <a:xfrm>
            <a:off x="3608614" y="3472981"/>
            <a:ext cx="604157" cy="61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C3843CFC-6F70-057C-20D6-FDA5F9B4029D}"/>
              </a:ext>
            </a:extLst>
          </p:cNvPr>
          <p:cNvSpPr/>
          <p:nvPr/>
        </p:nvSpPr>
        <p:spPr>
          <a:xfrm>
            <a:off x="3910692" y="4089380"/>
            <a:ext cx="604157" cy="61232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521CB5-3F8A-82E8-E38C-51CAC516AF15}"/>
              </a:ext>
            </a:extLst>
          </p:cNvPr>
          <p:cNvSpPr txBox="1"/>
          <p:nvPr/>
        </p:nvSpPr>
        <p:spPr>
          <a:xfrm>
            <a:off x="5910943" y="692612"/>
            <a:ext cx="39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any vertex </a:t>
            </a:r>
            <a:r>
              <a:rPr lang="en-US" sz="3600" b="1" dirty="0"/>
              <a:t>v1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1B9B2A-278D-B7DD-32D6-219C373AEACF}"/>
              </a:ext>
            </a:extLst>
          </p:cNvPr>
          <p:cNvSpPr txBox="1"/>
          <p:nvPr/>
        </p:nvSpPr>
        <p:spPr>
          <a:xfrm>
            <a:off x="5559879" y="1610126"/>
            <a:ext cx="492885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Breadth First Traversal from vertex </a:t>
            </a:r>
            <a:r>
              <a:rPr lang="en-US" sz="2400" b="1" dirty="0"/>
              <a:t>v1</a:t>
            </a:r>
            <a:r>
              <a:rPr lang="en-US" sz="2400" dirty="0"/>
              <a:t> to all other vertices</a:t>
            </a:r>
          </a:p>
          <a:p>
            <a:endParaRPr lang="en-US" sz="2400" dirty="0"/>
          </a:p>
          <a:p>
            <a:r>
              <a:rPr lang="en-US" sz="2400" dirty="0"/>
              <a:t>While doing breadth first, keep track of the distance from vertex </a:t>
            </a:r>
            <a:r>
              <a:rPr lang="en-US" sz="2400" b="1" dirty="0"/>
              <a:t>v1</a:t>
            </a:r>
          </a:p>
        </p:txBody>
      </p:sp>
    </p:spTree>
    <p:extLst>
      <p:ext uri="{BB962C8B-B14F-4D97-AF65-F5344CB8AC3E}">
        <p14:creationId xmlns:p14="http://schemas.microsoft.com/office/powerpoint/2010/main" val="13962801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C3F1A10-5E73-4468-9155-568AE51923BA}"/>
              </a:ext>
            </a:extLst>
          </p:cNvPr>
          <p:cNvSpPr txBox="1"/>
          <p:nvPr/>
        </p:nvSpPr>
        <p:spPr>
          <a:xfrm>
            <a:off x="6726466" y="121934"/>
            <a:ext cx="55027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Assumptions: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directed.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edge-weighted.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Edge weights are non-negative.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need not be simple (though our example will be).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76650D-577E-417E-A416-FD32FBA737C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happens if there are self-loops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1BA1C4C-17D8-3371-7D2B-31425405218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2B8692D-A0BB-8A0B-A4A5-B48FD23598F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665990E6-0769-A6A4-4773-046B80E0B2BC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5116A502-1CE1-D94A-0761-10447FD3BF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E13A7466-3367-6437-9639-4847D5DBA546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077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C3F1A10-5E73-4468-9155-568AE51923BA}"/>
              </a:ext>
            </a:extLst>
          </p:cNvPr>
          <p:cNvSpPr txBox="1"/>
          <p:nvPr/>
        </p:nvSpPr>
        <p:spPr>
          <a:xfrm>
            <a:off x="6726466" y="121934"/>
            <a:ext cx="55027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Assumptions: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directed.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edge-weighted.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Edge weights are non-negative.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need not be simple (though our example will be).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76650D-577E-417E-A416-FD32FBA737C2}"/>
              </a:ext>
            </a:extLst>
          </p:cNvPr>
          <p:cNvSpPr txBox="1"/>
          <p:nvPr/>
        </p:nvSpPr>
        <p:spPr>
          <a:xfrm>
            <a:off x="787924" y="5289106"/>
            <a:ext cx="110637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happens if there are self-loops?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  <a:r>
              <a:rPr lang="en-US" sz="2800" dirty="0"/>
              <a:t>They are never taken, since they will never lower the cost of a path.</a:t>
            </a: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6425E9FB-82F4-49D9-DE14-9CB31EB397C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3433D9EA-7459-DCD8-2D4C-7368670AC61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7312D51-BBE9-EB98-A38B-60A741F537A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3EBB65EE-1B1B-140F-E1DE-980F692B59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61109FEE-EC04-F322-35F3-D28B2782809E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4608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C3F1A10-5E73-4468-9155-568AE51923BA}"/>
              </a:ext>
            </a:extLst>
          </p:cNvPr>
          <p:cNvSpPr txBox="1"/>
          <p:nvPr/>
        </p:nvSpPr>
        <p:spPr>
          <a:xfrm>
            <a:off x="6726466" y="121934"/>
            <a:ext cx="55027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Assumptions: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directed.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edge-weighted.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Edge weights are non-negative.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need not be simple (though our example will be).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76650D-577E-417E-A416-FD32FBA737C2}"/>
              </a:ext>
            </a:extLst>
          </p:cNvPr>
          <p:cNvSpPr txBox="1"/>
          <p:nvPr/>
        </p:nvSpPr>
        <p:spPr>
          <a:xfrm>
            <a:off x="1336062" y="5289106"/>
            <a:ext cx="10515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happens if there are parallel edges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891C4CEF-E2EB-AAAF-4842-4BD1FEE96D72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A12CB7D-CA67-626C-3AFE-1B3EC78CF82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0F7A0CBB-9C47-9084-5CC2-300AB12C3B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88D109EF-0368-7BF9-0F93-8997107C0A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45B43835-0358-6781-837E-A489D8A1AB88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22311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C3F1A10-5E73-4468-9155-568AE51923BA}"/>
              </a:ext>
            </a:extLst>
          </p:cNvPr>
          <p:cNvSpPr txBox="1"/>
          <p:nvPr/>
        </p:nvSpPr>
        <p:spPr>
          <a:xfrm>
            <a:off x="6726466" y="121934"/>
            <a:ext cx="55027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Assumptions: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directed.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edge-weighted.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Edge weights are non-negative.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need not be simple (though our example will be).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76650D-577E-417E-A416-FD32FBA737C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happens if there are parallel edges?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  <a:r>
              <a:rPr lang="en-US" sz="3200" dirty="0"/>
              <a:t>The cheapest one is taken and all others are ignored.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A1D7C9E1-F74E-E44E-1490-6DC228790D88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729425F-6A66-A1A9-70D5-4ABB86F7E99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447DED24-2E51-EE11-2C6F-332B453182C9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04E4623B-8FD7-6544-B01E-C7256A0EB4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5F356299-B7BF-2E13-9D31-96101E62C371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57738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4CA-E6EA-4256-83BC-25FAA418C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Shortest Path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755DDA-BF2F-8264-F735-A0031D7D9849}"/>
              </a:ext>
            </a:extLst>
          </p:cNvPr>
          <p:cNvGrpSpPr/>
          <p:nvPr/>
        </p:nvGrpSpPr>
        <p:grpSpPr>
          <a:xfrm>
            <a:off x="201347" y="1563550"/>
            <a:ext cx="7131791" cy="3792899"/>
            <a:chOff x="1504740" y="1730101"/>
            <a:chExt cx="5413841" cy="287924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A7EF53C9-378F-42B4-E426-B10DBB1B96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A7FD7D87-28CC-F476-6D3D-B62EA75E4E6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4B8CD058-700D-A04E-4FB7-A3E5AF8853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74100CC6-AB4F-C749-EC94-7316F4BD2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821B89-74B5-18BF-5990-9EF7A9AD8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9A81419-4EFE-4B72-5A7D-675018FC727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79FA4C56-444A-612D-DE5A-C310AA3BA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D076301-6605-A6AE-B410-604A22EC7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70C9C968-222B-7AFB-4E97-B0B9C8A25A8C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629873E-4645-D0F7-2C3F-47287A4D2D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3E0952F-F996-A139-9D5E-2024F7399EDA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1593EA27-175D-1FEA-B7A2-B9CCE9CA7685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51C00B-9F87-940C-A0E3-27A6B71D2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8ECCE7B3-5758-3116-783E-9ECB70FE9CCC}"/>
                </a:ext>
              </a:extLst>
            </p:cNvPr>
            <p:cNvCxnSpPr>
              <a:endCxn id="139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635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BDD0EC2-4AAE-DEFD-FA54-AED508D385F7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A6700B1-4F8A-7DCD-9F28-A1ADF2F7A85F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39D8BAA3-CFC8-D844-05D1-8ED8D014B5AF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9684AB47-C929-D231-9866-610A6D49C28B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0AF314E-1329-D549-D039-CA7B59CFE7E0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41C2988-D934-31C5-7092-7F1D95789B0C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6F8E24DA-9427-9D43-D68F-C5172789BE87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6BE6C500-808C-F4F5-CE27-DFED2824F8AB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D88DA9B1-4B77-CA97-5DE9-FEB6641370D2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893F2479-4C54-046E-0025-DE71FF95AFA5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7304F3DD-7852-DC2F-F807-937D7A7F41ED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DBAD2CF1-5AA8-18A5-BE25-38CA8DD05413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6A9B9E7E-E5A5-047B-A203-8A1DFBC5896A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DA656D1-D2F1-29BA-2170-5F7610CA1165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70AD6E43-AEA4-7D28-12D2-50C7BDCB566A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C59EB9C4-BE4A-574A-3069-3B7B51223A70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1904DDE6-D5D7-A504-5F26-134EAC6A2B4B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7BB695C4-9B43-7038-4C1C-8965CEC11091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88E9D156-EC3A-CEC0-4C86-47B4469EA04F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8DFD5195-D314-E3DD-E46B-D5629F7E2870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80FDAB3E-CD2D-FFDE-4D64-94D8FA3B4155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D777D6FF-98D2-8B5C-2922-791879434DE0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6337114A-44DE-3125-5275-BDB92CBFB7D9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F7ACD719-BBA2-3A47-4BEC-B64AA6868343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AE86AD97-1B3E-328A-F840-CE8675AC75DA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7879611-CC16-3711-AEE7-B82D2F5C34FB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CD3823B-8C18-F4BC-467F-F6B8F8131292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5843AEA3-9DB2-FFB6-F5D5-0EC56E3E9481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55C47895-B900-FC36-F04F-28E1C348DADE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04EC521-A12F-E416-0D9E-245CAD34BF5E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A1F90BA-DFF6-88B4-E18F-47ABB4054F58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572CEA3-E3D0-B524-3760-D7F52CA9C14A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CC7225C4-3117-6E73-F4E5-61B64A2E3395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F9629BB-286B-16D8-404E-737C0FD73B3E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2448591-D276-E4B8-F402-F003D990FD36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53A058B-F699-43F0-9FCA-166512C6C5DA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61C496A-A567-4641-62DD-3EAD3DA57E6F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EDE9057-CE24-5278-1367-06E0A0426605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948E9A0-2F52-0362-78F8-0C7E354E821D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E4361A2-DEA5-6CF6-4E8C-EB24F280090F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6C3F1A10-5E73-4468-9155-568AE51923BA}"/>
              </a:ext>
            </a:extLst>
          </p:cNvPr>
          <p:cNvSpPr txBox="1"/>
          <p:nvPr/>
        </p:nvSpPr>
        <p:spPr>
          <a:xfrm>
            <a:off x="6726466" y="121934"/>
            <a:ext cx="5502716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Assumptions: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directed.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is edge-weighted.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Edge weights are non-negative.</a:t>
            </a:r>
          </a:p>
          <a:p>
            <a:pPr marL="635000" indent="-346075">
              <a:buFont typeface="Arial" panose="020B0604020202020204" pitchFamily="34" charset="0"/>
              <a:buChar char="•"/>
            </a:pPr>
            <a:r>
              <a:rPr lang="en-US" sz="2800" dirty="0"/>
              <a:t>Graph need not be simple (though our example will be).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D76650D-577E-417E-A416-FD32FBA737C2}"/>
              </a:ext>
            </a:extLst>
          </p:cNvPr>
          <p:cNvSpPr txBox="1"/>
          <p:nvPr/>
        </p:nvSpPr>
        <p:spPr>
          <a:xfrm>
            <a:off x="1336062" y="5289106"/>
            <a:ext cx="105155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happens if there are negative weights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  <a:p>
            <a:r>
              <a:rPr lang="en-US" sz="3200" b="1" dirty="0">
                <a:solidFill>
                  <a:srgbClr val="7030A0"/>
                </a:solidFill>
              </a:rPr>
              <a:t>	</a:t>
            </a:r>
            <a:endParaRPr lang="en-US" sz="3200" dirty="0"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ED8DF48F-5A63-0F44-98C7-4657CC64E41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21D9C21-27BC-8EE2-2369-EB5A0EF9AC4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9D5E40E-1038-FF1F-33C9-873196C539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A5C5706-D2B2-0FCD-EC50-9864FA9178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8637E1CC-DBF9-4419-8D05-6EDBBCB8C48C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1262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ED8DF48F-5A63-0F44-98C7-4657CC64E41F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21D9C21-27BC-8EE2-2369-EB5A0EF9AC48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99D5E40E-1038-FF1F-33C9-873196C53946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6" name="Picture 5" descr="Logo&#10;&#10;Description automatically generated with medium confidence">
            <a:extLst>
              <a:ext uri="{FF2B5EF4-FFF2-40B4-BE49-F238E27FC236}">
                <a16:creationId xmlns:a16="http://schemas.microsoft.com/office/drawing/2014/main" id="{AA5C5706-D2B2-0FCD-EC50-9864FA9178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7" name="Slide Number Placeholder 23">
            <a:extLst>
              <a:ext uri="{FF2B5EF4-FFF2-40B4-BE49-F238E27FC236}">
                <a16:creationId xmlns:a16="http://schemas.microsoft.com/office/drawing/2014/main" id="{8637E1CC-DBF9-4419-8D05-6EDBBCB8C48C}"/>
              </a:ext>
            </a:extLst>
          </p:cNvPr>
          <p:cNvSpPr txBox="1">
            <a:spLocks/>
          </p:cNvSpPr>
          <p:nvPr/>
        </p:nvSpPr>
        <p:spPr>
          <a:xfrm>
            <a:off x="11678652" y="6536620"/>
            <a:ext cx="421907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 kern="0"/>
            </a:defPPr>
            <a:lvl1pPr marL="0" algn="r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A15D54-C42C-AB63-3D9E-FA1200BCEE86}"/>
              </a:ext>
            </a:extLst>
          </p:cNvPr>
          <p:cNvSpPr txBox="1"/>
          <p:nvPr/>
        </p:nvSpPr>
        <p:spPr>
          <a:xfrm>
            <a:off x="4194972" y="44381"/>
            <a:ext cx="8151396" cy="313932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Edge implements Comparable&lt;Edge&gt;{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	private int </a:t>
            </a:r>
            <a:r>
              <a:rPr lang="en-US" dirty="0" err="1">
                <a:latin typeface="Consolas" panose="020B0609020204030204" pitchFamily="49" charset="0"/>
              </a:rPr>
              <a:t>sourceVertex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private int </a:t>
            </a:r>
            <a:r>
              <a:rPr lang="en-US" dirty="0" err="1">
                <a:latin typeface="Consolas" panose="020B0609020204030204" pitchFamily="49" charset="0"/>
              </a:rPr>
              <a:t>destVertex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	private double weight;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</a:p>
          <a:p>
            <a:r>
              <a:rPr lang="en-US" dirty="0">
                <a:latin typeface="Consolas" panose="020B0609020204030204" pitchFamily="49" charset="0"/>
              </a:rPr>
              <a:t>	public Edge(int vertex1, int vertex2, double weight) {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this.sourceVertex</a:t>
            </a:r>
            <a:r>
              <a:rPr lang="en-US" dirty="0">
                <a:latin typeface="Consolas" panose="020B0609020204030204" pitchFamily="49" charset="0"/>
              </a:rPr>
              <a:t> = vertex1;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this.destVertex</a:t>
            </a:r>
            <a:r>
              <a:rPr lang="en-US" dirty="0">
                <a:latin typeface="Consolas" panose="020B0609020204030204" pitchFamily="49" charset="0"/>
              </a:rPr>
              <a:t> = vertex2;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</a:rPr>
              <a:t>this.weight</a:t>
            </a:r>
            <a:r>
              <a:rPr lang="en-US" dirty="0">
                <a:latin typeface="Consolas" panose="020B0609020204030204" pitchFamily="49" charset="0"/>
              </a:rPr>
              <a:t> = weight;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3EE045-6DE6-CAD3-77CE-7162A1071EA7}"/>
              </a:ext>
            </a:extLst>
          </p:cNvPr>
          <p:cNvGrpSpPr/>
          <p:nvPr/>
        </p:nvGrpSpPr>
        <p:grpSpPr>
          <a:xfrm>
            <a:off x="0" y="2743721"/>
            <a:ext cx="7131791" cy="3792899"/>
            <a:chOff x="1504740" y="1730101"/>
            <a:chExt cx="5413841" cy="287924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6C08828-4998-BB23-274B-FAF725F09B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12509" y="3362036"/>
              <a:ext cx="780176" cy="9032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9AB67A0-0E2C-7C4F-A277-6AD50D4CD4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8509" y="3749964"/>
              <a:ext cx="2262909" cy="508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2EEF5A6-89EE-ADA2-43A9-5304BBD212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5273" y="4267200"/>
              <a:ext cx="3805382" cy="184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ECE0DA9-4BCB-E676-0449-64068A5A6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13018" y="3306618"/>
              <a:ext cx="1403927" cy="36945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0912A33-38DD-0D53-D25D-F6480A1442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27564" y="3676073"/>
              <a:ext cx="1394691" cy="5172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26FB292-577C-D23A-E4A1-83E5658D12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49964" y="2881745"/>
              <a:ext cx="1551709" cy="323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8B7F739-6B6A-0CC5-E3FC-D29D2EAECE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3600" y="2955636"/>
              <a:ext cx="1293091" cy="1320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8F1F27F-4AFB-6861-B8E8-9FF962BAD1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0655" y="2410691"/>
              <a:ext cx="2336800" cy="4064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24D516A-5F17-B8B9-0424-CC97666A6932}"/>
                </a:ext>
              </a:extLst>
            </p:cNvPr>
            <p:cNvCxnSpPr>
              <a:cxnSpLocks/>
            </p:cNvCxnSpPr>
            <p:nvPr/>
          </p:nvCxnSpPr>
          <p:spPr>
            <a:xfrm>
              <a:off x="6160655" y="2382982"/>
              <a:ext cx="18472" cy="165330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3CB8236-5DE1-BDCD-0429-396DC266F7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7128" y="2386211"/>
              <a:ext cx="1193370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6AB7C9-BD0C-0035-6BAB-C90CC1697F01}"/>
                </a:ext>
              </a:extLst>
            </p:cNvPr>
            <p:cNvCxnSpPr>
              <a:cxnSpLocks/>
            </p:cNvCxnSpPr>
            <p:nvPr/>
          </p:nvCxnSpPr>
          <p:spPr>
            <a:xfrm>
              <a:off x="2101490" y="2432617"/>
              <a:ext cx="1239864" cy="37195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A9BD863-35BD-691B-BE85-9B2F667F2540}"/>
                </a:ext>
              </a:extLst>
            </p:cNvPr>
            <p:cNvCxnSpPr>
              <a:cxnSpLocks/>
            </p:cNvCxnSpPr>
            <p:nvPr/>
          </p:nvCxnSpPr>
          <p:spPr>
            <a:xfrm>
              <a:off x="2072602" y="2299855"/>
              <a:ext cx="23467" cy="178261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F806BD6-B0AC-807E-DE42-667F54EEDC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6243" y="2541722"/>
              <a:ext cx="0" cy="16700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C9443E-910D-AC82-B518-496D9D6355AA}"/>
                </a:ext>
              </a:extLst>
            </p:cNvPr>
            <p:cNvCxnSpPr>
              <a:endCxn id="65" idx="2"/>
            </p:cNvCxnSpPr>
            <p:nvPr/>
          </p:nvCxnSpPr>
          <p:spPr>
            <a:xfrm flipV="1">
              <a:off x="2181148" y="1999281"/>
              <a:ext cx="1658319" cy="3564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DA389AF-E06D-1EB8-1402-A4C7D03E21BF}"/>
                </a:ext>
              </a:extLst>
            </p:cNvPr>
            <p:cNvCxnSpPr>
              <a:cxnSpLocks/>
            </p:cNvCxnSpPr>
            <p:nvPr/>
          </p:nvCxnSpPr>
          <p:spPr>
            <a:xfrm>
              <a:off x="4073236" y="1939636"/>
              <a:ext cx="1884219" cy="3602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43579AE-96F9-A4DD-5C8F-0C72D78C9B15}"/>
                </a:ext>
              </a:extLst>
            </p:cNvPr>
            <p:cNvGrpSpPr/>
            <p:nvPr/>
          </p:nvGrpSpPr>
          <p:grpSpPr>
            <a:xfrm>
              <a:off x="3489136" y="3459360"/>
              <a:ext cx="411183" cy="523220"/>
              <a:chOff x="3705441" y="3151227"/>
              <a:chExt cx="411183" cy="523220"/>
            </a:xfrm>
          </p:grpSpPr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E7DBA8B3-CFB7-F92C-59D0-D9F341F27BA6}"/>
                  </a:ext>
                </a:extLst>
              </p:cNvPr>
              <p:cNvSpPr/>
              <p:nvPr/>
            </p:nvSpPr>
            <p:spPr>
              <a:xfrm>
                <a:off x="3705441" y="3154042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AC3899EA-73D6-49C9-19F3-A83C913BDCD9}"/>
                  </a:ext>
                </a:extLst>
              </p:cNvPr>
              <p:cNvSpPr txBox="1"/>
              <p:nvPr/>
            </p:nvSpPr>
            <p:spPr>
              <a:xfrm>
                <a:off x="3770171" y="315122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0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87A0BF7-A379-B996-E64F-611E3667EBB4}"/>
                </a:ext>
              </a:extLst>
            </p:cNvPr>
            <p:cNvGrpSpPr/>
            <p:nvPr/>
          </p:nvGrpSpPr>
          <p:grpSpPr>
            <a:xfrm>
              <a:off x="3846900" y="1730101"/>
              <a:ext cx="411183" cy="523220"/>
              <a:chOff x="3705439" y="4753522"/>
              <a:chExt cx="411183" cy="523220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DD676360-EA8F-4D1A-C7CD-BD21BDA8F51D}"/>
                  </a:ext>
                </a:extLst>
              </p:cNvPr>
              <p:cNvSpPr/>
              <p:nvPr/>
            </p:nvSpPr>
            <p:spPr>
              <a:xfrm>
                <a:off x="3705439" y="4764267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CC7274-D1E5-DC1C-523D-5295DA17FBB9}"/>
                  </a:ext>
                </a:extLst>
              </p:cNvPr>
              <p:cNvSpPr txBox="1"/>
              <p:nvPr/>
            </p:nvSpPr>
            <p:spPr>
              <a:xfrm>
                <a:off x="3770171" y="475352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1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050FF50-3DFE-A867-20BA-3088F9E542A4}"/>
                </a:ext>
              </a:extLst>
            </p:cNvPr>
            <p:cNvGrpSpPr/>
            <p:nvPr/>
          </p:nvGrpSpPr>
          <p:grpSpPr>
            <a:xfrm>
              <a:off x="5087851" y="2968984"/>
              <a:ext cx="411183" cy="523220"/>
              <a:chOff x="5632530" y="4753521"/>
              <a:chExt cx="411183" cy="523220"/>
            </a:xfrm>
          </p:grpSpPr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2E33DA8B-85F4-DEC7-7A54-16FD31E5C85B}"/>
                  </a:ext>
                </a:extLst>
              </p:cNvPr>
              <p:cNvSpPr/>
              <p:nvPr/>
            </p:nvSpPr>
            <p:spPr>
              <a:xfrm>
                <a:off x="5632530" y="4764266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CB9F252-37C4-A8C7-0EF4-5A28C0007AD3}"/>
                  </a:ext>
                </a:extLst>
              </p:cNvPr>
              <p:cNvSpPr txBox="1"/>
              <p:nvPr/>
            </p:nvSpPr>
            <p:spPr>
              <a:xfrm>
                <a:off x="5705052" y="4753521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2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40618869-1C14-F42A-CB31-B6E447A71846}"/>
                </a:ext>
              </a:extLst>
            </p:cNvPr>
            <p:cNvGrpSpPr/>
            <p:nvPr/>
          </p:nvGrpSpPr>
          <p:grpSpPr>
            <a:xfrm>
              <a:off x="5949112" y="2129970"/>
              <a:ext cx="411183" cy="523220"/>
              <a:chOff x="5632530" y="3140377"/>
              <a:chExt cx="411183" cy="52322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1CD6AABF-EA46-4A86-B949-4914DF277507}"/>
                  </a:ext>
                </a:extLst>
              </p:cNvPr>
              <p:cNvSpPr/>
              <p:nvPr/>
            </p:nvSpPr>
            <p:spPr>
              <a:xfrm>
                <a:off x="5632530" y="3154040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54F0FE4-EF3E-DFBF-F4C1-4BBBCB1DF3D7}"/>
                  </a:ext>
                </a:extLst>
              </p:cNvPr>
              <p:cNvSpPr txBox="1"/>
              <p:nvPr/>
            </p:nvSpPr>
            <p:spPr>
              <a:xfrm>
                <a:off x="5705052" y="3140377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3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8B6AAAC8-3535-7254-E328-9F9F18574FB2}"/>
                </a:ext>
              </a:extLst>
            </p:cNvPr>
            <p:cNvGrpSpPr/>
            <p:nvPr/>
          </p:nvGrpSpPr>
          <p:grpSpPr>
            <a:xfrm>
              <a:off x="1950019" y="4059389"/>
              <a:ext cx="411183" cy="523220"/>
              <a:chOff x="7559618" y="3140373"/>
              <a:chExt cx="411183" cy="52322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AD7994C-D650-FEE7-CF70-3F0527A13212}"/>
                  </a:ext>
                </a:extLst>
              </p:cNvPr>
              <p:cNvSpPr/>
              <p:nvPr/>
            </p:nvSpPr>
            <p:spPr>
              <a:xfrm>
                <a:off x="7559618" y="3154038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6F04C09-5223-16F5-6DA5-81C2ECF2A674}"/>
                  </a:ext>
                </a:extLst>
              </p:cNvPr>
              <p:cNvSpPr txBox="1"/>
              <p:nvPr/>
            </p:nvSpPr>
            <p:spPr>
              <a:xfrm>
                <a:off x="7625221" y="3140373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4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BD91EF0-7CA8-E42F-FB22-ECFF9EB2E1EA}"/>
                </a:ext>
              </a:extLst>
            </p:cNvPr>
            <p:cNvGrpSpPr/>
            <p:nvPr/>
          </p:nvGrpSpPr>
          <p:grpSpPr>
            <a:xfrm>
              <a:off x="1950018" y="2135781"/>
              <a:ext cx="412590" cy="523220"/>
              <a:chOff x="7559617" y="4766138"/>
              <a:chExt cx="412590" cy="523220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FF2FE36-FA4B-2AD6-8131-1E53E757DE9C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3BB6F4E-6981-DEBA-6EDF-4D5CEBCD76C8}"/>
                  </a:ext>
                </a:extLst>
              </p:cNvPr>
              <p:cNvSpPr txBox="1"/>
              <p:nvPr/>
            </p:nvSpPr>
            <p:spPr>
              <a:xfrm>
                <a:off x="7635493" y="4766138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5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3EEE398-34FA-B085-AE07-CBA5623E0E21}"/>
                </a:ext>
              </a:extLst>
            </p:cNvPr>
            <p:cNvGrpSpPr/>
            <p:nvPr/>
          </p:nvGrpSpPr>
          <p:grpSpPr>
            <a:xfrm>
              <a:off x="5961262" y="4050851"/>
              <a:ext cx="411183" cy="529137"/>
              <a:chOff x="7559617" y="4775715"/>
              <a:chExt cx="411183" cy="529137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FDEE3DBD-F2D9-762F-56A5-2606A60FF85A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1EFFE54-FF6F-9F9D-F792-CC910E550B25}"/>
                  </a:ext>
                </a:extLst>
              </p:cNvPr>
              <p:cNvSpPr txBox="1"/>
              <p:nvPr/>
            </p:nvSpPr>
            <p:spPr>
              <a:xfrm>
                <a:off x="7619995" y="4781632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6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7C00103-0642-BD39-6B22-119FE1F33065}"/>
                </a:ext>
              </a:extLst>
            </p:cNvPr>
            <p:cNvGrpSpPr/>
            <p:nvPr/>
          </p:nvGrpSpPr>
          <p:grpSpPr>
            <a:xfrm>
              <a:off x="3364601" y="2598985"/>
              <a:ext cx="412590" cy="529139"/>
              <a:chOff x="7559617" y="4775715"/>
              <a:chExt cx="412590" cy="529139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71706A3-5A32-0E42-25B6-B86A2F26B97E}"/>
                  </a:ext>
                </a:extLst>
              </p:cNvPr>
              <p:cNvSpPr/>
              <p:nvPr/>
            </p:nvSpPr>
            <p:spPr>
              <a:xfrm>
                <a:off x="7559617" y="4775715"/>
                <a:ext cx="411183" cy="4111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A230476-269A-1178-1437-B6CA30AC08B3}"/>
                  </a:ext>
                </a:extLst>
              </p:cNvPr>
              <p:cNvSpPr txBox="1"/>
              <p:nvPr/>
            </p:nvSpPr>
            <p:spPr>
              <a:xfrm>
                <a:off x="7635493" y="4781634"/>
                <a:ext cx="3367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/>
                  <a:t>7</a:t>
                </a: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00190DB-0EFE-02DE-15C3-79DFD53FB656}"/>
                </a:ext>
              </a:extLst>
            </p:cNvPr>
            <p:cNvSpPr txBox="1"/>
            <p:nvPr/>
          </p:nvSpPr>
          <p:spPr>
            <a:xfrm>
              <a:off x="2188344" y="29456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C7CA5B-9F3E-61BF-4BA1-4EC6B9AC340E}"/>
                </a:ext>
              </a:extLst>
            </p:cNvPr>
            <p:cNvSpPr txBox="1"/>
            <p:nvPr/>
          </p:nvSpPr>
          <p:spPr>
            <a:xfrm>
              <a:off x="1504740" y="329843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28D3A9E-1984-E35D-C6F9-3D6C9C31EE92}"/>
                </a:ext>
              </a:extLst>
            </p:cNvPr>
            <p:cNvSpPr txBox="1"/>
            <p:nvPr/>
          </p:nvSpPr>
          <p:spPr>
            <a:xfrm rot="18840000">
              <a:off x="2392397" y="3227089"/>
              <a:ext cx="7704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0.37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46A44A5-545F-7C78-9622-E056DEDDDF95}"/>
                </a:ext>
              </a:extLst>
            </p:cNvPr>
            <p:cNvSpPr txBox="1"/>
            <p:nvPr/>
          </p:nvSpPr>
          <p:spPr>
            <a:xfrm rot="960000">
              <a:off x="2739982" y="229105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B28E3E3-B281-5A57-C461-7997605D60F1}"/>
                </a:ext>
              </a:extLst>
            </p:cNvPr>
            <p:cNvSpPr txBox="1"/>
            <p:nvPr/>
          </p:nvSpPr>
          <p:spPr>
            <a:xfrm rot="960000">
              <a:off x="2472067" y="2594980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0.28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C1E30F8-DFCC-2EC5-7641-8D460CC2ABE6}"/>
                </a:ext>
              </a:extLst>
            </p:cNvPr>
            <p:cNvSpPr txBox="1"/>
            <p:nvPr/>
          </p:nvSpPr>
          <p:spPr>
            <a:xfrm rot="20820000">
              <a:off x="2655940" y="1831166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0.22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426CD18-31AC-6F77-34E3-2C554F067499}"/>
                </a:ext>
              </a:extLst>
            </p:cNvPr>
            <p:cNvSpPr txBox="1"/>
            <p:nvPr/>
          </p:nvSpPr>
          <p:spPr>
            <a:xfrm rot="20400000">
              <a:off x="2756438" y="3572344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0.38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2286BEA-5C48-1F1B-B490-B830646E7DDB}"/>
                </a:ext>
              </a:extLst>
            </p:cNvPr>
            <p:cNvSpPr txBox="1"/>
            <p:nvPr/>
          </p:nvSpPr>
          <p:spPr>
            <a:xfrm rot="20700000">
              <a:off x="4034360" y="316885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0.26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3801E06-6AF6-CC72-2F03-205C42A20920}"/>
                </a:ext>
              </a:extLst>
            </p:cNvPr>
            <p:cNvSpPr txBox="1"/>
            <p:nvPr/>
          </p:nvSpPr>
          <p:spPr>
            <a:xfrm rot="21060000">
              <a:off x="4211400" y="2325309"/>
              <a:ext cx="7801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0.39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75C12FC-F6AC-C42B-1740-02BE167B20D1}"/>
                </a:ext>
              </a:extLst>
            </p:cNvPr>
            <p:cNvSpPr txBox="1"/>
            <p:nvPr/>
          </p:nvSpPr>
          <p:spPr>
            <a:xfrm rot="600000">
              <a:off x="4718014" y="181965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0.29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D3F6DE6-43AA-F1B9-FD49-7007A85ECAD8}"/>
                </a:ext>
              </a:extLst>
            </p:cNvPr>
            <p:cNvSpPr txBox="1"/>
            <p:nvPr/>
          </p:nvSpPr>
          <p:spPr>
            <a:xfrm rot="720000">
              <a:off x="4282949" y="274663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0.34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BB0A5E7-DDA6-A35F-62CD-75919CC6B572}"/>
                </a:ext>
              </a:extLst>
            </p:cNvPr>
            <p:cNvSpPr txBox="1"/>
            <p:nvPr/>
          </p:nvSpPr>
          <p:spPr>
            <a:xfrm>
              <a:off x="6138405" y="2897668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A66BFCE-AD60-BF4E-DA8E-2A54B0BFD296}"/>
                </a:ext>
              </a:extLst>
            </p:cNvPr>
            <p:cNvSpPr txBox="1"/>
            <p:nvPr/>
          </p:nvSpPr>
          <p:spPr>
            <a:xfrm>
              <a:off x="3866260" y="4209232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0.93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2CE5414-C6DB-FE50-B9F7-A548C43EE275}"/>
                </a:ext>
              </a:extLst>
            </p:cNvPr>
            <p:cNvSpPr txBox="1"/>
            <p:nvPr/>
          </p:nvSpPr>
          <p:spPr>
            <a:xfrm rot="720000">
              <a:off x="4641733" y="3673481"/>
              <a:ext cx="78017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0.58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536DDB3-66BD-DBC0-7B3F-24B6F584AE0B}"/>
                </a:ext>
              </a:extLst>
            </p:cNvPr>
            <p:cNvSpPr txBox="1"/>
            <p:nvPr/>
          </p:nvSpPr>
          <p:spPr>
            <a:xfrm rot="2940000">
              <a:off x="5546538" y="3484857"/>
              <a:ext cx="59180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0.4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64681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A556D-588F-6B07-2BE7-5BD597450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232B739D-296B-F857-4003-550AD8A6C23E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44FABE6-6520-0A77-BD9F-A8DD2C0A377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A0C0D353-0DB5-1992-5CF7-DAAF13EF14F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D60A2850-EA09-ADB2-FDA8-D74E816E8B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6F052D9-5097-39EA-2642-7BF48F4838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092039-DB7C-5536-FAA7-047D01E804B3}"/>
              </a:ext>
            </a:extLst>
          </p:cNvPr>
          <p:cNvSpPr/>
          <p:nvPr/>
        </p:nvSpPr>
        <p:spPr>
          <a:xfrm>
            <a:off x="465364" y="42454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895AE5F-E8BE-0E1C-0130-B96F50653C2E}"/>
              </a:ext>
            </a:extLst>
          </p:cNvPr>
          <p:cNvSpPr/>
          <p:nvPr/>
        </p:nvSpPr>
        <p:spPr>
          <a:xfrm>
            <a:off x="465363" y="1951265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C719A4-EA80-04F4-E73E-43A1B3E3D4A2}"/>
              </a:ext>
            </a:extLst>
          </p:cNvPr>
          <p:cNvSpPr/>
          <p:nvPr/>
        </p:nvSpPr>
        <p:spPr>
          <a:xfrm>
            <a:off x="2013857" y="42454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F423D6-02A1-AA2C-574B-D5A65513392E}"/>
              </a:ext>
            </a:extLst>
          </p:cNvPr>
          <p:cNvSpPr/>
          <p:nvPr/>
        </p:nvSpPr>
        <p:spPr>
          <a:xfrm>
            <a:off x="1476375" y="133894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430A5C-E7F7-DB38-D5FC-03C7E34C2566}"/>
              </a:ext>
            </a:extLst>
          </p:cNvPr>
          <p:cNvSpPr/>
          <p:nvPr/>
        </p:nvSpPr>
        <p:spPr>
          <a:xfrm>
            <a:off x="2824843" y="1338943"/>
            <a:ext cx="604157" cy="612322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ACEE493-774D-DAEF-D914-6F060C3918E4}"/>
              </a:ext>
            </a:extLst>
          </p:cNvPr>
          <p:cNvSpPr/>
          <p:nvPr/>
        </p:nvSpPr>
        <p:spPr>
          <a:xfrm>
            <a:off x="2080532" y="237896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BA700C-3062-D936-2FAC-336F4715333B}"/>
              </a:ext>
            </a:extLst>
          </p:cNvPr>
          <p:cNvSpPr/>
          <p:nvPr/>
        </p:nvSpPr>
        <p:spPr>
          <a:xfrm>
            <a:off x="3608614" y="2441123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FE9BCC-6D03-6780-E605-C9742CED0454}"/>
              </a:ext>
            </a:extLst>
          </p:cNvPr>
          <p:cNvSpPr/>
          <p:nvPr/>
        </p:nvSpPr>
        <p:spPr>
          <a:xfrm>
            <a:off x="4343400" y="1396094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63C08C-B3EB-B519-EFAE-B9C2DCE8BE71}"/>
              </a:ext>
            </a:extLst>
          </p:cNvPr>
          <p:cNvSpPr/>
          <p:nvPr/>
        </p:nvSpPr>
        <p:spPr>
          <a:xfrm>
            <a:off x="930729" y="2991285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7AAF46E-965A-4D70-FE19-C905A2FA6234}"/>
              </a:ext>
            </a:extLst>
          </p:cNvPr>
          <p:cNvSpPr/>
          <p:nvPr/>
        </p:nvSpPr>
        <p:spPr>
          <a:xfrm>
            <a:off x="2080532" y="3843526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BB18378-D106-C312-523C-F67572496180}"/>
              </a:ext>
            </a:extLst>
          </p:cNvPr>
          <p:cNvSpPr/>
          <p:nvPr/>
        </p:nvSpPr>
        <p:spPr>
          <a:xfrm>
            <a:off x="3004457" y="3166820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26FE38-A999-10CE-0E96-ECC8B2848F28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981044" y="947193"/>
            <a:ext cx="583808" cy="4814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8C6A49-D22E-463E-C757-4EBA60316CE1}"/>
              </a:ext>
            </a:extLst>
          </p:cNvPr>
          <p:cNvCxnSpPr>
            <a:stCxn id="10" idx="7"/>
            <a:endCxn id="9" idx="4"/>
          </p:cNvCxnSpPr>
          <p:nvPr/>
        </p:nvCxnSpPr>
        <p:spPr>
          <a:xfrm flipV="1">
            <a:off x="1992055" y="1036865"/>
            <a:ext cx="323881" cy="3917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A62638E-4707-1E9D-1644-ECF558CD3A62}"/>
              </a:ext>
            </a:extLst>
          </p:cNvPr>
          <p:cNvCxnSpPr>
            <a:stCxn id="10" idx="3"/>
            <a:endCxn id="8" idx="7"/>
          </p:cNvCxnSpPr>
          <p:nvPr/>
        </p:nvCxnSpPr>
        <p:spPr>
          <a:xfrm flipH="1">
            <a:off x="981043" y="1861593"/>
            <a:ext cx="583809" cy="179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03FF84A-4E8F-D253-51FF-F96E79D84198}"/>
              </a:ext>
            </a:extLst>
          </p:cNvPr>
          <p:cNvCxnSpPr>
            <a:stCxn id="10" idx="6"/>
            <a:endCxn id="11" idx="2"/>
          </p:cNvCxnSpPr>
          <p:nvPr/>
        </p:nvCxnSpPr>
        <p:spPr>
          <a:xfrm>
            <a:off x="2080532" y="1645104"/>
            <a:ext cx="7443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936FA3-70F3-7855-01DF-9A7B9E931637}"/>
              </a:ext>
            </a:extLst>
          </p:cNvPr>
          <p:cNvCxnSpPr>
            <a:stCxn id="11" idx="3"/>
            <a:endCxn id="12" idx="0"/>
          </p:cNvCxnSpPr>
          <p:nvPr/>
        </p:nvCxnSpPr>
        <p:spPr>
          <a:xfrm flipH="1">
            <a:off x="2382611" y="1861593"/>
            <a:ext cx="530709" cy="5173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8D86827-593C-430F-888D-5D8B47B1BE8A}"/>
              </a:ext>
            </a:extLst>
          </p:cNvPr>
          <p:cNvCxnSpPr>
            <a:stCxn id="12" idx="2"/>
            <a:endCxn id="15" idx="7"/>
          </p:cNvCxnSpPr>
          <p:nvPr/>
        </p:nvCxnSpPr>
        <p:spPr>
          <a:xfrm flipH="1">
            <a:off x="1446409" y="2685124"/>
            <a:ext cx="634123" cy="395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615C78-5F32-E2C7-5947-3ED78BBA72CE}"/>
              </a:ext>
            </a:extLst>
          </p:cNvPr>
          <p:cNvCxnSpPr>
            <a:stCxn id="12" idx="4"/>
            <a:endCxn id="16" idx="0"/>
          </p:cNvCxnSpPr>
          <p:nvPr/>
        </p:nvCxnSpPr>
        <p:spPr>
          <a:xfrm>
            <a:off x="2382611" y="2991285"/>
            <a:ext cx="0" cy="85224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16F910F-A108-6496-D735-98086F04CC32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684689" y="2685124"/>
            <a:ext cx="923925" cy="62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1034F0-17A0-001D-7D6C-6CC378673E7B}"/>
              </a:ext>
            </a:extLst>
          </p:cNvPr>
          <p:cNvCxnSpPr>
            <a:stCxn id="13" idx="7"/>
            <a:endCxn id="14" idx="4"/>
          </p:cNvCxnSpPr>
          <p:nvPr/>
        </p:nvCxnSpPr>
        <p:spPr>
          <a:xfrm flipV="1">
            <a:off x="4124294" y="2008416"/>
            <a:ext cx="521185" cy="522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6BE1DC-227A-3DB9-A271-13F61C9B171C}"/>
              </a:ext>
            </a:extLst>
          </p:cNvPr>
          <p:cNvCxnSpPr>
            <a:stCxn id="16" idx="6"/>
            <a:endCxn id="17" idx="2"/>
          </p:cNvCxnSpPr>
          <p:nvPr/>
        </p:nvCxnSpPr>
        <p:spPr>
          <a:xfrm flipV="1">
            <a:off x="2684689" y="3472981"/>
            <a:ext cx="319768" cy="676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FEDE399-1228-A066-9FDF-7C30684F9D90}"/>
              </a:ext>
            </a:extLst>
          </p:cNvPr>
          <p:cNvCxnSpPr>
            <a:cxnSpLocks/>
            <a:stCxn id="17" idx="6"/>
            <a:endCxn id="43" idx="0"/>
          </p:cNvCxnSpPr>
          <p:nvPr/>
        </p:nvCxnSpPr>
        <p:spPr>
          <a:xfrm>
            <a:off x="3608614" y="3472981"/>
            <a:ext cx="604157" cy="6163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246B14-CC14-2966-73E6-DC064D4E16ED}"/>
              </a:ext>
            </a:extLst>
          </p:cNvPr>
          <p:cNvSpPr/>
          <p:nvPr/>
        </p:nvSpPr>
        <p:spPr>
          <a:xfrm>
            <a:off x="3910692" y="4089380"/>
            <a:ext cx="604157" cy="612322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8FC0AC-6240-BBE6-FEE7-F9CF0C63D567}"/>
              </a:ext>
            </a:extLst>
          </p:cNvPr>
          <p:cNvSpPr txBox="1"/>
          <p:nvPr/>
        </p:nvSpPr>
        <p:spPr>
          <a:xfrm>
            <a:off x="5910943" y="692612"/>
            <a:ext cx="3935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Select any vertex </a:t>
            </a:r>
            <a:r>
              <a:rPr lang="en-US" sz="3600" b="1" dirty="0"/>
              <a:t>v1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B44261C-8066-4187-306B-A50FD6BC9AF8}"/>
              </a:ext>
            </a:extLst>
          </p:cNvPr>
          <p:cNvSpPr txBox="1"/>
          <p:nvPr/>
        </p:nvSpPr>
        <p:spPr>
          <a:xfrm>
            <a:off x="5559879" y="1610126"/>
            <a:ext cx="4928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Do Breadth First Traversal from vertex </a:t>
            </a:r>
            <a:r>
              <a:rPr lang="en-US" sz="2400" b="1" dirty="0"/>
              <a:t>v1</a:t>
            </a:r>
            <a:r>
              <a:rPr lang="en-US" sz="2400" dirty="0"/>
              <a:t> to all other vertices</a:t>
            </a:r>
          </a:p>
          <a:p>
            <a:endParaRPr lang="en-US" sz="2400" dirty="0"/>
          </a:p>
          <a:p>
            <a:r>
              <a:rPr lang="en-US" sz="2400" dirty="0"/>
              <a:t>While doing breadth first, keep track of the distance from vertex </a:t>
            </a:r>
            <a:r>
              <a:rPr lang="en-US" sz="2400" b="1" dirty="0"/>
              <a:t>v1 </a:t>
            </a:r>
            <a:r>
              <a:rPr lang="en-US" sz="2400" dirty="0"/>
              <a:t>(store in some kind of data structure)</a:t>
            </a:r>
            <a:endParaRPr lang="en-US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44E61F-2057-CBEF-777C-221F296760F4}"/>
              </a:ext>
            </a:extLst>
          </p:cNvPr>
          <p:cNvSpPr txBox="1"/>
          <p:nvPr/>
        </p:nvSpPr>
        <p:spPr>
          <a:xfrm>
            <a:off x="1613292" y="10480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090A58-15BE-B4A6-BA31-003AEC7732A7}"/>
              </a:ext>
            </a:extLst>
          </p:cNvPr>
          <p:cNvSpPr txBox="1"/>
          <p:nvPr/>
        </p:nvSpPr>
        <p:spPr>
          <a:xfrm>
            <a:off x="2087758" y="20980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D83391-C318-7718-CC75-404048C9C991}"/>
              </a:ext>
            </a:extLst>
          </p:cNvPr>
          <p:cNvSpPr txBox="1"/>
          <p:nvPr/>
        </p:nvSpPr>
        <p:spPr>
          <a:xfrm>
            <a:off x="2151001" y="1216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AED7FBF-0B79-F878-F4D8-13D04853C752}"/>
              </a:ext>
            </a:extLst>
          </p:cNvPr>
          <p:cNvSpPr txBox="1"/>
          <p:nvPr/>
        </p:nvSpPr>
        <p:spPr>
          <a:xfrm>
            <a:off x="616598" y="12027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56E43D-B983-F78E-98DE-054FAC1E4CD2}"/>
              </a:ext>
            </a:extLst>
          </p:cNvPr>
          <p:cNvSpPr txBox="1"/>
          <p:nvPr/>
        </p:nvSpPr>
        <p:spPr>
          <a:xfrm>
            <a:off x="605730" y="16451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34A478-046B-1D57-B3D1-03CE796F9215}"/>
              </a:ext>
            </a:extLst>
          </p:cNvPr>
          <p:cNvSpPr txBox="1"/>
          <p:nvPr/>
        </p:nvSpPr>
        <p:spPr>
          <a:xfrm>
            <a:off x="1105292" y="2621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0AC79D-5BE3-2A9D-8F77-4152AA4BA973}"/>
              </a:ext>
            </a:extLst>
          </p:cNvPr>
          <p:cNvSpPr txBox="1"/>
          <p:nvPr/>
        </p:nvSpPr>
        <p:spPr>
          <a:xfrm>
            <a:off x="3457771" y="22576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A4EB03-0438-5F9E-648D-C1392E97D866}"/>
              </a:ext>
            </a:extLst>
          </p:cNvPr>
          <p:cNvSpPr txBox="1"/>
          <p:nvPr/>
        </p:nvSpPr>
        <p:spPr>
          <a:xfrm>
            <a:off x="2013857" y="35638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4CD7A6-F067-4EE2-0049-6ABDA7A665D2}"/>
              </a:ext>
            </a:extLst>
          </p:cNvPr>
          <p:cNvSpPr txBox="1"/>
          <p:nvPr/>
        </p:nvSpPr>
        <p:spPr>
          <a:xfrm>
            <a:off x="4494635" y="10506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1758BD-E3B1-8065-8196-307C30A83D8A}"/>
              </a:ext>
            </a:extLst>
          </p:cNvPr>
          <p:cNvSpPr txBox="1"/>
          <p:nvPr/>
        </p:nvSpPr>
        <p:spPr>
          <a:xfrm>
            <a:off x="2909065" y="29505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0742E6-C5C2-5E0E-CFBD-D3B33BC9D8EF}"/>
              </a:ext>
            </a:extLst>
          </p:cNvPr>
          <p:cNvSpPr txBox="1"/>
          <p:nvPr/>
        </p:nvSpPr>
        <p:spPr>
          <a:xfrm>
            <a:off x="4131717" y="37601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9E88051-E9A1-1FBC-000E-9CEC571E5224}"/>
              </a:ext>
            </a:extLst>
          </p:cNvPr>
          <p:cNvSpPr txBox="1"/>
          <p:nvPr/>
        </p:nvSpPr>
        <p:spPr>
          <a:xfrm>
            <a:off x="123840" y="3514545"/>
            <a:ext cx="691215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C: 1</a:t>
            </a:r>
          </a:p>
          <a:p>
            <a:r>
              <a:rPr lang="en-US" dirty="0">
                <a:latin typeface="Consolas" panose="020B0609020204030204" pitchFamily="49" charset="0"/>
              </a:rPr>
              <a:t>J: 2</a:t>
            </a:r>
          </a:p>
          <a:p>
            <a:r>
              <a:rPr lang="en-US" dirty="0">
                <a:latin typeface="Consolas" panose="020B0609020204030204" pitchFamily="49" charset="0"/>
              </a:rPr>
              <a:t>F: 1</a:t>
            </a:r>
          </a:p>
          <a:p>
            <a:r>
              <a:rPr lang="en-US" dirty="0">
                <a:latin typeface="Consolas" panose="020B0609020204030204" pitchFamily="49" charset="0"/>
              </a:rPr>
              <a:t>D: 2</a:t>
            </a:r>
          </a:p>
          <a:p>
            <a:r>
              <a:rPr lang="en-US" dirty="0">
                <a:latin typeface="Consolas" panose="020B0609020204030204" pitchFamily="49" charset="0"/>
              </a:rPr>
              <a:t>G: 2</a:t>
            </a:r>
          </a:p>
          <a:p>
            <a:r>
              <a:rPr lang="en-US" dirty="0">
                <a:latin typeface="Consolas" panose="020B0609020204030204" pitchFamily="49" charset="0"/>
              </a:rPr>
              <a:t>L: 4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113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8010</TotalTime>
  <Words>6844</Words>
  <Application>Microsoft Office PowerPoint</Application>
  <PresentationFormat>Widescreen</PresentationFormat>
  <Paragraphs>4143</Paragraphs>
  <Slides>85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3" baseType="lpstr">
      <vt:lpstr>Arial</vt:lpstr>
      <vt:lpstr>Calibri</vt:lpstr>
      <vt:lpstr>Calibri Light</vt:lpstr>
      <vt:lpstr>Cambria Math</vt:lpstr>
      <vt:lpstr>Consolas</vt:lpstr>
      <vt:lpstr>Lucida Console</vt:lpstr>
      <vt:lpstr>Wingdings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Graphs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Graphs - Paths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Shortest Path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Pearsall, Reese</dc:creator>
  <cp:lastModifiedBy>Reese Pearsall</cp:lastModifiedBy>
  <cp:revision>282</cp:revision>
  <cp:lastPrinted>2018-09-07T20:33:36Z</cp:lastPrinted>
  <dcterms:created xsi:type="dcterms:W3CDTF">2018-08-20T15:07:25Z</dcterms:created>
  <dcterms:modified xsi:type="dcterms:W3CDTF">2025-04-01T09:55:04Z</dcterms:modified>
</cp:coreProperties>
</file>