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48" r:id="rId3"/>
    <p:sldId id="1608" r:id="rId4"/>
    <p:sldId id="1610" r:id="rId5"/>
    <p:sldId id="1595" r:id="rId6"/>
    <p:sldId id="1573" r:id="rId7"/>
    <p:sldId id="1607" r:id="rId8"/>
    <p:sldId id="1609" r:id="rId9"/>
    <p:sldId id="1615" r:id="rId10"/>
    <p:sldId id="1614" r:id="rId11"/>
    <p:sldId id="1613" r:id="rId12"/>
    <p:sldId id="1612" r:id="rId13"/>
    <p:sldId id="1617" r:id="rId14"/>
    <p:sldId id="1616" r:id="rId15"/>
    <p:sldId id="1611" r:id="rId16"/>
    <p:sldId id="1618" r:id="rId17"/>
    <p:sldId id="1620" r:id="rId18"/>
    <p:sldId id="1619" r:id="rId19"/>
    <p:sldId id="1622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w, Sean" initials="YS" lastIdx="1" clrIdx="0">
    <p:extLst>
      <p:ext uri="{19B8F6BF-5375-455C-9EA6-DF929625EA0E}">
        <p15:presenceInfo xmlns:p15="http://schemas.microsoft.com/office/powerpoint/2012/main" userId="S-1-5-21-62665781-247875009-941767090-1764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0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6:00:35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24575,'2'4'0,"0"0"0,1 0 0,-1 0 0,1-1 0,0 1 0,0 0 0,0-1 0,0 0 0,1 0 0,-1 0 0,1 0 0,6 3 0,3 4 0,171 153 0,319 216 0,-254-217 0,449 280 0,-630-404 0,142 94 0,-153-89-455,-2 2 0,89 97 0,-134-130-6371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6:00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1822 24575,'1'-9'0,"0"0"0,0 0 0,1 1 0,0-1 0,1 0 0,0 1 0,0 0 0,1 0 0,7-12 0,48-67 0,-50 76 0,85-102 0,212-196 0,-45 52 0,-214 211 0,1 1 0,3 2 0,65-42 0,177-93 0,-174 110 0,-61 30 0,76-64 0,28-21 0,-58 62-27,-54 32-419,-1-1 0,70-58 0,-107 77-6380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7:08:29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647 47 24575,'-87'-1'0,"-95"3"0,167 1 0,-1 0 0,1 1 0,0 0 0,0 2 0,0 0 0,1 0 0,-1 2 0,-18 12 0,-1 3 0,1 2 0,-30 29 0,53-44 0,2 1 0,0 0 0,0 0 0,1 1 0,-9 19 0,-4 6 0,17-34 0,1 0 0,0 1 0,1-1 0,-1 0 0,0 1 0,1 0 0,0-1 0,0 1 0,0 0 0,0 0 0,1-1 0,0 1 0,-1 0 0,1 0 0,1 0 0,-1-1 0,0 1 0,1 0 0,0 0 0,0 0 0,0-1 0,0 1 0,3 5 0,0-4 0,-1 0 0,1-1 0,0 0 0,1 0 0,-1 0 0,0 0 0,1 0 0,0-1 0,0 0 0,0 0 0,0 0 0,1-1 0,-1 1 0,10 1 0,73 30 0,-60-22 0,1-1 0,49 11 0,-58-18 0,1 0 0,-1 1 0,0 1 0,0 1 0,-1 1 0,0 1 0,23 14 0,-25-14 0,1 0 0,0-2 0,1 0 0,0-1 0,0 0 0,33 4 0,43 13 0,-73-18 0,0 0 0,0-2 0,0 0 0,38-1 0,-28-1 0,42 7 0,-10-1 0,1-2 0,112-6 0,-59-1 0,-40 3 0,88-3 0,-150-1 0,0 0 0,0-1 0,22-8 0,-24 7 0,0 0 0,0 1 0,0 1 0,23-2 0,-7 1 0,0-1 0,0-2 0,-1 0 0,1-2 0,-2-1 0,1-2 0,-2-1 0,0 0 0,39-28 0,-56 34 0,0-2 0,0 1 0,-1-1 0,0-1 0,0 1 0,-1-2 0,12-18 0,-17 21 0,0 0 0,-1 0 0,0 0 0,0 0 0,0 0 0,-1-1 0,0 1 0,-1-9 0,-5-67 0,5 80 0,-1-1 0,0 1 0,0 0 0,0-1 0,0 1 0,-1 0 0,0 0 0,0 0 0,0 0 0,0 0 0,0 1 0,-1-1 0,0 1 0,0-1 0,0 1 0,0 0 0,0 0 0,-1 0 0,1 1 0,-1-1 0,0 1 0,1 0 0,-1 0 0,-9-3 0,-6-1 0,0 2 0,-1 0 0,1 0 0,-31 0 0,-35-7 0,-127-66 0,38 37 0,155 34 0,0 0 0,1 1 0,-2 0 0,1 2 0,0 0 0,-24 0 0,15 1 0,-45-7 0,-27-1 0,12-1 0,66 6 0,-45-1 0,-50 3 0,-191 7 0,270 2 0,-1 1 0,1 2 0,-43 15 0,46-13 0,17-6-1365,2-2-5461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7:08:41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24575,'1'26'0,"1"0"0,2-1 0,0 0 0,2 0 0,0 0 0,2 0 0,1-1 0,1 0 0,0-1 0,2 0 0,1-1 0,1 0 0,1-1 0,0-1 0,26 26 0,-31-34 0,-1 0 0,-1 0 0,11 21 0,-12-20 0,0 0 0,1-1 0,16 20 0,0-3 0,38 61 0,-37-51 0,16 25 0,-22-31 0,3-1 0,31 38 0,-30-41 0,-1 0 0,30 55 0,-31-47 0,40 50 0,-43-62 0,29 50 0,10 16 0,48 71 0,-62-87 0,-31-50 0,2-1 0,25 33 0,30 49 0,-69-106 0,0 1 0,0-1 0,1 1 0,-1-1 0,0 0 0,1 1 0,-1-1 0,0 1 0,1-1 0,-1 0 0,0 1 0,1-1 0,-1 0 0,1 1 0,-1-1 0,1 0 0,-1 0 0,1 1 0,-1-1 0,1 0 0,-1 0 0,1 0 0,-1 0 0,1 0 0,-1 0 0,1 0 0,-1 0 0,1 0 0,-1 0 0,1 0 0,-1 0 0,2 0 0,3-17 0,-9-25 0,-8 0 0,6 20 0,0 0 0,1-1 0,1 1 0,-2-40 0,7 19 0,3-1 0,10-53 0,-14 96 0,7-26 0,-2 25 0,2 19 0,38 190 0,-38-181 0,-1-4 0,0 1 0,-1 0 0,-1-1 0,-1 2 0,-1-1 0,-2 0 0,-3 42 0,3-65 0,0 0 0,0 1 0,0-1 0,0 1 0,0-1 0,-1 0 0,1 1 0,0-1 0,0 1 0,0-1 0,-1 0 0,1 0 0,0 1 0,-1-1 0,1 0 0,0 1 0,-1-1 0,1 0 0,0 0 0,-1 1 0,1-1 0,0 0 0,-1 0 0,1 0 0,-1 0 0,1 0 0,0 1 0,-1-1 0,1 0 0,-1 0 0,1 0 0,0 0 0,-1 0 0,1 0 0,-1 0 0,1 0 0,-1-1 0,1 1 0,0 0 0,-1 0 0,1 0 0,-1 0 0,1 0 0,0-1 0,-1 1 0,1 0 0,0 0 0,-1-1 0,1 1 0,0 0 0,0-1 0,-1 1 0,1 0 0,0-1 0,0 1 0,-1-1 0,-25-24 0,17 16 0,-8-4 0,-1 1 0,-1 1 0,0 1 0,-1 0 0,-33-11 0,52 21 0,-201-77 0,259 106 0,63 42 0,-112-66 0,19 12 0,-13-7 0,1 0 0,0-2 0,0 0 0,1 0 0,23 6 0,-38-13 0,0-1 0,0 0 0,0 1 0,0-1 0,0 0 0,0 0 0,0 0 0,0 0 0,0 0 0,0 0 0,0 0 0,0 0 0,0 0 0,0 0 0,0-1 0,0 1 0,0 0 0,-1-1 0,1 1 0,0-1 0,0 1 0,0-1 0,0 1 0,0-1 0,-1 1 0,1-1 0,1-1 0,-1 0 0,0 1 0,-1-1 0,1 0 0,0 0 0,0 0 0,-1 0 0,1-1 0,-1 1 0,0 0 0,0 0 0,0 0 0,0-3 0,-1-8 0,-1 0 0,0 1 0,-5-16 0,6 24 0,-46-177-1365,42 166-5461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7:08:56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1205 3286 24575,'-1'-11'0,"-1"1"0,-1 0 0,0 0 0,-7-18 0,5 15 0,-5-12 0,2 0 0,1 0 0,1-1 0,1 0 0,1 0 0,-1-52 0,6 31 0,-2 14 0,2 1 0,1-1 0,10-54 0,-7 61 0,-1-1 0,1-47 0,-4 42 0,7-45 0,-4 45 0,1-54 0,-5 58 0,2 1 0,9-54 0,-4 41 0,-3 0 0,-1 0 0,-1 0 0,-6-51 0,1-6 0,2 70 0,-1 1 0,-9-39 0,7 44 0,-4-42 0,6 44 0,0 0 0,-1 0 0,-1 0 0,-11-28 0,-23-74 0,28 82 0,-29-67 0,13 41 0,19 45 0,-1 1 0,0 0 0,-2 1 0,-14-23 0,-29-40 0,-57-116 0,77 133 0,-6-14 0,-39-66 0,60 115 0,8 13 0,0 0 0,-1 1 0,-24-26 0,-10-6 0,29 29 0,-2 0 0,0 1 0,-1 0 0,-27-17 0,-136-94 0,35 10 0,128 106 0,-11-11 0,30 23 0,1 0 0,-1-1 0,0 1 0,0 0 0,0-1 0,0 1 0,0 0 0,0-1 0,1 1 0,-1 0 0,0 0 0,0-1 0,0 1 0,1 0 0,-1-1 0,0 1 0,0 0 0,1 0 0,-1 0 0,0-1 0,1 1 0,-1 0 0,0 0 0,1 0 0,-1 0 0,0 0 0,1-1 0,-1 1 0,0 0 0,1 0 0,-1 0 0,0 0 0,1 0 0,-1 0 0,0 0 0,1 0 0,-1 0 0,1 1 0,0-1 0,17-2 0,17 3 0,-1 1 0,66 12 0,-91-12 0,50 2 0,-47-3 0,-40-1 0,-17-2 0,-78-13 0,97 9 0,18 3 0,0 1 0,1 1 0,-1 0 0,0 0 0,-15 0 0,22 1 0,0 1 0,-1 0 0,1 0 0,0 0 0,0-1 0,0 1 0,0 0 0,0 0 0,0 1 0,0-1 0,0 0 0,0 0 0,0 0 0,0 1 0,1-1 0,-1 0 0,0 1 0,1-1 0,-1 0 0,1 1 0,0-1 0,-1 4 0,-6 43 0,5-30 0,-4 32 0,2-1 0,3 71 0,0-168 0,3-165 0,-2 211 0,1 0 0,-1 0 0,0 0 0,1 0 0,-1 0 0,1 0 0,0 0 0,-1 0 0,1 0 0,0 0 0,0 0 0,0 1 0,1-1 0,-1 0 0,0 1 0,1-1 0,-1 1 0,1-1 0,-1 1 0,1 0 0,0 0 0,-1-1 0,1 1 0,0 0 0,0 1 0,0-1 0,0 0 0,0 0 0,0 1 0,0-1 0,0 1 0,0 0 0,0 0 0,0 0 0,3 0 0,9 0 0,0 1 0,0 1 0,-1 0 0,21 6 0,3 0 0,38-6 72,-59-3-360,-1 1 1,1 0 0,-1 1-1,23 5 1,-24-1-6539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7:09:15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3400 24575,'0'-2'0,"1"0"0,-1 0 0,1 1 0,0-1 0,-1 0 0,1 0 0,0 0 0,0 1 0,0-1 0,1 1 0,-1-1 0,0 1 0,0-1 0,1 1 0,-1-1 0,1 1 0,0 0 0,-1 0 0,1 0 0,2-1 0,42-21 0,-32 17 0,27-14 0,1 2 0,1 2 0,1 2 0,55-11 0,-30 3 0,-58 17 0,1 1 0,-1 0 0,1 1 0,0 0 0,19-2 0,50-6 0,-57 6 0,0 2 0,25-1 0,129-18 0,-152 21 0,48-11 0,-18 3 0,-34 5 0,0-2 0,0 0 0,24-11 0,-6 2 0,23-4 0,-32 10 0,58-25 0,-64 21 0,1 1 0,1 1 0,0 2 0,0 0 0,42-6 0,-49 11 0,0-1 0,36-13 0,4-2 0,109-14 0,-155 32 0,127-34 0,-1 1 0,-90 24 0,96-35 0,-96 28 0,86-19 0,48-9 0,-137 33 0,-24 7 0,-9 3 0,-1 0 0,0-1 0,0 0 0,0-1 0,0 0 0,-1-1 0,0-1 0,0 0 0,19-16 0,-20 13 0,-6 6 0,0 1 0,0-1 0,-1-1 0,1 1 0,-1-1 0,-1 0 0,1 0 0,0 0 0,-1 0 0,0 0 0,0-1 0,-1 1 0,0-1 0,3-8 0,4-32 0,-2 0 0,-2 0 0,-2 0 0,-2 0 0,-6-59 0,2 79 0,-1 0 0,-1 1 0,-1 0 0,-1 0 0,-19-42 0,16 43 0,2 0 0,-8-38 0,11 40 0,-1 0 0,0 1 0,-2 0 0,-10-21 0,-149-224 0,139 230 0,-1 2 0,-64-56 0,21 22 0,40 35 0,-182-200 0,165 176 0,-2 3 0,-99-82 0,32 32 0,84 75 0,-71-47 0,58 48 0,-30-21 0,51 30 0,-2 2 0,-57-27 0,57 31 0,0-1 0,1-2 0,-33-24 0,43 28 0,-1 0 0,-1 1 0,0 1 0,-21-7 0,16 6 0,-45-26 0,13 6 0,45 26 0,-1 0 0,1-1 0,0-1 0,1 0 0,0 0 0,-18-17 0,28 24 0,0 0 0,-1 0 0,1-1 0,0 1 0,-1 0 0,1 0 0,0-1 0,0 1 0,-1 0 0,1-1 0,0 1 0,0 0 0,0-1 0,-1 1 0,1 0 0,0-1 0,0 1 0,0-1 0,0 1 0,0 0 0,0-1 0,0 1 0,0-1 0,0 1 0,0 0 0,0-1 0,0 1 0,0-1 0,0 1 0,0 0 0,0-1 0,0 1 0,1 0 0,-1-1 0,15-2 0,32 9 0,-37-4 0,132 19 0,-119-18 0,0-2 0,33-2 0,-37 0 0,0 1 0,0 0 0,0 2 0,20 3 0,-26 0 0,-12-2 0,-22 3 0,-36-1 0,29-9 0,0-1 0,0 0 0,0-2 0,0-2 0,-40-17 0,12 5 0,54 20 0,0 0 0,0 1 0,0-1 0,0 1 0,0-1 0,0 1 0,-1 0 0,1 0 0,0 0 0,0 0 0,0 1 0,0-1 0,-1 0 0,1 1 0,0 0 0,0-1 0,0 1 0,0 0 0,0 0 0,0 0 0,1 0 0,-1 1 0,0-1 0,0 0 0,1 1 0,-1-1 0,1 1 0,-1 0 0,1-1 0,0 1 0,0 0 0,0 0 0,0 0 0,0 0 0,0 0 0,-1 2 0,-4 12 0,1 0 0,0 0 0,-4 33 0,1-13 0,-33 180 0,45-313 0,-4 64 0,1-1 0,7-45 0,-5 67 0,-3 7 0,1-1 0,0 0 0,1 1 0,0-1 0,0 1 0,0 0 0,3-7 0,-3 10 0,0 0 0,0 0 0,0 0 0,0 0 0,0 1 0,0-1 0,1 1 0,-1-1 0,0 1 0,1 0 0,-1 0 0,1 0 0,0 0 0,-1 0 0,1 1 0,0-1 0,-1 1 0,6-1 0,63-3 45,96 7 0,-40 0-1500,-108-3-5371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07:09:54.8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984 0 24575,'-559'0'0,"545"1"0,0 0 0,0 1 0,1 0 0,-1 1 0,0 1 0,1 0 0,-14 6 0,-88 49 0,5-2 0,105-55 0,1-1 0,-1 2 0,0-1 0,1 1 0,-1-1 0,1 1 0,0 0 0,0 1 0,0-1 0,0 1 0,0 0 0,1 0 0,-4 4 0,5-2 0,-1 0 0,1 0 0,0 0 0,0 0 0,1 0 0,0 0 0,0 1 0,1-1 0,-1 0 0,2 10 0,-1 0 0,0 1 0,2-1 0,0 1 0,7 26 0,-7-36 0,0-1 0,0 0 0,1-1 0,0 1 0,0 0 0,0-1 0,1 0 0,0 1 0,0-1 0,0-1 0,0 1 0,1-1 0,0 0 0,0 0 0,6 4 0,36 24 0,-36-24 0,0 0 0,1-1 0,-1 0 0,2 0 0,-1-1 0,1-1 0,14 4 0,264 80 0,-269-85 0,1 0 0,37 1 0,26 3 0,-7 1 0,-57-7 0,0 0 0,0 2 0,34 9 0,-20-4 0,0-2 0,1-1 0,0-2 0,0-2 0,0-1 0,43-5 0,12 2 0,-68 1 0,-1-2 0,1-1 0,-1-1 0,27-9 0,16-3 0,-39 10 0,49-20 0,-50 16 0,45-11 0,-25 11 0,11-3 0,84-8 0,-87 16 0,0-2 0,-1-3 0,0-2 0,76-29 0,-123 40 0,0-1 0,0 0 0,0-1 0,0 1 0,-1-1 0,1 0 0,-1-1 0,0 1 0,-1-1 0,1 0 0,-1 0 0,0-1 0,0 1 0,0-1 0,-1 0 0,5-10 0,-5 8 0,0-1 0,-1 0 0,0 1 0,-1-1 0,1 0 0,-2 0 0,1-1 0,-1 1 0,-1 0 0,1 0 0,-4-15 0,-1-1 0,2 12 0,1-1 0,-2 1 0,-8-23 0,10 32 0,0 0 0,0 0 0,-1 1 0,1-1 0,-1 1 0,1-1 0,-1 1 0,0 0 0,0 0 0,-1 0 0,1 1 0,-1-1 0,1 1 0,-1 0 0,0 0 0,-6-2 0,-10-3 0,-1 1 0,0 1 0,0 1 0,-42-2 0,-89 8 0,65 0 0,-622-2 0,690-1 0,-1-1 0,-29-6 0,29 3 0,0 2 0,-28-1 0,14 2 0,-62-11 0,86 12 0,-19-3-425,-60 2 0,80 2-90,-10 0-6311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B1702-8767-C241-862A-B35C2048AB8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EB12D-B1EE-0148-8B94-C1419EB9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3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E040-731D-49EA-95E9-083ADC94D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9CF39-D250-4209-A4ED-B44BAEA1E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153D-3714-4CC9-808B-61AEC843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4D0A-1096-4CA3-A563-05D966D9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607F-88DE-4A53-B1C1-2D5218FE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4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925F-F5D1-4747-9EE7-C24CDBB3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CC3AE-16B8-4184-A895-EA92A3D5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733C0-E261-41DC-B95C-4C275BC0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A452-2777-4C4F-AA8C-3E06E201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3B7F-96ED-4F3D-8CC1-85A5A3DE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64381-1A10-42D2-8990-1674B8183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75C43-AB6F-4B5F-8201-AB9CA2E73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F437F-C166-4B1C-9154-8D5754BE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0DB6-B93A-4F18-9F4B-743CC7DD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3EAE2-0FC6-490E-A9A5-CAC789E1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4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894A-C530-4A90-9AB3-B987C15C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B4D6-47D9-4FB3-9695-120631AD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6FAB3-AEA6-44AF-9B5B-7CE4572D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3F589-A878-4006-933F-68556556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0637-34CD-43C5-8A5A-1CD92F87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8555-BFF5-441E-B7DB-F2C6A17F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2759-6F60-46D8-9015-18119021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81C5-FDDA-413F-AF38-0E4EEFC8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1896-710C-44D3-9BC1-34905F1B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D589E-DF85-4E72-8509-C6C0C72A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4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0628-B022-426E-9474-A8C7883A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9CCB-3425-4D32-8A37-A01E96C45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6A3A5-9EBF-4A32-9D85-BBF9B266F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37AAB-5DB4-479D-903F-8304EA8C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6515D-20AA-4445-AF73-8944FA75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3685D-E337-4B92-963B-690C1927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9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D449-5A86-43E8-BB88-66703CB5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7D34C-BF79-4471-9159-B113BDAE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C923-D845-427B-8D56-B85130889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988AF-7B45-4526-A132-AE265AC3E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42E76-18CF-45CC-8339-F23CC97F4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D89F3-5394-485F-92FD-712573BA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694B8-2956-46E2-A885-DB7F9186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6C76E-545D-4FE9-A5F8-6FA7794B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0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09C9-ACB0-4EB4-8518-EEAFB4EE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40265-6901-4BD1-8B1A-E4757A00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F07FB-7FA8-42CD-8B5B-79BF2B9F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A2972-F494-409F-963C-6D751046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2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018DB-616C-488E-97B7-9EC0E093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253B6-86C6-480A-8A8A-C8E32F2E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C3C5E-A31F-41A5-804D-5E248F3B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120D-F9CF-4F81-B706-95CE16DD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FEA5-4953-4E8C-A064-3F2A7B59A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83F7-25D7-41DB-ABE3-3FAA6BA34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7B2F3-AC9D-4BE9-8C8E-72AA1565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33343-085A-4E12-88D0-B8642129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ADDA5-24D6-4A9E-8A27-BF062683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0F68-8C32-4214-9132-A509B2B0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25A01-1405-4157-8EDC-6C314BF04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3895A-42A2-41AE-882A-AA4DB9705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C87C4-A446-4D88-821A-2EA27308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E0478-E29C-4D84-B00E-8AF2924E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45BCA-824C-4AD7-A27D-30879F85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6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A1260-35C8-452C-AE50-3721041F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04F2D-6076-4E5E-B2C0-BEC52EB0A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BDAF-74E5-464F-9054-259C1E6CD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4E697-A12D-4020-B403-62DF695CDE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8E8D-C5E3-44E1-974D-858225FB2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A10D-EABC-4416-B6C8-C7A49B058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3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2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5zDG4JIsy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ementmihailescu.github.io/Pathfinding-Visualize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7.xml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5" Type="http://schemas.openxmlformats.org/officeDocument/2006/relationships/image" Target="../media/image30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615252" y="2874103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Shortest Path (Part 2)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32158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FF1C5-A423-B061-6972-91147C3FB0A0}"/>
              </a:ext>
            </a:extLst>
          </p:cNvPr>
          <p:cNvSpPr txBox="1"/>
          <p:nvPr/>
        </p:nvSpPr>
        <p:spPr>
          <a:xfrm>
            <a:off x="-457200" y="875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CMSC 132: Mazes as Graphs">
            <a:extLst>
              <a:ext uri="{FF2B5EF4-FFF2-40B4-BE49-F238E27FC236}">
                <a16:creationId xmlns:a16="http://schemas.microsoft.com/office/drawing/2014/main" id="{0D1BBFAC-4A36-E20B-B4FA-416C9774D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529" y="1002633"/>
            <a:ext cx="8143555" cy="384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6F05CF-3E41-05D0-432D-83AC88443D11}"/>
              </a:ext>
            </a:extLst>
          </p:cNvPr>
          <p:cNvSpPr txBox="1"/>
          <p:nvPr/>
        </p:nvSpPr>
        <p:spPr>
          <a:xfrm>
            <a:off x="2157663" y="5368573"/>
            <a:ext cx="670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can represent a maze using graphs!</a:t>
            </a:r>
          </a:p>
        </p:txBody>
      </p:sp>
    </p:spTree>
    <p:extLst>
      <p:ext uri="{BB962C8B-B14F-4D97-AF65-F5344CB8AC3E}">
        <p14:creationId xmlns:p14="http://schemas.microsoft.com/office/powerpoint/2010/main" val="1902121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A47CD9-01C5-17C5-ACEC-2888FDC07788}"/>
              </a:ext>
            </a:extLst>
          </p:cNvPr>
          <p:cNvSpPr/>
          <p:nvPr/>
        </p:nvSpPr>
        <p:spPr>
          <a:xfrm>
            <a:off x="2269670" y="1330779"/>
            <a:ext cx="6482443" cy="3216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https://www.youtube.com/watch?v=e5zDG4JIsyg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61A182-FBA9-3C48-6492-11D4C431475D}"/>
              </a:ext>
            </a:extLst>
          </p:cNvPr>
          <p:cNvSpPr txBox="1"/>
          <p:nvPr/>
        </p:nvSpPr>
        <p:spPr>
          <a:xfrm>
            <a:off x="3028950" y="326572"/>
            <a:ext cx="4826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Creating Mazes with Depth First</a:t>
            </a:r>
          </a:p>
        </p:txBody>
      </p:sp>
    </p:spTree>
    <p:extLst>
      <p:ext uri="{BB962C8B-B14F-4D97-AF65-F5344CB8AC3E}">
        <p14:creationId xmlns:p14="http://schemas.microsoft.com/office/powerpoint/2010/main" val="241226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333B92-D5FA-96C2-8A4F-831B784A175A}"/>
              </a:ext>
            </a:extLst>
          </p:cNvPr>
          <p:cNvSpPr txBox="1"/>
          <p:nvPr/>
        </p:nvSpPr>
        <p:spPr>
          <a:xfrm>
            <a:off x="3136232" y="19170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C0544-8F81-1D15-EC7B-BDEA9890398C}"/>
              </a:ext>
            </a:extLst>
          </p:cNvPr>
          <p:cNvSpPr/>
          <p:nvPr/>
        </p:nvSpPr>
        <p:spPr>
          <a:xfrm>
            <a:off x="1688554" y="962525"/>
            <a:ext cx="7559720" cy="4066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https://clementmihailescu.github.io/Pathfinding-Visualizer/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E30285-2B3C-77A8-AB5A-8B177CBE8938}"/>
              </a:ext>
            </a:extLst>
          </p:cNvPr>
          <p:cNvSpPr txBox="1"/>
          <p:nvPr/>
        </p:nvSpPr>
        <p:spPr>
          <a:xfrm>
            <a:off x="3028950" y="326572"/>
            <a:ext cx="5145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Shortest Path Algorithms on Maze</a:t>
            </a:r>
          </a:p>
        </p:txBody>
      </p:sp>
    </p:spTree>
    <p:extLst>
      <p:ext uri="{BB962C8B-B14F-4D97-AF65-F5344CB8AC3E}">
        <p14:creationId xmlns:p14="http://schemas.microsoft.com/office/powerpoint/2010/main" val="2179812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2282D-C03B-42D2-8127-E40AF5E22862}"/>
              </a:ext>
            </a:extLst>
          </p:cNvPr>
          <p:cNvSpPr txBox="1"/>
          <p:nvPr/>
        </p:nvSpPr>
        <p:spPr>
          <a:xfrm>
            <a:off x="2855493" y="1933075"/>
            <a:ext cx="5801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Applications of Shortest Path</a:t>
            </a:r>
            <a:r>
              <a:rPr lang="en-US" sz="3600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411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C7C6F8-1E11-DA85-6179-8FC3EBAAF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34" y="127891"/>
            <a:ext cx="6907129" cy="6145574"/>
          </a:xfrm>
          <a:prstGeom prst="rect">
            <a:avLst/>
          </a:prstGeom>
        </p:spPr>
      </p:pic>
      <p:pic>
        <p:nvPicPr>
          <p:cNvPr id="2050" name="Picture 2" descr="Lethal Company Monsters - Lethal Company Guide - IGN">
            <a:extLst>
              <a:ext uri="{FF2B5EF4-FFF2-40B4-BE49-F238E27FC236}">
                <a16:creationId xmlns:a16="http://schemas.microsoft.com/office/drawing/2014/main" id="{327F5F5E-ACFA-9829-9C19-C345B82C5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1" y="357603"/>
            <a:ext cx="2608848" cy="217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ge of Mythology: Extended Edition Gameplay (PC HD)">
            <a:extLst>
              <a:ext uri="{FF2B5EF4-FFF2-40B4-BE49-F238E27FC236}">
                <a16:creationId xmlns:a16="http://schemas.microsoft.com/office/drawing/2014/main" id="{804344AD-CF6D-2C4F-BC4B-CD7F1DE12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231" y="449762"/>
            <a:ext cx="3537284" cy="198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056B86A-0744-99EF-B54A-DB844A1B8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02300"/>
            <a:ext cx="3312778" cy="324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3E4C6CF-6BCA-87BB-F95C-8CC7A8EC3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9" r="11908"/>
          <a:stretch/>
        </p:blipFill>
        <p:spPr bwMode="auto">
          <a:xfrm>
            <a:off x="8972550" y="3200678"/>
            <a:ext cx="3128010" cy="231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976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6" name="Picture 8" descr="Lab: iBGP and OSPF Traffic Engineering :: packetmischief.ca">
            <a:extLst>
              <a:ext uri="{FF2B5EF4-FFF2-40B4-BE49-F238E27FC236}">
                <a16:creationId xmlns:a16="http://schemas.microsoft.com/office/drawing/2014/main" id="{531439DF-5496-93F6-8A3C-672E9EFB5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85" y="370724"/>
            <a:ext cx="6410325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1: A computer network. | Download Scientific Diagram">
            <a:extLst>
              <a:ext uri="{FF2B5EF4-FFF2-40B4-BE49-F238E27FC236}">
                <a16:creationId xmlns:a16="http://schemas.microsoft.com/office/drawing/2014/main" id="{DD370A99-F84D-6CD1-266B-090701C4B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538" y="160420"/>
            <a:ext cx="5342021" cy="400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3B5727-C3FD-8B5D-B104-0F451422DB85}"/>
              </a:ext>
            </a:extLst>
          </p:cNvPr>
          <p:cNvSpPr txBox="1"/>
          <p:nvPr/>
        </p:nvSpPr>
        <p:spPr>
          <a:xfrm>
            <a:off x="6922170" y="4468439"/>
            <a:ext cx="39944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Dijkstra’s Algorithm is used for network routing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/>
              <a:t>OSPF</a:t>
            </a:r>
            <a:r>
              <a:rPr lang="en-US" sz="2400" dirty="0"/>
              <a:t> Protocol</a:t>
            </a:r>
          </a:p>
        </p:txBody>
      </p:sp>
    </p:spTree>
    <p:extLst>
      <p:ext uri="{BB962C8B-B14F-4D97-AF65-F5344CB8AC3E}">
        <p14:creationId xmlns:p14="http://schemas.microsoft.com/office/powerpoint/2010/main" val="123771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9D10DB-6162-2CAC-92DD-EAB6061C9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54" y="561474"/>
            <a:ext cx="6551848" cy="4828674"/>
          </a:xfrm>
          <a:prstGeom prst="rect">
            <a:avLst/>
          </a:prstGeom>
        </p:spPr>
      </p:pic>
      <p:pic>
        <p:nvPicPr>
          <p:cNvPr id="4098" name="Picture 2" descr="Setting a waypoint too far away, or getting SafestCoordForPed will always  set the waypoint in the same place - Coding - GTAForums">
            <a:extLst>
              <a:ext uri="{FF2B5EF4-FFF2-40B4-BE49-F238E27FC236}">
                <a16:creationId xmlns:a16="http://schemas.microsoft.com/office/drawing/2014/main" id="{90A5BA44-AA90-4007-8EBE-352275428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257" y="2326105"/>
            <a:ext cx="4582446" cy="403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BF1335-5766-4785-82B6-87D28B233927}"/>
              </a:ext>
            </a:extLst>
          </p:cNvPr>
          <p:cNvSpPr txBox="1"/>
          <p:nvPr/>
        </p:nvSpPr>
        <p:spPr>
          <a:xfrm>
            <a:off x="7956311" y="866274"/>
            <a:ext cx="315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 shortest path on a map</a:t>
            </a:r>
          </a:p>
        </p:txBody>
      </p:sp>
    </p:spTree>
    <p:extLst>
      <p:ext uri="{BB962C8B-B14F-4D97-AF65-F5344CB8AC3E}">
        <p14:creationId xmlns:p14="http://schemas.microsoft.com/office/powerpoint/2010/main" val="992954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146" name="Picture 2" descr="Denny's Hires Robots to Serve Guests - Alexandria Living Magazine">
            <a:extLst>
              <a:ext uri="{FF2B5EF4-FFF2-40B4-BE49-F238E27FC236}">
                <a16:creationId xmlns:a16="http://schemas.microsoft.com/office/drawing/2014/main" id="{94DF0F21-0595-8162-5DE7-FA2201880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88" y="417094"/>
            <a:ext cx="3431261" cy="519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nmanned aerial vehicle - Wikipedia">
            <a:extLst>
              <a:ext uri="{FF2B5EF4-FFF2-40B4-BE49-F238E27FC236}">
                <a16:creationId xmlns:a16="http://schemas.microsoft.com/office/drawing/2014/main" id="{AB2474E5-5AB9-296D-3F1E-F8B368841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01"/>
          <a:stretch/>
        </p:blipFill>
        <p:spPr bwMode="auto">
          <a:xfrm>
            <a:off x="4833103" y="249808"/>
            <a:ext cx="6524708" cy="317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59DF32-EE29-C0B3-2909-238526AF5E3C}"/>
              </a:ext>
            </a:extLst>
          </p:cNvPr>
          <p:cNvSpPr txBox="1"/>
          <p:nvPr/>
        </p:nvSpPr>
        <p:spPr>
          <a:xfrm>
            <a:off x="4940969" y="4337368"/>
            <a:ext cx="5942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Sending drones or robots on the shortest path</a:t>
            </a:r>
          </a:p>
        </p:txBody>
      </p:sp>
    </p:spTree>
    <p:extLst>
      <p:ext uri="{BB962C8B-B14F-4D97-AF65-F5344CB8AC3E}">
        <p14:creationId xmlns:p14="http://schemas.microsoft.com/office/powerpoint/2010/main" val="3965423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552295D-671C-BF6A-5571-1CFAE4EAB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" t="8865" r="481" b="13496"/>
          <a:stretch/>
        </p:blipFill>
        <p:spPr bwMode="auto">
          <a:xfrm>
            <a:off x="77955" y="111732"/>
            <a:ext cx="6674473" cy="62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184EF9F-A495-17F3-ECB4-2509A768F6BC}"/>
                  </a:ext>
                </a:extLst>
              </p14:cNvPr>
              <p14:cNvContentPartPr/>
              <p14:nvPr/>
            </p14:nvContentPartPr>
            <p14:xfrm>
              <a:off x="3432638" y="3985225"/>
              <a:ext cx="820440" cy="267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184EF9F-A495-17F3-ECB4-2509A768F6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3638" y="3976225"/>
                <a:ext cx="83808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D65F6CD-4C23-4668-1332-B9E23FA9A1D5}"/>
                  </a:ext>
                </a:extLst>
              </p14:cNvPr>
              <p14:cNvContentPartPr/>
              <p14:nvPr/>
            </p14:nvContentPartPr>
            <p14:xfrm>
              <a:off x="3937718" y="4267105"/>
              <a:ext cx="426600" cy="658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D65F6CD-4C23-4668-1332-B9E23FA9A1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29078" y="4258105"/>
                <a:ext cx="44424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C46D25-BCCA-C981-4194-7861DE022AF4}"/>
                  </a:ext>
                </a:extLst>
              </p14:cNvPr>
              <p14:cNvContentPartPr/>
              <p14:nvPr/>
            </p14:nvContentPartPr>
            <p14:xfrm>
              <a:off x="4033838" y="3741865"/>
              <a:ext cx="436320" cy="1182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C46D25-BCCA-C981-4194-7861DE022A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4838" y="3733225"/>
                <a:ext cx="453960" cy="12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8C52350-430D-16E3-32A7-414E7E6CC99E}"/>
                  </a:ext>
                </a:extLst>
              </p14:cNvPr>
              <p14:cNvContentPartPr/>
              <p14:nvPr/>
            </p14:nvContentPartPr>
            <p14:xfrm>
              <a:off x="4114478" y="2369185"/>
              <a:ext cx="1100520" cy="1224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8C52350-430D-16E3-32A7-414E7E6CC9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05838" y="2360185"/>
                <a:ext cx="1118160" cy="1242000"/>
              </a:xfrm>
              <a:prstGeom prst="rect">
                <a:avLst/>
              </a:prstGeom>
            </p:spPr>
          </p:pic>
        </mc:Fallback>
      </mc:AlternateContent>
      <p:pic>
        <p:nvPicPr>
          <p:cNvPr id="5124" name="Picture 4">
            <a:extLst>
              <a:ext uri="{FF2B5EF4-FFF2-40B4-BE49-F238E27FC236}">
                <a16:creationId xmlns:a16="http://schemas.microsoft.com/office/drawing/2014/main" id="{234A6AD7-74BD-D069-DC48-5A05BB3FB7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58" b="28855"/>
          <a:stretch/>
        </p:blipFill>
        <p:spPr bwMode="auto">
          <a:xfrm>
            <a:off x="5429200" y="1965158"/>
            <a:ext cx="6762800" cy="202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2547AAA-9DF6-4E27-0049-29C4B4A90AAF}"/>
                  </a:ext>
                </a:extLst>
              </p14:cNvPr>
              <p14:cNvContentPartPr/>
              <p14:nvPr/>
            </p14:nvContentPartPr>
            <p14:xfrm>
              <a:off x="3816758" y="2157505"/>
              <a:ext cx="867240" cy="259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2547AAA-9DF6-4E27-0049-29C4B4A90AA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07758" y="2148505"/>
                <a:ext cx="884880" cy="27684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3C1366CD-BD1F-9CF0-9AB2-0044817E887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13173" y="4290220"/>
            <a:ext cx="3025736" cy="19483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BBA9194-15B5-AF36-EFA4-2FF6CA44037C}"/>
              </a:ext>
            </a:extLst>
          </p:cNvPr>
          <p:cNvSpPr txBox="1"/>
          <p:nvPr/>
        </p:nvSpPr>
        <p:spPr>
          <a:xfrm>
            <a:off x="7628985" y="853779"/>
            <a:ext cx="3686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Finding Shortest Path between actors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6E78BF-88B7-4D8E-192A-045FB9C7F990}"/>
              </a:ext>
            </a:extLst>
          </p:cNvPr>
          <p:cNvSpPr txBox="1"/>
          <p:nvPr/>
        </p:nvSpPr>
        <p:spPr>
          <a:xfrm>
            <a:off x="7868653" y="4047300"/>
            <a:ext cx="166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Oracle of Bacon</a:t>
            </a:r>
          </a:p>
        </p:txBody>
      </p:sp>
    </p:spTree>
    <p:extLst>
      <p:ext uri="{BB962C8B-B14F-4D97-AF65-F5344CB8AC3E}">
        <p14:creationId xmlns:p14="http://schemas.microsoft.com/office/powerpoint/2010/main" val="2918123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94C101-4E17-1EA8-8AD0-DA8C88BB06E2}"/>
              </a:ext>
            </a:extLst>
          </p:cNvPr>
          <p:cNvSpPr/>
          <p:nvPr/>
        </p:nvSpPr>
        <p:spPr>
          <a:xfrm>
            <a:off x="2927683" y="1564104"/>
            <a:ext cx="5903495" cy="2815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Program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BDB4A5-86C2-7F90-0EDF-7F0FAB5895F5}"/>
              </a:ext>
            </a:extLst>
          </p:cNvPr>
          <p:cNvSpPr txBox="1"/>
          <p:nvPr/>
        </p:nvSpPr>
        <p:spPr>
          <a:xfrm>
            <a:off x="6863938" y="4480957"/>
            <a:ext cx="163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And MST tree</a:t>
            </a:r>
          </a:p>
        </p:txBody>
      </p:sp>
    </p:spTree>
    <p:extLst>
      <p:ext uri="{BB962C8B-B14F-4D97-AF65-F5344CB8AC3E}">
        <p14:creationId xmlns:p14="http://schemas.microsoft.com/office/powerpoint/2010/main" val="327130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7428B3-5D5B-F511-21EA-E763A83201CC}"/>
              </a:ext>
            </a:extLst>
          </p:cNvPr>
          <p:cNvSpPr txBox="1"/>
          <p:nvPr/>
        </p:nvSpPr>
        <p:spPr>
          <a:xfrm>
            <a:off x="1048987" y="1967346"/>
            <a:ext cx="84236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Quiz 2 is tomorrow</a:t>
            </a:r>
          </a:p>
          <a:p>
            <a:r>
              <a:rPr lang="en-US" sz="2800" dirty="0">
                <a:sym typeface="Wingdings" panose="05000000000000000000" pitchFamily="2" charset="2"/>
              </a:rPr>
              <a:t> It may be helpful to bring something you can write 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589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1" name="Picture 20" descr="A group of people in a sphere&#10;&#10;Description automatically generated">
            <a:extLst>
              <a:ext uri="{FF2B5EF4-FFF2-40B4-BE49-F238E27FC236}">
                <a16:creationId xmlns:a16="http://schemas.microsoft.com/office/drawing/2014/main" id="{CF2CA2DB-4116-B139-C619-447C1509FA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6" b="5166"/>
          <a:stretch/>
        </p:blipFill>
        <p:spPr>
          <a:xfrm>
            <a:off x="2526631" y="0"/>
            <a:ext cx="6397378" cy="634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47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6796DD-26C6-29A1-3703-FFB518FA9DE1}"/>
              </a:ext>
            </a:extLst>
          </p:cNvPr>
          <p:cNvSpPr/>
          <p:nvPr/>
        </p:nvSpPr>
        <p:spPr>
          <a:xfrm>
            <a:off x="1636294" y="850230"/>
            <a:ext cx="8181474" cy="4251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https://youtu.be/EFg3u_E6eHU</a:t>
            </a:r>
          </a:p>
        </p:txBody>
      </p:sp>
    </p:spTree>
    <p:extLst>
      <p:ext uri="{BB962C8B-B14F-4D97-AF65-F5344CB8AC3E}">
        <p14:creationId xmlns:p14="http://schemas.microsoft.com/office/powerpoint/2010/main" val="181306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5890"/>
            <a:ext cx="10515600" cy="1325563"/>
          </a:xfrm>
        </p:spPr>
        <p:txBody>
          <a:bodyPr/>
          <a:lstStyle/>
          <a:p>
            <a:r>
              <a:rPr lang="en-US" b="1" dirty="0"/>
              <a:t>Dijkstra’s Algorithm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152929" y="917788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26F006B8-A13C-A323-8464-C88FDC98B32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03EC601-EB1B-BF3E-5572-BA653585718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99C09E0-E837-88F2-1E67-DF282789B38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FF080C63-BDAD-487C-2355-CD3B0ECDC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7E1DCFBD-FFEA-EA8F-3A0E-997D28AB9B1C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7E985-EE8A-2B51-9A47-117FF73B7D7E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vertex (distance)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391A4-75AB-0C98-7B51-47A59A0AB701}"/>
              </a:ext>
            </a:extLst>
          </p:cNvPr>
          <p:cNvSpPr txBox="1"/>
          <p:nvPr/>
        </p:nvSpPr>
        <p:spPr>
          <a:xfrm>
            <a:off x="224920" y="4783253"/>
            <a:ext cx="81828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Rule: </a:t>
            </a:r>
            <a:r>
              <a:rPr lang="en-US" sz="3200" b="1" dirty="0"/>
              <a:t>When processing vertex </a:t>
            </a:r>
            <a:r>
              <a:rPr lang="en-US" sz="3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v</a:t>
            </a:r>
            <a:r>
              <a:rPr lang="en-US" sz="3200" b="1" dirty="0"/>
              <a:t>, only add/modify queue for neighbor </a:t>
            </a:r>
            <a:r>
              <a:rPr lang="en-US" sz="32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u</a:t>
            </a:r>
            <a:r>
              <a:rPr lang="en-US" sz="3200" b="1" dirty="0"/>
              <a:t> if and only if:  </a:t>
            </a:r>
            <a:r>
              <a:rPr lang="en-US" sz="2400" b="1" dirty="0">
                <a:latin typeface="Lucida Console" panose="020B0609040504020204" pitchFamily="49" charset="0"/>
              </a:rPr>
              <a:t>distance[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v</a:t>
            </a:r>
            <a:r>
              <a:rPr lang="en-US" sz="2400" b="1" dirty="0">
                <a:latin typeface="Lucida Console" panose="020B0609040504020204" pitchFamily="49" charset="0"/>
              </a:rPr>
              <a:t>] + weight(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v</a:t>
            </a:r>
            <a:r>
              <a:rPr lang="en-US" sz="2400" b="1" dirty="0">
                <a:latin typeface="Lucida Console" panose="020B0609040504020204" pitchFamily="49" charset="0"/>
              </a:rPr>
              <a:t>, </a:t>
            </a:r>
            <a:r>
              <a:rPr 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u</a:t>
            </a:r>
            <a:r>
              <a:rPr lang="en-US" sz="2400" b="1" dirty="0">
                <a:latin typeface="Lucida Console" panose="020B0609040504020204" pitchFamily="49" charset="0"/>
              </a:rPr>
              <a:t>) &lt; distance[</a:t>
            </a:r>
            <a:r>
              <a:rPr 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u</a:t>
            </a:r>
            <a:r>
              <a:rPr lang="en-US" sz="2400" b="1" dirty="0">
                <a:latin typeface="Lucida Console" panose="020B0609040504020204" pitchFamily="49" charset="0"/>
              </a:rPr>
              <a:t>]</a:t>
            </a:r>
            <a:endParaRPr lang="en-US" sz="3600" b="1" dirty="0"/>
          </a:p>
          <a:p>
            <a:r>
              <a:rPr lang="en-US" sz="3200" b="1" dirty="0">
                <a:latin typeface="Lucida Console" panose="020B0609040504020204" pitchFamily="49" charset="0"/>
              </a:rPr>
              <a:t>  </a:t>
            </a:r>
            <a:endParaRPr lang="en-US" sz="2800" b="1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52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698646"/>
              </p:ext>
            </p:extLst>
          </p:nvPr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698136" y="1216956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6486" y="56011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6" name="Table 124">
            <a:extLst>
              <a:ext uri="{FF2B5EF4-FFF2-40B4-BE49-F238E27FC236}">
                <a16:creationId xmlns:a16="http://schemas.microsoft.com/office/drawing/2014/main" id="{D535A38C-7B6C-4E58-F3E3-92199D72C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461907"/>
              </p:ext>
            </p:extLst>
          </p:nvPr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A555E-E854-0F68-003A-FAABBFD7F381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vertex (distance)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99AE9D-1381-8C8D-6421-862599F0911A}"/>
              </a:ext>
            </a:extLst>
          </p:cNvPr>
          <p:cNvSpPr/>
          <p:nvPr/>
        </p:nvSpPr>
        <p:spPr>
          <a:xfrm>
            <a:off x="10824595" y="1952461"/>
            <a:ext cx="1107210" cy="6515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3 (0.99)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AEF43B-F58D-DCE3-29B2-A8A1269E652B}"/>
              </a:ext>
            </a:extLst>
          </p:cNvPr>
          <p:cNvSpPr/>
          <p:nvPr/>
        </p:nvSpPr>
        <p:spPr>
          <a:xfrm>
            <a:off x="10817363" y="1158140"/>
            <a:ext cx="1107210" cy="6515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5 (0.73)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CBA6BF-1D4F-E9A7-928F-12B074F1E377}"/>
              </a:ext>
            </a:extLst>
          </p:cNvPr>
          <p:cNvSpPr txBox="1"/>
          <p:nvPr/>
        </p:nvSpPr>
        <p:spPr>
          <a:xfrm>
            <a:off x="177950" y="4661455"/>
            <a:ext cx="81828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Rule: </a:t>
            </a:r>
            <a:r>
              <a:rPr lang="en-US" sz="3200" b="1" dirty="0"/>
              <a:t>When processing vertex </a:t>
            </a:r>
            <a:r>
              <a:rPr lang="en-US" sz="3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v</a:t>
            </a:r>
            <a:r>
              <a:rPr lang="en-US" sz="3200" b="1" dirty="0"/>
              <a:t>, only add/modify queue for neighbor </a:t>
            </a:r>
            <a:r>
              <a:rPr lang="en-US" sz="32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u</a:t>
            </a:r>
            <a:r>
              <a:rPr lang="en-US" sz="3200" b="1" dirty="0"/>
              <a:t> if and only if:  </a:t>
            </a:r>
            <a:r>
              <a:rPr lang="en-US" sz="2400" b="1" dirty="0">
                <a:latin typeface="Lucida Console" panose="020B0609040504020204" pitchFamily="49" charset="0"/>
              </a:rPr>
              <a:t>distance[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v</a:t>
            </a:r>
            <a:r>
              <a:rPr lang="en-US" sz="2400" b="1" dirty="0">
                <a:latin typeface="Lucida Console" panose="020B0609040504020204" pitchFamily="49" charset="0"/>
              </a:rPr>
              <a:t>] + weight(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v</a:t>
            </a:r>
            <a:r>
              <a:rPr lang="en-US" sz="2400" b="1" dirty="0">
                <a:latin typeface="Lucida Console" panose="020B0609040504020204" pitchFamily="49" charset="0"/>
              </a:rPr>
              <a:t>, </a:t>
            </a:r>
            <a:r>
              <a:rPr 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u</a:t>
            </a:r>
            <a:r>
              <a:rPr lang="en-US" sz="2400" b="1" dirty="0">
                <a:latin typeface="Lucida Console" panose="020B0609040504020204" pitchFamily="49" charset="0"/>
              </a:rPr>
              <a:t>) &lt; distance[</a:t>
            </a:r>
            <a:r>
              <a:rPr 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u</a:t>
            </a:r>
            <a:r>
              <a:rPr lang="en-US" sz="2400" b="1" dirty="0">
                <a:latin typeface="Lucida Console" panose="020B0609040504020204" pitchFamily="49" charset="0"/>
              </a:rPr>
              <a:t>]</a:t>
            </a:r>
            <a:endParaRPr lang="en-US" sz="3600" b="1" dirty="0"/>
          </a:p>
          <a:p>
            <a:r>
              <a:rPr lang="en-US" sz="3200" b="1" dirty="0">
                <a:latin typeface="Lucida Console" panose="020B0609040504020204" pitchFamily="49" charset="0"/>
              </a:rPr>
              <a:t>  </a:t>
            </a:r>
            <a:endParaRPr lang="en-US" sz="2800" b="1" dirty="0">
              <a:latin typeface="Lucida Console" panose="020B0609040504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A7B30A-261E-336A-8173-22C4086CA4EB}"/>
              </a:ext>
            </a:extLst>
          </p:cNvPr>
          <p:cNvSpPr txBox="1"/>
          <p:nvPr/>
        </p:nvSpPr>
        <p:spPr>
          <a:xfrm>
            <a:off x="2538651" y="744999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3C913-D76C-B200-0D83-5AC917A2A8DD}"/>
              </a:ext>
            </a:extLst>
          </p:cNvPr>
          <p:cNvSpPr txBox="1"/>
          <p:nvPr/>
        </p:nvSpPr>
        <p:spPr>
          <a:xfrm>
            <a:off x="558445" y="62798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u</a:t>
            </a:r>
            <a:r>
              <a:rPr lang="en-US" sz="2800" b="1" baseline="-25000" dirty="0">
                <a:solidFill>
                  <a:srgbClr val="00B0F0"/>
                </a:solidFill>
              </a:rPr>
              <a:t>1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D9427-A516-7619-346A-C5C97002208F}"/>
              </a:ext>
            </a:extLst>
          </p:cNvPr>
          <p:cNvSpPr txBox="1"/>
          <p:nvPr/>
        </p:nvSpPr>
        <p:spPr>
          <a:xfrm>
            <a:off x="6139842" y="87347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u</a:t>
            </a:r>
            <a:r>
              <a:rPr lang="en-US" sz="2800" b="1" baseline="-25000" dirty="0">
                <a:solidFill>
                  <a:srgbClr val="00B0F0"/>
                </a:solidFill>
              </a:rPr>
              <a:t>2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0AF0B1-D905-18C9-3387-19167F9BA30B}"/>
              </a:ext>
            </a:extLst>
          </p:cNvPr>
          <p:cNvSpPr txBox="1"/>
          <p:nvPr/>
        </p:nvSpPr>
        <p:spPr>
          <a:xfrm>
            <a:off x="10107775" y="5161975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PriortityVertex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Objects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8CC392-113F-727D-7468-0CD02A6CF953}"/>
              </a:ext>
            </a:extLst>
          </p:cNvPr>
          <p:cNvSpPr txBox="1"/>
          <p:nvPr/>
        </p:nvSpPr>
        <p:spPr>
          <a:xfrm>
            <a:off x="2804965" y="6095049"/>
            <a:ext cx="2379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0.60   +   0.1   &lt;   0.73</a:t>
            </a:r>
          </a:p>
        </p:txBody>
      </p:sp>
    </p:spTree>
    <p:extLst>
      <p:ext uri="{BB962C8B-B14F-4D97-AF65-F5344CB8AC3E}">
        <p14:creationId xmlns:p14="http://schemas.microsoft.com/office/powerpoint/2010/main" val="235195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04953"/>
              </p:ext>
            </p:extLst>
          </p:nvPr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698136" y="1216956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6486" y="56011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6" name="Table 124">
            <a:extLst>
              <a:ext uri="{FF2B5EF4-FFF2-40B4-BE49-F238E27FC236}">
                <a16:creationId xmlns:a16="http://schemas.microsoft.com/office/drawing/2014/main" id="{D535A38C-7B6C-4E58-F3E3-92199D72C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96212"/>
              </p:ext>
            </p:extLst>
          </p:nvPr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strike="sngStrike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A555E-E854-0F68-003A-FAABBFD7F381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vertex (distance)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99AE9D-1381-8C8D-6421-862599F0911A}"/>
              </a:ext>
            </a:extLst>
          </p:cNvPr>
          <p:cNvSpPr/>
          <p:nvPr/>
        </p:nvSpPr>
        <p:spPr>
          <a:xfrm>
            <a:off x="10824595" y="1952461"/>
            <a:ext cx="1107210" cy="6515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3 (0.99)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AEF43B-F58D-DCE3-29B2-A8A1269E652B}"/>
              </a:ext>
            </a:extLst>
          </p:cNvPr>
          <p:cNvSpPr/>
          <p:nvPr/>
        </p:nvSpPr>
        <p:spPr>
          <a:xfrm>
            <a:off x="10817363" y="1158140"/>
            <a:ext cx="1107210" cy="6515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5 (0.73)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CBA6BF-1D4F-E9A7-928F-12B074F1E377}"/>
              </a:ext>
            </a:extLst>
          </p:cNvPr>
          <p:cNvSpPr txBox="1"/>
          <p:nvPr/>
        </p:nvSpPr>
        <p:spPr>
          <a:xfrm>
            <a:off x="177950" y="4661455"/>
            <a:ext cx="81828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Rule: </a:t>
            </a:r>
            <a:r>
              <a:rPr lang="en-US" sz="3200" b="1" dirty="0"/>
              <a:t>When processing vertex </a:t>
            </a:r>
            <a:r>
              <a:rPr lang="en-US" sz="3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v</a:t>
            </a:r>
            <a:r>
              <a:rPr lang="en-US" sz="3200" b="1" dirty="0"/>
              <a:t>, only add/modify queue for neighbor </a:t>
            </a:r>
            <a:r>
              <a:rPr lang="en-US" sz="32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u</a:t>
            </a:r>
            <a:r>
              <a:rPr lang="en-US" sz="3200" b="1" dirty="0"/>
              <a:t> if and only if:  </a:t>
            </a:r>
            <a:r>
              <a:rPr lang="en-US" sz="2400" b="1" dirty="0">
                <a:latin typeface="Lucida Console" panose="020B0609040504020204" pitchFamily="49" charset="0"/>
              </a:rPr>
              <a:t>distance[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v</a:t>
            </a:r>
            <a:r>
              <a:rPr lang="en-US" sz="2400" b="1" dirty="0">
                <a:latin typeface="Lucida Console" panose="020B0609040504020204" pitchFamily="49" charset="0"/>
              </a:rPr>
              <a:t>] + weight(</a:t>
            </a:r>
            <a:r>
              <a:rPr lang="en-US" sz="24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v</a:t>
            </a:r>
            <a:r>
              <a:rPr lang="en-US" sz="2400" b="1" dirty="0">
                <a:latin typeface="Lucida Console" panose="020B0609040504020204" pitchFamily="49" charset="0"/>
              </a:rPr>
              <a:t>, </a:t>
            </a:r>
            <a:r>
              <a:rPr 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u</a:t>
            </a:r>
            <a:r>
              <a:rPr lang="en-US" sz="2400" b="1" dirty="0">
                <a:latin typeface="Lucida Console" panose="020B0609040504020204" pitchFamily="49" charset="0"/>
              </a:rPr>
              <a:t>) &lt; distance[</a:t>
            </a:r>
            <a:r>
              <a:rPr lang="en-US" sz="2400" b="1" dirty="0">
                <a:solidFill>
                  <a:srgbClr val="00B0F0"/>
                </a:solidFill>
                <a:latin typeface="Lucida Console" panose="020B0609040504020204" pitchFamily="49" charset="0"/>
              </a:rPr>
              <a:t>u</a:t>
            </a:r>
            <a:r>
              <a:rPr lang="en-US" sz="2400" b="1" dirty="0">
                <a:latin typeface="Lucida Console" panose="020B0609040504020204" pitchFamily="49" charset="0"/>
              </a:rPr>
              <a:t>]</a:t>
            </a:r>
            <a:endParaRPr lang="en-US" sz="3600" b="1" dirty="0"/>
          </a:p>
          <a:p>
            <a:r>
              <a:rPr lang="en-US" sz="3200" b="1" dirty="0">
                <a:latin typeface="Lucida Console" panose="020B0609040504020204" pitchFamily="49" charset="0"/>
              </a:rPr>
              <a:t>  </a:t>
            </a:r>
            <a:endParaRPr lang="en-US" sz="2800" b="1" dirty="0">
              <a:latin typeface="Lucida Console" panose="020B060904050402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A7B30A-261E-336A-8173-22C4086CA4EB}"/>
              </a:ext>
            </a:extLst>
          </p:cNvPr>
          <p:cNvSpPr txBox="1"/>
          <p:nvPr/>
        </p:nvSpPr>
        <p:spPr>
          <a:xfrm>
            <a:off x="2538651" y="744999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3C913-D76C-B200-0D83-5AC917A2A8DD}"/>
              </a:ext>
            </a:extLst>
          </p:cNvPr>
          <p:cNvSpPr txBox="1"/>
          <p:nvPr/>
        </p:nvSpPr>
        <p:spPr>
          <a:xfrm>
            <a:off x="558445" y="62798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u</a:t>
            </a:r>
            <a:r>
              <a:rPr lang="en-US" sz="2800" b="1" baseline="-25000" dirty="0">
                <a:solidFill>
                  <a:srgbClr val="00B0F0"/>
                </a:solidFill>
              </a:rPr>
              <a:t>1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D9427-A516-7619-346A-C5C97002208F}"/>
              </a:ext>
            </a:extLst>
          </p:cNvPr>
          <p:cNvSpPr txBox="1"/>
          <p:nvPr/>
        </p:nvSpPr>
        <p:spPr>
          <a:xfrm>
            <a:off x="6139842" y="87347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u</a:t>
            </a:r>
            <a:r>
              <a:rPr lang="en-US" sz="2800" b="1" baseline="-25000" dirty="0">
                <a:solidFill>
                  <a:srgbClr val="00B0F0"/>
                </a:solidFill>
              </a:rPr>
              <a:t>2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B15CF2-C47D-DBCB-DE22-CE6344A378A7}"/>
              </a:ext>
            </a:extLst>
          </p:cNvPr>
          <p:cNvSpPr txBox="1"/>
          <p:nvPr/>
        </p:nvSpPr>
        <p:spPr>
          <a:xfrm>
            <a:off x="8526157" y="338402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0.70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B7C5A-34C6-CE3C-C0BF-FE5044A5B415}"/>
              </a:ext>
            </a:extLst>
          </p:cNvPr>
          <p:cNvSpPr txBox="1"/>
          <p:nvPr/>
        </p:nvSpPr>
        <p:spPr>
          <a:xfrm>
            <a:off x="10215057" y="3422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7AB859-CC4F-A29B-BD54-CC9F02454AB5}"/>
              </a:ext>
            </a:extLst>
          </p:cNvPr>
          <p:cNvGrpSpPr/>
          <p:nvPr/>
        </p:nvGrpSpPr>
        <p:grpSpPr>
          <a:xfrm>
            <a:off x="10915534" y="1150856"/>
            <a:ext cx="829440" cy="669600"/>
            <a:chOff x="10915534" y="1150856"/>
            <a:chExt cx="829440" cy="66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D3CDBD3-EF1D-0023-955F-2921DE6353E3}"/>
                    </a:ext>
                  </a:extLst>
                </p14:cNvPr>
                <p14:cNvContentPartPr/>
                <p14:nvPr/>
              </p14:nvContentPartPr>
              <p14:xfrm>
                <a:off x="10939654" y="1150856"/>
                <a:ext cx="805320" cy="582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D3CDBD3-EF1D-0023-955F-2921DE6353E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931014" y="1142216"/>
                  <a:ext cx="82296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5101DB2-7D22-3D93-E0A1-9071A9EFC54F}"/>
                    </a:ext>
                  </a:extLst>
                </p14:cNvPr>
                <p14:cNvContentPartPr/>
                <p14:nvPr/>
              </p14:nvContentPartPr>
              <p14:xfrm>
                <a:off x="10915534" y="1164536"/>
                <a:ext cx="763920" cy="655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5101DB2-7D22-3D93-E0A1-9071A9EFC54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906534" y="1155896"/>
                  <a:ext cx="781560" cy="673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8451038-1395-BF2A-2AF3-E62CC749AC3A}"/>
              </a:ext>
            </a:extLst>
          </p:cNvPr>
          <p:cNvSpPr/>
          <p:nvPr/>
        </p:nvSpPr>
        <p:spPr>
          <a:xfrm>
            <a:off x="10835202" y="2789047"/>
            <a:ext cx="1107210" cy="6515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5 (0.70)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109865-7848-757D-95BE-855D61AA411D}"/>
              </a:ext>
            </a:extLst>
          </p:cNvPr>
          <p:cNvSpPr txBox="1"/>
          <p:nvPr/>
        </p:nvSpPr>
        <p:spPr>
          <a:xfrm>
            <a:off x="10107775" y="5161975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PriortityVertex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865463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727F4-FB5C-7F61-5B8A-23328C776CA3}"/>
              </a:ext>
            </a:extLst>
          </p:cNvPr>
          <p:cNvSpPr txBox="1"/>
          <p:nvPr/>
        </p:nvSpPr>
        <p:spPr>
          <a:xfrm>
            <a:off x="277586" y="106136"/>
            <a:ext cx="3524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Dijkstra’s Algorithm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CCE36-35DE-47A3-5CF4-47693EEE1873}"/>
              </a:ext>
            </a:extLst>
          </p:cNvPr>
          <p:cNvSpPr txBox="1"/>
          <p:nvPr/>
        </p:nvSpPr>
        <p:spPr>
          <a:xfrm>
            <a:off x="614757" y="1273345"/>
            <a:ext cx="56669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Running Time:  </a:t>
            </a:r>
            <a:r>
              <a:rPr lang="en-US" sz="4000" b="1" dirty="0">
                <a:solidFill>
                  <a:srgbClr val="FF0000"/>
                </a:solidFill>
              </a:rPr>
              <a:t>O(E </a:t>
            </a:r>
            <a:r>
              <a:rPr lang="en-US" sz="4800" dirty="0">
                <a:solidFill>
                  <a:srgbClr val="FF0000"/>
                </a:solidFill>
              </a:rPr>
              <a:t>⋅</a:t>
            </a:r>
            <a:r>
              <a:rPr lang="en-US" sz="4000" b="1" dirty="0">
                <a:solidFill>
                  <a:srgbClr val="FF0000"/>
                </a:solidFill>
              </a:rPr>
              <a:t> log(V))</a:t>
            </a:r>
            <a:r>
              <a:rPr lang="en-US" sz="3200" b="1" dirty="0"/>
              <a:t>*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</a:p>
          <a:p>
            <a:endParaRPr lang="en-US" sz="3200" dirty="0"/>
          </a:p>
          <a:p>
            <a:r>
              <a:rPr lang="en-US" sz="3200" dirty="0"/>
              <a:t>E = # of edges</a:t>
            </a:r>
          </a:p>
          <a:p>
            <a:r>
              <a:rPr lang="en-US" sz="3200" dirty="0"/>
              <a:t>V = # of vertices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13C4A-3AEA-0DD4-9C03-AF312E71765A}"/>
              </a:ext>
            </a:extLst>
          </p:cNvPr>
          <p:cNvSpPr txBox="1"/>
          <p:nvPr/>
        </p:nvSpPr>
        <p:spPr>
          <a:xfrm>
            <a:off x="277586" y="3700006"/>
            <a:ext cx="43597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 Varies depending on implementation and representation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8DD643-961E-83D6-0055-00A857B78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27" y="665117"/>
            <a:ext cx="4733925" cy="1933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1D964F-E3DE-FDE0-3E21-92BA946B9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518" y="3072400"/>
            <a:ext cx="4667250" cy="838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BE40D86-FEFB-75C9-7EF7-D1840BB47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727" y="4032489"/>
            <a:ext cx="4743450" cy="2105025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0A57A5C-18AB-7835-3B4B-563FECB63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735" y="2871431"/>
            <a:ext cx="20955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E37BD28-1C49-6F45-B1E6-C0FD9CA6D5E7}"/>
              </a:ext>
            </a:extLst>
          </p:cNvPr>
          <p:cNvSpPr txBox="1"/>
          <p:nvPr/>
        </p:nvSpPr>
        <p:spPr>
          <a:xfrm>
            <a:off x="3970549" y="5662256"/>
            <a:ext cx="2401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Edsger</a:t>
            </a:r>
            <a:r>
              <a:rPr lang="en-US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Wybe</a:t>
            </a:r>
            <a:r>
              <a:rPr lang="en-US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Dijkstra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56FA3B-6667-8C90-42F9-9C01883C805E}"/>
              </a:ext>
            </a:extLst>
          </p:cNvPr>
          <p:cNvSpPr txBox="1"/>
          <p:nvPr/>
        </p:nvSpPr>
        <p:spPr>
          <a:xfrm>
            <a:off x="3429570" y="5952848"/>
            <a:ext cx="61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11 May 1930 – 6 August 2002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0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727F4-FB5C-7F61-5B8A-23328C776CA3}"/>
              </a:ext>
            </a:extLst>
          </p:cNvPr>
          <p:cNvSpPr txBox="1"/>
          <p:nvPr/>
        </p:nvSpPr>
        <p:spPr>
          <a:xfrm>
            <a:off x="277586" y="106136"/>
            <a:ext cx="120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 Star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C1889-41B5-D13B-6015-FA0233F2A267}"/>
              </a:ext>
            </a:extLst>
          </p:cNvPr>
          <p:cNvSpPr txBox="1"/>
          <p:nvPr/>
        </p:nvSpPr>
        <p:spPr>
          <a:xfrm>
            <a:off x="381000" y="911542"/>
            <a:ext cx="571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Star </a:t>
            </a:r>
            <a:r>
              <a:rPr lang="en-US" sz="2800" dirty="0"/>
              <a:t>or </a:t>
            </a:r>
            <a:r>
              <a:rPr lang="en-US" sz="2800" b="1" dirty="0"/>
              <a:t>A*</a:t>
            </a:r>
            <a:r>
              <a:rPr lang="en-US" sz="2800" dirty="0"/>
              <a:t> is another algorithm that will compute the shortest path in a graph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B4236DA-EE76-AC2D-6B5F-EDE72EB01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16" y="416800"/>
            <a:ext cx="5607997" cy="549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02D725-01A4-E089-AC0A-3744F70E4CAC}"/>
              </a:ext>
            </a:extLst>
          </p:cNvPr>
          <p:cNvSpPr txBox="1"/>
          <p:nvPr/>
        </p:nvSpPr>
        <p:spPr>
          <a:xfrm>
            <a:off x="880860" y="2511942"/>
            <a:ext cx="5366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b="1" dirty="0"/>
              <a:t>Dijkstra’s Algorithm</a:t>
            </a:r>
            <a:r>
              <a:rPr lang="en-US" sz="2000" dirty="0"/>
              <a:t> we select </a:t>
            </a:r>
            <a:r>
              <a:rPr lang="en-US" sz="2000" dirty="0">
                <a:solidFill>
                  <a:srgbClr val="FF0000"/>
                </a:solidFill>
              </a:rPr>
              <a:t>the least-cost unvisited node</a:t>
            </a:r>
            <a:r>
              <a:rPr lang="en-US" sz="2000" dirty="0"/>
              <a:t>, and we compute the shortest path to </a:t>
            </a:r>
            <a:r>
              <a:rPr lang="en-US" sz="2000" u="sng" dirty="0"/>
              <a:t>all other </a:t>
            </a:r>
            <a:r>
              <a:rPr lang="en-US" sz="2000" dirty="0"/>
              <a:t>nodes</a:t>
            </a:r>
          </a:p>
        </p:txBody>
      </p:sp>
      <p:pic>
        <p:nvPicPr>
          <p:cNvPr id="1030" name="Picture 6" descr="Manhattan Distance Calculator">
            <a:extLst>
              <a:ext uri="{FF2B5EF4-FFF2-40B4-BE49-F238E27FC236}">
                <a16:creationId xmlns:a16="http://schemas.microsoft.com/office/drawing/2014/main" id="{3720BDA6-BD8E-B557-8C42-FD4D3D635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114" y="4585054"/>
            <a:ext cx="2867366" cy="183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D02506-8F79-6654-5A2D-16F61659913A}"/>
              </a:ext>
            </a:extLst>
          </p:cNvPr>
          <p:cNvSpPr txBox="1"/>
          <p:nvPr/>
        </p:nvSpPr>
        <p:spPr>
          <a:xfrm>
            <a:off x="977111" y="3815656"/>
            <a:ext cx="5006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</a:t>
            </a:r>
            <a:r>
              <a:rPr lang="en-US" sz="2000" b="1" dirty="0"/>
              <a:t>A*</a:t>
            </a:r>
            <a:r>
              <a:rPr lang="en-US" sz="2000" dirty="0"/>
              <a:t>, we select the node that is the </a:t>
            </a:r>
            <a:r>
              <a:rPr lang="en-US" sz="2000" dirty="0">
                <a:solidFill>
                  <a:srgbClr val="FF0000"/>
                </a:solidFill>
              </a:rPr>
              <a:t>shortest distance away from the target</a:t>
            </a:r>
            <a:r>
              <a:rPr lang="en-US" sz="2000" dirty="0"/>
              <a:t>, and </a:t>
            </a:r>
            <a:r>
              <a:rPr lang="en-US" sz="2000" u="sng" dirty="0"/>
              <a:t>does not </a:t>
            </a:r>
            <a:r>
              <a:rPr lang="en-US" sz="2000" dirty="0"/>
              <a:t>compute the shortest path to all other nodes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CEF0AA-B9FE-AA96-23F9-1C0BC9E9FF63}"/>
              </a:ext>
            </a:extLst>
          </p:cNvPr>
          <p:cNvSpPr txBox="1"/>
          <p:nvPr/>
        </p:nvSpPr>
        <p:spPr>
          <a:xfrm>
            <a:off x="1325347" y="4876208"/>
            <a:ext cx="430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A* we use a </a:t>
            </a:r>
            <a:r>
              <a:rPr lang="en-US" b="1" dirty="0"/>
              <a:t>heuristic </a:t>
            </a:r>
            <a:r>
              <a:rPr lang="en-US" dirty="0"/>
              <a:t>to make decisions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C7E3D1-1783-6D90-C043-FC50B2821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7372" y="5698534"/>
            <a:ext cx="2867366" cy="6364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E3D748-3B8E-C971-0C31-C04F14DAC4A4}"/>
              </a:ext>
            </a:extLst>
          </p:cNvPr>
          <p:cNvSpPr txBox="1"/>
          <p:nvPr/>
        </p:nvSpPr>
        <p:spPr>
          <a:xfrm>
            <a:off x="1170418" y="5653645"/>
            <a:ext cx="1210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Euclidean Distance heuristic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34137-2B70-37DB-0669-BCA85E9CFA36}"/>
              </a:ext>
            </a:extLst>
          </p:cNvPr>
          <p:cNvSpPr txBox="1"/>
          <p:nvPr/>
        </p:nvSpPr>
        <p:spPr>
          <a:xfrm>
            <a:off x="5791200" y="6104021"/>
            <a:ext cx="3092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 difference in running time)</a:t>
            </a:r>
          </a:p>
        </p:txBody>
      </p:sp>
    </p:spTree>
    <p:extLst>
      <p:ext uri="{BB962C8B-B14F-4D97-AF65-F5344CB8AC3E}">
        <p14:creationId xmlns:p14="http://schemas.microsoft.com/office/powerpoint/2010/main" val="181296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8091</TotalTime>
  <Words>636</Words>
  <Application>Microsoft Office PowerPoint</Application>
  <PresentationFormat>Widescreen</PresentationFormat>
  <Paragraphs>255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Lucida Console</vt:lpstr>
      <vt:lpstr>Wingdings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Dijkstra’s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Pearsall, Reese</dc:creator>
  <cp:lastModifiedBy>Pearsall, Reese</cp:lastModifiedBy>
  <cp:revision>287</cp:revision>
  <cp:lastPrinted>2018-09-07T20:33:36Z</cp:lastPrinted>
  <dcterms:created xsi:type="dcterms:W3CDTF">2018-08-20T15:07:25Z</dcterms:created>
  <dcterms:modified xsi:type="dcterms:W3CDTF">2025-04-03T18:43:42Z</dcterms:modified>
</cp:coreProperties>
</file>