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8" r:id="rId3"/>
    <p:sldId id="1623" r:id="rId4"/>
    <p:sldId id="1627" r:id="rId5"/>
    <p:sldId id="325" r:id="rId6"/>
    <p:sldId id="1624" r:id="rId7"/>
    <p:sldId id="1628" r:id="rId8"/>
    <p:sldId id="1629" r:id="rId9"/>
    <p:sldId id="1630" r:id="rId10"/>
    <p:sldId id="1631" r:id="rId11"/>
    <p:sldId id="1626" r:id="rId12"/>
    <p:sldId id="1625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58:17.5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7531 1 24575,'-5'6'0,"0"1"0,0-1 0,1 1 0,0 1 0,-4 9 0,-13 22 0,-8 0 0,-3-1 0,-1-1 0,-2-2 0,-1-2 0,-2-1 0,-41 28 0,-261 146 0,305-186 0,-144 79 0,-331 130 0,328-164 0,-369 79 0,243-85 0,-214 38 0,-8-34 0,-369-19 0,680-35 0,-160 12 0,-446 84 0,789-98 0,1 1 0,0 2 0,0 1 0,1 2 0,0 1 0,-61 37 0,-118 66 0,102-59 0,62-27 0,1 1 0,-53 48 0,75-59 0,-19 20 0,2 2 0,-58 74 0,41-45 0,-115 109 0,155-160 0,1 2 0,-31 46 0,34-44 0,-2 0 0,-27 28 0,45-52 0,-1 0 0,0-1 0,1 1 0,-1-1 0,0 1 0,1-1 0,-1 1 0,0-1 0,1 0 0,-1 1 0,0-1 0,0 0 0,1 1 0,-1-1 0,0 0 0,0 0 0,0 0 0,0 0 0,1 0 0,-1 0 0,0 0 0,0 0 0,0 0 0,1 0 0,-1 0 0,0 0 0,0-1 0,0 1 0,1 0 0,-1 0 0,0-1 0,0 1 0,1-1 0,-1 1 0,0-1 0,1 1 0,-1-1 0,0 1 0,1-1 0,-1 0 0,1 1 0,-1-2 0,-22-38 0,15 24 0,-8-16 0,1-1 0,1 0 0,-9-36 0,-21-54 0,16 66 0,19 41 0,0 0 0,2-1 0,0 0 0,1 0 0,-6-28 0,-9-57 0,22 132 0,-2-19 0,1-1 0,0 1 0,1-1 0,0 1 0,4 15 0,11 17 0,2 1 0,2-2 0,1 0 0,3-2 0,1-1 0,40 49 0,-45-65 0,-1 0 0,-1 1 0,-1 1 0,18 35 0,-33-57 0,0 0 0,0 0 0,1 0 0,-1 0 0,1 0 0,0-1 0,0 0 0,0 1 0,0-1 0,0 0 0,0 0 0,1-1 0,-1 1 0,1-1 0,-1 1 0,1-1 0,-1 0 0,1-1 0,0 1 0,-1 0 0,1-1 0,0 0 0,4 0 0,14 0 0,-1-2 0,40-6 0,-45 6 0,408-95 0,-312 67 0,72-4-1365,-162 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8T07:58:17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964 1 24575,'-2'16'0,"0"0"0,-1 0 0,-1-1 0,0 1 0,-9 19 0,-1 8 0,0 4 0,-84 334 0,41-134 0,-31 145 0,58-247 0,22-106 0,1-12 0,2 0 0,1 1 0,-1 33 0,0 15 0,-2 1 0,-23 93 0,15-108 0,-2-1 0,-36 85 0,53-143 0,-1-1 0,0 1 0,0 0 0,-1-1 0,1 1 0,-1-1 0,1 1 0,-1-1 0,0 0 0,1 0 0,-1 1 0,-3 1 0,-7-8 0,-3-17 0,-5-16 0,-96-156 0,52 106 0,31 45 0,1-1 0,3-1 0,2-2 0,-25-56 0,28 59 0,19 38 0,1-1 0,0 0 0,1 0 0,0-1 0,0 1 0,0 0 0,0-1 0,1 0 0,-2-11 0,9 21 0,1-1 0,-1 2 0,0-1 0,-1 0 0,1 1 0,6 7 0,8 11 0,-1 2 0,-2 0 0,0 1 0,-2 1 0,21 48 0,-19-38 0,3 2 0,1 1 0,3-2 0,0-1 0,45 51 0,87 105 0,-153-190 0,-1-1 0,0 0 0,0 0 0,0 0 0,1 0 0,-1 0 0,0 0 0,1-1 0,-1 1 0,1 0 0,-1-1 0,1 1 0,-1-1 0,1 1 0,-1-1 0,1 0 0,-1 0 0,1 1 0,0-1 0,-1 0 0,1-1 0,-1 1 0,1 0 0,0 0 0,-1-1 0,1 1 0,-1-1 0,1 1 0,-1-1 0,1 0 0,-1 1 0,0-1 0,2-1 0,10-5 0,-1-1 0,22-18 0,-10 7 0,79-45 0,3 5 0,153-63 0,-223 106 0,-1-1 0,0-3 0,-2 0 0,0-2 0,-2-2 0,-1 0 0,41-44 0,-32 33-341,0 2 0,3 1-1,64-38 1,-88 59-6485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4:57:42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746 1 24575,'-1'11'0,"-1"1"0,0-1 0,0 1 0,-2-1 0,-6 18 0,-10 37 0,17-34 0,0 45 0,4-52 0,-2 1 0,-1-1 0,-6 29 0,6-45 0,-1-1 0,0 1 0,0-1 0,0 0 0,-1 0 0,0 0 0,-1-1 0,0 1 0,0-1 0,-1 0 0,1-1 0,-2 1 0,-6 5 0,-14 9 0,-1-2 0,-35 19 0,-4 3 0,31-16 0,24-15 0,-1-1 0,-26 14 0,-3 1 0,32-18 0,-1 1 0,0-2 0,0 0 0,-17 7 0,14-8-72,0 0 1,1 2-1,-1 0 0,1 0 0,1 1 0,-1 1 0,1 0 0,1 1 1,-1 0-1,2 1 0,-1 0 0,1 0 0,1 1 0,0 1 0,0-1 1,1 2-1,1-1 0,-10 21 0,12-18-6754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04:57:4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24575,'-21'67'0,"9"2"0,8-56 0,1 1 0,0 0 0,1 0 0,0 0 0,1 0 0,1 0 0,1 1 0,0-1 0,3 20 0,-1-29 0,-1 1 0,1-1 0,0 0 0,1 1 0,-1-2 0,1 1 0,0 0 0,0-1 0,0 1 0,1-1 0,0 0 0,0-1 0,0 1 0,10 4 0,8 4 0,1-1 0,26 8 0,-41-16 0,12 3 0,-1-1 0,1-1 0,37 3 0,-36-5 0,1 1 0,-1 0 0,24 8 0,10 5 0,-42-13 0,0 0 0,-1 1 0,0 0 0,0 1 0,0 1 0,0 0 0,-1 0 0,16 12 0,11 13 0,-25-22 0,-1 1 0,0 1 0,-1 0 0,0 1 0,0 0 0,-1 1 0,-1 0 0,12 21 0,-15-20 0,-1 1 0,0 0 0,-1 0 0,-1 1 0,-1 0 0,0-1 0,-1 1 0,0 0 0,-1 0 0,-3 28 0,2-42-30,-1 10-193,1 0 1,1 0-1,0 0 1,0 0-1,4 14 1,0-12-6604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10.jpeg"/><Relationship Id="rId3" Type="http://schemas.openxmlformats.org/officeDocument/2006/relationships/customXml" Target="../ink/ink1.xml"/><Relationship Id="rId7" Type="http://schemas.openxmlformats.org/officeDocument/2006/relationships/image" Target="../media/image3.jpeg"/><Relationship Id="rId12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jpeg"/><Relationship Id="rId5" Type="http://schemas.openxmlformats.org/officeDocument/2006/relationships/customXml" Target="../ink/ink2.xml"/><Relationship Id="rId10" Type="http://schemas.openxmlformats.org/officeDocument/2006/relationships/image" Target="../media/image7.jpeg"/><Relationship Id="rId4" Type="http://schemas.openxmlformats.org/officeDocument/2006/relationships/image" Target="../media/image91.png"/><Relationship Id="rId9" Type="http://schemas.openxmlformats.org/officeDocument/2006/relationships/image" Target="../media/image6.png"/><Relationship Id="rId1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customXml" Target="../ink/ink3.xm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43802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Course Conclusion, Review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2063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B113CB-312C-E07F-AC38-B56FDD994CCD}"/>
              </a:ext>
            </a:extLst>
          </p:cNvPr>
          <p:cNvSpPr txBox="1"/>
          <p:nvPr/>
        </p:nvSpPr>
        <p:spPr>
          <a:xfrm>
            <a:off x="449179" y="1147647"/>
            <a:ext cx="420326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Breadth-First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Depth-First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Heap Sort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Hashing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Collision Resolution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Kruskal’s Algorithm (MST)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Primm’s Algorithm (MST)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825D91-B145-6EE1-4BD5-AC1CFF6197DA}"/>
              </a:ext>
            </a:extLst>
          </p:cNvPr>
          <p:cNvSpPr txBox="1"/>
          <p:nvPr/>
        </p:nvSpPr>
        <p:spPr>
          <a:xfrm>
            <a:off x="5532591" y="340303"/>
            <a:ext cx="5655972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Dijkstra’s Algorithm </a:t>
            </a:r>
            <a:r>
              <a:rPr lang="en-US" sz="2800" dirty="0"/>
              <a:t>(Shortest 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A*  (Shortest Path)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Greedy Algorithms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Knapsack Problem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Traveling Salesman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Dynamic Programming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Change Making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Rod Cutting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Edit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Divide and Conquer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Closest Pair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0840B-B44D-4F5C-C906-DBE29043BCB9}"/>
              </a:ext>
            </a:extLst>
          </p:cNvPr>
          <p:cNvSpPr/>
          <p:nvPr/>
        </p:nvSpPr>
        <p:spPr>
          <a:xfrm>
            <a:off x="9558688" y="4206493"/>
            <a:ext cx="2330917" cy="1532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some problems that we don’t have an efficient algorithm for!</a:t>
            </a:r>
          </a:p>
        </p:txBody>
      </p:sp>
    </p:spTree>
    <p:extLst>
      <p:ext uri="{BB962C8B-B14F-4D97-AF65-F5344CB8AC3E}">
        <p14:creationId xmlns:p14="http://schemas.microsoft.com/office/powerpoint/2010/main" val="101194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2" descr="Why didn't Aragorn use Grond at the Black Gate? - Quora">
            <a:extLst>
              <a:ext uri="{FF2B5EF4-FFF2-40B4-BE49-F238E27FC236}">
                <a16:creationId xmlns:a16="http://schemas.microsoft.com/office/drawing/2014/main" id="{6D3408A7-18D3-DFD3-2976-69E67D944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381000"/>
            <a:ext cx="8505825" cy="570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C4BBB-42C4-785C-C101-EAA5F7B953B3}"/>
              </a:ext>
            </a:extLst>
          </p:cNvPr>
          <p:cNvSpPr txBox="1"/>
          <p:nvPr/>
        </p:nvSpPr>
        <p:spPr>
          <a:xfrm>
            <a:off x="5503530" y="3292204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CSCI 232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34176B-45C6-A56A-6659-C667A0A3AADD}"/>
              </a:ext>
            </a:extLst>
          </p:cNvPr>
          <p:cNvSpPr txBox="1"/>
          <p:nvPr/>
        </p:nvSpPr>
        <p:spPr>
          <a:xfrm>
            <a:off x="4690140" y="1295400"/>
            <a:ext cx="365760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Literally every upper division CS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15C19-EE81-1C5A-ED44-4DA98D9F1715}"/>
              </a:ext>
            </a:extLst>
          </p:cNvPr>
          <p:cNvSpPr txBox="1"/>
          <p:nvPr/>
        </p:nvSpPr>
        <p:spPr>
          <a:xfrm>
            <a:off x="3657600" y="4572000"/>
            <a:ext cx="15311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CS students</a:t>
            </a:r>
          </a:p>
        </p:txBody>
      </p:sp>
    </p:spTree>
    <p:extLst>
      <p:ext uri="{BB962C8B-B14F-4D97-AF65-F5344CB8AC3E}">
        <p14:creationId xmlns:p14="http://schemas.microsoft.com/office/powerpoint/2010/main" val="3140746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34C87-32B0-A1CE-8554-BC50357131C2}"/>
              </a:ext>
            </a:extLst>
          </p:cNvPr>
          <p:cNvSpPr txBox="1"/>
          <p:nvPr/>
        </p:nvSpPr>
        <p:spPr>
          <a:xfrm>
            <a:off x="457200" y="845702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fun to teach. I think this class is much more enjoyable and interesting than CSCI 132.</a:t>
            </a:r>
          </a:p>
          <a:p>
            <a:endParaRPr lang="en-US" dirty="0"/>
          </a:p>
          <a:p>
            <a:r>
              <a:rPr lang="en-US" dirty="0"/>
              <a:t>I really enjoyed being able to have you for both CSCI 132 </a:t>
            </a:r>
            <a:r>
              <a:rPr lang="en-US" i="1" dirty="0"/>
              <a:t>and </a:t>
            </a:r>
            <a:r>
              <a:rPr lang="en-US" dirty="0"/>
              <a:t>CSCI 232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career/future classes (this is one of the </a:t>
            </a:r>
            <a:r>
              <a:rPr lang="en-US" b="1" dirty="0">
                <a:sym typeface="Wingdings" panose="05000000000000000000" pitchFamily="2" charset="2"/>
              </a:rPr>
              <a:t>most important </a:t>
            </a:r>
            <a:r>
              <a:rPr lang="en-US" dirty="0">
                <a:sym typeface="Wingdings" panose="05000000000000000000" pitchFamily="2" charset="2"/>
              </a:rPr>
              <a:t>classes you take!)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I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BBECA-1E61-EBE5-7768-BAC3E2A0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5C941B-FC44-2302-0020-ACF3D0C83704}"/>
              </a:ext>
            </a:extLst>
          </p:cNvPr>
          <p:cNvSpPr txBox="1"/>
          <p:nvPr/>
        </p:nvSpPr>
        <p:spPr>
          <a:xfrm>
            <a:off x="76199" y="4114800"/>
            <a:ext cx="23659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CSCI 466, CSCI 476, and CSCI 232 next semester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961B99-0B6F-F9E9-6410-E5BE6349E924}"/>
              </a:ext>
            </a:extLst>
          </p:cNvPr>
          <p:cNvSpPr txBox="1"/>
          <p:nvPr/>
        </p:nvSpPr>
        <p:spPr>
          <a:xfrm>
            <a:off x="1295400" y="5458925"/>
            <a:ext cx="3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 with me on LinkedIn! </a:t>
            </a:r>
          </a:p>
        </p:txBody>
      </p:sp>
      <p:pic>
        <p:nvPicPr>
          <p:cNvPr id="16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FA321890-C275-8DF0-2A3D-94A9373E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269" y="4209377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8AF4B77-93B2-1E15-1986-A6A79D9FD5BB}"/>
              </a:ext>
            </a:extLst>
          </p:cNvPr>
          <p:cNvSpPr txBox="1"/>
          <p:nvPr/>
        </p:nvSpPr>
        <p:spPr>
          <a:xfrm>
            <a:off x="4235202" y="5233117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C72419-B87B-BD6F-1D72-0CCA645FF515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pic>
        <p:nvPicPr>
          <p:cNvPr id="3074" name="Picture 2" descr="Montana State University | Research, Education, Bozeman | Britannica">
            <a:extLst>
              <a:ext uri="{FF2B5EF4-FFF2-40B4-BE49-F238E27FC236}">
                <a16:creationId xmlns:a16="http://schemas.microsoft.com/office/drawing/2014/main" id="{EAF91B2E-FAA2-297A-1DB4-882AEB34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042" y="276624"/>
            <a:ext cx="3342096" cy="41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6E3B23-BE0C-7444-68A2-B192CFAFCE6B}"/>
              </a:ext>
            </a:extLst>
          </p:cNvPr>
          <p:cNvSpPr txBox="1"/>
          <p:nvPr/>
        </p:nvSpPr>
        <p:spPr>
          <a:xfrm>
            <a:off x="2898322" y="1125997"/>
            <a:ext cx="459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(you built some pretty cool things in this class!)</a:t>
            </a:r>
          </a:p>
        </p:txBody>
      </p:sp>
      <p:pic>
        <p:nvPicPr>
          <p:cNvPr id="24" name="Picture 23" descr="A cat lying on a blanket&#10;&#10;Description automatically generated">
            <a:extLst>
              <a:ext uri="{FF2B5EF4-FFF2-40B4-BE49-F238E27FC236}">
                <a16:creationId xmlns:a16="http://schemas.microsoft.com/office/drawing/2014/main" id="{10A12C69-4FAF-62B3-8535-C5D5846BC0A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2" b="9744"/>
          <a:stretch/>
        </p:blipFill>
        <p:spPr>
          <a:xfrm>
            <a:off x="8659806" y="4580390"/>
            <a:ext cx="1617233" cy="17855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DFAFE48C-84B1-4A74-7C8E-23DABA6EEFC0}"/>
              </a:ext>
            </a:extLst>
          </p:cNvPr>
          <p:cNvSpPr txBox="1"/>
          <p:nvPr/>
        </p:nvSpPr>
        <p:spPr>
          <a:xfrm>
            <a:off x="10395824" y="5083748"/>
            <a:ext cx="1704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Meatball wishes you good luck for finals week</a:t>
            </a:r>
          </a:p>
        </p:txBody>
      </p:sp>
    </p:spTree>
    <p:extLst>
      <p:ext uri="{BB962C8B-B14F-4D97-AF65-F5344CB8AC3E}">
        <p14:creationId xmlns:p14="http://schemas.microsoft.com/office/powerpoint/2010/main" val="14982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416651" y="1250503"/>
            <a:ext cx="598414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Lab 11- </a:t>
            </a:r>
            <a:r>
              <a:rPr lang="en-US" sz="2800" dirty="0"/>
              <a:t>Course Evaluation due tomorrow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Still need to submit a screenshot to D2L</a:t>
            </a:r>
          </a:p>
          <a:p>
            <a:endParaRPr lang="en-US" sz="2800" dirty="0"/>
          </a:p>
          <a:p>
            <a:r>
              <a:rPr lang="en-US" sz="2800" dirty="0" err="1"/>
              <a:t>LeetCode</a:t>
            </a:r>
            <a:r>
              <a:rPr lang="en-US" sz="2800" dirty="0"/>
              <a:t> XC due tomorrow </a:t>
            </a:r>
          </a:p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Sunday @ 11:59 PM</a:t>
            </a:r>
          </a:p>
          <a:p>
            <a:endParaRPr lang="en-US" sz="2800" b="1" dirty="0"/>
          </a:p>
          <a:p>
            <a:r>
              <a:rPr lang="en-US" sz="2800" dirty="0"/>
              <a:t>Check your grades this week. Make sure nothing seems </a:t>
            </a:r>
            <a:r>
              <a:rPr lang="en-US" sz="2800" dirty="0" err="1"/>
              <a:t>wack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 descr="meme #dsa - What do you think.. - devRant">
            <a:extLst>
              <a:ext uri="{FF2B5EF4-FFF2-40B4-BE49-F238E27FC236}">
                <a16:creationId xmlns:a16="http://schemas.microsoft.com/office/drawing/2014/main" id="{38690085-EE09-2541-337E-978FA02D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53" y="513346"/>
            <a:ext cx="4151280" cy="54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3D0BF-D122-17B9-5EE3-DE963E6B16FF}"/>
              </a:ext>
            </a:extLst>
          </p:cNvPr>
          <p:cNvSpPr txBox="1"/>
          <p:nvPr/>
        </p:nvSpPr>
        <p:spPr>
          <a:xfrm>
            <a:off x="114300" y="97972"/>
            <a:ext cx="2016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Final Quiz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1DF5B-A68E-AAA0-187A-1236893D47B0}"/>
              </a:ext>
            </a:extLst>
          </p:cNvPr>
          <p:cNvSpPr txBox="1"/>
          <p:nvPr/>
        </p:nvSpPr>
        <p:spPr>
          <a:xfrm>
            <a:off x="449036" y="847154"/>
            <a:ext cx="62886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Tuesday, May 6</a:t>
            </a:r>
            <a:r>
              <a:rPr lang="en-US" sz="2800" baseline="30000" dirty="0"/>
              <a:t>th</a:t>
            </a:r>
            <a:r>
              <a:rPr lang="en-US" sz="2800" dirty="0"/>
              <a:t> @ 10:00 AM – 11:50 AM</a:t>
            </a:r>
          </a:p>
          <a:p>
            <a:r>
              <a:rPr lang="en-US" sz="2800" dirty="0"/>
              <a:t>Barnard Hall 103</a:t>
            </a:r>
          </a:p>
          <a:p>
            <a:r>
              <a:rPr lang="en-US" sz="2800" dirty="0"/>
              <a:t>Bring your laptop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5E7022-CDCC-CAA2-489A-B02A76739EDD}"/>
              </a:ext>
            </a:extLst>
          </p:cNvPr>
          <p:cNvSpPr txBox="1"/>
          <p:nvPr/>
        </p:nvSpPr>
        <p:spPr>
          <a:xfrm>
            <a:off x="8219948" y="485954"/>
            <a:ext cx="35230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Quiz Contents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Linked Lists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Graph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Minimum Spanning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Shortest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Greedy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Divide and Conquer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 Programming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63A3C-6F2F-2304-FBED-98427FEB2C4D}"/>
              </a:ext>
            </a:extLst>
          </p:cNvPr>
          <p:cNvSpPr txBox="1"/>
          <p:nvPr/>
        </p:nvSpPr>
        <p:spPr>
          <a:xfrm>
            <a:off x="285632" y="2452259"/>
            <a:ext cx="73641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Will be a D2L quiz just like the other quizzes,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Cumulative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little bit longer than the other quizzes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You can use any notes, assignments, slides, lecture recordings, documentation, but just no accessing external resources or AI tools</a:t>
            </a:r>
          </a:p>
          <a:p>
            <a:endParaRPr lang="en-US" sz="2400" dirty="0"/>
          </a:p>
          <a:p>
            <a:r>
              <a:rPr lang="en-US" sz="2400" dirty="0"/>
              <a:t>I’d recommend bringing a scratch piece of paper, notebook, or something you can write on</a:t>
            </a:r>
          </a:p>
        </p:txBody>
      </p:sp>
    </p:spTree>
    <p:extLst>
      <p:ext uri="{BB962C8B-B14F-4D97-AF65-F5344CB8AC3E}">
        <p14:creationId xmlns:p14="http://schemas.microsoft.com/office/powerpoint/2010/main" val="66496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94C101-4E17-1EA8-8AD0-DA8C88BB06E2}"/>
              </a:ext>
            </a:extLst>
          </p:cNvPr>
          <p:cNvSpPr/>
          <p:nvPr/>
        </p:nvSpPr>
        <p:spPr>
          <a:xfrm>
            <a:off x="3741820" y="1852863"/>
            <a:ext cx="4708359" cy="189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Final Quiz Review</a:t>
            </a:r>
          </a:p>
        </p:txBody>
      </p:sp>
    </p:spTree>
    <p:extLst>
      <p:ext uri="{BB962C8B-B14F-4D97-AF65-F5344CB8AC3E}">
        <p14:creationId xmlns:p14="http://schemas.microsoft.com/office/powerpoint/2010/main" val="1997144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AC531-4858-F2D7-B94C-B47906D9DB8A}"/>
              </a:ext>
            </a:extLst>
          </p:cNvPr>
          <p:cNvSpPr txBox="1"/>
          <p:nvPr/>
        </p:nvSpPr>
        <p:spPr>
          <a:xfrm>
            <a:off x="1447800" y="381000"/>
            <a:ext cx="79063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CSCI 232- </a:t>
            </a:r>
            <a:r>
              <a:rPr lang="en-US" sz="3200" u="sng" dirty="0"/>
              <a:t>Data Structures </a:t>
            </a:r>
            <a:r>
              <a:rPr lang="en-US" sz="3200" dirty="0"/>
              <a:t>and </a:t>
            </a:r>
            <a:r>
              <a:rPr lang="en-US" sz="3200" u="sng" dirty="0"/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E3331-9616-A8C3-9376-30133AB4C9E1}"/>
              </a:ext>
            </a:extLst>
          </p:cNvPr>
          <p:cNvSpPr txBox="1"/>
          <p:nvPr/>
        </p:nvSpPr>
        <p:spPr>
          <a:xfrm>
            <a:off x="1143000" y="2057400"/>
            <a:ext cx="290977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“Tools”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Stacks/Queues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Hash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Graphs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52DE01-752A-4010-B9FB-DF8231F8051B}"/>
                  </a:ext>
                </a:extLst>
              </p14:cNvPr>
              <p14:cNvContentPartPr/>
              <p14:nvPr/>
            </p14:nvContentPartPr>
            <p14:xfrm>
              <a:off x="2117413" y="994345"/>
              <a:ext cx="2711160" cy="95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52DE01-752A-4010-B9FB-DF8231F805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9413" y="976345"/>
                <a:ext cx="2746800" cy="9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C873A22-5790-939F-D839-1FDC311A452A}"/>
                  </a:ext>
                </a:extLst>
              </p14:cNvPr>
              <p14:cNvContentPartPr/>
              <p14:nvPr/>
            </p14:nvContentPartPr>
            <p14:xfrm>
              <a:off x="7363429" y="1079074"/>
              <a:ext cx="588240" cy="784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C873A22-5790-939F-D839-1FDC311A45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45429" y="1061074"/>
                <a:ext cx="623880" cy="819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651ED2D-A99F-47E1-C214-D0870F432710}"/>
              </a:ext>
            </a:extLst>
          </p:cNvPr>
          <p:cNvSpPr txBox="1"/>
          <p:nvPr/>
        </p:nvSpPr>
        <p:spPr>
          <a:xfrm>
            <a:off x="6858000" y="2032483"/>
            <a:ext cx="26019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“Use of tools”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Optimization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EA165-55C2-0E02-F320-0D05FDFA1DF3}"/>
              </a:ext>
            </a:extLst>
          </p:cNvPr>
          <p:cNvSpPr txBox="1"/>
          <p:nvPr/>
        </p:nvSpPr>
        <p:spPr>
          <a:xfrm>
            <a:off x="76200" y="5401990"/>
            <a:ext cx="8999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data structure </a:t>
            </a:r>
            <a:r>
              <a:rPr lang="en-US" sz="2400" dirty="0"/>
              <a:t>is a mechanism for storing and organizing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466C4-2FBD-BB5C-B28E-5F0965EF3898}"/>
              </a:ext>
            </a:extLst>
          </p:cNvPr>
          <p:cNvSpPr txBox="1"/>
          <p:nvPr/>
        </p:nvSpPr>
        <p:spPr>
          <a:xfrm>
            <a:off x="40105" y="5925415"/>
            <a:ext cx="10673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/>
              <a:t>algorithm</a:t>
            </a:r>
            <a:r>
              <a:rPr lang="en-US" sz="2400" dirty="0"/>
              <a:t> is a series of instructions to be followed to solve some problem</a:t>
            </a:r>
          </a:p>
        </p:txBody>
      </p:sp>
      <p:pic>
        <p:nvPicPr>
          <p:cNvPr id="6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0F23DC94-5BE6-D6C1-B44B-418793434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317806" y="876395"/>
            <a:ext cx="1064359" cy="106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xcavators | John Deere US">
            <a:extLst>
              <a:ext uri="{FF2B5EF4-FFF2-40B4-BE49-F238E27FC236}">
                <a16:creationId xmlns:a16="http://schemas.microsoft.com/office/drawing/2014/main" id="{16584D54-C351-1D21-09D4-EA279094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93" y="1798377"/>
            <a:ext cx="2103053" cy="11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World's largest hard rock water tunnel boring machine debuts in Dallas -  Dallas City News">
            <a:extLst>
              <a:ext uri="{FF2B5EF4-FFF2-40B4-BE49-F238E27FC236}">
                <a16:creationId xmlns:a16="http://schemas.microsoft.com/office/drawing/2014/main" id="{E2CBD0F1-30FC-B734-B46C-95200C807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13" y="3822730"/>
            <a:ext cx="2102080" cy="1182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Wheeled excavators for sale at BuyADigger, and why should you buy one">
            <a:extLst>
              <a:ext uri="{FF2B5EF4-FFF2-40B4-BE49-F238E27FC236}">
                <a16:creationId xmlns:a16="http://schemas.microsoft.com/office/drawing/2014/main" id="{14D0AF53-3D68-BD43-466D-8F05B5C8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5438" y="876623"/>
            <a:ext cx="2629104" cy="1973061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Water Well Drilling | Simco Drilling Equipment">
            <a:extLst>
              <a:ext uri="{FF2B5EF4-FFF2-40B4-BE49-F238E27FC236}">
                <a16:creationId xmlns:a16="http://schemas.microsoft.com/office/drawing/2014/main" id="{0F26DD26-4D23-00A3-73D5-669C5D82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32065"/>
            <a:ext cx="936171" cy="1546843"/>
          </a:xfrm>
          <a:prstGeom prst="rect">
            <a:avLst/>
          </a:prstGeom>
          <a:noFill/>
          <a:ln w="762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Gas Powered Earth Auger">
            <a:extLst>
              <a:ext uri="{FF2B5EF4-FFF2-40B4-BE49-F238E27FC236}">
                <a16:creationId xmlns:a16="http://schemas.microsoft.com/office/drawing/2014/main" id="{A59F07CC-56FD-131C-2397-263D32D13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540" y="1213925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Our Top 10 Tools For Working The Soil | Rodale's Organic Life">
            <a:extLst>
              <a:ext uri="{FF2B5EF4-FFF2-40B4-BE49-F238E27FC236}">
                <a16:creationId xmlns:a16="http://schemas.microsoft.com/office/drawing/2014/main" id="{9512EE73-0D71-3351-95BD-96AE3E718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852" y="2750314"/>
            <a:ext cx="1103548" cy="70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ob the Builder - Wikipedia">
            <a:extLst>
              <a:ext uri="{FF2B5EF4-FFF2-40B4-BE49-F238E27FC236}">
                <a16:creationId xmlns:a16="http://schemas.microsoft.com/office/drawing/2014/main" id="{74F34349-4F9C-27BC-D273-DD5C7815B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594" y="3317054"/>
            <a:ext cx="1414469" cy="214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85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5426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(Balanced) Binary Search Trees</a:t>
            </a:r>
          </a:p>
        </p:txBody>
      </p:sp>
      <p:pic>
        <p:nvPicPr>
          <p:cNvPr id="4098" name="Picture 2" descr="Binary search tree - Wikipedia">
            <a:extLst>
              <a:ext uri="{FF2B5EF4-FFF2-40B4-BE49-F238E27FC236}">
                <a16:creationId xmlns:a16="http://schemas.microsoft.com/office/drawing/2014/main" id="{A0063928-B9C4-F6FD-C13A-F6572AA30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" y="1010652"/>
            <a:ext cx="5667283" cy="472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16A8CE-E4DA-8482-890D-7E63AE524081}"/>
              </a:ext>
            </a:extLst>
          </p:cNvPr>
          <p:cNvSpPr txBox="1"/>
          <p:nvPr/>
        </p:nvSpPr>
        <p:spPr>
          <a:xfrm>
            <a:off x="6670774" y="797134"/>
            <a:ext cx="323357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Addition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Removal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Search 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C217CF-CFB3-2B40-B14D-DD3360C22F67}"/>
              </a:ext>
            </a:extLst>
          </p:cNvPr>
          <p:cNvSpPr txBox="1"/>
          <p:nvPr/>
        </p:nvSpPr>
        <p:spPr>
          <a:xfrm>
            <a:off x="6152496" y="3148195"/>
            <a:ext cx="5264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 as efficient for adding/removing, but much more efficient to search through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C39A86-2219-7476-75FC-0560AEB54EB6}"/>
              </a:ext>
            </a:extLst>
          </p:cNvPr>
          <p:cNvSpPr txBox="1"/>
          <p:nvPr/>
        </p:nvSpPr>
        <p:spPr>
          <a:xfrm>
            <a:off x="6152496" y="4216591"/>
            <a:ext cx="36095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to guarantee balance?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Red/Black Trees!</a:t>
            </a:r>
            <a:endParaRPr 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7911C5-44B7-4A8C-FDE1-F6A49344E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859" y="5733388"/>
            <a:ext cx="2162175" cy="3619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E252651-2FCF-89F6-3DE3-08CCF951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189" y="5784281"/>
            <a:ext cx="177165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9D268A-4837-283F-714F-421FBFCF6E3D}"/>
              </a:ext>
            </a:extLst>
          </p:cNvPr>
          <p:cNvSpPr txBox="1"/>
          <p:nvPr/>
        </p:nvSpPr>
        <p:spPr>
          <a:xfrm>
            <a:off x="6152496" y="5170701"/>
            <a:ext cx="4792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complex operations, especially in a self-balancing tree (rotations, replacements, </a:t>
            </a:r>
            <a:r>
              <a:rPr lang="en-US" sz="2400" dirty="0" err="1"/>
              <a:t>etc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1221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1079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Heap</a:t>
            </a:r>
          </a:p>
        </p:txBody>
      </p:sp>
      <p:pic>
        <p:nvPicPr>
          <p:cNvPr id="5122" name="Picture 2" descr="Heap (data structure) - Wikipedia">
            <a:extLst>
              <a:ext uri="{FF2B5EF4-FFF2-40B4-BE49-F238E27FC236}">
                <a16:creationId xmlns:a16="http://schemas.microsoft.com/office/drawing/2014/main" id="{8A5BEABE-FE08-A315-1A26-BF20C597F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4" y="654959"/>
            <a:ext cx="4987018" cy="59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F4BBFD-241C-8593-DC6C-099EFE69A28C}"/>
              </a:ext>
            </a:extLst>
          </p:cNvPr>
          <p:cNvSpPr txBox="1"/>
          <p:nvPr/>
        </p:nvSpPr>
        <p:spPr>
          <a:xfrm>
            <a:off x="5757182" y="220665"/>
            <a:ext cx="54532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Addition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</a:t>
            </a:r>
            <a:r>
              <a:rPr lang="en-US" sz="2400" b="1" dirty="0" err="1"/>
              <a:t>logn</a:t>
            </a:r>
            <a:r>
              <a:rPr lang="en-US" sz="2400" b="1" dirty="0"/>
              <a:t>) </a:t>
            </a:r>
            <a:r>
              <a:rPr lang="en-US" sz="2400" dirty="0"/>
              <a:t>Removal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O(n) </a:t>
            </a:r>
            <a:r>
              <a:rPr lang="en-US" sz="2400" dirty="0"/>
              <a:t>Search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O(1)</a:t>
            </a:r>
            <a:r>
              <a:rPr lang="en-US" sz="2400" dirty="0"/>
              <a:t> Retrieving Highest Priority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1E3914-494D-D14F-4FB1-60786B680631}"/>
              </a:ext>
            </a:extLst>
          </p:cNvPr>
          <p:cNvSpPr txBox="1"/>
          <p:nvPr/>
        </p:nvSpPr>
        <p:spPr>
          <a:xfrm>
            <a:off x="5860045" y="3185076"/>
            <a:ext cx="45150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priority queue!!</a:t>
            </a:r>
          </a:p>
          <a:p>
            <a:endParaRPr lang="en-US" sz="2400" dirty="0"/>
          </a:p>
          <a:p>
            <a:r>
              <a:rPr lang="en-US" sz="2400" dirty="0"/>
              <a:t>Efficient at retrieving the highest priority element</a:t>
            </a:r>
          </a:p>
          <a:p>
            <a:endParaRPr lang="en-US" sz="2400" dirty="0"/>
          </a:p>
          <a:p>
            <a:r>
              <a:rPr lang="en-US" sz="2400" dirty="0"/>
              <a:t>General searches are not as efficient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6890A-0FD1-CC77-C89B-B02BBC6D6CA2}"/>
              </a:ext>
            </a:extLst>
          </p:cNvPr>
          <p:cNvSpPr txBox="1"/>
          <p:nvPr/>
        </p:nvSpPr>
        <p:spPr>
          <a:xfrm>
            <a:off x="7124779" y="5705857"/>
            <a:ext cx="325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a heap from an (unsorted) array is also efficient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8A6783-DC60-2F59-983D-5A2277E1B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212" y="4061732"/>
            <a:ext cx="239077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52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2202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Hash Tables</a:t>
            </a:r>
          </a:p>
        </p:txBody>
      </p:sp>
      <p:pic>
        <p:nvPicPr>
          <p:cNvPr id="6146" name="Picture 2" descr="Five Myths about Hash Tables | Hugh E. Williams">
            <a:extLst>
              <a:ext uri="{FF2B5EF4-FFF2-40B4-BE49-F238E27FC236}">
                <a16:creationId xmlns:a16="http://schemas.microsoft.com/office/drawing/2014/main" id="{B2F30F53-A47F-3325-E890-9955566ED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33" y="1028701"/>
            <a:ext cx="5935567" cy="40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A27994-8E69-B8B8-0709-4550F7797C33}"/>
              </a:ext>
            </a:extLst>
          </p:cNvPr>
          <p:cNvSpPr txBox="1"/>
          <p:nvPr/>
        </p:nvSpPr>
        <p:spPr>
          <a:xfrm>
            <a:off x="6408965" y="632445"/>
            <a:ext cx="4951164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O(1) </a:t>
            </a:r>
            <a:r>
              <a:rPr lang="en-US" sz="2400" dirty="0"/>
              <a:t>Addition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Removal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O(1) </a:t>
            </a:r>
            <a:r>
              <a:rPr lang="en-US" sz="2400" dirty="0"/>
              <a:t>Retrieval/Contains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O(n)</a:t>
            </a:r>
            <a:r>
              <a:rPr lang="en-US" sz="2400" dirty="0"/>
              <a:t> searching if you don’t have key</a:t>
            </a:r>
          </a:p>
          <a:p>
            <a:pPr lvl="1"/>
            <a:r>
              <a:rPr lang="en-US" sz="1600" dirty="0"/>
              <a:t>                       (n = # of keys)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1FB68-7C73-7055-9124-80920200B671}"/>
              </a:ext>
            </a:extLst>
          </p:cNvPr>
          <p:cNvSpPr txBox="1"/>
          <p:nvPr/>
        </p:nvSpPr>
        <p:spPr>
          <a:xfrm rot="19994850">
            <a:off x="1053192" y="1147683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Hashing Function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B90FB-B8EA-6D3E-0BD4-E016D9C7C803}"/>
              </a:ext>
            </a:extLst>
          </p:cNvPr>
          <p:cNvGrpSpPr/>
          <p:nvPr/>
        </p:nvGrpSpPr>
        <p:grpSpPr>
          <a:xfrm>
            <a:off x="1519174" y="1616246"/>
            <a:ext cx="551520" cy="361800"/>
            <a:chOff x="1519174" y="1616246"/>
            <a:chExt cx="551520" cy="36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C5C3B48-5A66-D6E0-B312-35D9F861C1DA}"/>
                    </a:ext>
                  </a:extLst>
                </p14:cNvPr>
                <p14:cNvContentPartPr/>
                <p14:nvPr/>
              </p14:nvContentPartPr>
              <p14:xfrm>
                <a:off x="1519174" y="1616246"/>
                <a:ext cx="268920" cy="34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C5C3B48-5A66-D6E0-B312-35D9F861C1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10174" y="1607606"/>
                  <a:ext cx="28656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B5DE60-6D94-E8E5-736F-31244315E4BA}"/>
                    </a:ext>
                  </a:extLst>
                </p14:cNvPr>
                <p14:cNvContentPartPr/>
                <p14:nvPr/>
              </p14:nvContentPartPr>
              <p14:xfrm>
                <a:off x="1778734" y="1624166"/>
                <a:ext cx="291960" cy="353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B5DE60-6D94-E8E5-736F-31244315E4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69734" y="1615526"/>
                  <a:ext cx="309600" cy="371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A98A4A5-DFB5-753E-AA03-19B9C86346B0}"/>
              </a:ext>
            </a:extLst>
          </p:cNvPr>
          <p:cNvSpPr txBox="1"/>
          <p:nvPr/>
        </p:nvSpPr>
        <p:spPr>
          <a:xfrm>
            <a:off x="6604907" y="3941607"/>
            <a:ext cx="32005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Downsides</a:t>
            </a:r>
          </a:p>
          <a:p>
            <a:r>
              <a:rPr lang="en-US" sz="2400" dirty="0"/>
              <a:t>No Duplicate Keys</a:t>
            </a:r>
          </a:p>
          <a:p>
            <a:r>
              <a:rPr lang="en-US" sz="2400" dirty="0"/>
              <a:t>Unordered </a:t>
            </a:r>
          </a:p>
          <a:p>
            <a:r>
              <a:rPr lang="en-US" sz="2400" dirty="0"/>
              <a:t>Difficult to Sort</a:t>
            </a:r>
          </a:p>
          <a:p>
            <a:r>
              <a:rPr lang="en-US" sz="2400" dirty="0"/>
              <a:t>Collisions can be spooky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65D1D6-F42A-8385-1FDE-06871B7A2A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7996" y="5486399"/>
            <a:ext cx="230505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51624B7-78F0-B7C8-B5D2-FAA5F1DA60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098" y="5456163"/>
            <a:ext cx="1933575" cy="2952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B688AA9-584B-A30F-5EC7-C754763E3CEF}"/>
              </a:ext>
            </a:extLst>
          </p:cNvPr>
          <p:cNvSpPr txBox="1"/>
          <p:nvPr/>
        </p:nvSpPr>
        <p:spPr>
          <a:xfrm>
            <a:off x="297996" y="5905288"/>
            <a:ext cx="549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libraries are very optimized to avoid collisions </a:t>
            </a:r>
            <a:r>
              <a:rPr lang="en-US" dirty="0">
                <a:sym typeface="Wingdings" panose="05000000000000000000" pitchFamily="2" charset="2"/>
              </a:rPr>
              <a:t> )</a:t>
            </a:r>
            <a:endParaRPr lang="en-US" dirty="0"/>
          </a:p>
        </p:txBody>
      </p:sp>
      <p:pic>
        <p:nvPicPr>
          <p:cNvPr id="6150" name="Picture 6" descr="Pickaxe – Minecraft Wiki">
            <a:extLst>
              <a:ext uri="{FF2B5EF4-FFF2-40B4-BE49-F238E27FC236}">
                <a16:creationId xmlns:a16="http://schemas.microsoft.com/office/drawing/2014/main" id="{91EEDD16-5E15-34BC-1563-BE90A4D60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259" y="122361"/>
            <a:ext cx="584775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98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CC2B3-9D82-761D-DAF8-D97976030F8B}"/>
              </a:ext>
            </a:extLst>
          </p:cNvPr>
          <p:cNvSpPr txBox="1"/>
          <p:nvPr/>
        </p:nvSpPr>
        <p:spPr>
          <a:xfrm>
            <a:off x="122464" y="70184"/>
            <a:ext cx="1401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Graphs</a:t>
            </a:r>
          </a:p>
        </p:txBody>
      </p:sp>
      <p:pic>
        <p:nvPicPr>
          <p:cNvPr id="7170" name="Picture 2" descr="What is a graph in a computer science context? - Quora">
            <a:extLst>
              <a:ext uri="{FF2B5EF4-FFF2-40B4-BE49-F238E27FC236}">
                <a16:creationId xmlns:a16="http://schemas.microsoft.com/office/drawing/2014/main" id="{0EA579B9-54B7-F7E7-A586-4E5D78723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7" y="476248"/>
            <a:ext cx="36576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Social Networks | Brilliant Math &amp; Science Wiki">
            <a:extLst>
              <a:ext uri="{FF2B5EF4-FFF2-40B4-BE49-F238E27FC236}">
                <a16:creationId xmlns:a16="http://schemas.microsoft.com/office/drawing/2014/main" id="{F269DCC6-7071-DC16-DBA9-6DE88D4E5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2796338"/>
            <a:ext cx="3311568" cy="295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75541F-A4A9-53C9-D2E2-F3B9C2F1A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7818" y="5114987"/>
            <a:ext cx="3260476" cy="9991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57D75-6737-6D2A-79A8-7BCD7D4CD1EE}"/>
              </a:ext>
            </a:extLst>
          </p:cNvPr>
          <p:cNvSpPr txBox="1"/>
          <p:nvPr/>
        </p:nvSpPr>
        <p:spPr>
          <a:xfrm>
            <a:off x="5470359" y="523545"/>
            <a:ext cx="5430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fundamental data structure that can be applied to </a:t>
            </a:r>
            <a:r>
              <a:rPr lang="en-US" sz="2800" i="1" dirty="0"/>
              <a:t>many </a:t>
            </a:r>
            <a:r>
              <a:rPr lang="en-US" sz="2800" dirty="0"/>
              <a:t>problems</a:t>
            </a:r>
          </a:p>
          <a:p>
            <a:endParaRPr lang="en-US" sz="2800" dirty="0"/>
          </a:p>
          <a:p>
            <a:r>
              <a:rPr lang="en-US" sz="2800" dirty="0"/>
              <a:t>Many problems that don’t seem like a graph problem can be restructured to a graph problem</a:t>
            </a:r>
          </a:p>
          <a:p>
            <a:endParaRPr lang="en-US" sz="2800" dirty="0"/>
          </a:p>
          <a:p>
            <a:r>
              <a:rPr lang="en-US" sz="2800" dirty="0"/>
              <a:t>Many graph algorithms can be done in polynomial time (shortest path, searching, MST)</a:t>
            </a:r>
          </a:p>
        </p:txBody>
      </p:sp>
    </p:spTree>
    <p:extLst>
      <p:ext uri="{BB962C8B-B14F-4D97-AF65-F5344CB8AC3E}">
        <p14:creationId xmlns:p14="http://schemas.microsoft.com/office/powerpoint/2010/main" val="167913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8199</TotalTime>
  <Words>705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Pearsall, Reese</cp:lastModifiedBy>
  <cp:revision>290</cp:revision>
  <cp:lastPrinted>2018-09-07T20:33:36Z</cp:lastPrinted>
  <dcterms:created xsi:type="dcterms:W3CDTF">2018-08-20T15:07:25Z</dcterms:created>
  <dcterms:modified xsi:type="dcterms:W3CDTF">2025-05-01T18:10:02Z</dcterms:modified>
</cp:coreProperties>
</file>