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410" r:id="rId3"/>
    <p:sldId id="412" r:id="rId4"/>
    <p:sldId id="418" r:id="rId5"/>
    <p:sldId id="413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9" r:id="rId16"/>
    <p:sldId id="414" r:id="rId17"/>
    <p:sldId id="430" r:id="rId18"/>
    <p:sldId id="415" r:id="rId19"/>
    <p:sldId id="416" r:id="rId20"/>
    <p:sldId id="431" r:id="rId21"/>
    <p:sldId id="432" r:id="rId22"/>
    <p:sldId id="433" r:id="rId23"/>
    <p:sldId id="417" r:id="rId24"/>
    <p:sldId id="434" r:id="rId25"/>
    <p:sldId id="435" r:id="rId26"/>
    <p:sldId id="436" r:id="rId27"/>
    <p:sldId id="437" r:id="rId28"/>
    <p:sldId id="438" r:id="rId29"/>
    <p:sldId id="439" r:id="rId30"/>
    <p:sldId id="411" r:id="rId31"/>
    <p:sldId id="441" r:id="rId32"/>
    <p:sldId id="442" r:id="rId33"/>
    <p:sldId id="443" r:id="rId34"/>
    <p:sldId id="444" r:id="rId35"/>
    <p:sldId id="445" r:id="rId3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0" autoAdjust="0"/>
    <p:restoredTop sz="94660"/>
  </p:normalViewPr>
  <p:slideViewPr>
    <p:cSldViewPr>
      <p:cViewPr>
        <p:scale>
          <a:sx n="150" d="100"/>
          <a:sy n="150" d="100"/>
        </p:scale>
        <p:origin x="408" y="3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0:02:12.9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0 241,'2132'0,"-1558"-40,-5-1,1779 42,-957 0,-1208-15,-1 0,-104 14,267-14,-230 4,149 8,-134 3,-126-1,-1 0,0 0,1 0,-1 1,0-1,1 1,-1-1,0 1,0 0,1 1,-1-1,0 0,0 1,0 0,0-1,-1 1,1 0,0 1,-1-1,3 4,-2-3,-2 1,1 0,0 0,-1 0,0 0,0 0,0 0,0 0,-1 0,0 0,1 0,-2 0,1 0,0 1,-1-1,-1 7,1-4,-1 0,0 1,0-1,0 0,-1 0,0 0,0 0,-1-1,0 1,-6 7,5-9,1-1,-1-1,0 1,0-1,0 1,-1-1,1-1,-1 1,0-1,0 0,0-1,0 1,-9 0,-70 8,0-4,-143-7,77-3,-4516 4,4402 14,17 0,96-13,-463 13,-497-1,687-16,403 4,13 0,0-1,0 0,0-1,0 0,-13-3,19 4,1-1,0 0,-1 0,1 0,0-1,0 1,0 0,0-1,0 1,0-1,1 0,-1 0,0 1,1-1,0 0,-1 0,1-1,0 1,0 0,0 0,0-1,0 1,1 0,-1-1,0-2,-2-20,1 0,1 0,1 0,1 0,1 0,8-34,-9 55,1-1,0 0,0 1,0 0,0 0,1 0,0 0,0 0,0 0,0 0,0 1,1 0,-1 0,1 0,0 0,0 0,0 1,1 0,-1 0,1 0,-1 0,1 1,-1-1,10 0,11-2,-1 2,1 0,42 4,-30-1,1914 3,-1015-7,-59-27,73 5,-636 27,29 16,-229-9,-95-8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3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24575,'5'0'0,"5"0"0,7 0 0,3 5 0,5 1 0,5-1 0,4 0 0,3 3 0,6 0 0,4-1 0,3-2 0,2-2 0,-3-1 0,-6-1 0,-10-1-8191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4.1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0 206 24575,'9'-4'0,"8"-6"0,5-2 0,3 1 0,2 4 0,-3-3 0,-2 1 0,1-3 0,0-3 0,5-5 0,3-2 0,0-3 0,0-1 0,-6 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4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0,5 0 0,3 0 0,2 0 0,1 0 0,1 0 0,-1 0 0,5 0 0,1 0 0,9 0 0,6 0 0,4 0 0,-7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24575,'9'0'0,"12"0"0,12 0 0,4 0 0,0 0 0,4 0 0,-2 0 0,-2 0 0,-3 0 0,-7 5 0,0 1 0,5-1 0,6 0 0,1-2 0,3-1 0,-2-1 0,-6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5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24575,'9'0'0,"8"5"0,5 1 0,3 0 0,2-1 0,2-2 0,-1-1 0,0-1 0,4 4 0,1 1 0,4-1 0,1 0 0,-3-2 0,-2-2 0,2 0 0,0 0 0,-6-1-8191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5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0,5 0 0,3 0 0,2 0 0,6 0 0,1 0 0,5 0 0,5 0 0,3 0 0,4 0 0,7 0 0,2 0 0,4 0 0,-7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6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24575,'9'0'0,"12"0"0,7 0 0,3 0 0,1 0 0,0 0 0,-2 0 0,3 0 0,2 0 0,2 0 0,0 0 0,-6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6.2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24575,'5'0'0,"5"0"0,6 0 0,5 0 0,3 0 0,2 0 0,1 0 0,1 0 0,-1 0 0,1 0 0,-1 0 0,0 0 0,4 0 0,-3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6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24575,'14'-4'0,"8"-2"0,5 1 0,8-5 0,1 1 0,0 1 0,-2-2 0,-2 0 0,-2 3 0,-7-3 0,-2 0 0,5-2 0,-3-4 0,4-3 0,6-4 0,-2 3-8191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6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24575,'0'-4'0,"5"-2"0,1-4 0,4-1 0,0-2 0,-1-4 0,3-4 0,-2-2 0,2-2 0,0-1 0,-3 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2T10:06:16.6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0 221,'1453'0,"-1276"14,-4-1,-114-9,105 19,-99-12,67 4,124-16,49 2,-273 3,57 15,-70-13,2-1,-1-1,0 0,1-2,-1-1,32-1,-49 0,-1-1,1 0,0 1,-1-1,1 0,-1-1,1 1,-1 0,1-1,-1 1,0-1,0 0,0 1,0-1,0 0,0 0,0-1,-1 1,1 0,-1-1,1 1,-1-1,0 1,0-1,0 1,-1-1,1 0,0 1,-1-1,0-4,2-11,-2 0,0 0,-6-33,2 14,4 9,0 19,0 0,0 0,-1 0,0 0,-4-13,5 20,-1-1,0 1,0 0,-1 0,1-1,0 1,-1 0,1 0,-1 1,0-1,1 0,-1 0,0 1,0-1,0 1,0 0,-1 0,1-1,0 1,0 1,-1-1,1 0,0 0,-6 0,-34-3,-1 2,-78 6,23 0,-1683-2,928-4,849 2,1 0,0-1,0 1,0 0,0 1,0-1,-1 0,1 1,0 0,0 0,0 0,0 0,1 0,-1 1,0-1,0 1,1-1,-1 1,1 0,-1 0,1 1,0-1,0 0,0 1,0-1,0 1,1 0,-1-1,1 1,-1 0,1 0,0 0,0 0,1 0,-2 4,-3 15,0-1,1 1,1 0,1 0,1 0,1 1,5 36,-4-56,0 0,0 0,1 0,-1 0,1-1,0 1,-1 0,1-1,0 1,1-1,-1 0,0 0,1 0,-1 0,1 0,0 0,-1-1,1 1,0-1,0 0,0 1,0-2,0 1,0 0,0-1,1 1,2-1,13 2,1-1,0-2,27-2,-13 0,886-5,-542 10,-322 1,-1 3,64 14,56 6,134 12,-252-30,99 4,-16-2,-75-4,73-2,-116-4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7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0 179 24575,'0'-4'0,"5"-2"0,1-4 0,4-5 0,1-5 0,2-2 0,4-8 0,4-7 0,-2 3-8191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7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47 635 24575,'-13'-232'0,"0"21"0,10 160-682,-10-62-1,8 86-6143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8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179 315 24575,'0'-4'0,"-4"-2"0,-2-4 0,-5-1 0,1-2 0,1-4 0,-2-4 0,0-2 0,-1-7 0,-5-2 0,-2-1 0,1 2 0,-1 0 0,3 2 0,0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8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304 159 24575,'-4'0'0,"-6"-4"0,-7-2 0,-3-4 0,-4-5 0,-2 0 0,-6-2 0,-2-2 0,1 1 0,-3 1 0,-1-3 0,7 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143 150 24575,'0'-4'0,"-4"-2"0,-7-4 0,-5-1 0,0-2 0,-2-4 0,-3 1 0,3-2 0,5-1 0,-1 2 0,2-1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9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163 176 24575,'0'-4'0,"-4"-2"0,-2-4 0,-5-5 0,-4 0 0,-4-6 0,-9-9 0,-12-8 0,1 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9.8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326 158 24575,'-4'-4'0,"-6"-2"0,-2-5 0,-3 1 0,-3 1 0,-3 2 0,1-2 0,1 1 0,-2 1 0,-6-2 0,1-5 0,-3 1 0,-6-3 0,-2-2 0,6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4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751 174 24575,'-4'-4'0,"-7"-2"0,-5 1 0,-9 0 0,-5-3 0,-6 0 0,-7-3 0,-4 0 0,-12-3 0,-6 2 0,-4-2 0,-5-3 0,1 1 0,1-1 0,2 2 0,14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40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752 111 24575,'-29'-1'0,"-58"-11"0,-13-1 0,-19 2-136,-145-34 0,179 29-957,18 3-5733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41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990 0 24575,'-937'0'-1365,"884"0"-5461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1:0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0 24575,'-1'1'0,"-1"-1"0,0 1 0,1-1 0,-1 1 0,1 0 0,-1 0 0,1-1 0,-1 1 0,1 0 0,0 0 0,0 0 0,-1 1 0,1-1 0,0 0 0,0 0 0,0 1 0,-2 2 0,-17 30 0,15-25 0,-20 43 0,1 2 0,3 0 0,-19 77 0,29-95 0,7-22 0,-1-1 0,0 0 0,-1 0 0,-1-1 0,1 0 0,-2 0 0,0 0 0,-11 12 0,2-7 0,0-1 0,-1 0 0,-40 26 0,-129 101 0,62-44 0,70-55 0,38-28 0,-2-2 0,1 0 0,-42 22 0,37-24 0,-63 26 0,80-36 0,0 0 0,1 0 0,-1-1 0,-1 0 0,1 0 0,0 0 0,0-1 0,0 0 0,0 0 0,0-1 0,0 0 0,-8-1 0,12 1 0,-1-1 0,1 1 0,0 0 0,-1-1 0,1 1 0,0-1 0,0 0 0,0 0 0,1 0 0,-1 0 0,0 0 0,1 0 0,-1 0 0,1 0 0,-1-1 0,1 1 0,0-1 0,0 1 0,0-1 0,1 1 0,-1-1 0,1 1 0,-1-1 0,1 0 0,0 1 0,0-1 0,0 0 0,0-2 0,1-12 0,1 0 0,0 0 0,6-21 0,-4 19 0,28-161 0,-26 138 0,-6 33 0,1 1 0,0 0 0,1 0 0,0 0 0,0 0 0,5-10 0,-7 18 0,0 0 0,0 0 0,0-1 0,0 1 0,0 0 0,0 0 0,0 0 0,0 0 0,0-1 0,0 1 0,0 0 0,0 0 0,0 0 0,0 0 0,0 0 0,1-1 0,-1 1 0,0 0 0,0 0 0,0 0 0,0 0 0,0 0 0,0 0 0,1-1 0,-1 1 0,0 0 0,0 0 0,0 0 0,0 0 0,1 0 0,-1 0 0,0 0 0,0 0 0,0 0 0,0 0 0,1 0 0,-1 0 0,0 0 0,0 0 0,0 0 0,1 0 0,-1 0 0,0 0 0,0 0 0,0 0 0,0 0 0,1 0 0,-1 0 0,0 1 0,4 10 0,0 17 0,-1 15 0,-2 0 0,-2 0 0,-2 0 0,-13 69 0,9-87 0,4-16 0,1 0 0,0-1 0,0 2 0,1-1 0,-1 11 0,2-18 0,0 1 0,0-1 0,1 0 0,-1 0 0,0 0 0,1 0 0,0 0 0,-1 0 0,1 0 0,0 0 0,0 0 0,0 0 0,1-1 0,-1 1 0,0 0 0,1 0 0,-1-1 0,1 1 0,-1-1 0,1 0 0,0 1 0,-1-1 0,1 0 0,0 0 0,0 0 0,0 0 0,3 1 0,189 55 0,-90-30 0,-36-5 0,-44-13 0,1-1 0,0-1 0,28 4 0,-98-20 0,1-3 0,-46-17 0,7 3 0,-131-49 0,211 73 0,-1 0 0,1 0 0,0 0 0,0-1 0,0 1 0,0-1 0,1 0 0,-1 0 0,1 0 0,0 0 0,-1 0 0,1 0 0,1 0 0,-1-1 0,0 1 0,1-1 0,0 0 0,0 1 0,0-1 0,0 0 0,0 0 0,1-5 0,-2-12 0,1-1 0,5-41 0,-2 25 0,0-4-95,-1 17-223,0 0 1,-1 1-1,-7-46 1,1 47-6509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41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0 24575,'-63'4'0,"-1"1"0,-112 27 0,169-31 0,-89 10 114,-3 1-1593,77-7-5347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41.8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417 0 24575,'0'5'0,"-4"1"0,-7-1 0,-1 4 0,-2 1 0,-5-2 0,-7 2 0,-8-1 0,-3 4 0,-5-2 0,1 3 0,-1-2 0,-4 2 0,-2-1 0,7-3-8191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42.1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0 24575,'-9'5'0,"-12"1"0,-11 4 0,-14 0 0,-17 4 0,-2-2 0,0-2 0,8-3 0,13 2 0,9-1 0,7-1 0,3-3 0,1-1 0,1 3 0,4 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42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0 24575,'0'3'0,"-1"0"0,0-1 0,0 1 0,0 0 0,0-1 0,0 1 0,-1-1 0,1 0 0,-1 1 0,0-1 0,0 0 0,1 0 0,-1 0 0,-4 3 0,-32 24 0,-287 148-1365,308-167-5461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9:38:02.41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0 106 24507,'3317'0'0,"-3528"-105"0,422 210 0,-422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1:22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24575,'2'16'0,"1"-1"0,0 1 0,1-1 0,0 0 0,1 0 0,1-1 0,0 1 0,1-1 0,11 16 0,23 55 0,-28-59 0,0 0 0,1 0 0,22 27 0,8 16 0,-8-12 0,-24-40 0,-1 0 0,0 0 0,-2 1 0,0 0 0,-1 1 0,0 0 0,-2 0 0,0 1 0,3 23 0,-5-9 0,1 0 0,2 0 0,16 50 0,-23-83 0,0 1 0,1-1 0,-1 1 0,1-1 0,-1 1 0,1-1 0,-1 0 0,1 1 0,0-1 0,0 0 0,-1 1 0,1-1 0,0 0 0,0 0 0,0 0 0,0 0 0,0 0 0,1 0 0,-1 0 0,0 0 0,0-1 0,1 1 0,-1 0 0,0-1 0,1 1 0,-1-1 0,1 1 0,-1-1 0,2 1 0,0-2 0,-1 0 0,0 0 0,1 0 0,-1 0 0,0 0 0,0-1 0,0 1 0,0-1 0,0 1 0,0-1 0,0 0 0,0 0 0,-1 1 0,1-1 0,1-3 0,6-8 0,-1-1 0,0 1 0,-1-1 0,9-26 0,68-205 0,-86 252 0,-1 5 0,0-1 0,-1 1 0,0-1 0,-7 13 0,4-14 0,-1-1 0,0 1 0,0-2 0,-1 1 0,0-1 0,-13 9 0,14-11 0,-1 0 0,1 1 0,1 0 0,-1 1 0,1 0 0,0 0 0,1 0 0,-8 14 0,-1 5 0,0-2 0,-2 0 0,-1 0 0,-22 22 0,39-46 0,-1 0 0,1 0 0,-1 0 0,0 0 0,0 0 0,0-1 0,1 1 0,-1 0 0,0-1 0,0 0 0,0 1 0,0-1 0,0 0 0,0 0 0,0 0 0,1 0 0,-1-1 0,0 1 0,0 0 0,0-1 0,0 1 0,0-1 0,1 0 0,-1 0 0,0 0 0,1 1 0,-1-2 0,0 1 0,-2-2 0,-48-39 0,50 40 0,-19-15 0,-1 1 0,0 1 0,-1 1 0,-35-16 0,34 18 0,8 1 0,27 13 0,30 12 0,242 109 0,-253-111 0,-27-11 0,0 1 0,-1-1 0,1 0 0,0 0 0,0-1 0,-1 1 0,1-1 0,0 1 0,0-1 0,0 0 0,0 0 0,0 0 0,0 0 0,-1-1 0,1 1 0,0-1 0,0 0 0,0 0 0,3-1 0,-4 0 0,0 0 0,0 0 0,0 0 0,0 0 0,0-1 0,-1 1 0,1-1 0,-1 1 0,1-1 0,-1 1 0,0-1 0,0 0 0,0 0 0,-1 0 0,1 1 0,-1-1 0,1 0 0,-1 0 0,0-5 0,0-8 0,1 0 0,1 0 0,0 0 0,2 0 0,-1 0 0,2 0 0,0 1 0,13-26 0,33-61 0,-62 118 0,0 0 0,-18 19 0,-32 42 0,58-72-72,-1 3-46,-1 0 1,1-1-1,-1 0 1,-1 0-1,0 0 1,0 0-1,0-1 1,0 0-1,-1 0 0,-9 5 1,1-4-6709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29.2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315 0 24575,'0'5'0,"-4"6"0,-7 9 0,-5 12 0,-5 8 0,-3 7 0,-6-1 0,-3-2 0,-1-10 0,7-6 0,2-7 0,1-4 0,6 1 0,0-3 0,3 0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29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606 0 24575,'0'2'0,"0"0"0,-1 0 0,1-1 0,-1 1 0,1 0 0,-1 0 0,0-1 0,0 1 0,1-1 0,-1 1 0,0-1 0,-1 1 0,1-1 0,0 0 0,0 1 0,-1-1 0,1 0 0,0 0 0,-3 1 0,-35 21 0,16-11 0,-135 102 0,59-44 0,52-36 0,-2-1 0,-65 32 0,57-45-1365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0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239 0 24575,'-1'8'0,"-1"0"0,0 0 0,0 0 0,-1 0 0,0-1 0,-1 1 0,1-1 0,-1 0 0,-10 13 0,-4 10 0,-2 13 0,2 2 0,2 0 0,-14 66 0,18-59 0,-3-1 0,-28 62 0,18-46-1365,22-48-5461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0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0 24575,'0'32'0,"-1"-1"0,-2 0 0,-8 44 0,3-35 0,-1 48 0,-2 8 0,4-32-96,3 0 0,4 71 0,1-77-981,-1-32-5749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2T10:34:31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24575,'0'9'0,"0"8"0,0 5 0,0 8 0,0 3 0,0 1 0,0-2 0,5-5 0,1-3 0,0-2 0,3 6 0,9 10 0,11 18 0,9 16 0,7 15 0,5 6 0,-1-5 0,-10-16-8191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3/12/2025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9.png"/><Relationship Id="rId26" Type="http://schemas.openxmlformats.org/officeDocument/2006/relationships/image" Target="../media/image23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27.png"/><Relationship Id="rId42" Type="http://schemas.openxmlformats.org/officeDocument/2006/relationships/image" Target="../media/image31.png"/><Relationship Id="rId47" Type="http://schemas.openxmlformats.org/officeDocument/2006/relationships/customXml" Target="../ink/ink27.xml"/><Relationship Id="rId50" Type="http://schemas.openxmlformats.org/officeDocument/2006/relationships/image" Target="../media/image35.png"/><Relationship Id="rId55" Type="http://schemas.openxmlformats.org/officeDocument/2006/relationships/customXml" Target="../ink/ink31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9" Type="http://schemas.openxmlformats.org/officeDocument/2006/relationships/customXml" Target="../ink/ink18.xml"/><Relationship Id="rId11" Type="http://schemas.openxmlformats.org/officeDocument/2006/relationships/customXml" Target="../ink/ink9.xml"/><Relationship Id="rId24" Type="http://schemas.openxmlformats.org/officeDocument/2006/relationships/image" Target="../media/image22.png"/><Relationship Id="rId32" Type="http://schemas.openxmlformats.org/officeDocument/2006/relationships/image" Target="../media/image26.png"/><Relationship Id="rId37" Type="http://schemas.openxmlformats.org/officeDocument/2006/relationships/customXml" Target="../ink/ink22.xml"/><Relationship Id="rId40" Type="http://schemas.openxmlformats.org/officeDocument/2006/relationships/image" Target="../media/image30.png"/><Relationship Id="rId45" Type="http://schemas.openxmlformats.org/officeDocument/2006/relationships/customXml" Target="../ink/ink26.xml"/><Relationship Id="rId53" Type="http://schemas.openxmlformats.org/officeDocument/2006/relationships/customXml" Target="../ink/ink30.xml"/><Relationship Id="rId58" Type="http://schemas.openxmlformats.org/officeDocument/2006/relationships/image" Target="../media/image39.png"/><Relationship Id="rId5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image" Target="../media/image12.png"/><Relationship Id="rId9" Type="http://schemas.openxmlformats.org/officeDocument/2006/relationships/customXml" Target="../ink/ink8.xml"/><Relationship Id="rId14" Type="http://schemas.openxmlformats.org/officeDocument/2006/relationships/image" Target="../media/image17.png"/><Relationship Id="rId22" Type="http://schemas.openxmlformats.org/officeDocument/2006/relationships/image" Target="../media/image21.png"/><Relationship Id="rId27" Type="http://schemas.openxmlformats.org/officeDocument/2006/relationships/customXml" Target="../ink/ink17.xml"/><Relationship Id="rId30" Type="http://schemas.openxmlformats.org/officeDocument/2006/relationships/image" Target="../media/image25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34.png"/><Relationship Id="rId56" Type="http://schemas.openxmlformats.org/officeDocument/2006/relationships/image" Target="../media/image38.png"/><Relationship Id="rId8" Type="http://schemas.openxmlformats.org/officeDocument/2006/relationships/image" Target="../media/image14.png"/><Relationship Id="rId51" Type="http://schemas.openxmlformats.org/officeDocument/2006/relationships/customXml" Target="../ink/ink29.xml"/><Relationship Id="rId3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59" Type="http://schemas.openxmlformats.org/officeDocument/2006/relationships/customXml" Target="../ink/ink33.xml"/><Relationship Id="rId20" Type="http://schemas.openxmlformats.org/officeDocument/2006/relationships/image" Target="../media/image20.png"/><Relationship Id="rId41" Type="http://schemas.openxmlformats.org/officeDocument/2006/relationships/customXml" Target="../ink/ink24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24.png"/><Relationship Id="rId36" Type="http://schemas.openxmlformats.org/officeDocument/2006/relationships/image" Target="../media/image28.png"/><Relationship Id="rId49" Type="http://schemas.openxmlformats.org/officeDocument/2006/relationships/customXml" Target="../ink/ink28.xml"/><Relationship Id="rId57" Type="http://schemas.openxmlformats.org/officeDocument/2006/relationships/customXml" Target="../ink/ink32.xml"/><Relationship Id="rId10" Type="http://schemas.openxmlformats.org/officeDocument/2006/relationships/image" Target="../media/image15.png"/><Relationship Id="rId31" Type="http://schemas.openxmlformats.org/officeDocument/2006/relationships/customXml" Target="../ink/ink19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60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tc.ch/FTq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67000" y="266332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Secure by Design (Part 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A278247-28B4-C329-0A51-712F61958122}"/>
              </a:ext>
            </a:extLst>
          </p:cNvPr>
          <p:cNvSpPr txBox="1"/>
          <p:nvPr/>
        </p:nvSpPr>
        <p:spPr>
          <a:xfrm>
            <a:off x="1566949" y="3150054"/>
            <a:ext cx="882950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Benefits of DDD, Immutability, Input Validation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794209-C793-84D8-9D0B-DDD82768D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8D97E2E-182F-733A-71C2-E8C25D4D4ED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3038BC-EE0F-23C2-74C3-7020B5E6AA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1AAC53-B597-8AC1-3B71-EDF397F069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262F76-2C3C-4670-64BB-D2CC3DBE84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6AA620-4377-1F2B-66E5-A38174251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CCC268-3EA6-D0AE-BA1D-97C0D863774F}"/>
              </a:ext>
            </a:extLst>
          </p:cNvPr>
          <p:cNvSpPr txBox="1"/>
          <p:nvPr/>
        </p:nvSpPr>
        <p:spPr>
          <a:xfrm>
            <a:off x="228600" y="152400"/>
            <a:ext cx="917591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getCreditScore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void </a:t>
            </a:r>
            <a:r>
              <a:rPr lang="en-US" dirty="0" err="1">
                <a:latin typeface="Consolas" panose="020B0609020204030204" pitchFamily="49" charset="0"/>
              </a:rPr>
              <a:t>setCreditScore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this.creditScore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isAcceptedForInvoicePayment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creditScore.compute</a:t>
            </a:r>
            <a:r>
              <a:rPr lang="en-US" dirty="0">
                <a:latin typeface="Consolas" panose="020B0609020204030204" pitchFamily="49" charset="0"/>
              </a:rPr>
              <a:t>() &gt; MIN_INVOICE_SCORE;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CD3F9-5754-D518-037C-5E3FD27EC8E9}"/>
              </a:ext>
            </a:extLst>
          </p:cNvPr>
          <p:cNvSpPr txBox="1"/>
          <p:nvPr/>
        </p:nvSpPr>
        <p:spPr>
          <a:xfrm>
            <a:off x="1981200" y="5335057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another issue with mutable design</a:t>
            </a:r>
          </a:p>
        </p:txBody>
      </p:sp>
    </p:spTree>
    <p:extLst>
      <p:ext uri="{BB962C8B-B14F-4D97-AF65-F5344CB8AC3E}">
        <p14:creationId xmlns:p14="http://schemas.microsoft.com/office/powerpoint/2010/main" val="139122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3ADBCE-970F-BB85-F066-8F8EDF55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AB717BF-6290-3F50-F120-3A2AD15F13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D5C1362-09C3-722C-9B83-639DB62B41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570D566-DC80-E00A-D57F-C4B2D31ACD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3305BC-0469-1856-2EB7-93882D1776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062C12-3BE1-3B4D-35BF-2B9032F86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79A29-4880-DB34-568B-AFA7F3F21D89}"/>
              </a:ext>
            </a:extLst>
          </p:cNvPr>
          <p:cNvSpPr txBox="1"/>
          <p:nvPr/>
        </p:nvSpPr>
        <p:spPr>
          <a:xfrm>
            <a:off x="228600" y="152400"/>
            <a:ext cx="917591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getCreditScore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void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setCreditScore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this.creditScore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isAcceptedForInvoicePayment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creditScore.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compute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latin typeface="Consolas" panose="020B0609020204030204" pitchFamily="49" charset="0"/>
              </a:rPr>
              <a:t> &gt; MIN_INVOICE_SCORE;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97F12-3C14-1756-B339-89CD1422A8A8}"/>
              </a:ext>
            </a:extLst>
          </p:cNvPr>
          <p:cNvSpPr txBox="1"/>
          <p:nvPr/>
        </p:nvSpPr>
        <p:spPr>
          <a:xfrm>
            <a:off x="609600" y="4872549"/>
            <a:ext cx="670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expect credit score to only be modified with the setter or the compute() method (synchronized)</a:t>
            </a:r>
          </a:p>
        </p:txBody>
      </p:sp>
    </p:spTree>
    <p:extLst>
      <p:ext uri="{BB962C8B-B14F-4D97-AF65-F5344CB8AC3E}">
        <p14:creationId xmlns:p14="http://schemas.microsoft.com/office/powerpoint/2010/main" val="127668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40C37A-8506-8703-37AC-A2C765A5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922A9E3-E242-D64C-A07D-279F251B6C7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8F1386-74AE-4A2D-ECA0-4DE23DA5C0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565DE7E-BE29-2E41-B68D-FC29FB0291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5C47B07-D8DD-1509-2EC2-66788FC5FA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35DFA8-6699-2281-21C7-02909819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1CD12-56D3-EDC7-7DF3-D2B4D06B9B82}"/>
              </a:ext>
            </a:extLst>
          </p:cNvPr>
          <p:cNvSpPr txBox="1"/>
          <p:nvPr/>
        </p:nvSpPr>
        <p:spPr>
          <a:xfrm>
            <a:off x="228600" y="152400"/>
            <a:ext cx="917591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getCreditScore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creditScore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void </a:t>
            </a:r>
            <a:r>
              <a:rPr lang="en-US" dirty="0" err="1">
                <a:latin typeface="Consolas" panose="020B0609020204030204" pitchFamily="49" charset="0"/>
              </a:rPr>
              <a:t>setCreditScore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this.creditScore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isAcceptedForInvoicePayment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creditScore.compute</a:t>
            </a:r>
            <a:r>
              <a:rPr lang="en-US" dirty="0">
                <a:latin typeface="Consolas" panose="020B0609020204030204" pitchFamily="49" charset="0"/>
              </a:rPr>
              <a:t>() &gt; MIN_INVOICE_SCORE;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5D87A-8DF5-C415-DC8D-673D463AAED9}"/>
              </a:ext>
            </a:extLst>
          </p:cNvPr>
          <p:cNvSpPr txBox="1"/>
          <p:nvPr/>
        </p:nvSpPr>
        <p:spPr>
          <a:xfrm>
            <a:off x="457200" y="4882074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the </a:t>
            </a:r>
            <a:r>
              <a:rPr lang="en-US" sz="2800" dirty="0" err="1"/>
              <a:t>getCreditScore</a:t>
            </a:r>
            <a:r>
              <a:rPr lang="en-US" sz="2800" dirty="0"/>
              <a:t>() method returns a pointer to a mutable object!</a:t>
            </a:r>
          </a:p>
        </p:txBody>
      </p:sp>
    </p:spTree>
    <p:extLst>
      <p:ext uri="{BB962C8B-B14F-4D97-AF65-F5344CB8AC3E}">
        <p14:creationId xmlns:p14="http://schemas.microsoft.com/office/powerpoint/2010/main" val="292156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A5C094-4ED9-B947-8054-7F53DD5DA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270336-7B0C-16F6-2AF4-5371DFE867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171BC5-D17E-09D6-3D78-7A7F7C9B15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53C80D-71E8-A50D-ACC4-A412C75A47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11C654-473B-7178-C893-8A6EDCE8E8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24B6FA-05FB-83A4-26EC-5E08C2D6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2253A-F9F3-5684-859A-E9757B7C5409}"/>
              </a:ext>
            </a:extLst>
          </p:cNvPr>
          <p:cNvSpPr txBox="1"/>
          <p:nvPr/>
        </p:nvSpPr>
        <p:spPr>
          <a:xfrm>
            <a:off x="228600" y="152400"/>
            <a:ext cx="917591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getCreditScore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creditScore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void </a:t>
            </a:r>
            <a:r>
              <a:rPr lang="en-US" dirty="0" err="1">
                <a:latin typeface="Consolas" panose="020B0609020204030204" pitchFamily="49" charset="0"/>
              </a:rPr>
              <a:t>setCreditScore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this.creditScore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isAcceptedForInvoicePayment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creditScore.compute</a:t>
            </a:r>
            <a:r>
              <a:rPr lang="en-US" dirty="0">
                <a:latin typeface="Consolas" panose="020B0609020204030204" pitchFamily="49" charset="0"/>
              </a:rPr>
              <a:t>() &gt; MIN_INVOICE_SCORE;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EC119-AF76-DF15-ECC8-3B483E51A435}"/>
              </a:ext>
            </a:extLst>
          </p:cNvPr>
          <p:cNvSpPr txBox="1"/>
          <p:nvPr/>
        </p:nvSpPr>
        <p:spPr>
          <a:xfrm>
            <a:off x="457200" y="4882074"/>
            <a:ext cx="5029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However, the </a:t>
            </a:r>
            <a:r>
              <a:rPr lang="en-US" sz="2800" dirty="0" err="1"/>
              <a:t>getCreditScore</a:t>
            </a:r>
            <a:r>
              <a:rPr lang="en-US" sz="2800" dirty="0"/>
              <a:t>() method returns a pointer to a mutable object!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3F0136-1A8F-6003-F2F0-87A24604DEB1}"/>
              </a:ext>
            </a:extLst>
          </p:cNvPr>
          <p:cNvSpPr txBox="1"/>
          <p:nvPr/>
        </p:nvSpPr>
        <p:spPr>
          <a:xfrm>
            <a:off x="6096000" y="4882073"/>
            <a:ext cx="5410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value can be modified outside of the class without requiring a lock! (scary)</a:t>
            </a:r>
          </a:p>
        </p:txBody>
      </p:sp>
    </p:spTree>
    <p:extLst>
      <p:ext uri="{BB962C8B-B14F-4D97-AF65-F5344CB8AC3E}">
        <p14:creationId xmlns:p14="http://schemas.microsoft.com/office/powerpoint/2010/main" val="323438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5E34EE-2A55-19B1-4EE9-D6166ECA6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0B51B7E-06A5-B9AB-30C8-976A6378360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3F11843-4BCD-ED27-0F34-5F9940AA3E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1791FC-2C7A-2A6F-A02D-85F32A7A15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95655D4-16EA-793F-0846-3485F7B9D7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7DC583-7AF9-87C6-6E0D-495E2A1A2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C66562-831A-ABCC-8531-3EC58CFB2E30}"/>
              </a:ext>
            </a:extLst>
          </p:cNvPr>
          <p:cNvSpPr txBox="1"/>
          <p:nvPr/>
        </p:nvSpPr>
        <p:spPr>
          <a:xfrm>
            <a:off x="228600" y="152400"/>
            <a:ext cx="7023076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synchronized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getCreditScore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7363F0-83BA-A3F0-F939-2E5FB57A8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270305"/>
              </p:ext>
            </p:extLst>
          </p:nvPr>
        </p:nvGraphicFramePr>
        <p:xfrm>
          <a:off x="685800" y="3200400"/>
          <a:ext cx="8610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249948989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851895965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28279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Probable cause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waits and poor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fails to access customer data in a reliable way and times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6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Orders timing out at checkout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system fails to retrieve necessary data to process the order in a timely fashion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6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Inconsistent payment options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Integrity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Credit score can be changed in an illegal way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9362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8A19BE0-482A-3293-B134-F1EEBAB9351B}"/>
              </a:ext>
            </a:extLst>
          </p:cNvPr>
          <p:cNvSpPr txBox="1"/>
          <p:nvPr/>
        </p:nvSpPr>
        <p:spPr>
          <a:xfrm>
            <a:off x="7772400" y="290899"/>
            <a:ext cx="396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Lessons Learned: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The mutability of an object can impact the </a:t>
            </a:r>
            <a:r>
              <a:rPr lang="en-US" sz="2400" u="sng" dirty="0">
                <a:solidFill>
                  <a:srgbClr val="00B050"/>
                </a:solidFill>
              </a:rPr>
              <a:t>availability</a:t>
            </a:r>
            <a:r>
              <a:rPr lang="en-US" sz="2400" dirty="0">
                <a:solidFill>
                  <a:srgbClr val="00B050"/>
                </a:solidFill>
              </a:rPr>
              <a:t> and </a:t>
            </a:r>
            <a:r>
              <a:rPr lang="en-US" sz="2400" u="sng" dirty="0">
                <a:solidFill>
                  <a:srgbClr val="00B050"/>
                </a:solidFill>
              </a:rPr>
              <a:t>integrity</a:t>
            </a:r>
            <a:r>
              <a:rPr lang="en-US" sz="2400" dirty="0">
                <a:solidFill>
                  <a:srgbClr val="00B050"/>
                </a:solidFill>
              </a:rPr>
              <a:t> of your system</a:t>
            </a:r>
          </a:p>
        </p:txBody>
      </p:sp>
    </p:spTree>
    <p:extLst>
      <p:ext uri="{BB962C8B-B14F-4D97-AF65-F5344CB8AC3E}">
        <p14:creationId xmlns:p14="http://schemas.microsoft.com/office/powerpoint/2010/main" val="291603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602DF1-BF0E-0F19-E23E-F7227CD6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7BB3D59-63BB-EABC-BD47-374BDDD0F5B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F28EBE-B4E0-4B88-CA97-DCC292925E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1A80F4-F559-80B9-2BA3-D07BE3025C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60D090-E3DE-C6A4-14FE-9C42F4720A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B8F154-3208-D7B6-4553-BF8BBD4D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C6E892-BC76-0F38-04B8-5AAED32D363B}"/>
              </a:ext>
            </a:extLst>
          </p:cNvPr>
          <p:cNvSpPr txBox="1"/>
          <p:nvPr/>
        </p:nvSpPr>
        <p:spPr>
          <a:xfrm>
            <a:off x="228600" y="152400"/>
            <a:ext cx="5410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b="1" dirty="0"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CreditScore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creditScore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isAcceptedForInvoicePayment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</a:t>
            </a:r>
            <a:r>
              <a:rPr lang="en-US" sz="1400" dirty="0" err="1">
                <a:latin typeface="Consolas" panose="020B0609020204030204" pitchFamily="49" charset="0"/>
              </a:rPr>
              <a:t>creditScore.check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03718-4EDF-BA09-C3D0-F8C334BF8736}"/>
              </a:ext>
            </a:extLst>
          </p:cNvPr>
          <p:cNvSpPr txBox="1"/>
          <p:nvPr/>
        </p:nvSpPr>
        <p:spPr>
          <a:xfrm>
            <a:off x="228600" y="3350837"/>
            <a:ext cx="777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latin typeface="Consolas" panose="020B0609020204030204" pitchFamily="49" charset="0"/>
              </a:rPr>
              <a:t>final</a:t>
            </a:r>
            <a:r>
              <a:rPr lang="en-US" sz="2400" dirty="0"/>
              <a:t> keyword in Java makes an object immutable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C7F60-00EE-8B0B-065C-C07E736DDCE7}"/>
              </a:ext>
            </a:extLst>
          </p:cNvPr>
          <p:cNvSpPr txBox="1"/>
          <p:nvPr/>
        </p:nvSpPr>
        <p:spPr>
          <a:xfrm>
            <a:off x="228600" y="4123588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Choosing a design that favors </a:t>
            </a:r>
            <a:r>
              <a:rPr lang="en-US" sz="2400" b="1" dirty="0"/>
              <a:t>immutability</a:t>
            </a:r>
            <a:r>
              <a:rPr lang="en-US" sz="2400" dirty="0"/>
              <a:t>, the need for locks and protections against illegal change disappear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11DD3-0BC8-F443-EA09-5875A09FCFC0}"/>
              </a:ext>
            </a:extLst>
          </p:cNvPr>
          <p:cNvSpPr txBox="1"/>
          <p:nvPr/>
        </p:nvSpPr>
        <p:spPr>
          <a:xfrm>
            <a:off x="266700" y="5265671"/>
            <a:ext cx="8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to change Customer Data if its Immutable?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See “Entity Snapshot pattern”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1F41-AC92-31A1-00C1-75050B4D4305}"/>
              </a:ext>
            </a:extLst>
          </p:cNvPr>
          <p:cNvSpPr txBox="1"/>
          <p:nvPr/>
        </p:nvSpPr>
        <p:spPr>
          <a:xfrm>
            <a:off x="6305550" y="152399"/>
            <a:ext cx="563880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CreditScore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private </a:t>
            </a:r>
            <a:r>
              <a:rPr lang="en-US" sz="1400" b="1" dirty="0"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int score;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CreditScore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</a:rPr>
              <a:t>final</a:t>
            </a:r>
            <a:r>
              <a:rPr lang="en-US" sz="1400" dirty="0">
                <a:latin typeface="Consolas" panose="020B0609020204030204" pitchFamily="49" charset="0"/>
              </a:rPr>
              <a:t> int </a:t>
            </a:r>
            <a:r>
              <a:rPr lang="en-US" sz="1400" dirty="0" err="1">
                <a:latin typeface="Consolas" panose="020B0609020204030204" pitchFamily="49" charset="0"/>
              </a:rPr>
              <a:t>computedCreditScore</a:t>
            </a:r>
            <a:r>
              <a:rPr lang="en-US" sz="1400" dirty="0"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//validation checks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dirty="0" err="1">
                <a:latin typeface="Consolas" panose="020B0609020204030204" pitchFamily="49" charset="0"/>
              </a:rPr>
              <a:t>this.score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computedCreditScore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public </a:t>
            </a:r>
            <a:r>
              <a:rPr lang="en-US" sz="1400" dirty="0" err="1">
                <a:latin typeface="Consolas" panose="020B0609020204030204" pitchFamily="49" charset="0"/>
              </a:rPr>
              <a:t>boolean</a:t>
            </a:r>
            <a:r>
              <a:rPr lang="en-US" sz="1400" dirty="0">
                <a:latin typeface="Consolas" panose="020B0609020204030204" pitchFamily="49" charset="0"/>
              </a:rPr>
              <a:t> check()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return score &gt; MIN_INVOICE_SCORE;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7918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A7D2C9-E2FA-91FF-1193-8D32DEFA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F2F3A5-B0B3-CB5E-9475-7F2481D606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9492B5-CE10-B467-5C70-6A84BB10FB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88B909-047F-5334-BF48-D7A6F0C9EC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B70B85-4E45-E36A-0520-D4776B356F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4FC18B-79E8-66C7-919C-822BC77F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B6503C-9B96-55D0-C90D-D34B61939361}"/>
              </a:ext>
            </a:extLst>
          </p:cNvPr>
          <p:cNvSpPr txBox="1"/>
          <p:nvPr/>
        </p:nvSpPr>
        <p:spPr>
          <a:xfrm>
            <a:off x="76200" y="76200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External vs Internal Primitive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0CF4B5-325A-D7DB-87D2-0B90CAC5E515}"/>
              </a:ext>
            </a:extLst>
          </p:cNvPr>
          <p:cNvSpPr/>
          <p:nvPr/>
        </p:nvSpPr>
        <p:spPr>
          <a:xfrm>
            <a:off x="1548000" y="2536628"/>
            <a:ext cx="3268600" cy="1983526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011F6-C1C2-586D-328D-A552FFD15994}"/>
              </a:ext>
            </a:extLst>
          </p:cNvPr>
          <p:cNvSpPr txBox="1"/>
          <p:nvPr/>
        </p:nvSpPr>
        <p:spPr>
          <a:xfrm>
            <a:off x="2454400" y="314855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email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60F52E-5EA9-F8E1-F87C-FA84C1EA03F2}"/>
              </a:ext>
            </a:extLst>
          </p:cNvPr>
          <p:cNvSpPr/>
          <p:nvPr/>
        </p:nvSpPr>
        <p:spPr>
          <a:xfrm>
            <a:off x="7162800" y="2521002"/>
            <a:ext cx="3268600" cy="1983526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892F0-BC2B-FE9B-83A0-5C2938963811}"/>
              </a:ext>
            </a:extLst>
          </p:cNvPr>
          <p:cNvSpPr txBox="1"/>
          <p:nvPr/>
        </p:nvSpPr>
        <p:spPr>
          <a:xfrm>
            <a:off x="8069200" y="3132928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email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97C8C-88E3-A435-3DC6-CE8B60FAA025}"/>
              </a:ext>
            </a:extLst>
          </p:cNvPr>
          <p:cNvSpPr txBox="1"/>
          <p:nvPr/>
        </p:nvSpPr>
        <p:spPr>
          <a:xfrm>
            <a:off x="4191000" y="1447800"/>
            <a:ext cx="167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by RFC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1E01504-41AD-BF9C-8985-BDD09BD7886D}"/>
                  </a:ext>
                </a:extLst>
              </p14:cNvPr>
              <p14:cNvContentPartPr/>
              <p14:nvPr/>
            </p14:nvContentPartPr>
            <p14:xfrm>
              <a:off x="4274595" y="2304975"/>
              <a:ext cx="383400" cy="419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1E01504-41AD-BF9C-8985-BDD09BD78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5955" y="2295975"/>
                <a:ext cx="401040" cy="437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33BB1E4D-C30B-117E-CCE6-6DC833C36B27}"/>
              </a:ext>
            </a:extLst>
          </p:cNvPr>
          <p:cNvSpPr txBox="1"/>
          <p:nvPr/>
        </p:nvSpPr>
        <p:spPr>
          <a:xfrm>
            <a:off x="7888392" y="1317981"/>
            <a:ext cx="1676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Defined by You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C2719F9-FE03-211F-4BC9-E9C274180CE1}"/>
                  </a:ext>
                </a:extLst>
              </p14:cNvPr>
              <p14:cNvContentPartPr/>
              <p14:nvPr/>
            </p14:nvContentPartPr>
            <p14:xfrm>
              <a:off x="8381835" y="2133615"/>
              <a:ext cx="208440" cy="342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C2719F9-FE03-211F-4BC9-E9C274180C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2835" y="2124615"/>
                <a:ext cx="226080" cy="3603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EA872A5-9DE5-75AF-783A-1E974E4F7E28}"/>
              </a:ext>
            </a:extLst>
          </p:cNvPr>
          <p:cNvSpPr txBox="1"/>
          <p:nvPr/>
        </p:nvSpPr>
        <p:spPr>
          <a:xfrm>
            <a:off x="1256131" y="4590401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External Context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E04159-BDD7-DE27-60A7-75511D7103A5}"/>
              </a:ext>
            </a:extLst>
          </p:cNvPr>
          <p:cNvSpPr txBox="1"/>
          <p:nvPr/>
        </p:nvSpPr>
        <p:spPr>
          <a:xfrm>
            <a:off x="7294124" y="4630233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Your context</a:t>
            </a:r>
          </a:p>
        </p:txBody>
      </p:sp>
    </p:spTree>
    <p:extLst>
      <p:ext uri="{BB962C8B-B14F-4D97-AF65-F5344CB8AC3E}">
        <p14:creationId xmlns:p14="http://schemas.microsoft.com/office/powerpoint/2010/main" val="148061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94D9CB-897A-59F0-F6D4-C226F1113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C1BA90-14E6-30DD-5234-2FE1F400E9D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B023E6-AE6D-AD5F-BF2C-8CED98101C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26FE5E-8E66-E75C-3438-27F4054ECF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0EE297B-C25B-8C11-AFF4-CE645DCA8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36440-3CE4-A1EC-1719-4C1744E7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B20A7C-F8A0-AA26-A591-BA101D34093A}"/>
              </a:ext>
            </a:extLst>
          </p:cNvPr>
          <p:cNvSpPr txBox="1"/>
          <p:nvPr/>
        </p:nvSpPr>
        <p:spPr>
          <a:xfrm>
            <a:off x="76200" y="76200"/>
            <a:ext cx="4740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External vs Internal Primitive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0C6520-4FDC-F440-2A93-99475722BF98}"/>
              </a:ext>
            </a:extLst>
          </p:cNvPr>
          <p:cNvSpPr/>
          <p:nvPr/>
        </p:nvSpPr>
        <p:spPr>
          <a:xfrm>
            <a:off x="1625724" y="2639914"/>
            <a:ext cx="2490601" cy="1578172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E86F6-CDDC-133C-E2B2-90588F149C54}"/>
              </a:ext>
            </a:extLst>
          </p:cNvPr>
          <p:cNvSpPr txBox="1"/>
          <p:nvPr/>
        </p:nvSpPr>
        <p:spPr>
          <a:xfrm>
            <a:off x="2454400" y="3148554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ISBN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31422A-FB0E-E8BA-3280-CA93FCCC7116}"/>
              </a:ext>
            </a:extLst>
          </p:cNvPr>
          <p:cNvSpPr/>
          <p:nvPr/>
        </p:nvSpPr>
        <p:spPr>
          <a:xfrm>
            <a:off x="8153400" y="2521002"/>
            <a:ext cx="2278000" cy="106039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2E329-1477-E5AD-441F-402A97642A31}"/>
              </a:ext>
            </a:extLst>
          </p:cNvPr>
          <p:cNvSpPr txBox="1"/>
          <p:nvPr/>
        </p:nvSpPr>
        <p:spPr>
          <a:xfrm>
            <a:off x="8609325" y="2717329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email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69D8A7-1C1C-1EA6-1707-1655DE10DF31}"/>
              </a:ext>
            </a:extLst>
          </p:cNvPr>
          <p:cNvSpPr txBox="1"/>
          <p:nvPr/>
        </p:nvSpPr>
        <p:spPr>
          <a:xfrm>
            <a:off x="1256131" y="4590401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External Context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F1AB66-11BA-0A89-C4A8-2940A39E2129}"/>
              </a:ext>
            </a:extLst>
          </p:cNvPr>
          <p:cNvSpPr txBox="1"/>
          <p:nvPr/>
        </p:nvSpPr>
        <p:spPr>
          <a:xfrm>
            <a:off x="7929918" y="5029200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Your context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C56187B-9C0E-FF69-562B-DAB606A26170}"/>
              </a:ext>
            </a:extLst>
          </p:cNvPr>
          <p:cNvSpPr/>
          <p:nvPr/>
        </p:nvSpPr>
        <p:spPr>
          <a:xfrm>
            <a:off x="7112109" y="3746702"/>
            <a:ext cx="2278000" cy="106039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81BAC-2F8F-D357-37E5-82FF6F405B1E}"/>
              </a:ext>
            </a:extLst>
          </p:cNvPr>
          <p:cNvSpPr txBox="1"/>
          <p:nvPr/>
        </p:nvSpPr>
        <p:spPr>
          <a:xfrm>
            <a:off x="7328122" y="3952382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quantity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4656D-492F-1F79-5458-8444B98117B3}"/>
              </a:ext>
            </a:extLst>
          </p:cNvPr>
          <p:cNvSpPr/>
          <p:nvPr/>
        </p:nvSpPr>
        <p:spPr>
          <a:xfrm>
            <a:off x="9737600" y="3581400"/>
            <a:ext cx="2278000" cy="1060398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5F966-06D9-85E6-1237-03260A79B999}"/>
              </a:ext>
            </a:extLst>
          </p:cNvPr>
          <p:cNvSpPr txBox="1"/>
          <p:nvPr/>
        </p:nvSpPr>
        <p:spPr>
          <a:xfrm>
            <a:off x="10295465" y="3787080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ISBN</a:t>
            </a:r>
            <a:endParaRPr lang="en-US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29F3D3-E48D-0B88-CFFD-EF17FB1FA66F}"/>
                  </a:ext>
                </a:extLst>
              </p14:cNvPr>
              <p14:cNvContentPartPr/>
              <p14:nvPr/>
            </p14:nvContentPartPr>
            <p14:xfrm>
              <a:off x="7496955" y="2876295"/>
              <a:ext cx="113400" cy="147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29F3D3-E48D-0B88-CFFD-EF17FB1FA6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79315" y="2858295"/>
                <a:ext cx="149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DBD3A40-AA6F-67F0-A2E5-E9E604C178BD}"/>
                  </a:ext>
                </a:extLst>
              </p14:cNvPr>
              <p14:cNvContentPartPr/>
              <p14:nvPr/>
            </p14:nvContentPartPr>
            <p14:xfrm>
              <a:off x="7068555" y="3247815"/>
              <a:ext cx="218520" cy="145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DBD3A40-AA6F-67F0-A2E5-E9E604C178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0555" y="3229815"/>
                <a:ext cx="25416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70A104-E39C-6F43-6F10-543121903D1B}"/>
                  </a:ext>
                </a:extLst>
              </p14:cNvPr>
              <p14:cNvContentPartPr/>
              <p14:nvPr/>
            </p14:nvContentPartPr>
            <p14:xfrm>
              <a:off x="6800355" y="3590895"/>
              <a:ext cx="86400" cy="239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70A104-E39C-6F43-6F10-543121903D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2715" y="3572895"/>
                <a:ext cx="12204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AF4AFC1-FF59-CDA8-A044-7600FA4B3C63}"/>
                  </a:ext>
                </a:extLst>
              </p14:cNvPr>
              <p14:cNvContentPartPr/>
              <p14:nvPr/>
            </p14:nvContentPartPr>
            <p14:xfrm>
              <a:off x="6676155" y="4038375"/>
              <a:ext cx="19800" cy="266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AF4AFC1-FF59-CDA8-A044-7600FA4B3C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58515" y="4020375"/>
                <a:ext cx="5544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B7BF8E-1E41-3C25-5763-E65C3C7E8425}"/>
                  </a:ext>
                </a:extLst>
              </p14:cNvPr>
              <p14:cNvContentPartPr/>
              <p14:nvPr/>
            </p14:nvContentPartPr>
            <p14:xfrm>
              <a:off x="6724395" y="4714815"/>
              <a:ext cx="106200" cy="28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B7BF8E-1E41-3C25-5763-E65C3C7E84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06395" y="4696815"/>
                <a:ext cx="1418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B412B3B-0AF4-6E2A-BDB6-247B39342E08}"/>
                  </a:ext>
                </a:extLst>
              </p14:cNvPr>
              <p14:cNvContentPartPr/>
              <p14:nvPr/>
            </p14:nvContentPartPr>
            <p14:xfrm>
              <a:off x="7076835" y="5238615"/>
              <a:ext cx="178560" cy="2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B412B3B-0AF4-6E2A-BDB6-247B39342E0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58835" y="5220615"/>
                <a:ext cx="214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1F98A20-7D97-7B40-E799-485032A322B0}"/>
                  </a:ext>
                </a:extLst>
              </p14:cNvPr>
              <p14:cNvContentPartPr/>
              <p14:nvPr/>
            </p14:nvContentPartPr>
            <p14:xfrm>
              <a:off x="7610355" y="5002455"/>
              <a:ext cx="122040" cy="7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1F98A20-7D97-7B40-E799-485032A322B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92355" y="4984815"/>
                <a:ext cx="1576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9E34571-0BB6-2D46-0CB2-52E859097EE9}"/>
                  </a:ext>
                </a:extLst>
              </p14:cNvPr>
              <p14:cNvContentPartPr/>
              <p14:nvPr/>
            </p14:nvContentPartPr>
            <p14:xfrm>
              <a:off x="8039115" y="4914615"/>
              <a:ext cx="1569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9E34571-0BB6-2D46-0CB2-52E859097E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21115" y="4896615"/>
                <a:ext cx="192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95CBE05-9679-0D7A-2059-ECCAF031FD56}"/>
                  </a:ext>
                </a:extLst>
              </p14:cNvPr>
              <p14:cNvContentPartPr/>
              <p14:nvPr/>
            </p14:nvContentPartPr>
            <p14:xfrm>
              <a:off x="8629515" y="4905255"/>
              <a:ext cx="204120" cy="10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95CBE05-9679-0D7A-2059-ECCAF031FD5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611515" y="4887255"/>
                <a:ext cx="2397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2070F11-C100-1101-3BF9-65608FC15B9B}"/>
                  </a:ext>
                </a:extLst>
              </p14:cNvPr>
              <p14:cNvContentPartPr/>
              <p14:nvPr/>
            </p14:nvContentPartPr>
            <p14:xfrm>
              <a:off x="9086715" y="4933695"/>
              <a:ext cx="177480" cy="19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2070F11-C100-1101-3BF9-65608FC15B9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068715" y="4915695"/>
                <a:ext cx="213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21B6EC9-A9E0-DCA4-B7FB-770C950D83C8}"/>
                  </a:ext>
                </a:extLst>
              </p14:cNvPr>
              <p14:cNvContentPartPr/>
              <p14:nvPr/>
            </p14:nvContentPartPr>
            <p14:xfrm>
              <a:off x="9620235" y="4952775"/>
              <a:ext cx="2088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21B6EC9-A9E0-DCA4-B7FB-770C950D83C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02235" y="4934775"/>
                <a:ext cx="244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9BC965B-2A38-58C7-CB59-CFDA65973094}"/>
                  </a:ext>
                </a:extLst>
              </p14:cNvPr>
              <p14:cNvContentPartPr/>
              <p14:nvPr/>
            </p14:nvContentPartPr>
            <p14:xfrm>
              <a:off x="10372635" y="4952775"/>
              <a:ext cx="12852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9BC965B-2A38-58C7-CB59-CFDA6597309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54635" y="4934775"/>
                <a:ext cx="164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B298A0F-F746-22AF-89A4-D0A92BEA84F8}"/>
                  </a:ext>
                </a:extLst>
              </p14:cNvPr>
              <p14:cNvContentPartPr/>
              <p14:nvPr/>
            </p14:nvContentPartPr>
            <p14:xfrm>
              <a:off x="10925235" y="4952775"/>
              <a:ext cx="117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B298A0F-F746-22AF-89A4-D0A92BEA84F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907235" y="4934775"/>
                <a:ext cx="153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64A003A-5303-A2B2-27E3-EEBFE1DE8233}"/>
                  </a:ext>
                </a:extLst>
              </p14:cNvPr>
              <p14:cNvContentPartPr/>
              <p14:nvPr/>
            </p14:nvContentPartPr>
            <p14:xfrm>
              <a:off x="11487195" y="4821735"/>
              <a:ext cx="162360" cy="64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64A003A-5303-A2B2-27E3-EEBFE1DE823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469195" y="4803735"/>
                <a:ext cx="1980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0E499ED-03CC-C292-63F2-D25F4D52EC6A}"/>
                  </a:ext>
                </a:extLst>
              </p14:cNvPr>
              <p14:cNvContentPartPr/>
              <p14:nvPr/>
            </p14:nvContentPartPr>
            <p14:xfrm>
              <a:off x="11839635" y="4621575"/>
              <a:ext cx="34560" cy="64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0E499ED-03CC-C292-63F2-D25F4D52EC6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821635" y="4603575"/>
                <a:ext cx="70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5FF7077-887E-ADBF-11F1-F0142CDCACCF}"/>
                  </a:ext>
                </a:extLst>
              </p14:cNvPr>
              <p14:cNvContentPartPr/>
              <p14:nvPr/>
            </p14:nvContentPartPr>
            <p14:xfrm>
              <a:off x="12020355" y="4326375"/>
              <a:ext cx="37080" cy="648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5FF7077-887E-ADBF-11F1-F0142CDCACC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002355" y="4308735"/>
                <a:ext cx="727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E9DCBD0-AD3F-18C5-A015-8E8FF109CDA0}"/>
                  </a:ext>
                </a:extLst>
              </p14:cNvPr>
              <p14:cNvContentPartPr/>
              <p14:nvPr/>
            </p14:nvContentPartPr>
            <p14:xfrm>
              <a:off x="12089115" y="3809775"/>
              <a:ext cx="17280" cy="228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E9DCBD0-AD3F-18C5-A015-8E8FF109CDA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2071115" y="3792135"/>
                <a:ext cx="529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40FD185-384D-6B98-4ADC-419DA8D87F29}"/>
                  </a:ext>
                </a:extLst>
              </p14:cNvPr>
              <p14:cNvContentPartPr/>
              <p14:nvPr/>
            </p14:nvContentPartPr>
            <p14:xfrm>
              <a:off x="11965635" y="3486855"/>
              <a:ext cx="64800" cy="113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40FD185-384D-6B98-4ADC-419DA8D87F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947635" y="3469215"/>
                <a:ext cx="100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C8641DD-EEEE-456F-BC42-466EE224B578}"/>
                  </a:ext>
                </a:extLst>
              </p14:cNvPr>
              <p14:cNvContentPartPr/>
              <p14:nvPr/>
            </p14:nvContentPartPr>
            <p14:xfrm>
              <a:off x="11767995" y="3257175"/>
              <a:ext cx="109440" cy="57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C8641DD-EEEE-456F-BC42-466EE224B57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750355" y="3239535"/>
                <a:ext cx="1450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159D30F-C069-0A78-C49F-0617B98AD397}"/>
                  </a:ext>
                </a:extLst>
              </p14:cNvPr>
              <p14:cNvContentPartPr/>
              <p14:nvPr/>
            </p14:nvContentPartPr>
            <p14:xfrm>
              <a:off x="11607075" y="3069975"/>
              <a:ext cx="51840" cy="54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159D30F-C069-0A78-C49F-0617B98AD39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1589075" y="3052335"/>
                <a:ext cx="874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29AD15-1381-10C0-27BB-2FA20DF8665A}"/>
                  </a:ext>
                </a:extLst>
              </p14:cNvPr>
              <p14:cNvContentPartPr/>
              <p14:nvPr/>
            </p14:nvContentPartPr>
            <p14:xfrm>
              <a:off x="11304675" y="2870175"/>
              <a:ext cx="58680" cy="63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29AD15-1381-10C0-27BB-2FA20DF8665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287035" y="2852535"/>
                <a:ext cx="943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C24E74-E95D-0915-B776-4B2F788C3D8B}"/>
                  </a:ext>
                </a:extLst>
              </p14:cNvPr>
              <p14:cNvContentPartPr/>
              <p14:nvPr/>
            </p14:nvContentPartPr>
            <p14:xfrm>
              <a:off x="10950435" y="2619615"/>
              <a:ext cx="117720" cy="572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C24E74-E95D-0915-B776-4B2F788C3D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932795" y="2601615"/>
                <a:ext cx="1533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0779752-F230-38B4-EF30-FEECF2525099}"/>
                  </a:ext>
                </a:extLst>
              </p14:cNvPr>
              <p14:cNvContentPartPr/>
              <p14:nvPr/>
            </p14:nvContentPartPr>
            <p14:xfrm>
              <a:off x="10454715" y="2461215"/>
              <a:ext cx="270360" cy="63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0779752-F230-38B4-EF30-FEECF252509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437075" y="2443215"/>
                <a:ext cx="3060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C59F245-8117-7CCA-81D8-BDEAF77C05B4}"/>
                  </a:ext>
                </a:extLst>
              </p14:cNvPr>
              <p14:cNvContentPartPr/>
              <p14:nvPr/>
            </p14:nvContentPartPr>
            <p14:xfrm>
              <a:off x="9911475" y="2350695"/>
              <a:ext cx="271080" cy="40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C59F245-8117-7CCA-81D8-BDEAF77C05B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893835" y="2332695"/>
                <a:ext cx="3067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0E2AC55-D396-8FC0-4CEB-FD7825E91666}"/>
                  </a:ext>
                </a:extLst>
              </p14:cNvPr>
              <p14:cNvContentPartPr/>
              <p14:nvPr/>
            </p14:nvContentPartPr>
            <p14:xfrm>
              <a:off x="9216315" y="2324055"/>
              <a:ext cx="3567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0E2AC55-D396-8FC0-4CEB-FD7825E9166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9198315" y="2306055"/>
                <a:ext cx="392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15863AF-74A2-7DF9-86D2-86A9F83CA975}"/>
                  </a:ext>
                </a:extLst>
              </p14:cNvPr>
              <p14:cNvContentPartPr/>
              <p14:nvPr/>
            </p14:nvContentPartPr>
            <p14:xfrm>
              <a:off x="8906355" y="2324055"/>
              <a:ext cx="190080" cy="25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15863AF-74A2-7DF9-86D2-86A9F83CA97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888715" y="2306055"/>
                <a:ext cx="2257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388F110-5C2F-CBAA-F075-611BE4BA9559}"/>
                  </a:ext>
                </a:extLst>
              </p14:cNvPr>
              <p14:cNvContentPartPr/>
              <p14:nvPr/>
            </p14:nvContentPartPr>
            <p14:xfrm>
              <a:off x="8555715" y="2390655"/>
              <a:ext cx="150480" cy="54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388F110-5C2F-CBAA-F075-611BE4BA955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537715" y="2372655"/>
                <a:ext cx="186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8FB7806-7256-D346-92BE-EEE48B8C28FC}"/>
                  </a:ext>
                </a:extLst>
              </p14:cNvPr>
              <p14:cNvContentPartPr/>
              <p14:nvPr/>
            </p14:nvContentPartPr>
            <p14:xfrm>
              <a:off x="8143155" y="2486055"/>
              <a:ext cx="200520" cy="42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8FB7806-7256-D346-92BE-EEE48B8C28F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125515" y="2468055"/>
                <a:ext cx="2361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FD7D104-2BF7-F3D0-B337-D6647A0770C6}"/>
                  </a:ext>
                </a:extLst>
              </p14:cNvPr>
              <p14:cNvContentPartPr/>
              <p14:nvPr/>
            </p14:nvContentPartPr>
            <p14:xfrm>
              <a:off x="7788555" y="2590815"/>
              <a:ext cx="146160" cy="91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FD7D104-2BF7-F3D0-B337-D6647A0770C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70915" y="2572815"/>
                <a:ext cx="181800" cy="12744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4309C61-135F-8DDB-D9D0-FFACAB0D81D2}"/>
              </a:ext>
            </a:extLst>
          </p:cNvPr>
          <p:cNvSpPr txBox="1"/>
          <p:nvPr/>
        </p:nvSpPr>
        <p:spPr>
          <a:xfrm>
            <a:off x="7856362" y="1066172"/>
            <a:ext cx="3211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“library” of domain primitives that don’t rely on external definitions</a:t>
            </a:r>
          </a:p>
        </p:txBody>
      </p:sp>
    </p:spTree>
    <p:extLst>
      <p:ext uri="{BB962C8B-B14F-4D97-AF65-F5344CB8AC3E}">
        <p14:creationId xmlns:p14="http://schemas.microsoft.com/office/powerpoint/2010/main" val="115910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A983E3-8573-818A-C918-C3271740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E600E4-AB06-DF4A-31B1-E8C3FEFF1E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2C1431-D556-3E0F-6C0C-23220FF75A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F658DE1-E52D-A4F0-4B87-CB163E35B2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9D1C6B-F536-3910-08FB-18D3F9C025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C3E692-E311-5D86-0885-2CD50CD58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D6300B-0FD0-BFD3-9E64-3019241CFDD2}"/>
              </a:ext>
            </a:extLst>
          </p:cNvPr>
          <p:cNvSpPr txBox="1"/>
          <p:nvPr/>
        </p:nvSpPr>
        <p:spPr>
          <a:xfrm>
            <a:off x="76200" y="76200"/>
            <a:ext cx="3121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Passing Primitives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9956A-8A0A-10A7-3C85-5A1DD9164CEE}"/>
              </a:ext>
            </a:extLst>
          </p:cNvPr>
          <p:cNvSpPr txBox="1"/>
          <p:nvPr/>
        </p:nvSpPr>
        <p:spPr>
          <a:xfrm>
            <a:off x="762000" y="1295400"/>
            <a:ext cx="104823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</a:t>
            </a:r>
            <a:r>
              <a:rPr lang="en-US" sz="2000" dirty="0" err="1">
                <a:latin typeface="Consolas" panose="020B0609020204030204" pitchFamily="49" charset="0"/>
              </a:rPr>
              <a:t>sendAuditLogsToServerAt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java.net.InetAddress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serverAddress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85D08-ABAF-9533-F577-26C8E8E39B54}"/>
              </a:ext>
            </a:extLst>
          </p:cNvPr>
          <p:cNvSpPr txBox="1"/>
          <p:nvPr/>
        </p:nvSpPr>
        <p:spPr>
          <a:xfrm>
            <a:off x="759167" y="4585037"/>
            <a:ext cx="97770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</a:t>
            </a:r>
            <a:r>
              <a:rPr lang="en-US" sz="2000" dirty="0" err="1">
                <a:latin typeface="Consolas" panose="020B0609020204030204" pitchFamily="49" charset="0"/>
              </a:rPr>
              <a:t>sendAuditLogsToServerAt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InternalAddress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serverAddress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notNull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serverAddress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5D276A-7C42-1539-3710-620987B34226}"/>
              </a:ext>
            </a:extLst>
          </p:cNvPr>
          <p:cNvSpPr/>
          <p:nvPr/>
        </p:nvSpPr>
        <p:spPr>
          <a:xfrm>
            <a:off x="759167" y="2743200"/>
            <a:ext cx="993433" cy="152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78CA9-B73F-7A38-9F9C-EAC66ABDAC5D}"/>
              </a:ext>
            </a:extLst>
          </p:cNvPr>
          <p:cNvSpPr txBox="1"/>
          <p:nvPr/>
        </p:nvSpPr>
        <p:spPr>
          <a:xfrm>
            <a:off x="-9525" y="3113091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Refactor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5EB00-D98A-34AC-16C0-86A0CC6A54AD}"/>
              </a:ext>
            </a:extLst>
          </p:cNvPr>
          <p:cNvSpPr txBox="1"/>
          <p:nvPr/>
        </p:nvSpPr>
        <p:spPr>
          <a:xfrm>
            <a:off x="2819400" y="2370683"/>
            <a:ext cx="8127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accepting a domain primitive (</a:t>
            </a:r>
            <a:r>
              <a:rPr lang="en-US" sz="2400" dirty="0" err="1">
                <a:latin typeface="Consolas" panose="020B0609020204030204" pitchFamily="49" charset="0"/>
              </a:rPr>
              <a:t>InternalAddress</a:t>
            </a:r>
            <a:r>
              <a:rPr lang="en-US" sz="2400" dirty="0"/>
              <a:t>), it ensures the logs will be sent to a valid IP address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6B8F81-B4AC-A3CB-82F8-22C08C9E1533}"/>
              </a:ext>
            </a:extLst>
          </p:cNvPr>
          <p:cNvSpPr txBox="1"/>
          <p:nvPr/>
        </p:nvSpPr>
        <p:spPr>
          <a:xfrm>
            <a:off x="3352800" y="3239941"/>
            <a:ext cx="60988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Remember, the existence of a domain primitive means that is has to be valid!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8789B-C965-B02F-2F28-8FB8485FED46}"/>
              </a:ext>
            </a:extLst>
          </p:cNvPr>
          <p:cNvSpPr txBox="1"/>
          <p:nvPr/>
        </p:nvSpPr>
        <p:spPr>
          <a:xfrm>
            <a:off x="1752600" y="5906413"/>
            <a:ext cx="764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If you are building a public API, you should not reveal domain information</a:t>
            </a:r>
          </a:p>
        </p:txBody>
      </p:sp>
    </p:spTree>
    <p:extLst>
      <p:ext uri="{BB962C8B-B14F-4D97-AF65-F5344CB8AC3E}">
        <p14:creationId xmlns:p14="http://schemas.microsoft.com/office/powerpoint/2010/main" val="336765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6F48B1-215D-DDCA-E7D2-E99A9CD87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A8573E-0176-D7F1-CF98-75AF6F3848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BC913F-9434-33C5-AEEB-F4BDAC9917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7FFED8-A346-364C-E32A-163BAA5812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577A5B8-842C-5998-659F-4B82598694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A382A2-E0F1-2557-1B46-80B0FBC33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541FD6-A14F-2249-8026-2100D9905DCF}"/>
              </a:ext>
            </a:extLst>
          </p:cNvPr>
          <p:cNvSpPr txBox="1"/>
          <p:nvPr/>
        </p:nvSpPr>
        <p:spPr>
          <a:xfrm>
            <a:off x="152400" y="152400"/>
            <a:ext cx="7620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Order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BookRepository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bookCatalog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ArrayList&lt;Object&gt; items;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paid = false;</a:t>
            </a:r>
          </a:p>
          <a:p>
            <a:r>
              <a:rPr lang="en-US" dirty="0">
                <a:latin typeface="Consolas" panose="020B0609020204030204" pitchFamily="49" charset="0"/>
              </a:rPr>
              <a:t>    Inventory </a:t>
            </a:r>
            <a:r>
              <a:rPr lang="en-US" dirty="0" err="1">
                <a:latin typeface="Consolas" panose="020B0609020204030204" pitchFamily="49" charset="0"/>
              </a:rPr>
              <a:t>inventory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addItem</a:t>
            </a:r>
            <a:r>
              <a:rPr lang="en-US" dirty="0">
                <a:latin typeface="Consolas" panose="020B0609020204030204" pitchFamily="49" charset="0"/>
              </a:rPr>
              <a:t>(String 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, int qty)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</a:rPr>
              <a:t>this.paid</a:t>
            </a:r>
            <a:r>
              <a:rPr lang="en-US" dirty="0">
                <a:latin typeface="Consolas" panose="020B0609020204030204" pitchFamily="49" charset="0"/>
              </a:rPr>
              <a:t> == false)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notNull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isbn.length</a:t>
            </a:r>
            <a:r>
              <a:rPr lang="en-US" dirty="0">
                <a:latin typeface="Consolas" panose="020B0609020204030204" pitchFamily="49" charset="0"/>
              </a:rPr>
              <a:t>() == 10);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isbn.matches</a:t>
            </a:r>
            <a:r>
              <a:rPr lang="en-US" dirty="0">
                <a:latin typeface="Consolas" panose="020B0609020204030204" pitchFamily="49" charset="0"/>
              </a:rPr>
              <a:t>("[0-9X]+"));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isbn.matches</a:t>
            </a:r>
            <a:r>
              <a:rPr lang="en-US" dirty="0">
                <a:latin typeface="Consolas" panose="020B0609020204030204" pitchFamily="49" charset="0"/>
              </a:rPr>
              <a:t>("[0-9]{9}[0-9X]"));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Book </a:t>
            </a:r>
            <a:r>
              <a:rPr lang="en-US" dirty="0" err="1">
                <a:latin typeface="Consolas" panose="020B0609020204030204" pitchFamily="49" charset="0"/>
              </a:rPr>
              <a:t>book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bookCatalog.findByISBN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inventory.availableBooks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 &gt;= qty)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items.add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OrderLine</a:t>
            </a:r>
            <a:r>
              <a:rPr lang="en-US" dirty="0">
                <a:latin typeface="Consolas" panose="020B0609020204030204" pitchFamily="49" charset="0"/>
              </a:rPr>
              <a:t>(book, qty));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32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9F5E79-C053-9D79-47B5-F63F43C2ADAC}"/>
              </a:ext>
            </a:extLst>
          </p:cNvPr>
          <p:cNvSpPr txBox="1"/>
          <p:nvPr/>
        </p:nvSpPr>
        <p:spPr>
          <a:xfrm>
            <a:off x="76200" y="76200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D07EB5-9888-E622-8467-E892863B06EE}"/>
              </a:ext>
            </a:extLst>
          </p:cNvPr>
          <p:cNvSpPr txBox="1"/>
          <p:nvPr/>
        </p:nvSpPr>
        <p:spPr>
          <a:xfrm>
            <a:off x="1262583" y="1905000"/>
            <a:ext cx="95397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</a:t>
            </a:r>
            <a:r>
              <a:rPr lang="en-US" sz="2400" i="1" dirty="0"/>
              <a:t>want </a:t>
            </a:r>
            <a:r>
              <a:rPr lang="en-US" sz="2400" dirty="0"/>
              <a:t>a third exam (finals week)</a:t>
            </a:r>
          </a:p>
          <a:p>
            <a:endParaRPr lang="en-US" sz="2400" dirty="0"/>
          </a:p>
          <a:p>
            <a:r>
              <a:rPr lang="en-US" sz="2400" dirty="0"/>
              <a:t>It would be optional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you don’t take it, the average of your first two exams will be used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C90F23-51C3-9877-AE14-D7D10E1E6551}"/>
              </a:ext>
            </a:extLst>
          </p:cNvPr>
          <p:cNvSpPr/>
          <p:nvPr/>
        </p:nvSpPr>
        <p:spPr>
          <a:xfrm>
            <a:off x="3200400" y="4038600"/>
            <a:ext cx="51054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https://etc.ch/FTqK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A1FCA0-C2F4-C8E0-D8C8-50FB91AFA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DE633E6-C4A2-64EC-8300-DE2174D60BD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6B0F64-8959-C1E3-EA6C-4BA59479B3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12A964-3141-E022-06E8-FD50FEF2A5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C26FFA9-C870-D570-5109-5E8D6C300F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BB6F92-4E7F-843A-1D13-1FF7B82E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9F6D2-FEB9-1C92-2330-FAD7F0D4B6DF}"/>
              </a:ext>
            </a:extLst>
          </p:cNvPr>
          <p:cNvSpPr txBox="1"/>
          <p:nvPr/>
        </p:nvSpPr>
        <p:spPr>
          <a:xfrm>
            <a:off x="152400" y="152400"/>
            <a:ext cx="7620000" cy="618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Order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BookRepository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bookCatalog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ArrayList&lt;Object&gt; items;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paid = false;</a:t>
            </a:r>
          </a:p>
          <a:p>
            <a:r>
              <a:rPr lang="en-US" dirty="0">
                <a:latin typeface="Consolas" panose="020B0609020204030204" pitchFamily="49" charset="0"/>
              </a:rPr>
              <a:t>    Inventory </a:t>
            </a:r>
            <a:r>
              <a:rPr lang="en-US" dirty="0" err="1">
                <a:latin typeface="Consolas" panose="020B0609020204030204" pitchFamily="49" charset="0"/>
              </a:rPr>
              <a:t>inventory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addItem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int qty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</a:rPr>
              <a:t>this.paid</a:t>
            </a:r>
            <a:r>
              <a:rPr lang="en-US" dirty="0">
                <a:latin typeface="Consolas" panose="020B0609020204030204" pitchFamily="49" charset="0"/>
              </a:rPr>
              <a:t> == false)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notNull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isbn.length</a:t>
            </a:r>
            <a:r>
              <a:rPr lang="en-US" dirty="0">
                <a:latin typeface="Consolas" panose="020B0609020204030204" pitchFamily="49" charset="0"/>
              </a:rPr>
              <a:t>() == 10);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isbn.matches</a:t>
            </a:r>
            <a:r>
              <a:rPr lang="en-US" dirty="0">
                <a:latin typeface="Consolas" panose="020B0609020204030204" pitchFamily="49" charset="0"/>
              </a:rPr>
              <a:t>("[0-9X]+"));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isbn.matches</a:t>
            </a:r>
            <a:r>
              <a:rPr lang="en-US" dirty="0">
                <a:latin typeface="Consolas" panose="020B0609020204030204" pitchFamily="49" charset="0"/>
              </a:rPr>
              <a:t>("[0-9]{9}[0-9X]"));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Book </a:t>
            </a:r>
            <a:r>
              <a:rPr lang="en-US" dirty="0" err="1">
                <a:latin typeface="Consolas" panose="020B0609020204030204" pitchFamily="49" charset="0"/>
              </a:rPr>
              <a:t>book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bookCatalog.findByISBN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inventory.availableBooks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 &gt;= qty)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items.add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OrderLine</a:t>
            </a:r>
            <a:r>
              <a:rPr lang="en-US" dirty="0">
                <a:latin typeface="Consolas" panose="020B0609020204030204" pitchFamily="49" charset="0"/>
              </a:rPr>
              <a:t>(book, qty));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6DAC13-4756-3841-ACD6-3659A445601F}"/>
              </a:ext>
            </a:extLst>
          </p:cNvPr>
          <p:cNvSpPr txBox="1"/>
          <p:nvPr/>
        </p:nvSpPr>
        <p:spPr>
          <a:xfrm>
            <a:off x="8229600" y="152400"/>
            <a:ext cx="3541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method does not treat ISBN and Quantity as domain primitives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D6AF4-D382-46A1-9CEA-C4131AE94BDD}"/>
              </a:ext>
            </a:extLst>
          </p:cNvPr>
          <p:cNvSpPr txBox="1"/>
          <p:nvPr/>
        </p:nvSpPr>
        <p:spPr>
          <a:xfrm>
            <a:off x="8669243" y="1486448"/>
            <a:ext cx="3541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does validation checking on a few different things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6475A-FE5D-9EFB-047F-02D89D180272}"/>
              </a:ext>
            </a:extLst>
          </p:cNvPr>
          <p:cNvSpPr txBox="1"/>
          <p:nvPr/>
        </p:nvSpPr>
        <p:spPr>
          <a:xfrm>
            <a:off x="8497793" y="2895600"/>
            <a:ext cx="3541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missing checks for negative values!</a:t>
            </a:r>
          </a:p>
        </p:txBody>
      </p:sp>
    </p:spTree>
    <p:extLst>
      <p:ext uri="{BB962C8B-B14F-4D97-AF65-F5344CB8AC3E}">
        <p14:creationId xmlns:p14="http://schemas.microsoft.com/office/powerpoint/2010/main" val="2129490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FF1676-873B-D35E-142C-7BAC36726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22628C1-AE04-6679-97B4-A7BFE89CAB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F7B8AC-65EC-D558-3197-8EFC31C7F1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83BD470-6622-4F96-4F63-871744E073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E88312B-5947-9847-F3BF-71CC70EA5A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44607-63C3-682C-BE8B-20D793E37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422573-28BC-CA9E-50C3-1576CC048E12}"/>
              </a:ext>
            </a:extLst>
          </p:cNvPr>
          <p:cNvSpPr txBox="1"/>
          <p:nvPr/>
        </p:nvSpPr>
        <p:spPr>
          <a:xfrm>
            <a:off x="152400" y="152400"/>
            <a:ext cx="7620000" cy="646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Order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BookRepository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bookCatalog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ArrayList&lt;Object&gt; items;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paid = false;</a:t>
            </a:r>
          </a:p>
          <a:p>
            <a:r>
              <a:rPr lang="en-US" dirty="0">
                <a:latin typeface="Consolas" panose="020B0609020204030204" pitchFamily="49" charset="0"/>
              </a:rPr>
              <a:t>    Inventory </a:t>
            </a:r>
            <a:r>
              <a:rPr lang="en-US" dirty="0" err="1">
                <a:latin typeface="Consolas" panose="020B0609020204030204" pitchFamily="49" charset="0"/>
              </a:rPr>
              <a:t>inventory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addItem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int qty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</a:rPr>
              <a:t>this.paid</a:t>
            </a:r>
            <a:r>
              <a:rPr lang="en-US" dirty="0">
                <a:latin typeface="Consolas" panose="020B0609020204030204" pitchFamily="49" charset="0"/>
              </a:rPr>
              <a:t> == false)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notNull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isbn.length</a:t>
            </a:r>
            <a:r>
              <a:rPr lang="en-US" dirty="0">
                <a:latin typeface="Consolas" panose="020B0609020204030204" pitchFamily="49" charset="0"/>
              </a:rPr>
              <a:t>() == 10);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isbn.matches</a:t>
            </a:r>
            <a:r>
              <a:rPr lang="en-US" dirty="0">
                <a:latin typeface="Consolas" panose="020B0609020204030204" pitchFamily="49" charset="0"/>
              </a:rPr>
              <a:t>("[0-9X]+"));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en-US" dirty="0" err="1">
                <a:latin typeface="Consolas" panose="020B0609020204030204" pitchFamily="49" charset="0"/>
              </a:rPr>
              <a:t>isTrue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isbn.matches</a:t>
            </a:r>
            <a:r>
              <a:rPr lang="en-US" dirty="0">
                <a:latin typeface="Consolas" panose="020B0609020204030204" pitchFamily="49" charset="0"/>
              </a:rPr>
              <a:t>("[0-9]{9}[0-9X]"));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Book </a:t>
            </a:r>
            <a:r>
              <a:rPr lang="en-US" dirty="0" err="1">
                <a:latin typeface="Consolas" panose="020B0609020204030204" pitchFamily="49" charset="0"/>
              </a:rPr>
              <a:t>book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bookCatalog.findByISBN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inventory.availableBooks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 &gt;= qty)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items.add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OrderLine</a:t>
            </a:r>
            <a:r>
              <a:rPr lang="en-US" dirty="0">
                <a:latin typeface="Consolas" panose="020B0609020204030204" pitchFamily="49" charset="0"/>
              </a:rPr>
              <a:t>(book, qty));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D0F87-D5CB-156B-291A-4B0C739F2580}"/>
              </a:ext>
            </a:extLst>
          </p:cNvPr>
          <p:cNvSpPr txBox="1"/>
          <p:nvPr/>
        </p:nvSpPr>
        <p:spPr>
          <a:xfrm>
            <a:off x="7915275" y="533400"/>
            <a:ext cx="4175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a method does validation checks on several different arguments, this method can become </a:t>
            </a:r>
            <a:r>
              <a:rPr lang="en-US" sz="2000" b="1" dirty="0"/>
              <a:t>cluttered</a:t>
            </a:r>
            <a:r>
              <a:rPr lang="en-US" sz="2000" dirty="0"/>
              <a:t>, which increases the chances of missing something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E7A38-C522-CC4C-436D-9DD2712F4AEB}"/>
              </a:ext>
            </a:extLst>
          </p:cNvPr>
          <p:cNvSpPr txBox="1"/>
          <p:nvPr/>
        </p:nvSpPr>
        <p:spPr>
          <a:xfrm>
            <a:off x="1676400" y="3429000"/>
            <a:ext cx="2082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isNotNegative</a:t>
            </a:r>
            <a:r>
              <a:rPr lang="en-US" dirty="0">
                <a:solidFill>
                  <a:srgbClr val="FF0000"/>
                </a:solidFill>
              </a:rPr>
              <a:t>(qty)</a:t>
            </a:r>
          </a:p>
          <a:p>
            <a:r>
              <a:rPr lang="en-US" dirty="0" err="1">
                <a:solidFill>
                  <a:srgbClr val="FF0000"/>
                </a:solidFill>
              </a:rPr>
              <a:t>isLessThan</a:t>
            </a:r>
            <a:r>
              <a:rPr lang="en-US" dirty="0">
                <a:solidFill>
                  <a:srgbClr val="FF0000"/>
                </a:solidFill>
              </a:rPr>
              <a:t>(99)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D86D1-FBC6-DC4D-3D22-CE77CD878F05}"/>
              </a:ext>
            </a:extLst>
          </p:cNvPr>
          <p:cNvSpPr txBox="1"/>
          <p:nvPr/>
        </p:nvSpPr>
        <p:spPr>
          <a:xfrm>
            <a:off x="8458200" y="271225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Tip: Leave domain validation to domain primitives</a:t>
            </a:r>
          </a:p>
        </p:txBody>
      </p:sp>
    </p:spTree>
    <p:extLst>
      <p:ext uri="{BB962C8B-B14F-4D97-AF65-F5344CB8AC3E}">
        <p14:creationId xmlns:p14="http://schemas.microsoft.com/office/powerpoint/2010/main" val="4076847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16C5D5-E2F8-D4C8-C6A4-1773E7BD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9866971-A6C2-F159-8A42-AB047E4164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7DE1CC-7FE8-0D0D-193F-D32C433AB3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86F010-5C60-8520-38B9-0C6C2FCCE6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DF8070-27CD-1F04-E7C2-683B5EF12E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80D548-D72A-06E5-F4B9-1B427781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59F371-C2AC-9565-C7AA-055381C6991A}"/>
              </a:ext>
            </a:extLst>
          </p:cNvPr>
          <p:cNvSpPr txBox="1"/>
          <p:nvPr/>
        </p:nvSpPr>
        <p:spPr>
          <a:xfrm>
            <a:off x="152400" y="152400"/>
            <a:ext cx="76200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Order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BookRepository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bookCatalog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ArrayList&lt;Object&gt; items;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paid = false;</a:t>
            </a:r>
          </a:p>
          <a:p>
            <a:r>
              <a:rPr lang="en-US" dirty="0">
                <a:latin typeface="Consolas" panose="020B0609020204030204" pitchFamily="49" charset="0"/>
              </a:rPr>
              <a:t>    Inventory </a:t>
            </a:r>
            <a:r>
              <a:rPr lang="en-US" dirty="0" err="1">
                <a:latin typeface="Consolas" panose="020B0609020204030204" pitchFamily="49" charset="0"/>
              </a:rPr>
              <a:t>inventory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latin typeface="Consolas" panose="020B0609020204030204" pitchFamily="49" charset="0"/>
              </a:rPr>
              <a:t>addItem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ISBN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Quantity qty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notNull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isbn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notNull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(qty);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(</a:t>
            </a:r>
            <a:r>
              <a:rPr lang="en-US" dirty="0" err="1">
                <a:latin typeface="Consolas" panose="020B0609020204030204" pitchFamily="49" charset="0"/>
              </a:rPr>
              <a:t>this.paid</a:t>
            </a:r>
            <a:r>
              <a:rPr lang="en-US" dirty="0">
                <a:latin typeface="Consolas" panose="020B0609020204030204" pitchFamily="49" charset="0"/>
              </a:rPr>
              <a:t> == false)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Book </a:t>
            </a:r>
            <a:r>
              <a:rPr lang="en-US" dirty="0" err="1">
                <a:latin typeface="Consolas" panose="020B0609020204030204" pitchFamily="49" charset="0"/>
              </a:rPr>
              <a:t>book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bookCatalog.findByISBN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if (</a:t>
            </a:r>
            <a:r>
              <a:rPr lang="en-US" dirty="0" err="1">
                <a:latin typeface="Consolas" panose="020B0609020204030204" pitchFamily="49" charset="0"/>
              </a:rPr>
              <a:t>inventory.availableBooks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 &gt;= qty)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latin typeface="Consolas" panose="020B0609020204030204" pitchFamily="49" charset="0"/>
              </a:rPr>
              <a:t>items.add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OrderLine</a:t>
            </a:r>
            <a:r>
              <a:rPr lang="en-US" dirty="0">
                <a:latin typeface="Consolas" panose="020B0609020204030204" pitchFamily="49" charset="0"/>
              </a:rPr>
              <a:t>(book, qty));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3F1487-0098-95B4-61AE-7466E6503AA2}"/>
              </a:ext>
            </a:extLst>
          </p:cNvPr>
          <p:cNvSpPr txBox="1"/>
          <p:nvPr/>
        </p:nvSpPr>
        <p:spPr>
          <a:xfrm>
            <a:off x="8077200" y="381000"/>
            <a:ext cx="4175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nsolas" panose="020B0609020204030204" pitchFamily="49" charset="0"/>
              </a:rPr>
              <a:t>isbn</a:t>
            </a:r>
            <a:r>
              <a:rPr lang="en-US" sz="2800" dirty="0"/>
              <a:t> and </a:t>
            </a:r>
            <a:r>
              <a:rPr lang="en-US" sz="2800" b="1" dirty="0">
                <a:latin typeface="Consolas" panose="020B0609020204030204" pitchFamily="49" charset="0"/>
              </a:rPr>
              <a:t>qty</a:t>
            </a:r>
            <a:r>
              <a:rPr lang="en-US" sz="2800" dirty="0"/>
              <a:t> are already valid before entering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99F60-2F72-228E-CFFB-43D03C190E6B}"/>
              </a:ext>
            </a:extLst>
          </p:cNvPr>
          <p:cNvSpPr txBox="1"/>
          <p:nvPr/>
        </p:nvSpPr>
        <p:spPr>
          <a:xfrm>
            <a:off x="973512" y="4782293"/>
            <a:ext cx="436369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ISBN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final String value;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ISBN(String 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//validation checks here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value = </a:t>
            </a:r>
            <a:r>
              <a:rPr lang="en-US" dirty="0" err="1">
                <a:latin typeface="Consolas" panose="020B0609020204030204" pitchFamily="49" charset="0"/>
              </a:rPr>
              <a:t>isbn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391A4F-7B81-EE9C-6854-08E16A5AD307}"/>
              </a:ext>
            </a:extLst>
          </p:cNvPr>
          <p:cNvSpPr txBox="1"/>
          <p:nvPr/>
        </p:nvSpPr>
        <p:spPr>
          <a:xfrm>
            <a:off x="5536030" y="4789318"/>
            <a:ext cx="436369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Class Quantity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final int value;</a:t>
            </a:r>
          </a:p>
          <a:p>
            <a:r>
              <a:rPr lang="en-US" dirty="0">
                <a:latin typeface="Consolas" panose="020B0609020204030204" pitchFamily="49" charset="0"/>
              </a:rPr>
              <a:t>    public ISBN(int q){</a:t>
            </a:r>
          </a:p>
          <a:p>
            <a:r>
              <a:rPr lang="en-US" dirty="0">
                <a:latin typeface="Consolas" panose="020B0609020204030204" pitchFamily="49" charset="0"/>
              </a:rPr>
              <a:t>         //validation checks here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value = q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5A20D9-D90F-A7AE-533D-A7F2B93AAC92}"/>
              </a:ext>
            </a:extLst>
          </p:cNvPr>
          <p:cNvSpPr txBox="1"/>
          <p:nvPr/>
        </p:nvSpPr>
        <p:spPr>
          <a:xfrm>
            <a:off x="8229600" y="1938828"/>
            <a:ext cx="327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Validation only needs to happen in the domain primitive class, resulting in less cluttering, and less chance of missing something</a:t>
            </a:r>
          </a:p>
        </p:txBody>
      </p:sp>
    </p:spTree>
    <p:extLst>
      <p:ext uri="{BB962C8B-B14F-4D97-AF65-F5344CB8AC3E}">
        <p14:creationId xmlns:p14="http://schemas.microsoft.com/office/powerpoint/2010/main" val="3752443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DEC013-F422-6E58-95EB-A6B2BFDE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B74979F-C1C1-0B29-DFA5-764AE33FCF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1E4062A-06D9-9F19-65F4-13B79CDDE2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0A2F20C-300E-C115-7BE7-F324282165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3B41EB-755E-42CF-BBA1-3E29DEF58B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0611F-0A84-0E51-5442-82160401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CB81A3-88EF-9456-710E-1D2E0166E3D4}"/>
              </a:ext>
            </a:extLst>
          </p:cNvPr>
          <p:cNvSpPr txBox="1"/>
          <p:nvPr/>
        </p:nvSpPr>
        <p:spPr>
          <a:xfrm>
            <a:off x="76200" y="76200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Checking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E989B-CE8C-C619-7E38-C0DF2C937168}"/>
              </a:ext>
            </a:extLst>
          </p:cNvPr>
          <p:cNvSpPr txBox="1"/>
          <p:nvPr/>
        </p:nvSpPr>
        <p:spPr>
          <a:xfrm>
            <a:off x="1905000" y="838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attack surface </a:t>
            </a:r>
            <a:r>
              <a:rPr lang="en-US" sz="2400" dirty="0"/>
              <a:t>of your system will usually always include areas of </a:t>
            </a:r>
            <a:r>
              <a:rPr lang="en-US" sz="2400" b="1" dirty="0"/>
              <a:t>untrusted user input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66862-8D44-2A05-5570-F706897D526D}"/>
              </a:ext>
            </a:extLst>
          </p:cNvPr>
          <p:cNvSpPr txBox="1"/>
          <p:nvPr/>
        </p:nvSpPr>
        <p:spPr>
          <a:xfrm>
            <a:off x="1905000" y="232615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most severe vulnerabilities are usually due to lack of input checking or input 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96561-2786-8441-D717-181E2DDA3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4118"/>
            <a:ext cx="3367088" cy="25650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0CF726-1D6A-BA3C-D61A-03E905F7E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814118"/>
            <a:ext cx="3367088" cy="25650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D7E7EA-F459-B712-026E-2429BEACF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56" y="3836562"/>
            <a:ext cx="3367088" cy="2565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AB1CFD-D79F-EBE1-32B3-4BDF2995D64A}"/>
              </a:ext>
            </a:extLst>
          </p:cNvPr>
          <p:cNvSpPr txBox="1"/>
          <p:nvPr/>
        </p:nvSpPr>
        <p:spPr>
          <a:xfrm>
            <a:off x="381000" y="4495800"/>
            <a:ext cx="2569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‘;DROP table Users where 0=0;--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E973D-D5F3-9223-E6FD-603329031EF2}"/>
              </a:ext>
            </a:extLst>
          </p:cNvPr>
          <p:cNvSpPr txBox="1"/>
          <p:nvPr/>
        </p:nvSpPr>
        <p:spPr>
          <a:xfrm>
            <a:off x="3559760" y="4419601"/>
            <a:ext cx="2800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&lt;script&gt; //steal cookies 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251549-6965-BED8-E0E3-349876B9DDB8}"/>
              </a:ext>
            </a:extLst>
          </p:cNvPr>
          <p:cNvSpPr txBox="1"/>
          <p:nvPr/>
        </p:nvSpPr>
        <p:spPr>
          <a:xfrm>
            <a:off x="7116142" y="4480411"/>
            <a:ext cx="2563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“;cat ../../../../</a:t>
            </a:r>
            <a:r>
              <a:rPr lang="en-US" sz="1200" dirty="0" err="1">
                <a:latin typeface="Consolas" panose="020B0609020204030204" pitchFamily="49" charset="0"/>
              </a:rPr>
              <a:t>etc</a:t>
            </a:r>
            <a:r>
              <a:rPr lang="en-US" sz="1200" dirty="0">
                <a:latin typeface="Consolas" panose="020B0609020204030204" pitchFamily="49" charset="0"/>
              </a:rPr>
              <a:t>/shadow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FDE8C3-B05C-7CC7-9BCD-E449D6AF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856" y="4152671"/>
            <a:ext cx="2174266" cy="16563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4190AC-1CBD-6CD1-A66E-E73603D64588}"/>
              </a:ext>
            </a:extLst>
          </p:cNvPr>
          <p:cNvSpPr txBox="1"/>
          <p:nvPr/>
        </p:nvSpPr>
        <p:spPr>
          <a:xfrm>
            <a:off x="10116871" y="4480411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AAAAAAAAAAAAAAAAAAAA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8088B1-8918-136B-1CE5-F4B57411E084}"/>
              </a:ext>
            </a:extLst>
          </p:cNvPr>
          <p:cNvSpPr txBox="1"/>
          <p:nvPr/>
        </p:nvSpPr>
        <p:spPr>
          <a:xfrm>
            <a:off x="841005" y="3549566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Injections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89C86-9746-58AE-957D-D9AEDC5849ED}"/>
              </a:ext>
            </a:extLst>
          </p:cNvPr>
          <p:cNvSpPr txBox="1"/>
          <p:nvPr/>
        </p:nvSpPr>
        <p:spPr>
          <a:xfrm>
            <a:off x="4284412" y="360700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XSS Attacks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42DBC-7237-9CDC-68CA-0D0D28081613}"/>
              </a:ext>
            </a:extLst>
          </p:cNvPr>
          <p:cNvSpPr txBox="1"/>
          <p:nvPr/>
        </p:nvSpPr>
        <p:spPr>
          <a:xfrm>
            <a:off x="7572266" y="3587932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 Traversal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799A1A-1431-35E1-C631-8785F84CE432}"/>
              </a:ext>
            </a:extLst>
          </p:cNvPr>
          <p:cNvSpPr txBox="1"/>
          <p:nvPr/>
        </p:nvSpPr>
        <p:spPr>
          <a:xfrm>
            <a:off x="10005115" y="384389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 Attacks</a:t>
            </a:r>
          </a:p>
        </p:txBody>
      </p:sp>
    </p:spTree>
    <p:extLst>
      <p:ext uri="{BB962C8B-B14F-4D97-AF65-F5344CB8AC3E}">
        <p14:creationId xmlns:p14="http://schemas.microsoft.com/office/powerpoint/2010/main" val="288468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F9EF36-270F-341F-428B-19EA0B1F1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B5504F-343A-D173-786B-A30610630A5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EA2CFE0-86AF-F1DB-A716-CD3A779A15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B01C98-4B34-29EC-3686-AE5256C008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CFF1440-7A5C-4643-703B-5F0F4B9E3F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8FBF0D-0962-8AF6-9DFC-CB907ABD8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DBEB2C-FEF2-CE50-225F-9C548E8BCB20}"/>
              </a:ext>
            </a:extLst>
          </p:cNvPr>
          <p:cNvSpPr txBox="1"/>
          <p:nvPr/>
        </p:nvSpPr>
        <p:spPr>
          <a:xfrm>
            <a:off x="76200" y="76200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 Checking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69C5D-A6B3-E3D1-5899-BF0AB02C08EC}"/>
              </a:ext>
            </a:extLst>
          </p:cNvPr>
          <p:cNvSpPr txBox="1"/>
          <p:nvPr/>
        </p:nvSpPr>
        <p:spPr>
          <a:xfrm>
            <a:off x="1371600" y="2169188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‘;DROP table Users where 0=0;--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FF05A2-40EB-2557-0DC3-D44B56D44784}"/>
              </a:ext>
            </a:extLst>
          </p:cNvPr>
          <p:cNvSpPr txBox="1"/>
          <p:nvPr/>
        </p:nvSpPr>
        <p:spPr>
          <a:xfrm>
            <a:off x="609600" y="1517196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Is this a “valid” input?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9DC93A-A197-09BA-DA8B-D3B9F6558D4D}"/>
              </a:ext>
            </a:extLst>
          </p:cNvPr>
          <p:cNvSpPr txBox="1"/>
          <p:nvPr/>
        </p:nvSpPr>
        <p:spPr>
          <a:xfrm>
            <a:off x="685800" y="273639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99.9% of the time, this isn’t valid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A411D0-DF0A-42EC-003F-0404F182853C}"/>
              </a:ext>
            </a:extLst>
          </p:cNvPr>
          <p:cNvSpPr txBox="1"/>
          <p:nvPr/>
        </p:nvSpPr>
        <p:spPr>
          <a:xfrm>
            <a:off x="381000" y="3429000"/>
            <a:ext cx="9914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Unexpected inputs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Unexpected Behaviors  Potential Vulnerabilities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CA42D3-581A-2DA6-547B-6A4F3BDD6AA3}"/>
              </a:ext>
            </a:extLst>
          </p:cNvPr>
          <p:cNvSpPr txBox="1"/>
          <p:nvPr/>
        </p:nvSpPr>
        <p:spPr>
          <a:xfrm>
            <a:off x="391070" y="4422430"/>
            <a:ext cx="11376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Unexpected inputs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 Input Validation  Only expected behaviors  More secure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24E1A6-D0F0-2C51-8BFF-8E37C5086367}"/>
              </a:ext>
            </a:extLst>
          </p:cNvPr>
          <p:cNvSpPr txBox="1"/>
          <p:nvPr/>
        </p:nvSpPr>
        <p:spPr>
          <a:xfrm>
            <a:off x="152400" y="318118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F21E2D-82A8-E964-181D-32DD768DE312}"/>
              </a:ext>
            </a:extLst>
          </p:cNvPr>
          <p:cNvSpPr txBox="1"/>
          <p:nvPr/>
        </p:nvSpPr>
        <p:spPr>
          <a:xfrm>
            <a:off x="152400" y="41600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</a:t>
            </a:r>
          </a:p>
        </p:txBody>
      </p:sp>
    </p:spTree>
    <p:extLst>
      <p:ext uri="{BB962C8B-B14F-4D97-AF65-F5344CB8AC3E}">
        <p14:creationId xmlns:p14="http://schemas.microsoft.com/office/powerpoint/2010/main" val="9739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F031D4-51A7-FD90-C618-CCF3F2AB1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E18B999-9BE5-BE8F-A93B-3A0B88B4215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C5ACE4-A898-53AE-1F48-7194D625AD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48AA7D1-9132-CFC9-820E-987B2D544A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D0C568-300E-5C0A-B4A2-0BE63DC516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8ECEB2-6A10-C9FD-9E92-EEF6494C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03831E-5631-33CA-6DEF-8A24615CD1C7}"/>
              </a:ext>
            </a:extLst>
          </p:cNvPr>
          <p:cNvSpPr txBox="1"/>
          <p:nvPr/>
        </p:nvSpPr>
        <p:spPr>
          <a:xfrm>
            <a:off x="76200" y="76200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input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2B145-2728-D4ED-F239-A093A04B1DAE}"/>
              </a:ext>
            </a:extLst>
          </p:cNvPr>
          <p:cNvSpPr txBox="1"/>
          <p:nvPr/>
        </p:nvSpPr>
        <p:spPr>
          <a:xfrm>
            <a:off x="914400" y="1524000"/>
            <a:ext cx="6768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b="1" dirty="0"/>
              <a:t>Origin</a:t>
            </a:r>
            <a:r>
              <a:rPr lang="en-US" sz="2400" dirty="0"/>
              <a:t> – Is the data from a legitimate sender?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06671E-B250-AE95-C60A-084674052F74}"/>
              </a:ext>
            </a:extLst>
          </p:cNvPr>
          <p:cNvSpPr txBox="1"/>
          <p:nvPr/>
        </p:nvSpPr>
        <p:spPr>
          <a:xfrm>
            <a:off x="1447800" y="2057400"/>
            <a:ext cx="7026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Check source IP address (Whitelists, Cloud configuration)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 use of API key or Access Token</a:t>
            </a:r>
          </a:p>
        </p:txBody>
      </p:sp>
      <p:pic>
        <p:nvPicPr>
          <p:cNvPr id="8" name="Picture 2" descr="javascript - AngularJS include API key in a get request - Stack Overflow">
            <a:extLst>
              <a:ext uri="{FF2B5EF4-FFF2-40B4-BE49-F238E27FC236}">
                <a16:creationId xmlns:a16="http://schemas.microsoft.com/office/drawing/2014/main" id="{BE0FE3FD-3A02-205D-509B-2D898B2C0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08284"/>
            <a:ext cx="8763000" cy="247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11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B9F3B5-807D-5F24-7662-09E35C20E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EF071AF-8EC3-03C2-54B8-9C4C259D02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FF1643-75D2-E7F3-B9C9-809988F19D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906961-976E-C076-01E7-20C4703945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3F6BBA-6029-680D-4D04-E5A94AA16BA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1BDADF-05C9-2B52-7587-7202ED17E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0A979-7AD1-A5DD-8C48-56D1E2413B01}"/>
              </a:ext>
            </a:extLst>
          </p:cNvPr>
          <p:cNvSpPr txBox="1"/>
          <p:nvPr/>
        </p:nvSpPr>
        <p:spPr>
          <a:xfrm>
            <a:off x="76200" y="76200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input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B9E2C-D348-238C-A5EC-63315E83F54D}"/>
              </a:ext>
            </a:extLst>
          </p:cNvPr>
          <p:cNvSpPr txBox="1"/>
          <p:nvPr/>
        </p:nvSpPr>
        <p:spPr>
          <a:xfrm>
            <a:off x="914400" y="1524000"/>
            <a:ext cx="6888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Origin</a:t>
            </a:r>
            <a:r>
              <a:rPr lang="en-US" sz="2400" dirty="0"/>
              <a:t> – Is the data from a legitimate sender?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Size</a:t>
            </a:r>
            <a:r>
              <a:rPr lang="en-US" sz="2400" dirty="0"/>
              <a:t> – Is the input reasonably large?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436FF1-EB98-3514-40C5-CE4EA6933B5C}"/>
              </a:ext>
            </a:extLst>
          </p:cNvPr>
          <p:cNvSpPr txBox="1"/>
          <p:nvPr/>
        </p:nvSpPr>
        <p:spPr>
          <a:xfrm>
            <a:off x="1371600" y="2438400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 </a:t>
            </a:r>
            <a:r>
              <a:rPr lang="en-US" b="1" dirty="0">
                <a:latin typeface="Consolas" panose="020B0609020204030204" pitchFamily="49" charset="0"/>
              </a:rPr>
              <a:t>Content-Length</a:t>
            </a:r>
            <a:r>
              <a:rPr lang="en-US" dirty="0"/>
              <a:t>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10 MB of JSON reasonable? What about 10 GB of JSON?</a:t>
            </a:r>
          </a:p>
        </p:txBody>
      </p:sp>
      <p:pic>
        <p:nvPicPr>
          <p:cNvPr id="2050" name="Picture 2" descr="How to Open a JSON file | Row Zero">
            <a:extLst>
              <a:ext uri="{FF2B5EF4-FFF2-40B4-BE49-F238E27FC236}">
                <a16:creationId xmlns:a16="http://schemas.microsoft.com/office/drawing/2014/main" id="{40E0E0EC-CCE5-6E41-E17E-6E8B379C6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29000"/>
            <a:ext cx="5172075" cy="291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do you even create such big json? : r/ProgrammerHumor">
            <a:extLst>
              <a:ext uri="{FF2B5EF4-FFF2-40B4-BE49-F238E27FC236}">
                <a16:creationId xmlns:a16="http://schemas.microsoft.com/office/drawing/2014/main" id="{64DA1CD8-7E2D-5BEB-0FD4-29CDDC632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267200"/>
            <a:ext cx="3321211" cy="185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7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C56907-98B5-684C-E6A8-06B07404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457ABBB-D458-C07A-09C2-4741ECD8FDE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6B24957-9C3F-7036-EDB5-2C89A33D87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89494B-5D5A-9838-0AB2-41B110A035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F0AC326-A0E1-992C-17EA-FDA2A669E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14ED2-606D-A001-950C-C7047490E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33A491-B025-B9D3-64BF-75A320356EF3}"/>
              </a:ext>
            </a:extLst>
          </p:cNvPr>
          <p:cNvSpPr txBox="1"/>
          <p:nvPr/>
        </p:nvSpPr>
        <p:spPr>
          <a:xfrm>
            <a:off x="76200" y="76200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input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CBFEB-5F05-0D1E-EA0E-1B5A8CE55155}"/>
              </a:ext>
            </a:extLst>
          </p:cNvPr>
          <p:cNvSpPr txBox="1"/>
          <p:nvPr/>
        </p:nvSpPr>
        <p:spPr>
          <a:xfrm>
            <a:off x="914400" y="1524000"/>
            <a:ext cx="102290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Origin</a:t>
            </a:r>
            <a:r>
              <a:rPr lang="en-US" sz="2400" dirty="0"/>
              <a:t> – Is the data from a legitimate sender?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Size</a:t>
            </a:r>
            <a:r>
              <a:rPr lang="en-US" sz="2400" dirty="0"/>
              <a:t> – Is the input reasonably large?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Lexical Content </a:t>
            </a:r>
            <a:r>
              <a:rPr lang="en-US" sz="2400" dirty="0"/>
              <a:t>– Does it contain the right characters and encoding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3943F-83D0-22A3-0CE8-7827EFB506E1}"/>
              </a:ext>
            </a:extLst>
          </p:cNvPr>
          <p:cNvSpPr txBox="1"/>
          <p:nvPr/>
        </p:nvSpPr>
        <p:spPr>
          <a:xfrm>
            <a:off x="1526048" y="28956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; , &lt; &gt; -- </a:t>
            </a:r>
            <a:r>
              <a:rPr lang="en-US" dirty="0"/>
              <a:t>Have special meanings in programming languages, which often makes them part of an attack. Do those characters make sense in an email address input box?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599D25-72A7-9FCF-07FC-FAA1A38FF093}"/>
              </a:ext>
            </a:extLst>
          </p:cNvPr>
          <p:cNvSpPr txBox="1"/>
          <p:nvPr/>
        </p:nvSpPr>
        <p:spPr>
          <a:xfrm>
            <a:off x="3200400" y="386641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</a:rPr>
              <a:t>isTrue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isbn.matches</a:t>
            </a:r>
            <a:r>
              <a:rPr lang="en-US" b="1" dirty="0">
                <a:latin typeface="Consolas" panose="020B0609020204030204" pitchFamily="49" charset="0"/>
              </a:rPr>
              <a:t>(“[0-9x]*”));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ABA1A9-8616-2090-3A0A-8F7F96E1BF8B}"/>
              </a:ext>
            </a:extLst>
          </p:cNvPr>
          <p:cNvSpPr txBox="1"/>
          <p:nvPr/>
        </p:nvSpPr>
        <p:spPr>
          <a:xfrm>
            <a:off x="1600200" y="449580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 out or encode special characters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0603DB-FE47-CD79-372B-8E139A9ABFEB}"/>
              </a:ext>
            </a:extLst>
          </p:cNvPr>
          <p:cNvSpPr txBox="1"/>
          <p:nvPr/>
        </p:nvSpPr>
        <p:spPr>
          <a:xfrm>
            <a:off x="3974534" y="529578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&amp;</a:t>
            </a:r>
            <a:r>
              <a:rPr lang="en-US" sz="2000" dirty="0" err="1">
                <a:latin typeface="Consolas" panose="020B0609020204030204" pitchFamily="49" charset="0"/>
                <a:sym typeface="Wingdings" panose="05000000000000000000" pitchFamily="2" charset="2"/>
              </a:rPr>
              <a:t>lt;script&amp;gt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E320BC-58F0-F541-3C37-F784D4DDA4E7}"/>
              </a:ext>
            </a:extLst>
          </p:cNvPr>
          <p:cNvSpPr txBox="1"/>
          <p:nvPr/>
        </p:nvSpPr>
        <p:spPr>
          <a:xfrm>
            <a:off x="1066800" y="5265003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&lt;script</a:t>
            </a:r>
            <a:r>
              <a:rPr lang="en-US" sz="2400" dirty="0"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36E216D-2C23-E206-78B4-06BC18D6615F}"/>
                  </a:ext>
                </a:extLst>
              </p14:cNvPr>
              <p14:cNvContentPartPr/>
              <p14:nvPr/>
            </p14:nvContentPartPr>
            <p14:xfrm>
              <a:off x="2599040" y="5456587"/>
              <a:ext cx="1194120" cy="75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36E216D-2C23-E206-78B4-06BC18D661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81040" y="5438947"/>
                <a:ext cx="122976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8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F9B9B2-93D0-9B1B-8E64-FAD6AC2D2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96FC90-AFCC-D15E-0432-E86ED37FF64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005274-B042-F2D0-3ABA-9EEC3F58019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FC747C7-9125-7C3D-6874-E3A9FD5F0A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9F38ECF-1BA4-C93F-0255-BAD05A9EBD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507E71-C11E-EE0E-8A8A-CDF65C1A6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DC9C90-1C9A-0834-3C9C-7DB7A72879B7}"/>
              </a:ext>
            </a:extLst>
          </p:cNvPr>
          <p:cNvSpPr txBox="1"/>
          <p:nvPr/>
        </p:nvSpPr>
        <p:spPr>
          <a:xfrm>
            <a:off x="76200" y="76200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input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7762F2-4745-24B5-E36F-754AC882EC78}"/>
              </a:ext>
            </a:extLst>
          </p:cNvPr>
          <p:cNvSpPr txBox="1"/>
          <p:nvPr/>
        </p:nvSpPr>
        <p:spPr>
          <a:xfrm>
            <a:off x="914400" y="1524000"/>
            <a:ext cx="102290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Origin</a:t>
            </a:r>
            <a:r>
              <a:rPr lang="en-US" sz="2400" dirty="0"/>
              <a:t> – Is the data from a legitimate sender?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Size</a:t>
            </a:r>
            <a:r>
              <a:rPr lang="en-US" sz="2400" dirty="0"/>
              <a:t> – Is the input reasonably large?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Lexical Content </a:t>
            </a:r>
            <a:r>
              <a:rPr lang="en-US" sz="2400" dirty="0"/>
              <a:t>– Does it contain the right characters and encoding 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Syntax</a:t>
            </a:r>
            <a:r>
              <a:rPr lang="en-US" sz="2400" dirty="0"/>
              <a:t>– Is the format right?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509FB-FF76-D6F8-2837-B2D37C673EC6}"/>
              </a:ext>
            </a:extLst>
          </p:cNvPr>
          <p:cNvSpPr txBox="1"/>
          <p:nvPr/>
        </p:nvSpPr>
        <p:spPr>
          <a:xfrm>
            <a:off x="1295400" y="3200400"/>
            <a:ext cx="845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XML – Do all opening tags have an ending tag?</a:t>
            </a:r>
          </a:p>
          <a:p>
            <a:r>
              <a:rPr lang="en-US" dirty="0"/>
              <a:t>JSON – Are key value pairs correctly defined and follow correct JSON syntax ?</a:t>
            </a:r>
          </a:p>
          <a:p>
            <a:r>
              <a:rPr lang="en-US" dirty="0"/>
              <a:t>HTTP – Does it contain the HTTP method? Does it have the necessary headers?</a:t>
            </a:r>
          </a:p>
        </p:txBody>
      </p:sp>
    </p:spTree>
    <p:extLst>
      <p:ext uri="{BB962C8B-B14F-4D97-AF65-F5344CB8AC3E}">
        <p14:creationId xmlns:p14="http://schemas.microsoft.com/office/powerpoint/2010/main" val="1541257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5F8DB6-649D-7552-0780-6E117581C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A234930-9C24-A3F0-F1BE-A98639A4C42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644918-F2CE-B20F-A025-D43D09918F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07A002-B6DE-2F93-1980-47B6E1C514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F2A47F3-4144-39F1-0AF8-24A1FAE38E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E2DCF2-934F-52A1-7D85-B8F79A0AB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5266D9-A095-50F8-713B-F78C36CD35C1}"/>
              </a:ext>
            </a:extLst>
          </p:cNvPr>
          <p:cNvSpPr txBox="1"/>
          <p:nvPr/>
        </p:nvSpPr>
        <p:spPr>
          <a:xfrm>
            <a:off x="76200" y="76200"/>
            <a:ext cx="4003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input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ECE6F-BF4C-A27C-1621-DACD8CD3C4BF}"/>
              </a:ext>
            </a:extLst>
          </p:cNvPr>
          <p:cNvSpPr txBox="1"/>
          <p:nvPr/>
        </p:nvSpPr>
        <p:spPr>
          <a:xfrm>
            <a:off x="914400" y="1524000"/>
            <a:ext cx="1022908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dirty="0"/>
              <a:t>Origin</a:t>
            </a:r>
            <a:r>
              <a:rPr lang="en-US" sz="2400" dirty="0"/>
              <a:t> – Is the data from a legitimate sender?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Size</a:t>
            </a:r>
            <a:r>
              <a:rPr lang="en-US" sz="2400" dirty="0"/>
              <a:t> – Is the input reasonably large?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Lexical Content </a:t>
            </a:r>
            <a:r>
              <a:rPr lang="en-US" sz="2400" dirty="0"/>
              <a:t>– Does it contain the right characters and encoding 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Syntax</a:t>
            </a:r>
            <a:r>
              <a:rPr lang="en-US" sz="2400" dirty="0"/>
              <a:t>– Is the format right?</a:t>
            </a:r>
          </a:p>
          <a:p>
            <a:pPr marL="457200" indent="-457200">
              <a:buAutoNum type="arabicPeriod"/>
            </a:pPr>
            <a:r>
              <a:rPr lang="en-US" sz="2400" b="1" dirty="0"/>
              <a:t>Semantics</a:t>
            </a:r>
            <a:r>
              <a:rPr lang="en-US" sz="2400" dirty="0"/>
              <a:t>– Does it make sense?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A5FA7-3A9D-8412-21BD-270362D83D35}"/>
              </a:ext>
            </a:extLst>
          </p:cNvPr>
          <p:cNvSpPr txBox="1"/>
          <p:nvPr/>
        </p:nvSpPr>
        <p:spPr>
          <a:xfrm>
            <a:off x="381000" y="3879740"/>
            <a:ext cx="81259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Are the actual input values </a:t>
            </a:r>
            <a:r>
              <a:rPr lang="en-US" sz="2000" i="1" dirty="0"/>
              <a:t>valid</a:t>
            </a:r>
            <a:r>
              <a:rPr lang="en-US" sz="2000" dirty="0"/>
              <a:t> for the domain ?</a:t>
            </a:r>
          </a:p>
          <a:p>
            <a:endParaRPr lang="en-US" sz="2000" dirty="0"/>
          </a:p>
          <a:p>
            <a:r>
              <a:rPr lang="en-US" sz="2000" dirty="0"/>
              <a:t>If input is selecting an item to add to cart, does the item actually exist?</a:t>
            </a:r>
          </a:p>
        </p:txBody>
      </p:sp>
    </p:spTree>
    <p:extLst>
      <p:ext uri="{BB962C8B-B14F-4D97-AF65-F5344CB8AC3E}">
        <p14:creationId xmlns:p14="http://schemas.microsoft.com/office/powerpoint/2010/main" val="743963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D8493FB-1274-C3B1-3EEE-D1612466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DCF250-2919-9851-FB1F-FA69E5712B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82177F-D08B-739B-6318-7E608C1A72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A338AA-48EC-3695-0FA1-2A233C26F4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BABE647-94FD-0A8F-2FB0-22C29BA5D8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2E1FEB-3EF6-419B-9ACB-A506D82E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C4290E-FC77-D355-DA10-1FC586F581C7}"/>
              </a:ext>
            </a:extLst>
          </p:cNvPr>
          <p:cNvSpPr txBox="1"/>
          <p:nvPr/>
        </p:nvSpPr>
        <p:spPr>
          <a:xfrm>
            <a:off x="747043" y="38862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Stakeholder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CD4575-6223-83D7-E9D2-88F91CC8A63D}"/>
              </a:ext>
            </a:extLst>
          </p:cNvPr>
          <p:cNvSpPr txBox="1"/>
          <p:nvPr/>
        </p:nvSpPr>
        <p:spPr>
          <a:xfrm>
            <a:off x="3974686" y="21338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Domain Expert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94BFD-673B-07DF-D388-E49CB9B343A4}"/>
              </a:ext>
            </a:extLst>
          </p:cNvPr>
          <p:cNvSpPr txBox="1"/>
          <p:nvPr/>
        </p:nvSpPr>
        <p:spPr>
          <a:xfrm>
            <a:off x="8852970" y="386206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Programmer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813CB8-9409-3970-A660-B0CBB377D810}"/>
              </a:ext>
            </a:extLst>
          </p:cNvPr>
          <p:cNvSpPr txBox="1"/>
          <p:nvPr/>
        </p:nvSpPr>
        <p:spPr>
          <a:xfrm>
            <a:off x="137443" y="4259908"/>
            <a:ext cx="3595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know how to code</a:t>
            </a:r>
          </a:p>
          <a:p>
            <a:r>
              <a:rPr lang="en-US" dirty="0"/>
              <a:t>Might not know details of the field</a:t>
            </a:r>
          </a:p>
          <a:p>
            <a:r>
              <a:rPr lang="en-US" dirty="0"/>
              <a:t>Knows business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4CF890-CF83-EC46-C198-C4FAF6D0CC05}"/>
              </a:ext>
            </a:extLst>
          </p:cNvPr>
          <p:cNvSpPr txBox="1"/>
          <p:nvPr/>
        </p:nvSpPr>
        <p:spPr>
          <a:xfrm>
            <a:off x="3963602" y="60960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Doesn’t know how to code</a:t>
            </a:r>
          </a:p>
          <a:p>
            <a:r>
              <a:rPr lang="en-US" dirty="0"/>
              <a:t>Expert in the field</a:t>
            </a:r>
          </a:p>
          <a:p>
            <a:r>
              <a:rPr lang="en-US" dirty="0"/>
              <a:t>Not concerned about business logic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CAAB08-C228-811D-D35D-BEB64D9DD99E}"/>
              </a:ext>
            </a:extLst>
          </p:cNvPr>
          <p:cNvSpPr txBox="1"/>
          <p:nvPr/>
        </p:nvSpPr>
        <p:spPr>
          <a:xfrm>
            <a:off x="8049823" y="4306794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Knows how to code</a:t>
            </a:r>
          </a:p>
          <a:p>
            <a:r>
              <a:rPr lang="en-US" dirty="0"/>
              <a:t>Might not know details of the field</a:t>
            </a:r>
          </a:p>
          <a:p>
            <a:r>
              <a:rPr lang="en-US" dirty="0"/>
              <a:t>Knows how to implement business logic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0D794625-A21B-0156-3D4A-1783A2DF4486}"/>
              </a:ext>
            </a:extLst>
          </p:cNvPr>
          <p:cNvSpPr/>
          <p:nvPr/>
        </p:nvSpPr>
        <p:spPr>
          <a:xfrm>
            <a:off x="3023214" y="1723430"/>
            <a:ext cx="5048776" cy="246757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5A817E-BB65-5C6A-EEB3-CA7CC3DAE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244" y="2590800"/>
            <a:ext cx="1475873" cy="1455929"/>
          </a:xfrm>
          <a:prstGeom prst="rect">
            <a:avLst/>
          </a:prstGeom>
        </p:spPr>
      </p:pic>
      <p:pic>
        <p:nvPicPr>
          <p:cNvPr id="1030" name="Picture 6" descr="Reese  Pearsall">
            <a:extLst>
              <a:ext uri="{FF2B5EF4-FFF2-40B4-BE49-F238E27FC236}">
                <a16:creationId xmlns:a16="http://schemas.microsoft.com/office/drawing/2014/main" id="{E18C4967-52C3-09A9-C7B5-DE7B09BF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854" y="2477899"/>
            <a:ext cx="1101090" cy="137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iger King': Hear Joe Exotic's Country Songs">
            <a:extLst>
              <a:ext uri="{FF2B5EF4-FFF2-40B4-BE49-F238E27FC236}">
                <a16:creationId xmlns:a16="http://schemas.microsoft.com/office/drawing/2014/main" id="{8AAB1018-66C3-A372-1A52-BE4ACAB7B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170" y="136030"/>
            <a:ext cx="2277738" cy="151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use guide - Marketing | Montana State University">
            <a:extLst>
              <a:ext uri="{FF2B5EF4-FFF2-40B4-BE49-F238E27FC236}">
                <a16:creationId xmlns:a16="http://schemas.microsoft.com/office/drawing/2014/main" id="{48B6EC3C-EFA3-EDF2-CC3D-82CE167B4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13" y="2575141"/>
            <a:ext cx="17018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7E893EE-2824-E444-B4C7-0DC61E9BD556}"/>
              </a:ext>
            </a:extLst>
          </p:cNvPr>
          <p:cNvSpPr txBox="1"/>
          <p:nvPr/>
        </p:nvSpPr>
        <p:spPr>
          <a:xfrm>
            <a:off x="937017" y="5349449"/>
            <a:ext cx="1074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Domain-Driven Design</a:t>
            </a:r>
            <a:r>
              <a:rPr lang="en-US" sz="2400" dirty="0"/>
              <a:t>: focus of modeling software to match a domain according to input from domain experts. Divide system into bounded contexts (domain primitives), each having their own model with strict </a:t>
            </a:r>
            <a:r>
              <a:rPr lang="en-US" sz="2400" dirty="0" err="1"/>
              <a:t>contraints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452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CB4CAD-D306-F786-7101-4B95CDFE1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CD9497-8DD7-4B2B-34D5-39435442EE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C578956-49EC-F4BF-00B8-BED739B187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A47105-99DE-160E-9FE3-7DE0A5F9DD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BC06FB-AFE7-469B-409D-DF6B3EDFF3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289B8-7388-318A-900E-AB41DD76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9E2A02-7F78-B435-DF32-70CAF87231E8}"/>
              </a:ext>
            </a:extLst>
          </p:cNvPr>
          <p:cNvSpPr txBox="1"/>
          <p:nvPr/>
        </p:nvSpPr>
        <p:spPr>
          <a:xfrm>
            <a:off x="76200" y="762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3E9E5-6316-4500-67BF-0DAF2DDDF8EB}"/>
              </a:ext>
            </a:extLst>
          </p:cNvPr>
          <p:cNvSpPr txBox="1"/>
          <p:nvPr/>
        </p:nvSpPr>
        <p:spPr>
          <a:xfrm>
            <a:off x="4343400" y="677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Tainted code analysis looks at the flow of potentially tainted input and flags potentially malicious before it is used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FBB855-6E24-546F-319F-717D6EB60C48}"/>
              </a:ext>
            </a:extLst>
          </p:cNvPr>
          <p:cNvSpPr txBox="1"/>
          <p:nvPr/>
        </p:nvSpPr>
        <p:spPr>
          <a:xfrm>
            <a:off x="2901567" y="186538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Password: input2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ED57ED-3170-28CD-4180-5197E2C039EF}"/>
              </a:ext>
            </a:extLst>
          </p:cNvPr>
          <p:cNvSpPr txBox="1"/>
          <p:nvPr/>
        </p:nvSpPr>
        <p:spPr>
          <a:xfrm>
            <a:off x="382915" y="18866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Username: input1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655AC-49A4-A805-1024-2E9E935F78BB}"/>
              </a:ext>
            </a:extLst>
          </p:cNvPr>
          <p:cNvSpPr txBox="1"/>
          <p:nvPr/>
        </p:nvSpPr>
        <p:spPr>
          <a:xfrm>
            <a:off x="5715000" y="18653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Email: input3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B1B3ADE-984D-62C6-9176-D7714A7DF6A4}"/>
              </a:ext>
            </a:extLst>
          </p:cNvPr>
          <p:cNvSpPr/>
          <p:nvPr/>
        </p:nvSpPr>
        <p:spPr>
          <a:xfrm>
            <a:off x="3429000" y="3276600"/>
            <a:ext cx="1066800" cy="152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A42C43-1A81-7CD4-47B4-4190F65A1EED}"/>
              </a:ext>
            </a:extLst>
          </p:cNvPr>
          <p:cNvSpPr txBox="1"/>
          <p:nvPr/>
        </p:nvSpPr>
        <p:spPr>
          <a:xfrm>
            <a:off x="4648200" y="366926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used in an SQL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624A85-9170-E7A5-C51C-FFBD88A9422B}"/>
              </a:ext>
            </a:extLst>
          </p:cNvPr>
          <p:cNvSpPr txBox="1"/>
          <p:nvPr/>
        </p:nvSpPr>
        <p:spPr>
          <a:xfrm>
            <a:off x="76200" y="548517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* WHERE Username==input1 and Password==input2 and Email == input3</a:t>
            </a:r>
          </a:p>
        </p:txBody>
      </p:sp>
    </p:spTree>
    <p:extLst>
      <p:ext uri="{BB962C8B-B14F-4D97-AF65-F5344CB8AC3E}">
        <p14:creationId xmlns:p14="http://schemas.microsoft.com/office/powerpoint/2010/main" val="3895995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598908-8313-33F5-241E-83D0B85A4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D62B9AF-155D-CF58-7E6F-7269077E94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FD730A5-A1BD-BB2C-2102-AF6E297782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6B0CF9-5846-905B-A194-FB12CB52C1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917641-366D-B44F-BA32-21F743FC71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83487E-A020-E5B3-3284-90D47A7F7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17EAB2-4C53-A6A4-E549-6602DD11A599}"/>
              </a:ext>
            </a:extLst>
          </p:cNvPr>
          <p:cNvSpPr txBox="1"/>
          <p:nvPr/>
        </p:nvSpPr>
        <p:spPr>
          <a:xfrm>
            <a:off x="76200" y="762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7B423-BE71-4841-72A4-71E0923C49E8}"/>
              </a:ext>
            </a:extLst>
          </p:cNvPr>
          <p:cNvSpPr txBox="1"/>
          <p:nvPr/>
        </p:nvSpPr>
        <p:spPr>
          <a:xfrm>
            <a:off x="4343400" y="677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Tainted code analysis looks at the flow of potentially tainted input and flags potentially malicious before it is used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8202FB-5704-943F-37DB-3BB60B94538A}"/>
              </a:ext>
            </a:extLst>
          </p:cNvPr>
          <p:cNvSpPr txBox="1"/>
          <p:nvPr/>
        </p:nvSpPr>
        <p:spPr>
          <a:xfrm>
            <a:off x="2901567" y="186538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Password: input2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85A98-737D-B8CA-2531-E3470BF5CA58}"/>
              </a:ext>
            </a:extLst>
          </p:cNvPr>
          <p:cNvSpPr txBox="1"/>
          <p:nvPr/>
        </p:nvSpPr>
        <p:spPr>
          <a:xfrm>
            <a:off x="382915" y="18866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Username: input1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B26E6-FFD4-E9B9-BF27-37A806B95CCD}"/>
              </a:ext>
            </a:extLst>
          </p:cNvPr>
          <p:cNvSpPr txBox="1"/>
          <p:nvPr/>
        </p:nvSpPr>
        <p:spPr>
          <a:xfrm>
            <a:off x="5715000" y="18653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Email: input3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C2DD008-5F57-0CD9-56AB-C2C95D4B5436}"/>
              </a:ext>
            </a:extLst>
          </p:cNvPr>
          <p:cNvSpPr/>
          <p:nvPr/>
        </p:nvSpPr>
        <p:spPr>
          <a:xfrm>
            <a:off x="3429000" y="3276600"/>
            <a:ext cx="1066800" cy="152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2B1822-99D0-1BD9-582F-64A8F2319659}"/>
              </a:ext>
            </a:extLst>
          </p:cNvPr>
          <p:cNvSpPr txBox="1"/>
          <p:nvPr/>
        </p:nvSpPr>
        <p:spPr>
          <a:xfrm>
            <a:off x="4648200" y="366926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used in an SQL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EB5C81-E249-5C9D-C8B3-B1FA3F9523FB}"/>
              </a:ext>
            </a:extLst>
          </p:cNvPr>
          <p:cNvSpPr txBox="1"/>
          <p:nvPr/>
        </p:nvSpPr>
        <p:spPr>
          <a:xfrm>
            <a:off x="76200" y="548517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* WHERE Username==input1 and Password==input2 and Email == input3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950F1-F600-0F50-582A-E19A63D3ECB7}"/>
              </a:ext>
            </a:extLst>
          </p:cNvPr>
          <p:cNvSpPr/>
          <p:nvPr/>
        </p:nvSpPr>
        <p:spPr>
          <a:xfrm>
            <a:off x="304800" y="1752600"/>
            <a:ext cx="7315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121A3-7CEB-2A42-87E1-BD0B955C991D}"/>
              </a:ext>
            </a:extLst>
          </p:cNvPr>
          <p:cNvSpPr txBox="1"/>
          <p:nvPr/>
        </p:nvSpPr>
        <p:spPr>
          <a:xfrm>
            <a:off x="8245264" y="167563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64C28-3B85-BA79-8F00-FCEB6D0C1FFD}"/>
              </a:ext>
            </a:extLst>
          </p:cNvPr>
          <p:cNvSpPr txBox="1"/>
          <p:nvPr/>
        </p:nvSpPr>
        <p:spPr>
          <a:xfrm>
            <a:off x="8001000" y="2007000"/>
            <a:ext cx="319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malicious code may be introduced</a:t>
            </a:r>
          </a:p>
        </p:txBody>
      </p:sp>
    </p:spTree>
    <p:extLst>
      <p:ext uri="{BB962C8B-B14F-4D97-AF65-F5344CB8AC3E}">
        <p14:creationId xmlns:p14="http://schemas.microsoft.com/office/powerpoint/2010/main" val="1373554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B53AA76-6554-B45D-2E5A-A9B82CD89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3F373A4-CEEA-56B3-113A-9BFF313866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65D438F-7B06-6C0A-2CF4-25ACA37CE6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4CE560A-EB9E-F896-8E7E-4EA6673A17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FE26A3B-D360-B692-486B-0E5BB14033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2C18DD-973D-B79F-EEED-FE150C0D7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05B6BC-19BF-16FF-4201-8BAC9F6D2C72}"/>
              </a:ext>
            </a:extLst>
          </p:cNvPr>
          <p:cNvSpPr txBox="1"/>
          <p:nvPr/>
        </p:nvSpPr>
        <p:spPr>
          <a:xfrm>
            <a:off x="76200" y="762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4C1B6-9FD2-C60A-B060-445675E55C39}"/>
              </a:ext>
            </a:extLst>
          </p:cNvPr>
          <p:cNvSpPr txBox="1"/>
          <p:nvPr/>
        </p:nvSpPr>
        <p:spPr>
          <a:xfrm>
            <a:off x="4343400" y="677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Tainted code analysis looks at the flow of potentially tainted input and flags potentially malicious before it is used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4F829-D4F7-87F6-4F8F-654DCC474CB4}"/>
              </a:ext>
            </a:extLst>
          </p:cNvPr>
          <p:cNvSpPr txBox="1"/>
          <p:nvPr/>
        </p:nvSpPr>
        <p:spPr>
          <a:xfrm>
            <a:off x="2901567" y="186538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Password: input2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7772F0-91A3-8DEC-1A63-9348D76FC783}"/>
              </a:ext>
            </a:extLst>
          </p:cNvPr>
          <p:cNvSpPr txBox="1"/>
          <p:nvPr/>
        </p:nvSpPr>
        <p:spPr>
          <a:xfrm>
            <a:off x="382915" y="18866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Username: input1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3D993-2E71-AC52-95BB-65EB466666DE}"/>
              </a:ext>
            </a:extLst>
          </p:cNvPr>
          <p:cNvSpPr txBox="1"/>
          <p:nvPr/>
        </p:nvSpPr>
        <p:spPr>
          <a:xfrm>
            <a:off x="5715000" y="18653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Email: input3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74F96A1-15C9-0944-4DDF-86004A171064}"/>
              </a:ext>
            </a:extLst>
          </p:cNvPr>
          <p:cNvSpPr/>
          <p:nvPr/>
        </p:nvSpPr>
        <p:spPr>
          <a:xfrm>
            <a:off x="3429000" y="3276600"/>
            <a:ext cx="1066800" cy="1524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D7CB0-E016-9621-7AF9-A970411BF07C}"/>
              </a:ext>
            </a:extLst>
          </p:cNvPr>
          <p:cNvSpPr txBox="1"/>
          <p:nvPr/>
        </p:nvSpPr>
        <p:spPr>
          <a:xfrm>
            <a:off x="4648200" y="3669268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used in an SQL query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E68843-E887-B471-E222-2E403EA3F288}"/>
              </a:ext>
            </a:extLst>
          </p:cNvPr>
          <p:cNvSpPr txBox="1"/>
          <p:nvPr/>
        </p:nvSpPr>
        <p:spPr>
          <a:xfrm>
            <a:off x="76200" y="548517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* WHERE Username==input1 and Password==input2 and Email == input3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BD9757-45DF-AA88-8887-E5437223E67D}"/>
              </a:ext>
            </a:extLst>
          </p:cNvPr>
          <p:cNvSpPr/>
          <p:nvPr/>
        </p:nvSpPr>
        <p:spPr>
          <a:xfrm>
            <a:off x="304800" y="1752600"/>
            <a:ext cx="7315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635943-5BAE-F10C-D360-C82BD94E6162}"/>
              </a:ext>
            </a:extLst>
          </p:cNvPr>
          <p:cNvSpPr txBox="1"/>
          <p:nvPr/>
        </p:nvSpPr>
        <p:spPr>
          <a:xfrm>
            <a:off x="8245264" y="167563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E65C4-FEF1-4A97-769F-89ED970F2662}"/>
              </a:ext>
            </a:extLst>
          </p:cNvPr>
          <p:cNvSpPr txBox="1"/>
          <p:nvPr/>
        </p:nvSpPr>
        <p:spPr>
          <a:xfrm>
            <a:off x="8001000" y="2007000"/>
            <a:ext cx="319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malicious code may be introduced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D88CB9-E080-6DD0-3C14-E9B82E68FB63}"/>
              </a:ext>
            </a:extLst>
          </p:cNvPr>
          <p:cNvSpPr/>
          <p:nvPr/>
        </p:nvSpPr>
        <p:spPr>
          <a:xfrm>
            <a:off x="67733" y="5345668"/>
            <a:ext cx="931101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E67FBA-4265-5F85-127E-9FAC05D6B500}"/>
              </a:ext>
            </a:extLst>
          </p:cNvPr>
          <p:cNvSpPr txBox="1"/>
          <p:nvPr/>
        </p:nvSpPr>
        <p:spPr>
          <a:xfrm>
            <a:off x="9562554" y="52365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is a </a:t>
            </a:r>
            <a:r>
              <a:rPr lang="en-US" b="1" dirty="0"/>
              <a:t>sink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2962C-36E4-B702-6693-8A3E56E23C00}"/>
              </a:ext>
            </a:extLst>
          </p:cNvPr>
          <p:cNvSpPr txBox="1"/>
          <p:nvPr/>
        </p:nvSpPr>
        <p:spPr>
          <a:xfrm>
            <a:off x="9554087" y="5531336"/>
            <a:ext cx="249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input is used in application</a:t>
            </a:r>
          </a:p>
        </p:txBody>
      </p:sp>
    </p:spTree>
    <p:extLst>
      <p:ext uri="{BB962C8B-B14F-4D97-AF65-F5344CB8AC3E}">
        <p14:creationId xmlns:p14="http://schemas.microsoft.com/office/powerpoint/2010/main" val="1639336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C78479-9334-699F-1699-1201F90E6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382AA1-BE9B-C0EB-420B-31DB005B81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25F48A5-E022-9C38-24A9-A353E25577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35B9DB-3475-1CE7-EF06-13A4042F26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9798C2-B9B7-BB39-31E3-9F48AB9997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0A4F09-F330-8D33-BD67-50BD7705A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D0186B-B778-4E0F-B060-EC54ECD6DADC}"/>
              </a:ext>
            </a:extLst>
          </p:cNvPr>
          <p:cNvSpPr txBox="1"/>
          <p:nvPr/>
        </p:nvSpPr>
        <p:spPr>
          <a:xfrm>
            <a:off x="76200" y="762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D0BDE3-0BF8-0A69-FE59-55B214685389}"/>
              </a:ext>
            </a:extLst>
          </p:cNvPr>
          <p:cNvSpPr txBox="1"/>
          <p:nvPr/>
        </p:nvSpPr>
        <p:spPr>
          <a:xfrm>
            <a:off x="4343400" y="677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Tainted code analysis looks at the flow of potentially tainted input and flags potentially malicious before it is used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0D8C3C-8DE2-EE8B-EDB5-81EA3F147349}"/>
              </a:ext>
            </a:extLst>
          </p:cNvPr>
          <p:cNvSpPr txBox="1"/>
          <p:nvPr/>
        </p:nvSpPr>
        <p:spPr>
          <a:xfrm>
            <a:off x="2901567" y="186538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Password: input2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8F5A27-0E8C-CC8B-9D57-A3DEED808D79}"/>
              </a:ext>
            </a:extLst>
          </p:cNvPr>
          <p:cNvSpPr txBox="1"/>
          <p:nvPr/>
        </p:nvSpPr>
        <p:spPr>
          <a:xfrm>
            <a:off x="382915" y="18866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Username: input1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4D5475-E781-1B91-1206-EF81D4C315BB}"/>
              </a:ext>
            </a:extLst>
          </p:cNvPr>
          <p:cNvSpPr txBox="1"/>
          <p:nvPr/>
        </p:nvSpPr>
        <p:spPr>
          <a:xfrm>
            <a:off x="5715000" y="18653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Email: input3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0D3ADF-AB39-6660-66FE-EB5D58C094D6}"/>
              </a:ext>
            </a:extLst>
          </p:cNvPr>
          <p:cNvSpPr txBox="1"/>
          <p:nvPr/>
        </p:nvSpPr>
        <p:spPr>
          <a:xfrm>
            <a:off x="76200" y="548517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* WHERE Username==input1 and Password==input2 and Email == input3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399A6A-9A63-B5D0-717B-FAE7290BF901}"/>
              </a:ext>
            </a:extLst>
          </p:cNvPr>
          <p:cNvSpPr/>
          <p:nvPr/>
        </p:nvSpPr>
        <p:spPr>
          <a:xfrm>
            <a:off x="304800" y="1752600"/>
            <a:ext cx="7315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36DCC-7C14-F674-FB96-3872134104CC}"/>
              </a:ext>
            </a:extLst>
          </p:cNvPr>
          <p:cNvSpPr txBox="1"/>
          <p:nvPr/>
        </p:nvSpPr>
        <p:spPr>
          <a:xfrm>
            <a:off x="8245264" y="167563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FEADF-2FDB-C3AA-C4DD-14885D193917}"/>
              </a:ext>
            </a:extLst>
          </p:cNvPr>
          <p:cNvSpPr txBox="1"/>
          <p:nvPr/>
        </p:nvSpPr>
        <p:spPr>
          <a:xfrm>
            <a:off x="8001000" y="2007000"/>
            <a:ext cx="319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malicious code may be introduced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1C6DD-704E-368B-7DAD-95A42EDF1D56}"/>
              </a:ext>
            </a:extLst>
          </p:cNvPr>
          <p:cNvSpPr/>
          <p:nvPr/>
        </p:nvSpPr>
        <p:spPr>
          <a:xfrm>
            <a:off x="67733" y="5345668"/>
            <a:ext cx="931101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66D3D-69F7-FBC0-9CF4-A019307E8A7C}"/>
              </a:ext>
            </a:extLst>
          </p:cNvPr>
          <p:cNvSpPr txBox="1"/>
          <p:nvPr/>
        </p:nvSpPr>
        <p:spPr>
          <a:xfrm>
            <a:off x="9562554" y="52365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is a </a:t>
            </a:r>
            <a:r>
              <a:rPr lang="en-US" b="1" dirty="0"/>
              <a:t>sink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01C9C0-F2AB-4056-12C3-96A42047AE44}"/>
              </a:ext>
            </a:extLst>
          </p:cNvPr>
          <p:cNvSpPr txBox="1"/>
          <p:nvPr/>
        </p:nvSpPr>
        <p:spPr>
          <a:xfrm>
            <a:off x="9554087" y="5531336"/>
            <a:ext cx="249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input is used in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2844AC-2CB3-ABC3-FB41-43765E69F229}"/>
              </a:ext>
            </a:extLst>
          </p:cNvPr>
          <p:cNvCxnSpPr/>
          <p:nvPr/>
        </p:nvCxnSpPr>
        <p:spPr>
          <a:xfrm>
            <a:off x="1287429" y="2255996"/>
            <a:ext cx="693771" cy="102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DAC1E30-B886-9506-930D-29E5D4F558F9}"/>
              </a:ext>
            </a:extLst>
          </p:cNvPr>
          <p:cNvCxnSpPr>
            <a:cxnSpLocks/>
          </p:cNvCxnSpPr>
          <p:nvPr/>
        </p:nvCxnSpPr>
        <p:spPr>
          <a:xfrm>
            <a:off x="3807503" y="2215824"/>
            <a:ext cx="154897" cy="9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D943936-3BA8-69B7-07B8-EF58A4A5C226}"/>
              </a:ext>
            </a:extLst>
          </p:cNvPr>
          <p:cNvSpPr/>
          <p:nvPr/>
        </p:nvSpPr>
        <p:spPr>
          <a:xfrm>
            <a:off x="914400" y="3358634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input validation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EB93ED0-0EEE-ABD9-DC42-CF63028DFC97}"/>
              </a:ext>
            </a:extLst>
          </p:cNvPr>
          <p:cNvSpPr/>
          <p:nvPr/>
        </p:nvSpPr>
        <p:spPr>
          <a:xfrm>
            <a:off x="3352800" y="337466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input validation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907C15-6A1C-5C04-6011-5C40CB86F79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019300" y="3892034"/>
            <a:ext cx="1409700" cy="144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493CE8-C32B-29F4-38CA-97ECBE52407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457700" y="3908060"/>
            <a:ext cx="1562100" cy="1425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436C156-BE0E-9B8C-5FFA-4EABA204289F}"/>
              </a:ext>
            </a:extLst>
          </p:cNvPr>
          <p:cNvSpPr txBox="1"/>
          <p:nvPr/>
        </p:nvSpPr>
        <p:spPr>
          <a:xfrm>
            <a:off x="8915400" y="329862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Ideally, all user inputs should be </a:t>
            </a:r>
            <a:r>
              <a:rPr lang="en-US" b="1" dirty="0"/>
              <a:t>sanitized</a:t>
            </a:r>
          </a:p>
        </p:txBody>
      </p:sp>
    </p:spTree>
    <p:extLst>
      <p:ext uri="{BB962C8B-B14F-4D97-AF65-F5344CB8AC3E}">
        <p14:creationId xmlns:p14="http://schemas.microsoft.com/office/powerpoint/2010/main" val="20957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B4E675-A483-8606-8A7F-55B2FE20E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49BA4B5-AA6F-9C22-4AF7-88481BBD23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CEA8D4E-471B-0E1A-327E-3332C7390D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E00D344-5EBC-CFD2-8FCE-41D365E8F1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14156E-29D6-8561-9E96-D652868F58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7688FD-DCBE-BCCF-EDC6-924E21FD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45FE98-FF9F-7A1D-E478-86284D7A93AB}"/>
              </a:ext>
            </a:extLst>
          </p:cNvPr>
          <p:cNvSpPr txBox="1"/>
          <p:nvPr/>
        </p:nvSpPr>
        <p:spPr>
          <a:xfrm>
            <a:off x="76200" y="762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4F4E68-F241-08C7-023C-74C914C0DC97}"/>
              </a:ext>
            </a:extLst>
          </p:cNvPr>
          <p:cNvSpPr txBox="1"/>
          <p:nvPr/>
        </p:nvSpPr>
        <p:spPr>
          <a:xfrm>
            <a:off x="4343400" y="677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Tainted code analysis looks at the flow of potentially tainted input and flags potentially malicious before it is used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F9C6DD-34CA-C47F-FF90-FF850A366466}"/>
              </a:ext>
            </a:extLst>
          </p:cNvPr>
          <p:cNvSpPr txBox="1"/>
          <p:nvPr/>
        </p:nvSpPr>
        <p:spPr>
          <a:xfrm>
            <a:off x="2901567" y="186538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Password: input2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B150BC-68A0-E84C-A278-1B6109810A4B}"/>
              </a:ext>
            </a:extLst>
          </p:cNvPr>
          <p:cNvSpPr txBox="1"/>
          <p:nvPr/>
        </p:nvSpPr>
        <p:spPr>
          <a:xfrm>
            <a:off x="382915" y="18866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Username: input1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0B0C4C-2C93-0728-2B83-0F980807D64D}"/>
              </a:ext>
            </a:extLst>
          </p:cNvPr>
          <p:cNvSpPr txBox="1"/>
          <p:nvPr/>
        </p:nvSpPr>
        <p:spPr>
          <a:xfrm>
            <a:off x="5715000" y="18653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Email: input3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373355-4B94-1866-184C-6B18E9526AD4}"/>
              </a:ext>
            </a:extLst>
          </p:cNvPr>
          <p:cNvSpPr txBox="1"/>
          <p:nvPr/>
        </p:nvSpPr>
        <p:spPr>
          <a:xfrm>
            <a:off x="76200" y="548517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* WHERE Username==input1 and Password==input2 and Email == input3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2603E-C42E-5519-2533-AB7B1DD58C4B}"/>
              </a:ext>
            </a:extLst>
          </p:cNvPr>
          <p:cNvSpPr/>
          <p:nvPr/>
        </p:nvSpPr>
        <p:spPr>
          <a:xfrm>
            <a:off x="304800" y="1752600"/>
            <a:ext cx="7315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54B2C-F57A-FFB6-7795-E969003ECE36}"/>
              </a:ext>
            </a:extLst>
          </p:cNvPr>
          <p:cNvSpPr txBox="1"/>
          <p:nvPr/>
        </p:nvSpPr>
        <p:spPr>
          <a:xfrm>
            <a:off x="8245264" y="167563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EEBDD-E1E2-2C0C-B86A-DB8755D8F38D}"/>
              </a:ext>
            </a:extLst>
          </p:cNvPr>
          <p:cNvSpPr txBox="1"/>
          <p:nvPr/>
        </p:nvSpPr>
        <p:spPr>
          <a:xfrm>
            <a:off x="8001000" y="2007000"/>
            <a:ext cx="3198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malicious code may be introduced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69EE9-0946-05A7-27F9-10C653F3F647}"/>
              </a:ext>
            </a:extLst>
          </p:cNvPr>
          <p:cNvSpPr/>
          <p:nvPr/>
        </p:nvSpPr>
        <p:spPr>
          <a:xfrm>
            <a:off x="67733" y="5345668"/>
            <a:ext cx="931101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79F5E-335C-1BE6-1200-A7DA69AE1248}"/>
              </a:ext>
            </a:extLst>
          </p:cNvPr>
          <p:cNvSpPr txBox="1"/>
          <p:nvPr/>
        </p:nvSpPr>
        <p:spPr>
          <a:xfrm>
            <a:off x="9562554" y="52365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is a </a:t>
            </a:r>
            <a:r>
              <a:rPr lang="en-US" b="1" dirty="0"/>
              <a:t>sink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DB9D3-F6AF-A103-ABED-A1BD9CE97367}"/>
              </a:ext>
            </a:extLst>
          </p:cNvPr>
          <p:cNvSpPr txBox="1"/>
          <p:nvPr/>
        </p:nvSpPr>
        <p:spPr>
          <a:xfrm>
            <a:off x="9554087" y="5531336"/>
            <a:ext cx="249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input is used in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1FF512-0F54-87B0-32CC-C317C8FA4592}"/>
              </a:ext>
            </a:extLst>
          </p:cNvPr>
          <p:cNvCxnSpPr/>
          <p:nvPr/>
        </p:nvCxnSpPr>
        <p:spPr>
          <a:xfrm>
            <a:off x="1287429" y="2255996"/>
            <a:ext cx="693771" cy="102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91E90F-6D9E-2AA2-3B0F-8D39756374F9}"/>
              </a:ext>
            </a:extLst>
          </p:cNvPr>
          <p:cNvCxnSpPr>
            <a:cxnSpLocks/>
          </p:cNvCxnSpPr>
          <p:nvPr/>
        </p:nvCxnSpPr>
        <p:spPr>
          <a:xfrm>
            <a:off x="3807503" y="2215824"/>
            <a:ext cx="154897" cy="9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F654BA2-CBD6-B2F6-7BF0-0DC5A44959E6}"/>
              </a:ext>
            </a:extLst>
          </p:cNvPr>
          <p:cNvSpPr/>
          <p:nvPr/>
        </p:nvSpPr>
        <p:spPr>
          <a:xfrm>
            <a:off x="914400" y="3358634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input validation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7C82FC4-6AF3-7029-FDC3-7A39A99A91F5}"/>
              </a:ext>
            </a:extLst>
          </p:cNvPr>
          <p:cNvSpPr/>
          <p:nvPr/>
        </p:nvSpPr>
        <p:spPr>
          <a:xfrm>
            <a:off x="3352800" y="337466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input validation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05858A-4BFB-CD3E-7903-9F59307C969B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019300" y="3892034"/>
            <a:ext cx="1409700" cy="144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2FBF13-B9B8-EBCD-9DCB-739041D25EE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457700" y="3908060"/>
            <a:ext cx="1562100" cy="1425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DFC3565-BF76-EDEB-6AF2-6A066BDE2799}"/>
              </a:ext>
            </a:extLst>
          </p:cNvPr>
          <p:cNvSpPr txBox="1"/>
          <p:nvPr/>
        </p:nvSpPr>
        <p:spPr>
          <a:xfrm>
            <a:off x="8690487" y="292091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Ideally, all user inputs should be </a:t>
            </a:r>
            <a:r>
              <a:rPr lang="en-US" b="1" dirty="0"/>
              <a:t>sanitized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762DAB-545C-29E3-C5A1-D6B08461F4B6}"/>
              </a:ext>
            </a:extLst>
          </p:cNvPr>
          <p:cNvCxnSpPr>
            <a:cxnSpLocks/>
          </p:cNvCxnSpPr>
          <p:nvPr/>
        </p:nvCxnSpPr>
        <p:spPr>
          <a:xfrm>
            <a:off x="6705600" y="2234713"/>
            <a:ext cx="1713251" cy="307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862586-A491-3F2A-4298-8A1A7182B415}"/>
              </a:ext>
            </a:extLst>
          </p:cNvPr>
          <p:cNvSpPr txBox="1"/>
          <p:nvPr/>
        </p:nvSpPr>
        <p:spPr>
          <a:xfrm>
            <a:off x="8631073" y="3842652"/>
            <a:ext cx="2934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It’s possible an input could never be sanitized, which creates security concern</a:t>
            </a:r>
          </a:p>
        </p:txBody>
      </p:sp>
    </p:spTree>
    <p:extLst>
      <p:ext uri="{BB962C8B-B14F-4D97-AF65-F5344CB8AC3E}">
        <p14:creationId xmlns:p14="http://schemas.microsoft.com/office/powerpoint/2010/main" val="2762566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35632B-641C-CBF6-4F55-9284EBCA7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B81D1C9-CF30-B7C1-1495-4A24C0BBC3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1B2AE6A-F174-CDCB-9A12-FFF966FD4C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D58781-1BC1-B498-0B84-8F35283CC3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3CB1954-6564-4FDE-BF22-6DCF39D22B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29623D-4E5D-620F-0437-3C644F886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51481-9CE3-B7E1-EEF0-432FF3FC1D33}"/>
              </a:ext>
            </a:extLst>
          </p:cNvPr>
          <p:cNvSpPr txBox="1"/>
          <p:nvPr/>
        </p:nvSpPr>
        <p:spPr>
          <a:xfrm>
            <a:off x="76200" y="76200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Taint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4ABEBD-2D98-A6C8-3613-58A628F3973A}"/>
              </a:ext>
            </a:extLst>
          </p:cNvPr>
          <p:cNvSpPr txBox="1"/>
          <p:nvPr/>
        </p:nvSpPr>
        <p:spPr>
          <a:xfrm>
            <a:off x="4343400" y="67733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Tainted code analysis looks at the flow of potentially tainted input and flags potentially malicious before it is used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266D5A-72EF-46A7-5A66-EA27E9B4A7CE}"/>
              </a:ext>
            </a:extLst>
          </p:cNvPr>
          <p:cNvSpPr txBox="1"/>
          <p:nvPr/>
        </p:nvSpPr>
        <p:spPr>
          <a:xfrm>
            <a:off x="2901567" y="186538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Password: input2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CB6EF-20E2-BF0A-24B1-11A0136E3410}"/>
              </a:ext>
            </a:extLst>
          </p:cNvPr>
          <p:cNvSpPr txBox="1"/>
          <p:nvPr/>
        </p:nvSpPr>
        <p:spPr>
          <a:xfrm>
            <a:off x="382915" y="188666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Username: input1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33177-AAD1-9B3C-1240-DE647573C359}"/>
              </a:ext>
            </a:extLst>
          </p:cNvPr>
          <p:cNvSpPr txBox="1"/>
          <p:nvPr/>
        </p:nvSpPr>
        <p:spPr>
          <a:xfrm>
            <a:off x="5715000" y="18653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Email: input3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968FA1-F3D3-B236-BEE3-25463EE058B2}"/>
              </a:ext>
            </a:extLst>
          </p:cNvPr>
          <p:cNvSpPr txBox="1"/>
          <p:nvPr/>
        </p:nvSpPr>
        <p:spPr>
          <a:xfrm>
            <a:off x="76200" y="548517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SELECT * WHERE Username==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input1</a:t>
            </a:r>
            <a:r>
              <a:rPr lang="en-US" dirty="0">
                <a:latin typeface="Consolas" panose="020B0609020204030204" pitchFamily="49" charset="0"/>
              </a:rPr>
              <a:t> and Password==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input2</a:t>
            </a:r>
            <a:r>
              <a:rPr lang="en-US" dirty="0">
                <a:latin typeface="Consolas" panose="020B0609020204030204" pitchFamily="49" charset="0"/>
              </a:rPr>
              <a:t> and Email ==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input3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205686-E3EA-9268-F243-8D4715C28530}"/>
              </a:ext>
            </a:extLst>
          </p:cNvPr>
          <p:cNvSpPr/>
          <p:nvPr/>
        </p:nvSpPr>
        <p:spPr>
          <a:xfrm>
            <a:off x="304800" y="1752600"/>
            <a:ext cx="73152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7CBAC-0943-71D2-86C2-A0E8B9F4BBF9}"/>
              </a:ext>
            </a:extLst>
          </p:cNvPr>
          <p:cNvSpPr txBox="1"/>
          <p:nvPr/>
        </p:nvSpPr>
        <p:spPr>
          <a:xfrm>
            <a:off x="8245264" y="1675633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</a:t>
            </a:r>
            <a:r>
              <a:rPr lang="en-US" b="1" dirty="0"/>
              <a:t>sources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550E70-4FEF-CFB7-9AF9-2916D2084A0D}"/>
              </a:ext>
            </a:extLst>
          </p:cNvPr>
          <p:cNvSpPr/>
          <p:nvPr/>
        </p:nvSpPr>
        <p:spPr>
          <a:xfrm>
            <a:off x="67733" y="5345668"/>
            <a:ext cx="9311014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FFFD0-FA58-D023-B250-FF12860A1DE1}"/>
              </a:ext>
            </a:extLst>
          </p:cNvPr>
          <p:cNvSpPr txBox="1"/>
          <p:nvPr/>
        </p:nvSpPr>
        <p:spPr>
          <a:xfrm>
            <a:off x="9562554" y="5236575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is a </a:t>
            </a:r>
            <a:r>
              <a:rPr lang="en-US" b="1" dirty="0"/>
              <a:t>sink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42086-3851-0E9E-73EC-2163EE199806}"/>
              </a:ext>
            </a:extLst>
          </p:cNvPr>
          <p:cNvSpPr txBox="1"/>
          <p:nvPr/>
        </p:nvSpPr>
        <p:spPr>
          <a:xfrm>
            <a:off x="9554087" y="5531336"/>
            <a:ext cx="249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Areas where input is used in application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216CA0-F3AA-6A30-0DF6-19EDDCADB3BD}"/>
              </a:ext>
            </a:extLst>
          </p:cNvPr>
          <p:cNvCxnSpPr/>
          <p:nvPr/>
        </p:nvCxnSpPr>
        <p:spPr>
          <a:xfrm>
            <a:off x="1287429" y="2255996"/>
            <a:ext cx="693771" cy="1020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8AE979-8108-5867-9676-293334DACB9B}"/>
              </a:ext>
            </a:extLst>
          </p:cNvPr>
          <p:cNvCxnSpPr>
            <a:cxnSpLocks/>
          </p:cNvCxnSpPr>
          <p:nvPr/>
        </p:nvCxnSpPr>
        <p:spPr>
          <a:xfrm>
            <a:off x="3807503" y="2215824"/>
            <a:ext cx="154897" cy="984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FC8D76-75AC-B60C-1619-8616EEB4C875}"/>
              </a:ext>
            </a:extLst>
          </p:cNvPr>
          <p:cNvSpPr/>
          <p:nvPr/>
        </p:nvSpPr>
        <p:spPr>
          <a:xfrm>
            <a:off x="914400" y="3358634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Username input validation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C8625C2-685A-55EB-196D-5F2F188BB289}"/>
              </a:ext>
            </a:extLst>
          </p:cNvPr>
          <p:cNvSpPr/>
          <p:nvPr/>
        </p:nvSpPr>
        <p:spPr>
          <a:xfrm>
            <a:off x="3352800" y="3374660"/>
            <a:ext cx="22098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 input validation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C2E480-246B-5D6A-A2C5-F5A9EE97423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019300" y="3892034"/>
            <a:ext cx="1409700" cy="1441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D9C9C8-335A-3C90-94F5-9FA17740DD2C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457700" y="3908060"/>
            <a:ext cx="1562100" cy="1425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98A441-90A3-2DFF-F1B1-029001C087C4}"/>
              </a:ext>
            </a:extLst>
          </p:cNvPr>
          <p:cNvSpPr txBox="1"/>
          <p:nvPr/>
        </p:nvSpPr>
        <p:spPr>
          <a:xfrm>
            <a:off x="8690487" y="292091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Ideally, all user inputs should be </a:t>
            </a:r>
            <a:r>
              <a:rPr lang="en-US" b="1" dirty="0"/>
              <a:t>sanitized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342870-0F11-0D22-981E-1D6FE107186F}"/>
              </a:ext>
            </a:extLst>
          </p:cNvPr>
          <p:cNvCxnSpPr>
            <a:cxnSpLocks/>
          </p:cNvCxnSpPr>
          <p:nvPr/>
        </p:nvCxnSpPr>
        <p:spPr>
          <a:xfrm>
            <a:off x="6705600" y="2234713"/>
            <a:ext cx="1098207" cy="226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D018E8-9C27-BB75-EB1E-1219D433645C}"/>
              </a:ext>
            </a:extLst>
          </p:cNvPr>
          <p:cNvSpPr txBox="1"/>
          <p:nvPr/>
        </p:nvSpPr>
        <p:spPr>
          <a:xfrm>
            <a:off x="507370" y="1194701"/>
            <a:ext cx="1011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Taint analysis keeps track of the flow of user input data, and makes sure all sources are sanitized</a:t>
            </a:r>
          </a:p>
        </p:txBody>
      </p:sp>
      <p:pic>
        <p:nvPicPr>
          <p:cNvPr id="4098" name="Picture 2" descr="Order Warning Signs for Workplace Safety">
            <a:extLst>
              <a:ext uri="{FF2B5EF4-FFF2-40B4-BE49-F238E27FC236}">
                <a16:creationId xmlns:a16="http://schemas.microsoft.com/office/drawing/2014/main" id="{387384E3-0D44-7270-344B-BAF4916A4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351" y="4519454"/>
            <a:ext cx="690563" cy="69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843B64-858F-3570-C1DB-9465D7531E34}"/>
              </a:ext>
            </a:extLst>
          </p:cNvPr>
          <p:cNvSpPr txBox="1"/>
          <p:nvPr/>
        </p:nvSpPr>
        <p:spPr>
          <a:xfrm>
            <a:off x="7254703" y="301493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tainted: true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0A203B-9B0A-D1F2-2D44-318F87E2C617}"/>
              </a:ext>
            </a:extLst>
          </p:cNvPr>
          <p:cNvSpPr txBox="1"/>
          <p:nvPr/>
        </p:nvSpPr>
        <p:spPr>
          <a:xfrm>
            <a:off x="1682665" y="2694801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tainted: true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48F19-82E5-6D74-5A5E-1988423C2848}"/>
              </a:ext>
            </a:extLst>
          </p:cNvPr>
          <p:cNvSpPr txBox="1"/>
          <p:nvPr/>
        </p:nvSpPr>
        <p:spPr>
          <a:xfrm>
            <a:off x="3901314" y="2708112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tainted: 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6CF669-1BC9-0301-4416-F4236A37C85B}"/>
              </a:ext>
            </a:extLst>
          </p:cNvPr>
          <p:cNvSpPr txBox="1"/>
          <p:nvPr/>
        </p:nvSpPr>
        <p:spPr>
          <a:xfrm>
            <a:off x="2825665" y="4438745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tainted: false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0325EC-F9C1-F6B0-B659-26F5D3BC94D2}"/>
              </a:ext>
            </a:extLst>
          </p:cNvPr>
          <p:cNvSpPr txBox="1"/>
          <p:nvPr/>
        </p:nvSpPr>
        <p:spPr>
          <a:xfrm>
            <a:off x="5131873" y="4357300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tainted: false</a:t>
            </a:r>
          </a:p>
        </p:txBody>
      </p:sp>
    </p:spTree>
    <p:extLst>
      <p:ext uri="{BB962C8B-B14F-4D97-AF65-F5344CB8AC3E}">
        <p14:creationId xmlns:p14="http://schemas.microsoft.com/office/powerpoint/2010/main" val="178979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E7F19B-24F9-1A32-D995-993CB32F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38BEFEB-ADCB-5AEC-FEFE-E9AABE3EFE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022E86-799E-A754-E5E7-2898A5D438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E5278-5ED7-8205-B01B-8506B10053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F4F59E-E955-73E5-33DA-46720996D4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FD0292-7A66-C2CB-FFCA-ABDC38F8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6BB899-0DE3-02B7-E93F-F32D0C090799}"/>
              </a:ext>
            </a:extLst>
          </p:cNvPr>
          <p:cNvSpPr txBox="1"/>
          <p:nvPr/>
        </p:nvSpPr>
        <p:spPr>
          <a:xfrm>
            <a:off x="152400" y="228600"/>
            <a:ext cx="7135827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Quantity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Quantity(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inclusiveBetween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(1,99)){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throw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Exception(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"Invalid Quantity"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55F40-362D-823F-5853-80010EAA5A20}"/>
              </a:ext>
            </a:extLst>
          </p:cNvPr>
          <p:cNvSpPr txBox="1"/>
          <p:nvPr/>
        </p:nvSpPr>
        <p:spPr>
          <a:xfrm>
            <a:off x="7772400" y="273621"/>
            <a:ext cx="39330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Domain</a:t>
            </a:r>
            <a:r>
              <a:rPr lang="en-US" sz="2000" dirty="0"/>
              <a:t> </a:t>
            </a:r>
            <a:r>
              <a:rPr lang="en-US" sz="2000" b="1" dirty="0"/>
              <a:t>primitive</a:t>
            </a:r>
            <a:r>
              <a:rPr lang="en-US" sz="2000" dirty="0"/>
              <a:t> enforce domain rule validation at creation time</a:t>
            </a:r>
          </a:p>
          <a:p>
            <a:endParaRPr lang="en-US" sz="2000" dirty="0"/>
          </a:p>
          <a:p>
            <a:r>
              <a:rPr lang="en-US" sz="2000" dirty="0"/>
              <a:t>Tightens our design by explicitly stating requirements and assumptions</a:t>
            </a:r>
          </a:p>
          <a:p>
            <a:endParaRPr lang="en-US" sz="2000" dirty="0"/>
          </a:p>
          <a:p>
            <a:r>
              <a:rPr lang="en-US" sz="2000" dirty="0"/>
              <a:t>Deeper modeling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B37D1-8CCE-5BB3-8C29-33A88CAEE9B6}"/>
              </a:ext>
            </a:extLst>
          </p:cNvPr>
          <p:cNvSpPr txBox="1"/>
          <p:nvPr/>
        </p:nvSpPr>
        <p:spPr>
          <a:xfrm>
            <a:off x="304800" y="3581400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Another important question: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B33A1-60F1-120D-75EE-A466CDF6E33E}"/>
              </a:ext>
            </a:extLst>
          </p:cNvPr>
          <p:cNvSpPr txBox="1"/>
          <p:nvPr/>
        </p:nvSpPr>
        <p:spPr>
          <a:xfrm>
            <a:off x="838200" y="4260227"/>
            <a:ext cx="534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the object </a:t>
            </a:r>
            <a:r>
              <a:rPr lang="en-US" sz="2400" b="1" dirty="0"/>
              <a:t>mutable</a:t>
            </a:r>
            <a:r>
              <a:rPr lang="en-US" sz="2400" dirty="0"/>
              <a:t> or </a:t>
            </a:r>
            <a:r>
              <a:rPr lang="en-US" sz="2400" b="1" dirty="0"/>
              <a:t>immutable</a:t>
            </a:r>
            <a:r>
              <a:rPr lang="en-US" sz="2400" dirty="0"/>
              <a:t>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7FA42-0E42-B82B-4201-BA226FD5C2ED}"/>
              </a:ext>
            </a:extLst>
          </p:cNvPr>
          <p:cNvSpPr txBox="1"/>
          <p:nvPr/>
        </p:nvSpPr>
        <p:spPr>
          <a:xfrm>
            <a:off x="838200" y="4870115"/>
            <a:ext cx="7645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Mutable</a:t>
            </a:r>
            <a:r>
              <a:rPr lang="en-US" sz="2400" dirty="0"/>
              <a:t>: allows an object to change (setters are used)</a:t>
            </a:r>
          </a:p>
          <a:p>
            <a:r>
              <a:rPr lang="en-US" sz="2400" b="1" dirty="0"/>
              <a:t>Immutable</a:t>
            </a:r>
            <a:r>
              <a:rPr lang="en-US" sz="2400" dirty="0"/>
              <a:t>: object is not allowed to change</a:t>
            </a:r>
          </a:p>
        </p:txBody>
      </p:sp>
    </p:spTree>
    <p:extLst>
      <p:ext uri="{BB962C8B-B14F-4D97-AF65-F5344CB8AC3E}">
        <p14:creationId xmlns:p14="http://schemas.microsoft.com/office/powerpoint/2010/main" val="84106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708016-E9A5-12BD-AD94-26D55A06D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3F3A554-7D1D-A0D5-73E7-35380363801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890865-E422-23B3-941D-DEDDEF9262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0FC4B6-763D-BD2D-E545-541976ECB4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8A62A00-0A90-9CFD-80DD-5B9CD48E3C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F832DC-9C05-0536-01B9-37D6C5280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DC9B1-3B70-1C7A-428C-8F10BF1A2150}"/>
              </a:ext>
            </a:extLst>
          </p:cNvPr>
          <p:cNvSpPr txBox="1"/>
          <p:nvPr/>
        </p:nvSpPr>
        <p:spPr>
          <a:xfrm>
            <a:off x="-16329" y="0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Immutability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E8498-07CA-64E2-7741-971A5EA73B49}"/>
              </a:ext>
            </a:extLst>
          </p:cNvPr>
          <p:cNvSpPr txBox="1"/>
          <p:nvPr/>
        </p:nvSpPr>
        <p:spPr>
          <a:xfrm>
            <a:off x="6096000" y="-2721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Mutable</a:t>
            </a:r>
            <a:r>
              <a:rPr lang="en-US" sz="2400" dirty="0"/>
              <a:t>: allows an object to change</a:t>
            </a:r>
          </a:p>
          <a:p>
            <a:r>
              <a:rPr lang="en-US" sz="2400" b="1" dirty="0"/>
              <a:t>Immutable</a:t>
            </a:r>
            <a:r>
              <a:rPr lang="en-US" sz="2400" dirty="0"/>
              <a:t>: object is not allowed to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2681A-BF93-6124-0093-106DAF13E279}"/>
              </a:ext>
            </a:extLst>
          </p:cNvPr>
          <p:cNvSpPr txBox="1"/>
          <p:nvPr/>
        </p:nvSpPr>
        <p:spPr>
          <a:xfrm>
            <a:off x="609600" y="2057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 objects are safe to share between threads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4F96E-3051-2443-C08C-8D4169920B23}"/>
              </a:ext>
            </a:extLst>
          </p:cNvPr>
          <p:cNvSpPr txBox="1"/>
          <p:nvPr/>
        </p:nvSpPr>
        <p:spPr>
          <a:xfrm>
            <a:off x="7397028" y="1520796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object is </a:t>
            </a:r>
            <a:r>
              <a:rPr lang="en-US" b="1" dirty="0">
                <a:solidFill>
                  <a:srgbClr val="00B050"/>
                </a:solidFill>
              </a:rPr>
              <a:t>mutable</a:t>
            </a:r>
            <a:r>
              <a:rPr lang="en-US" dirty="0"/>
              <a:t>, then </a:t>
            </a:r>
            <a:r>
              <a:rPr lang="en-US" i="1" dirty="0"/>
              <a:t>thread contention</a:t>
            </a:r>
            <a:r>
              <a:rPr lang="en-US" dirty="0"/>
              <a:t> is a problem (threads will have to wait until the previous thread is done with it)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9F22C-FEA4-0B09-6109-E0CE9E1256D9}"/>
              </a:ext>
            </a:extLst>
          </p:cNvPr>
          <p:cNvCxnSpPr/>
          <p:nvPr/>
        </p:nvCxnSpPr>
        <p:spPr>
          <a:xfrm>
            <a:off x="5867400" y="2057400"/>
            <a:ext cx="0" cy="426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BCBE67-030E-8404-7CF8-3702559C5B6C}"/>
              </a:ext>
            </a:extLst>
          </p:cNvPr>
          <p:cNvCxnSpPr/>
          <p:nvPr/>
        </p:nvCxnSpPr>
        <p:spPr>
          <a:xfrm>
            <a:off x="7620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3D7F69-BDA9-8043-C4C2-D415D57FB71E}"/>
              </a:ext>
            </a:extLst>
          </p:cNvPr>
          <p:cNvCxnSpPr/>
          <p:nvPr/>
        </p:nvCxnSpPr>
        <p:spPr>
          <a:xfrm>
            <a:off x="13716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40E22-044E-B2FD-87F4-63C606645A42}"/>
              </a:ext>
            </a:extLst>
          </p:cNvPr>
          <p:cNvCxnSpPr/>
          <p:nvPr/>
        </p:nvCxnSpPr>
        <p:spPr>
          <a:xfrm>
            <a:off x="19812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2085A-6F1D-34D4-93E1-3BE1E0D1491A}"/>
              </a:ext>
            </a:extLst>
          </p:cNvPr>
          <p:cNvCxnSpPr/>
          <p:nvPr/>
        </p:nvCxnSpPr>
        <p:spPr>
          <a:xfrm>
            <a:off x="25908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BC26C5-4418-40BB-9DD1-E65FF02BC343}"/>
              </a:ext>
            </a:extLst>
          </p:cNvPr>
          <p:cNvCxnSpPr/>
          <p:nvPr/>
        </p:nvCxnSpPr>
        <p:spPr>
          <a:xfrm>
            <a:off x="32004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CF795B-33CF-CA0C-37E9-9E25F1FBA449}"/>
              </a:ext>
            </a:extLst>
          </p:cNvPr>
          <p:cNvCxnSpPr/>
          <p:nvPr/>
        </p:nvCxnSpPr>
        <p:spPr>
          <a:xfrm>
            <a:off x="38100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DF7B0978-D75C-A3E4-3A64-BFB5F916D3F8}"/>
              </a:ext>
            </a:extLst>
          </p:cNvPr>
          <p:cNvSpPr/>
          <p:nvPr/>
        </p:nvSpPr>
        <p:spPr>
          <a:xfrm>
            <a:off x="489861" y="3581400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400A84-C108-2D22-55BB-2A47FBEBD5A8}"/>
              </a:ext>
            </a:extLst>
          </p:cNvPr>
          <p:cNvSpPr/>
          <p:nvPr/>
        </p:nvSpPr>
        <p:spPr>
          <a:xfrm>
            <a:off x="1107625" y="3961230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D928F2-6888-761C-0CAE-8D7CDD79C8D1}"/>
              </a:ext>
            </a:extLst>
          </p:cNvPr>
          <p:cNvSpPr/>
          <p:nvPr/>
        </p:nvSpPr>
        <p:spPr>
          <a:xfrm>
            <a:off x="1710219" y="4333882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D7665E-E345-77B4-4EE0-C71B6ABD4972}"/>
              </a:ext>
            </a:extLst>
          </p:cNvPr>
          <p:cNvSpPr/>
          <p:nvPr/>
        </p:nvSpPr>
        <p:spPr>
          <a:xfrm>
            <a:off x="2326825" y="4635809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1DE894-2AF6-A383-A09C-8CA35D439B8F}"/>
              </a:ext>
            </a:extLst>
          </p:cNvPr>
          <p:cNvSpPr/>
          <p:nvPr/>
        </p:nvSpPr>
        <p:spPr>
          <a:xfrm>
            <a:off x="2977249" y="4635809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B699FF6-B528-5CE6-7BF3-A363BFB0064E}"/>
              </a:ext>
            </a:extLst>
          </p:cNvPr>
          <p:cNvSpPr/>
          <p:nvPr/>
        </p:nvSpPr>
        <p:spPr>
          <a:xfrm>
            <a:off x="3546025" y="5525807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2F2409-3E08-68CB-68B5-6B77E8125B98}"/>
              </a:ext>
            </a:extLst>
          </p:cNvPr>
          <p:cNvSpPr txBox="1"/>
          <p:nvPr/>
        </p:nvSpPr>
        <p:spPr>
          <a:xfrm rot="19284971">
            <a:off x="245615" y="29202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CC248C-2DFA-6BC0-4672-1C467773ADEC}"/>
              </a:ext>
            </a:extLst>
          </p:cNvPr>
          <p:cNvSpPr txBox="1"/>
          <p:nvPr/>
        </p:nvSpPr>
        <p:spPr>
          <a:xfrm rot="19284971">
            <a:off x="822645" y="301105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C2F329-BA5A-77E2-4DFA-91169AFD9911}"/>
              </a:ext>
            </a:extLst>
          </p:cNvPr>
          <p:cNvSpPr txBox="1"/>
          <p:nvPr/>
        </p:nvSpPr>
        <p:spPr>
          <a:xfrm rot="19284971">
            <a:off x="1443040" y="301104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48DAAB-B99D-D7DD-51B0-E774E19A6393}"/>
              </a:ext>
            </a:extLst>
          </p:cNvPr>
          <p:cNvSpPr txBox="1"/>
          <p:nvPr/>
        </p:nvSpPr>
        <p:spPr>
          <a:xfrm rot="19284971">
            <a:off x="2039039" y="302525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FB6C75-18EB-E09B-0C55-0F1E310DB2B2}"/>
              </a:ext>
            </a:extLst>
          </p:cNvPr>
          <p:cNvSpPr txBox="1"/>
          <p:nvPr/>
        </p:nvSpPr>
        <p:spPr>
          <a:xfrm rot="19284971">
            <a:off x="2722114" y="298317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5498D3-C457-E992-6009-3B224A84B32F}"/>
              </a:ext>
            </a:extLst>
          </p:cNvPr>
          <p:cNvSpPr txBox="1"/>
          <p:nvPr/>
        </p:nvSpPr>
        <p:spPr>
          <a:xfrm rot="19284971">
            <a:off x="3348040" y="29831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D8923F-EDDA-E58A-A7C3-BB50E26A5599}"/>
              </a:ext>
            </a:extLst>
          </p:cNvPr>
          <p:cNvCxnSpPr/>
          <p:nvPr/>
        </p:nvCxnSpPr>
        <p:spPr>
          <a:xfrm>
            <a:off x="76691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34B2C1-7A36-63EB-01A4-662798CE2180}"/>
              </a:ext>
            </a:extLst>
          </p:cNvPr>
          <p:cNvCxnSpPr/>
          <p:nvPr/>
        </p:nvCxnSpPr>
        <p:spPr>
          <a:xfrm>
            <a:off x="82787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ACC20F-4142-7DD8-32AF-08ADD402E322}"/>
              </a:ext>
            </a:extLst>
          </p:cNvPr>
          <p:cNvCxnSpPr/>
          <p:nvPr/>
        </p:nvCxnSpPr>
        <p:spPr>
          <a:xfrm>
            <a:off x="88883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52B7BC-C95A-D7CF-CEA4-1F1D0A13520E}"/>
              </a:ext>
            </a:extLst>
          </p:cNvPr>
          <p:cNvCxnSpPr/>
          <p:nvPr/>
        </p:nvCxnSpPr>
        <p:spPr>
          <a:xfrm>
            <a:off x="94979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479E58-DF8E-F924-31B5-F1DCCFB6C9DC}"/>
              </a:ext>
            </a:extLst>
          </p:cNvPr>
          <p:cNvCxnSpPr/>
          <p:nvPr/>
        </p:nvCxnSpPr>
        <p:spPr>
          <a:xfrm>
            <a:off x="101075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0EE06D-1383-741B-B06F-85547F847CCF}"/>
              </a:ext>
            </a:extLst>
          </p:cNvPr>
          <p:cNvCxnSpPr/>
          <p:nvPr/>
        </p:nvCxnSpPr>
        <p:spPr>
          <a:xfrm>
            <a:off x="107171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DBEBAB9-CD7D-9543-3575-77D6146F1CD7}"/>
              </a:ext>
            </a:extLst>
          </p:cNvPr>
          <p:cNvSpPr/>
          <p:nvPr/>
        </p:nvSpPr>
        <p:spPr>
          <a:xfrm>
            <a:off x="7391591" y="4213433"/>
            <a:ext cx="527951" cy="3860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4ED732-D0E5-6E14-19AC-1A87117A56E0}"/>
              </a:ext>
            </a:extLst>
          </p:cNvPr>
          <p:cNvSpPr/>
          <p:nvPr/>
        </p:nvSpPr>
        <p:spPr>
          <a:xfrm>
            <a:off x="8014792" y="4207960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00B40-2422-D272-BFF1-1CABA6067929}"/>
              </a:ext>
            </a:extLst>
          </p:cNvPr>
          <p:cNvSpPr txBox="1"/>
          <p:nvPr/>
        </p:nvSpPr>
        <p:spPr>
          <a:xfrm rot="19284971">
            <a:off x="7729812" y="299684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784075-90F9-A7A6-AA94-290A9F358F41}"/>
              </a:ext>
            </a:extLst>
          </p:cNvPr>
          <p:cNvSpPr txBox="1"/>
          <p:nvPr/>
        </p:nvSpPr>
        <p:spPr>
          <a:xfrm rot="19284971">
            <a:off x="8350207" y="299684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05DB80-F75B-97DA-6E90-1FE75E0B5DD8}"/>
              </a:ext>
            </a:extLst>
          </p:cNvPr>
          <p:cNvSpPr txBox="1"/>
          <p:nvPr/>
        </p:nvSpPr>
        <p:spPr>
          <a:xfrm rot="19284971">
            <a:off x="8946206" y="301105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45265A-3294-0381-7199-FC33D64AAC01}"/>
              </a:ext>
            </a:extLst>
          </p:cNvPr>
          <p:cNvSpPr txBox="1"/>
          <p:nvPr/>
        </p:nvSpPr>
        <p:spPr>
          <a:xfrm rot="19284971">
            <a:off x="9629281" y="296896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74BDCA-9A5F-1776-4397-CC0148ABC778}"/>
              </a:ext>
            </a:extLst>
          </p:cNvPr>
          <p:cNvSpPr txBox="1"/>
          <p:nvPr/>
        </p:nvSpPr>
        <p:spPr>
          <a:xfrm rot="19284971">
            <a:off x="10255207" y="2968964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9595A80-EBC6-4A37-4734-1B71B2C5598E}"/>
              </a:ext>
            </a:extLst>
          </p:cNvPr>
          <p:cNvSpPr txBox="1"/>
          <p:nvPr/>
        </p:nvSpPr>
        <p:spPr>
          <a:xfrm rot="19284971">
            <a:off x="7101306" y="288873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1E6EE9-8E9D-B495-7DA3-1CC024F0F8BE}"/>
              </a:ext>
            </a:extLst>
          </p:cNvPr>
          <p:cNvSpPr/>
          <p:nvPr/>
        </p:nvSpPr>
        <p:spPr>
          <a:xfrm>
            <a:off x="8637993" y="4237549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719546-35DF-9E54-8EF4-2558991FC62C}"/>
              </a:ext>
            </a:extLst>
          </p:cNvPr>
          <p:cNvSpPr/>
          <p:nvPr/>
        </p:nvSpPr>
        <p:spPr>
          <a:xfrm>
            <a:off x="9247592" y="4244654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95BB1BC-9DDA-BE67-4A77-184062CA7651}"/>
              </a:ext>
            </a:extLst>
          </p:cNvPr>
          <p:cNvSpPr/>
          <p:nvPr/>
        </p:nvSpPr>
        <p:spPr>
          <a:xfrm>
            <a:off x="9834572" y="4244654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0D69248-BD6B-5D9A-DBD1-273F6BCCAC22}"/>
              </a:ext>
            </a:extLst>
          </p:cNvPr>
          <p:cNvSpPr/>
          <p:nvPr/>
        </p:nvSpPr>
        <p:spPr>
          <a:xfrm>
            <a:off x="10481781" y="4244654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pic>
        <p:nvPicPr>
          <p:cNvPr id="2050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4DAC4DF8-7944-DC4C-A56D-7F8BD091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381" y="4430589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AE9FCDCF-0E38-339D-EB17-55221994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624" y="4488305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02EC8A96-72C7-0E68-EC0D-DA8D606E6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12" y="4485867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D591A7EB-7E79-6C6B-FD1B-487C70B3E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88" y="4476303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CB306CFF-4993-7319-E250-7A866E837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390" y="4476303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7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DE51F6-3AF9-A200-3134-90E4DCF3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39BC1A-48F3-66BF-963E-9DD9B234A7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83A783-9918-32D5-6A1E-3BEC5176D8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337EFA-7E08-228C-80BE-0B1EF8E6E8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A12A1E5-255C-FC31-E123-991B54CB9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EF3B6-F370-5B00-AF49-40DFAD1B3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695D73-452D-61D1-E1F3-A2555D0668A3}"/>
              </a:ext>
            </a:extLst>
          </p:cNvPr>
          <p:cNvSpPr txBox="1"/>
          <p:nvPr/>
        </p:nvSpPr>
        <p:spPr>
          <a:xfrm>
            <a:off x="-16329" y="0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Immutability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D1897-6A0D-C631-7149-8697F4946817}"/>
              </a:ext>
            </a:extLst>
          </p:cNvPr>
          <p:cNvSpPr txBox="1"/>
          <p:nvPr/>
        </p:nvSpPr>
        <p:spPr>
          <a:xfrm>
            <a:off x="6096000" y="-2721"/>
            <a:ext cx="6106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Mutable</a:t>
            </a:r>
            <a:r>
              <a:rPr lang="en-US" sz="2400" dirty="0"/>
              <a:t>: allows an object to change</a:t>
            </a:r>
          </a:p>
          <a:p>
            <a:r>
              <a:rPr lang="en-US" sz="2400" b="1" dirty="0"/>
              <a:t>Immutable</a:t>
            </a:r>
            <a:r>
              <a:rPr lang="en-US" sz="2400" dirty="0"/>
              <a:t>: object is not allowed to change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BF803D-8D25-D6BF-59A6-9FE7AF4062E8}"/>
              </a:ext>
            </a:extLst>
          </p:cNvPr>
          <p:cNvSpPr txBox="1"/>
          <p:nvPr/>
        </p:nvSpPr>
        <p:spPr>
          <a:xfrm>
            <a:off x="609600" y="20574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Immutable</a:t>
            </a:r>
            <a:r>
              <a:rPr lang="en-US" dirty="0"/>
              <a:t> objects are safe to share between threads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11461F-6F84-5B7C-D97E-4856F71E03AC}"/>
              </a:ext>
            </a:extLst>
          </p:cNvPr>
          <p:cNvSpPr txBox="1"/>
          <p:nvPr/>
        </p:nvSpPr>
        <p:spPr>
          <a:xfrm>
            <a:off x="7397028" y="1520796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 object is </a:t>
            </a:r>
            <a:r>
              <a:rPr lang="en-US" b="1" dirty="0">
                <a:solidFill>
                  <a:srgbClr val="00B050"/>
                </a:solidFill>
              </a:rPr>
              <a:t>mutable</a:t>
            </a:r>
            <a:r>
              <a:rPr lang="en-US" dirty="0"/>
              <a:t>, then </a:t>
            </a:r>
            <a:r>
              <a:rPr lang="en-US" i="1" dirty="0"/>
              <a:t>thread contention</a:t>
            </a:r>
            <a:r>
              <a:rPr lang="en-US" dirty="0"/>
              <a:t> is a problem (threads will have to wait until the previous thread is done with it)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532B215-6D82-1D13-225E-49FF74F301B6}"/>
              </a:ext>
            </a:extLst>
          </p:cNvPr>
          <p:cNvCxnSpPr/>
          <p:nvPr/>
        </p:nvCxnSpPr>
        <p:spPr>
          <a:xfrm>
            <a:off x="5867400" y="2057400"/>
            <a:ext cx="0" cy="4267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ED6017-AB1A-36B4-48E2-0ED856D607E6}"/>
              </a:ext>
            </a:extLst>
          </p:cNvPr>
          <p:cNvCxnSpPr/>
          <p:nvPr/>
        </p:nvCxnSpPr>
        <p:spPr>
          <a:xfrm>
            <a:off x="7620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3F6C2A-4C84-160C-8D58-37C14D2663AE}"/>
              </a:ext>
            </a:extLst>
          </p:cNvPr>
          <p:cNvCxnSpPr/>
          <p:nvPr/>
        </p:nvCxnSpPr>
        <p:spPr>
          <a:xfrm>
            <a:off x="13716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E0E2-9DC0-3504-64BD-59F16CEF1AB4}"/>
              </a:ext>
            </a:extLst>
          </p:cNvPr>
          <p:cNvCxnSpPr/>
          <p:nvPr/>
        </p:nvCxnSpPr>
        <p:spPr>
          <a:xfrm>
            <a:off x="19812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D483A8C-14BC-2408-D71D-600A8FD1585C}"/>
              </a:ext>
            </a:extLst>
          </p:cNvPr>
          <p:cNvCxnSpPr/>
          <p:nvPr/>
        </p:nvCxnSpPr>
        <p:spPr>
          <a:xfrm>
            <a:off x="25908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BAC669-7A2F-B6D0-438D-23E910B6FD91}"/>
              </a:ext>
            </a:extLst>
          </p:cNvPr>
          <p:cNvCxnSpPr/>
          <p:nvPr/>
        </p:nvCxnSpPr>
        <p:spPr>
          <a:xfrm>
            <a:off x="32004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94F818-30E9-0559-F904-AE12BA8D0297}"/>
              </a:ext>
            </a:extLst>
          </p:cNvPr>
          <p:cNvCxnSpPr/>
          <p:nvPr/>
        </p:nvCxnSpPr>
        <p:spPr>
          <a:xfrm>
            <a:off x="3810000" y="3276779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3E141C76-5C4F-E0E4-0A90-F480A190801E}"/>
              </a:ext>
            </a:extLst>
          </p:cNvPr>
          <p:cNvSpPr/>
          <p:nvPr/>
        </p:nvSpPr>
        <p:spPr>
          <a:xfrm>
            <a:off x="489861" y="3581400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082B3FD-2992-283A-4A04-3E7BDEB40F8E}"/>
              </a:ext>
            </a:extLst>
          </p:cNvPr>
          <p:cNvSpPr/>
          <p:nvPr/>
        </p:nvSpPr>
        <p:spPr>
          <a:xfrm>
            <a:off x="1107625" y="3961230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1B822D7-AEC0-0011-199B-018B3D20E59A}"/>
              </a:ext>
            </a:extLst>
          </p:cNvPr>
          <p:cNvSpPr/>
          <p:nvPr/>
        </p:nvSpPr>
        <p:spPr>
          <a:xfrm>
            <a:off x="1710219" y="4333882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76E6C0F-5CCA-A9B3-D6BD-672F0CD7084C}"/>
              </a:ext>
            </a:extLst>
          </p:cNvPr>
          <p:cNvSpPr/>
          <p:nvPr/>
        </p:nvSpPr>
        <p:spPr>
          <a:xfrm>
            <a:off x="2326825" y="4635809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733EB4-4517-4DF8-FDB2-E7157415B06D}"/>
              </a:ext>
            </a:extLst>
          </p:cNvPr>
          <p:cNvSpPr/>
          <p:nvPr/>
        </p:nvSpPr>
        <p:spPr>
          <a:xfrm>
            <a:off x="2977249" y="4635809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AE5EBA-F1E5-BAE7-CAF2-72AB303AC2F3}"/>
              </a:ext>
            </a:extLst>
          </p:cNvPr>
          <p:cNvSpPr/>
          <p:nvPr/>
        </p:nvSpPr>
        <p:spPr>
          <a:xfrm>
            <a:off x="3546025" y="5525807"/>
            <a:ext cx="527951" cy="3860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DCF5F-FC84-D40D-4776-17E97B730F16}"/>
              </a:ext>
            </a:extLst>
          </p:cNvPr>
          <p:cNvSpPr txBox="1"/>
          <p:nvPr/>
        </p:nvSpPr>
        <p:spPr>
          <a:xfrm rot="19284971">
            <a:off x="245615" y="292022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16B849-E182-1CEC-EF73-BA31A55FFA17}"/>
              </a:ext>
            </a:extLst>
          </p:cNvPr>
          <p:cNvSpPr txBox="1"/>
          <p:nvPr/>
        </p:nvSpPr>
        <p:spPr>
          <a:xfrm rot="19284971">
            <a:off x="822645" y="301105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0334EC-DCE2-D040-C178-B8F44C1045DC}"/>
              </a:ext>
            </a:extLst>
          </p:cNvPr>
          <p:cNvSpPr txBox="1"/>
          <p:nvPr/>
        </p:nvSpPr>
        <p:spPr>
          <a:xfrm rot="19284971">
            <a:off x="1443040" y="301104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60F6B-EC97-3EC6-9030-B1185C15BB88}"/>
              </a:ext>
            </a:extLst>
          </p:cNvPr>
          <p:cNvSpPr txBox="1"/>
          <p:nvPr/>
        </p:nvSpPr>
        <p:spPr>
          <a:xfrm rot="19284971">
            <a:off x="2039039" y="3025258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7E1D68-1BA8-DA82-908F-98E995C2B068}"/>
              </a:ext>
            </a:extLst>
          </p:cNvPr>
          <p:cNvSpPr txBox="1"/>
          <p:nvPr/>
        </p:nvSpPr>
        <p:spPr>
          <a:xfrm rot="19284971">
            <a:off x="2722114" y="298317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B37E45-A0E6-E52B-6CF4-A6E5A355EC48}"/>
              </a:ext>
            </a:extLst>
          </p:cNvPr>
          <p:cNvSpPr txBox="1"/>
          <p:nvPr/>
        </p:nvSpPr>
        <p:spPr>
          <a:xfrm rot="19284971">
            <a:off x="3348040" y="298317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B33575-BA2A-F4C1-6D27-5E3FBFA2AADF}"/>
              </a:ext>
            </a:extLst>
          </p:cNvPr>
          <p:cNvCxnSpPr/>
          <p:nvPr/>
        </p:nvCxnSpPr>
        <p:spPr>
          <a:xfrm>
            <a:off x="76691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99E118-23F7-81EF-AE5B-73FC4DC0BF4D}"/>
              </a:ext>
            </a:extLst>
          </p:cNvPr>
          <p:cNvCxnSpPr/>
          <p:nvPr/>
        </p:nvCxnSpPr>
        <p:spPr>
          <a:xfrm>
            <a:off x="82787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98B31B-D54C-626D-661A-C3E15057FA42}"/>
              </a:ext>
            </a:extLst>
          </p:cNvPr>
          <p:cNvCxnSpPr/>
          <p:nvPr/>
        </p:nvCxnSpPr>
        <p:spPr>
          <a:xfrm>
            <a:off x="88883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B66F9F-FF91-6B56-6B1F-FB33EBC92AA1}"/>
              </a:ext>
            </a:extLst>
          </p:cNvPr>
          <p:cNvCxnSpPr/>
          <p:nvPr/>
        </p:nvCxnSpPr>
        <p:spPr>
          <a:xfrm>
            <a:off x="94979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142778-B0BA-432D-0859-1E8E0DCE830C}"/>
              </a:ext>
            </a:extLst>
          </p:cNvPr>
          <p:cNvCxnSpPr/>
          <p:nvPr/>
        </p:nvCxnSpPr>
        <p:spPr>
          <a:xfrm>
            <a:off x="101075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4E86766-0F21-E0C3-BE50-A682B0486704}"/>
              </a:ext>
            </a:extLst>
          </p:cNvPr>
          <p:cNvCxnSpPr/>
          <p:nvPr/>
        </p:nvCxnSpPr>
        <p:spPr>
          <a:xfrm>
            <a:off x="10717167" y="3262571"/>
            <a:ext cx="0" cy="2819221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1DEC2ED-3DF4-0463-69C8-0DEDC098C3F7}"/>
              </a:ext>
            </a:extLst>
          </p:cNvPr>
          <p:cNvSpPr/>
          <p:nvPr/>
        </p:nvSpPr>
        <p:spPr>
          <a:xfrm>
            <a:off x="7391591" y="4213433"/>
            <a:ext cx="527951" cy="3860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val</a:t>
            </a:r>
            <a:endParaRPr lang="en-US" sz="12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1600F7-E585-45D1-5D27-8C5A2C44DD07}"/>
              </a:ext>
            </a:extLst>
          </p:cNvPr>
          <p:cNvSpPr/>
          <p:nvPr/>
        </p:nvSpPr>
        <p:spPr>
          <a:xfrm>
            <a:off x="8014792" y="4207960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70E662F-2C72-CFE9-C600-191A149650B7}"/>
              </a:ext>
            </a:extLst>
          </p:cNvPr>
          <p:cNvSpPr txBox="1"/>
          <p:nvPr/>
        </p:nvSpPr>
        <p:spPr>
          <a:xfrm rot="19284971">
            <a:off x="7729812" y="299684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388E5B-4007-4FA5-C05F-6FBCD0ABB42E}"/>
              </a:ext>
            </a:extLst>
          </p:cNvPr>
          <p:cNvSpPr txBox="1"/>
          <p:nvPr/>
        </p:nvSpPr>
        <p:spPr>
          <a:xfrm rot="19284971">
            <a:off x="8350207" y="299684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8710E6-17C9-1CAA-5287-7E3CB863E8BC}"/>
              </a:ext>
            </a:extLst>
          </p:cNvPr>
          <p:cNvSpPr txBox="1"/>
          <p:nvPr/>
        </p:nvSpPr>
        <p:spPr>
          <a:xfrm rot="19284971">
            <a:off x="8946206" y="3011050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E0F65D-C034-3EED-89E7-AC6D9C04B450}"/>
              </a:ext>
            </a:extLst>
          </p:cNvPr>
          <p:cNvSpPr txBox="1"/>
          <p:nvPr/>
        </p:nvSpPr>
        <p:spPr>
          <a:xfrm rot="19284971">
            <a:off x="9629281" y="2968962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E60830E-4315-6695-3F55-3D2B442C47C8}"/>
              </a:ext>
            </a:extLst>
          </p:cNvPr>
          <p:cNvSpPr txBox="1"/>
          <p:nvPr/>
        </p:nvSpPr>
        <p:spPr>
          <a:xfrm rot="19284971">
            <a:off x="10255207" y="2968964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3A4917-0D8E-867B-7B00-1811C560DA90}"/>
              </a:ext>
            </a:extLst>
          </p:cNvPr>
          <p:cNvSpPr txBox="1"/>
          <p:nvPr/>
        </p:nvSpPr>
        <p:spPr>
          <a:xfrm rot="19284971">
            <a:off x="7101306" y="288873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Thread 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0089C3B-646A-8902-438A-C444AFCB9DF1}"/>
              </a:ext>
            </a:extLst>
          </p:cNvPr>
          <p:cNvSpPr/>
          <p:nvPr/>
        </p:nvSpPr>
        <p:spPr>
          <a:xfrm>
            <a:off x="8637993" y="4237549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B22FE64-877A-2D1C-38FC-1CCAA17F8FA1}"/>
              </a:ext>
            </a:extLst>
          </p:cNvPr>
          <p:cNvSpPr/>
          <p:nvPr/>
        </p:nvSpPr>
        <p:spPr>
          <a:xfrm>
            <a:off x="9247592" y="4244654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E961423-30AE-3443-78F8-C7CB108A7247}"/>
              </a:ext>
            </a:extLst>
          </p:cNvPr>
          <p:cNvSpPr/>
          <p:nvPr/>
        </p:nvSpPr>
        <p:spPr>
          <a:xfrm>
            <a:off x="9834572" y="4244654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8453B1F-FA68-4D23-624E-3EC7080E06E3}"/>
              </a:ext>
            </a:extLst>
          </p:cNvPr>
          <p:cNvSpPr/>
          <p:nvPr/>
        </p:nvSpPr>
        <p:spPr>
          <a:xfrm>
            <a:off x="10481781" y="4244654"/>
            <a:ext cx="527951" cy="38608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wait</a:t>
            </a:r>
          </a:p>
        </p:txBody>
      </p:sp>
      <p:pic>
        <p:nvPicPr>
          <p:cNvPr id="2050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6489F5D7-9276-0C56-2FD5-D55532C6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381" y="4430589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C4752903-17A4-981D-3817-359C21D3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624" y="4488305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7A74AE0E-7A1C-13BE-DE73-09F6EFDC7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012" y="4485867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6B77A02C-C351-DBC1-157C-EF12275FD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5988" y="4476303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 descr="Sad Face Emoji - World of Better Learning | Cambridge University Press">
            <a:extLst>
              <a:ext uri="{FF2B5EF4-FFF2-40B4-BE49-F238E27FC236}">
                <a16:creationId xmlns:a16="http://schemas.microsoft.com/office/drawing/2014/main" id="{066ED497-FCA2-A270-E317-A59D3241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8390" y="4476303"/>
            <a:ext cx="302259" cy="30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1D28BC-5062-23B7-A2B9-F24EFFC7D6FF}"/>
              </a:ext>
            </a:extLst>
          </p:cNvPr>
          <p:cNvSpPr txBox="1"/>
          <p:nvPr/>
        </p:nvSpPr>
        <p:spPr>
          <a:xfrm>
            <a:off x="7551108" y="5338905"/>
            <a:ext cx="333937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This is an </a:t>
            </a:r>
            <a:r>
              <a:rPr lang="en-US" b="1" dirty="0">
                <a:solidFill>
                  <a:srgbClr val="0070C0"/>
                </a:solidFill>
              </a:rPr>
              <a:t>Availability</a:t>
            </a:r>
            <a:r>
              <a:rPr lang="en-US" dirty="0"/>
              <a:t> concern</a:t>
            </a:r>
          </a:p>
        </p:txBody>
      </p:sp>
      <p:pic>
        <p:nvPicPr>
          <p:cNvPr id="3074" name="Picture 2" descr="Security Goals in Cryptography &amp; System Security — THE CIA TRIAD | by  Saniya Nande | Medium">
            <a:extLst>
              <a:ext uri="{FF2B5EF4-FFF2-40B4-BE49-F238E27FC236}">
                <a16:creationId xmlns:a16="http://schemas.microsoft.com/office/drawing/2014/main" id="{B8F181A6-9770-7E5D-7E5F-857B7DE45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259" y="180692"/>
            <a:ext cx="1947411" cy="172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4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138941-5ACC-2A54-EC3E-2E08348AE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312667A-B944-B5F5-71C5-A86642839A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64E14DF-A8E4-CB88-DD49-6D09A5EC99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511F10-0BF9-CBB1-C845-10A488608D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A10435-63CD-7C7C-B2D4-6AEA4A8447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88C97D-44EA-44FC-3763-3B796C1D8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3D712-FD9E-891F-8BF4-F502277C04E6}"/>
              </a:ext>
            </a:extLst>
          </p:cNvPr>
          <p:cNvSpPr txBox="1"/>
          <p:nvPr/>
        </p:nvSpPr>
        <p:spPr>
          <a:xfrm>
            <a:off x="228600" y="152400"/>
            <a:ext cx="68964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Id </a:t>
            </a:r>
            <a:r>
              <a:rPr lang="en-US" dirty="0" err="1">
                <a:latin typeface="Consolas" panose="020B0609020204030204" pitchFamily="49" charset="0"/>
              </a:rPr>
              <a:t>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Name </a:t>
            </a:r>
            <a:r>
              <a:rPr lang="en-US" dirty="0" err="1">
                <a:latin typeface="Consolas" panose="020B0609020204030204" pitchFamily="49" charset="0"/>
              </a:rPr>
              <a:t>name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Order </a:t>
            </a:r>
            <a:r>
              <a:rPr lang="en-US" dirty="0" err="1">
                <a:latin typeface="Consolas" panose="020B0609020204030204" pitchFamily="49" charset="0"/>
              </a:rPr>
              <a:t>order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7494B98-3A20-84BB-3EDF-1AF8E9E5C715}"/>
                  </a:ext>
                </a:extLst>
              </p14:cNvPr>
              <p14:cNvContentPartPr/>
              <p14:nvPr/>
            </p14:nvContentPartPr>
            <p14:xfrm>
              <a:off x="3952755" y="522615"/>
              <a:ext cx="3021120" cy="145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7494B98-3A20-84BB-3EDF-1AF8E9E5C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8755" y="414975"/>
                <a:ext cx="3128760" cy="360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BCB5BAA-16B3-F03B-C3B2-5AFBCB646446}"/>
              </a:ext>
            </a:extLst>
          </p:cNvPr>
          <p:cNvSpPr txBox="1"/>
          <p:nvPr/>
        </p:nvSpPr>
        <p:spPr>
          <a:xfrm>
            <a:off x="1011360" y="2266771"/>
            <a:ext cx="8903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Customers with at least 500 credit score can pay by invoice (good thing). Customers with a credit score less than 500 must pay by credit card (bad thing?)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F6B22-5898-C336-13BA-F8E299011DCF}"/>
              </a:ext>
            </a:extLst>
          </p:cNvPr>
          <p:cNvSpPr txBox="1"/>
          <p:nvPr/>
        </p:nvSpPr>
        <p:spPr>
          <a:xfrm>
            <a:off x="1011360" y="3808095"/>
            <a:ext cx="906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Credit score is based on payment history, and is a dynamic value</a:t>
            </a:r>
          </a:p>
        </p:txBody>
      </p:sp>
    </p:spTree>
    <p:extLst>
      <p:ext uri="{BB962C8B-B14F-4D97-AF65-F5344CB8AC3E}">
        <p14:creationId xmlns:p14="http://schemas.microsoft.com/office/powerpoint/2010/main" val="296291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C28F7CE-3333-EFB9-F600-100A612BC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5C586E-EDB1-B478-5130-67F6D94B6F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B09E5C5-4E2F-3A0C-FBBE-E131CA86B8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2C7EEA-443C-F824-94CC-D6703BEA1F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5E423B8-232B-2184-9CCE-686A38ED50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0DE459-1958-479E-99FC-1893B10D4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00F1CE-6914-C270-00F8-0AAF5CF90899}"/>
              </a:ext>
            </a:extLst>
          </p:cNvPr>
          <p:cNvSpPr txBox="1"/>
          <p:nvPr/>
        </p:nvSpPr>
        <p:spPr>
          <a:xfrm>
            <a:off x="228600" y="152400"/>
            <a:ext cx="90492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</a:t>
            </a:r>
            <a:r>
              <a:rPr lang="en-US" b="1" dirty="0">
                <a:latin typeface="Consolas" panose="020B0609020204030204" pitchFamily="49" charset="0"/>
              </a:rPr>
              <a:t>synchronized</a:t>
            </a:r>
            <a:r>
              <a:rPr lang="en-US" dirty="0"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setCreditScore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this.creditScore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</a:t>
            </a:r>
            <a:r>
              <a:rPr lang="en-US" b="1" dirty="0">
                <a:latin typeface="Consolas" panose="020B0609020204030204" pitchFamily="49" charset="0"/>
              </a:rPr>
              <a:t>synchronized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isAcceptedForInvoicePayment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creditScore.compute</a:t>
            </a:r>
            <a:r>
              <a:rPr lang="en-US" dirty="0">
                <a:latin typeface="Consolas" panose="020B0609020204030204" pitchFamily="49" charset="0"/>
              </a:rPr>
              <a:t>() &gt; MIN_INVOICE_SCORE;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3449BD-F73E-080F-4536-870BEC377D15}"/>
              </a:ext>
            </a:extLst>
          </p:cNvPr>
          <p:cNvSpPr txBox="1"/>
          <p:nvPr/>
        </p:nvSpPr>
        <p:spPr>
          <a:xfrm>
            <a:off x="838200" y="4419600"/>
            <a:ext cx="739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Synchronized = </a:t>
            </a:r>
            <a:r>
              <a:rPr lang="en-US" dirty="0"/>
              <a:t>only one thread is allowed to use method at a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CE89DD9-91F3-DCF7-34D5-CC7636425C6C}"/>
                  </a:ext>
                </a:extLst>
              </p14:cNvPr>
              <p14:cNvContentPartPr/>
              <p14:nvPr/>
            </p14:nvContentPartPr>
            <p14:xfrm>
              <a:off x="3714795" y="3015975"/>
              <a:ext cx="1128600" cy="16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CE89DD9-91F3-DCF7-34D5-CC7636425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0795" y="2908335"/>
                <a:ext cx="1236240" cy="381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5533567-67F5-466E-05AD-8E2CF84BB86E}"/>
              </a:ext>
            </a:extLst>
          </p:cNvPr>
          <p:cNvSpPr txBox="1"/>
          <p:nvPr/>
        </p:nvSpPr>
        <p:spPr>
          <a:xfrm>
            <a:off x="3276600" y="3570790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takes some time to compute…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DD73A-1AE0-F767-F556-A33D69BC51D3}"/>
              </a:ext>
            </a:extLst>
          </p:cNvPr>
          <p:cNvSpPr txBox="1"/>
          <p:nvPr/>
        </p:nvSpPr>
        <p:spPr>
          <a:xfrm>
            <a:off x="1981200" y="4865071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users = threads have to </a:t>
            </a:r>
            <a:r>
              <a:rPr lang="en-US" b="1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344107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513604-8060-CA79-9B69-C501FC8F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272AC32-A21E-A6F0-FB59-A97A48FADA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D9A2FE5-9212-BFC4-2C5E-CE49E39C0B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E079112-5C49-50CB-7AF2-DC99B19258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C6FFCBF-D40C-BF74-799B-5C46F84D72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DDDBF3-1D82-62B4-0797-0B473858F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46490-5320-CA9C-DD1D-2D9AA7B1EFD6}"/>
              </a:ext>
            </a:extLst>
          </p:cNvPr>
          <p:cNvSpPr txBox="1"/>
          <p:nvPr/>
        </p:nvSpPr>
        <p:spPr>
          <a:xfrm>
            <a:off x="228600" y="152400"/>
            <a:ext cx="904927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Customer {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static final int MIN_INVOICE_SCORE = 500;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</a:t>
            </a:r>
            <a:r>
              <a:rPr lang="en-US" b="1" dirty="0">
                <a:latin typeface="Consolas" panose="020B0609020204030204" pitchFamily="49" charset="0"/>
              </a:rPr>
              <a:t>synchronized</a:t>
            </a:r>
            <a:r>
              <a:rPr lang="en-US" dirty="0">
                <a:latin typeface="Consolas" panose="020B0609020204030204" pitchFamily="49" charset="0"/>
              </a:rPr>
              <a:t> void </a:t>
            </a:r>
            <a:r>
              <a:rPr lang="en-US" dirty="0" err="1">
                <a:latin typeface="Consolas" panose="020B0609020204030204" pitchFamily="49" charset="0"/>
              </a:rPr>
              <a:t>setCreditScore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this.creditScore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creditScore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public </a:t>
            </a:r>
            <a:r>
              <a:rPr lang="en-US" b="1" dirty="0">
                <a:latin typeface="Consolas" panose="020B0609020204030204" pitchFamily="49" charset="0"/>
              </a:rPr>
              <a:t>synchronized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isAcceptedForInvoicePayment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creditScore.compute</a:t>
            </a:r>
            <a:r>
              <a:rPr lang="en-US" dirty="0">
                <a:latin typeface="Consolas" panose="020B0609020204030204" pitchFamily="49" charset="0"/>
              </a:rPr>
              <a:t>() &gt; MIN_INVOICE_SCORE;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EADB-2E11-BE40-59E5-93EADCA48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82496"/>
              </p:ext>
            </p:extLst>
          </p:nvPr>
        </p:nvGraphicFramePr>
        <p:xfrm>
          <a:off x="1524000" y="4178385"/>
          <a:ext cx="8610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0">
                  <a:extLst>
                    <a:ext uri="{9D8B030D-6E8A-4147-A177-3AD203B41FA5}">
                      <a16:colId xmlns:a16="http://schemas.microsoft.com/office/drawing/2014/main" val="2249948989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851895965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2282795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Probable cause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898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waits and poor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System fails to access customer data in a reliable way and times 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60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Orders timing out at checkout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Availability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 system fails to retrieve necessary data to process the order in a timely fashion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065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529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8163</TotalTime>
  <Words>3065</Words>
  <Application>Microsoft Office PowerPoint</Application>
  <PresentationFormat>Widescreen</PresentationFormat>
  <Paragraphs>562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Helvetica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Pearsall, Reese</cp:lastModifiedBy>
  <cp:revision>61</cp:revision>
  <dcterms:created xsi:type="dcterms:W3CDTF">2022-08-21T16:55:59Z</dcterms:created>
  <dcterms:modified xsi:type="dcterms:W3CDTF">2025-03-12T19:52:13Z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