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27" r:id="rId11"/>
    <p:sldId id="428" r:id="rId12"/>
    <p:sldId id="418" r:id="rId13"/>
    <p:sldId id="429" r:id="rId14"/>
    <p:sldId id="430" r:id="rId15"/>
    <p:sldId id="431" r:id="rId16"/>
    <p:sldId id="423" r:id="rId17"/>
    <p:sldId id="432" r:id="rId18"/>
    <p:sldId id="419" r:id="rId19"/>
    <p:sldId id="425" r:id="rId20"/>
    <p:sldId id="420" r:id="rId21"/>
    <p:sldId id="421" r:id="rId22"/>
    <p:sldId id="433" r:id="rId23"/>
    <p:sldId id="422" r:id="rId24"/>
    <p:sldId id="424" r:id="rId25"/>
    <p:sldId id="426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6D28B"/>
    <a:srgbClr val="E2BC00"/>
    <a:srgbClr val="FFD700"/>
    <a:srgbClr val="FFCC00"/>
    <a:srgbClr val="E5E18B"/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>
      <p:cViewPr>
        <p:scale>
          <a:sx n="100" d="100"/>
          <a:sy n="100" d="100"/>
        </p:scale>
        <p:origin x="774" y="4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26:43.1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31890 671 24575,'36'0'0,"136"4"0,-144-1 0,0 1 0,0 1 0,-1 2 0,30 10 0,-10-1 0,-29-11 0,0 1 0,0 0 0,-1 1 0,0 1 0,-1 1 0,0 0 0,0 1 0,-1 1 0,23 21 0,-18-10 0,-1 1 0,-2 1 0,0 0 0,19 38 0,43 114 0,-21-43 0,-17-46 0,32 97 0,-61-146 0,-1 2 0,-2-1 0,-2 1 0,-2 0 0,1 51 0,16 519 0,-22-529 0,-4 0 0,-3-1 0,-3 0 0,-4-1 0,-4 0 0,-2-1 0,-5-1 0,-59 130 0,32-106 0,21-43 0,2 1 0,3 2 0,-36 123 0,7 190 0,44-262 0,-5 0 0,-41 148 0,42-217 0,-1 0 0,-3-2 0,-2 0 0,-1-1 0,-2-1 0,-1-2 0,-32 37 0,-233 222 0,208-220 0,2 4 0,-110 142 0,22 26 0,-124 167 0,228-335 0,-2-4 0,-4-2 0,-81 65 0,50-61 0,-3-5 0,-3-5 0,-141 67 0,-362 133 0,431-193 0,-337 121 0,370-151 0,-244 43 0,122-43 0,-619 70 0,-599-106 0,1307-11 0,-375-37 0,8-39 0,254 33 0,286 44 0,-202-22 0,180 22 0,0 1 0,1 1 0,-1 1 0,1 2 0,-35 8 0,45-8 0,1-2 0,-1 0 0,0 0 0,-23-3 0,-44 5 0,-310 28 0,249-26 0,-221 39 0,293-33 0,-137 6 0,-78-19 0,122-1 0,-4812 2 0,4196 23 0,-15 1 0,-890-44 0,-228 12 0,1093 11 0,677-3 0,-963-33 0,-316-145 0,1215 142 0,-234-73 0,-191-94 0,557 176 0,-40-12 0,-613-200 0,142 95 0,-8 36 0,448 76 0,-239-86 0,104 28 0,176 59 0,-391-118 0,130-1 0,262 103 0,-190-97 0,248 116 0,1-3 0,1-1 0,-76-72 0,97 79 0,0-1 0,2-1 0,1-1 0,1-1 0,1-1 0,-28-58 0,-25-57 0,-18-42 0,-23-41 0,68 142 0,18 35 0,-2 1 0,-71-89 0,-162-197 0,130 149 0,65 87 0,46 72 0,-2 2 0,-1 0 0,-55-44 0,-13-11 0,90 78 0,-100-96 0,4-5 0,-122-168 0,123 133 0,-127-201 0,186 269 0,-17-26 0,-52-130 0,94 192 0,2-1 0,1 0 0,2-1 0,2 0 0,1-1 0,2 0 0,1-61 0,7-8 0,4 0 0,25-126 0,-22 198 0,1 1 0,2-1 0,1 2 0,27-45 0,-15 29 0,3-2 0,2 2 0,3 1 0,1 1 0,2 2 0,3 2 0,1 2 0,2 1 0,1 3 0,2 1 0,62-34 0,-73 50 0,0 2 0,0 2 0,2 2 0,43-12 0,160-25 0,-80 33 0,-1 6 0,167 10 0,-176 3 0,-149 0 0,0-1 0,1 0 0,-1 0 0,0 0 0,0 0 0,0 0 0,1 0 0,-1 0 0,0-1 0,0 1 0,0-1 0,0 0 0,0 0 0,0 0 0,0 0 0,0 0 0,0 0 0,0 0 0,0 0 0,-1-1 0,4-2 0,-5 2 0,1-1 0,-1 0 0,0 1 0,0-1 0,0 1 0,0-1 0,0 1 0,-1-1 0,1 0 0,-1 1 0,1-1 0,-1 1 0,0 0 0,0-1 0,0 1 0,0 0 0,-1-1 0,-2-2 0,-4-10 0,-1 1 0,-1 0 0,0 1 0,-1 0 0,0 1 0,-1 0 0,-16-13 0,-11-4 0,-50-28 0,76 49 0,-126-88 0,-18-12 0,99 75 0,4 3 0,1-2 0,-83-68 0,122 84 0,30 18 0,32 20 0,89 49 0,234 164 0,-188-84 0,-33-29 0,-149-122 0,0 1 0,-1 0 0,1 0 0,-1-1 0,1 1 0,-1 0 0,1 0 0,-1 0 0,0 0 0,1 0 0,-1-1 0,0 1 0,0 0 0,0 0 0,0 0 0,0 0 0,0 0 0,0 0 0,0 0 0,0 0 0,0 0 0,0 0 0,-1 0 0,1-1 0,0 1 0,-1 0 0,1 0 0,0 0 0,-1 0 0,1-1 0,-1 1 0,1 0 0,-1 0 0,0-1 0,1 1 0,-1 0 0,0-1 0,1 1 0,-1-1 0,0 1 0,0-1 0,0 1 0,0-1 0,-44 27 0,35-22 0,-350 214 0,326-196 0,1 2 0,2 2 0,0 1 0,-30 36 0,-6 5 0,-49 59 0,54-56 0,41-47-1365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25.2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0 116 24575,'1'-5'0,"0"1"0,0 0 0,0 0 0,0-1 0,1 1 0,0 0 0,-1 0 0,2 0 0,-1 1 0,0-1 0,1 0 0,-1 1 0,1-1 0,0 1 0,0 0 0,1 0 0,-1 0 0,0 1 0,1-1 0,0 1 0,7-4 0,-1 1 0,0 0 0,1 0 0,-1 1 0,1 0 0,0 1 0,0 0 0,15-1 0,-16 3 0,0 1 0,0 0 0,0 1 0,0 0 0,0 0 0,-1 1 0,1 0 0,0 1 0,-1 0 0,0 1 0,1 0 0,-1 0 0,-1 1 0,1 0 0,-1 0 0,0 1 0,0 0 0,0 1 0,-1 0 0,0 0 0,0 0 0,-1 1 0,9 13 0,-7-7 0,0 0 0,-1 0 0,-1 1 0,0 0 0,0 0 0,-2 0 0,0 1 0,-1 0 0,0-1 0,-1 1 0,-1 0 0,-1 0 0,0 0 0,-3 18 0,0-21 0,-1 0 0,-1 0 0,0 0 0,-1-1 0,0 0 0,-1 0 0,0 0 0,-1-1 0,0 0 0,-1-1 0,-13 13 0,-19 27 0,23-26 0,-1-1 0,-1-1 0,-1 0 0,-1-2 0,-34 26 0,51-42 0,1 0 0,0 0 0,1 1 0,-1 0 0,1-1 0,0 1 0,0 1 0,0-1 0,1 0 0,0 1 0,0-1 0,0 1 0,1-1 0,-1 1 0,2 0 0,-2 8 0,0 12 0,1 0 0,3 34 0,21 111-1365,-5-79-5461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25.6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35 218 24575,'0'-4'0,"0"-5"0,0-5 0,0-4 0,-4-2 0,-1-6 0,-4-10 0,0-11 0,1 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26.6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24575,'1'-1'0,"-1"0"0,0 0 0,1 0 0,-1 0 0,1 0 0,-1 1 0,1-1 0,-1 0 0,1 0 0,0 0 0,-1 1 0,1-1 0,0 0 0,0 1 0,-1-1 0,1 1 0,0-1 0,0 1 0,0-1 0,0 1 0,0 0 0,0-1 0,0 1 0,0 0 0,-1 0 0,1 0 0,0-1 0,1 1 0,31-3 0,-15 4 0,0 1 0,0 1 0,0 0 0,0 1 0,-1 1 0,1 1 0,32 15 0,-17-4 0,0 1 0,55 41 0,-80-53 0,-1 0 0,1 1 0,-1 0 0,0 0 0,-1 0 0,1 1 0,6 12 0,-11-16 0,0 0 0,0-1 0,-1 1 0,1 0 0,-1 0 0,0 0 0,-1 0 0,1 0 0,0 0 0,-1 0 0,0 1 0,0-1 0,0 0 0,-1 0 0,0 0 0,1 0 0,-1 0 0,-1 0 0,1 0 0,-3 5 0,-4 6 0,0 0 0,-2 0 0,0 0 0,0-2 0,-1 1 0,-24 21 0,-87 63 0,49-42 0,67-51 0,1 0 0,0 1 0,0-1 0,1 1 0,-1 0 0,1 0 0,1 1 0,-1-1 0,1 1 0,0 0 0,0 0 0,1 0 0,0 0 0,0 0 0,1 0 0,0 1 0,0-1 0,1 1 0,0-1 0,0 0 0,1 1 0,0-1 0,3 14 0,4 12 0,2-2 0,1 1 0,29 57 0,-35-78 0,82 194-1365,-70-154-5461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26.9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24575,'8'0'0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27.9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91 24575,'0'-3'0,"0"-1"0,0 1 0,1 0 0,-1-1 0,1 1 0,0 0 0,0 0 0,0 0 0,0 0 0,0 0 0,1 0 0,-1 0 0,1 0 0,0 0 0,0 1 0,0-1 0,0 0 0,4-2 0,-2 1 0,1 1 0,0 0 0,0 0 0,0 1 0,0-1 0,0 1 0,0 0 0,1 1 0,-1-1 0,7 0 0,2 0 0,0 1 0,0 0 0,1 1 0,-1 1 0,0 0 0,0 1 0,24 5 0,-27-3 0,0-1 0,-1 1 0,0 1 0,0 0 0,0 0 0,0 1 0,-1 0 0,0 1 0,0 0 0,0 0 0,-1 1 0,0 0 0,-1 1 0,0-1 0,0 1 0,-1 1 0,0-1 0,-1 1 0,0 0 0,0 1 0,-1-1 0,-1 1 0,1-1 0,-2 1 0,0 0 0,0 0 0,-1 1 0,0-1 0,-1 0 0,0 0 0,-1 1 0,0-1 0,0 0 0,-2 0 0,1 0 0,-1 0 0,-1-1 0,0 1 0,-1-1 0,0 0 0,0 0 0,-8 11 0,4-10 0,1 1 0,-2-1 0,0-1 0,0 0 0,0 0 0,-2-1 0,-23 16 0,1-7 0,-60 24 0,67-31 0,25-10 4,0 0-1,-1 0 1,1 0 0,0 0-1,0 0 1,0 1 0,0-1-1,0 1 1,0-1-1,0 1 1,0 0 0,0 0-1,1 0 1,-1 0 0,1 0-1,0 0 1,-1 0-1,1 0 1,0 1 0,0-1-1,1 0 1,-1 1 0,0 2-1,0 3-106,1-1 1,0 1-1,1-1 0,0 1 0,0-1 1,3 10-1,0-2-630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28.2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 24575,'4'0'0,"2"-4"0,6-8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29.1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 24575,'3'-2'0,"0"-1"0,0 1 0,0 0 0,1 1 0,-1-1 0,1 1 0,0-1 0,-1 1 0,1 0 0,0 0 0,0 0 0,4 1 0,52-3 0,-37 3 0,13 0 0,-1 0 0,1 3 0,-1 1 0,44 10 0,-60-9 0,0 1 0,0 0 0,-1 2 0,0 0 0,0 1 0,-1 0 0,0 2 0,0 0 0,18 16 0,-33-25 0,1 1 0,0-1 0,-1 0 0,1 1 0,-1 0 0,0-1 0,0 1 0,0 0 0,0 0 0,-1 0 0,1 0 0,-1 0 0,0 1 0,0-1 0,0 0 0,0 1 0,0-1 0,-1 1 0,1-1 0,-1 0 0,0 1 0,0-1 0,0 1 0,-1-1 0,1 1 0,-3 4 0,0-1 0,0 1 0,-1-2 0,0 1 0,-1 0 0,1-1 0,-1 0 0,-1 0 0,1 0 0,-1-1 0,-10 8 0,2 0 0,-1-2 0,-1 0 0,0-1 0,0 0 0,-1-1 0,0-1 0,0-1 0,-1 0 0,0-2 0,-32 7 0,41-11 0,-1 0 0,1 1 0,0 0 0,0 0 0,-1 1 0,2 1 0,-10 4 0,15-7 0,1 1 0,-1 0 0,1 0 0,-1 1 0,1-1 0,0 0 0,0 1 0,0 0 0,0-1 0,1 1 0,-1 0 0,1 0 0,-1 0 0,1 0 0,0 0 0,0 0 0,0 0 0,1 0 0,-1 0 0,1 1 0,0-1 0,0 0 0,0 0 0,1 7 0,6 46-73,2 0 1,27 85-1,-19-77-1074,0-1-5679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29.4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24575,'3'4'0,"3"5"0,-1 5 0,-1 3 0,2 0 0,5-3 0,4-9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30.4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50 24575,'1'-1'0,"-1"-1"0,0 1 0,1 0 0,-1 0 0,1 0 0,0 0 0,-1 0 0,1 0 0,0 1 0,0-1 0,-1 0 0,1 0 0,0 0 0,0 1 0,0-1 0,0 0 0,0 1 0,0-1 0,0 1 0,0-1 0,0 1 0,2-1 0,28-9 0,-27 9 0,24-5 0,1 0 0,0 3 0,-1 0 0,1 2 0,34 2 0,144 23 0,-193-22 0,18 3 0,53 16 0,-78-19 0,0 0 0,0 0 0,0 1 0,-1 0 0,1 1 0,-1-1 0,0 1 0,0 1 0,0-1 0,-1 1 0,1 0 0,-1 0 0,8 11 0,-12-13 0,1 1 0,-1-1 0,0 1 0,0-1 0,0 1 0,0 0 0,-1-1 0,1 1 0,-1 0 0,0 0 0,0-1 0,-1 1 0,1 0 0,-1-1 0,0 1 0,0 0 0,0-1 0,0 1 0,0-1 0,-1 1 0,0-1 0,1 0 0,-1 1 0,-1-1 0,-2 3 0,-6 9 0,-1-1 0,0-1 0,-24 21 0,2-8 0,-2-1 0,0-2 0,-50 24 0,48-28 0,0 2 0,1 2 0,-40 33 0,73-52-1,0 0 1,0 0-1,0 1 0,1-1 0,-1 1 0,1-1 1,1 1-1,-1 0 0,0 0 0,1 0 1,0 1-1,0-1 0,1 0 0,0 1 0,0-1 1,0 1-1,0-1 0,1 9 0,1 7 26,2 0-1,0 0 0,10 36 0,-8-40-313,0 1-1,-2 0 1,0 0-1,1 30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30.7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9:01:23.4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23918,'25691'0'0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9:01:31.3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5027 4472 24528,'-5027'-4472'0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9:01:37.9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3836 3969 24542,'-3836'-3969'0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9:01:43.3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6324 0 24542,'-6324'4762'0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12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1890 1 24575,'-2'11'0,"0"0"0,0 0 0,-1 0 0,-1 0 0,0 0 0,0-1 0,-12 20 0,4-5 0,-199 339 0,76-146 0,81-123 0,-76 187 0,13-12 0,21-54 0,-31 96 0,-134 275 0,192-451 0,-156 275 0,102-202 0,82-137 0,-130 175 0,134-199 0,-6 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17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2615 0 24575,'-2'16'0,"-1"-1"0,0 1 0,-1-1 0,-1 0 0,0-1 0,-1 1 0,-10 16 0,10-19 0,-58 121 0,-86 132 0,44-79 0,41-67 0,-84 188 0,41-76 0,53-129 0,25-51 0,3 1 0,-27 74 0,-208 567 0,225-610 0,-66 136 0,79-176 0,-2-1 0,-61 76 0,20-31 0,-87 147 0,-16 22 0,-53 23 0,215-270 0,-219 290 0,212-281 0,-8 11 0,-1-1 0,-2-1 0,0-1 0,-51 37 0,22-13 0,17-14 0,29-27 7,1-1 0,0 2 0,1-1 0,0 1-1,1 0 1,-10 19 0,-7 12-1420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24.1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24575,'0'4'0,"4"1"0,5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08:57:23.9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14 166 24575,'-7'-24'0,"6"22"0,0-1 0,0 1 0,0-1 0,1 1 0,-1-1 0,0 0 0,1 1 0,0-1 0,0 0 0,0-4 0,1 2 0,0 0 0,0 0 0,0 0 0,1 0 0,0 1 0,0-1 0,0 1 0,1-1 0,-1 1 0,1 0 0,0 0 0,1 0 0,-1 0 0,0 1 0,1-1 0,0 1 0,0 0 0,0 0 0,0 0 0,1 0 0,-1 1 0,1 0 0,-1 0 0,1 0 0,0 1 0,0-1 0,9 0 0,13-3 0,0 2 0,0 1 0,0 1 0,28 3 0,-20-1 0,-13-1 0,-1 1 0,0 2 0,0 0 0,0 1 0,0 1 0,0 0 0,-1 2 0,31 14 0,-41-15 0,1 0 0,-1 1 0,0 0 0,0 0 0,-1 1 0,0 1 0,0-1 0,-1 1 0,0 1 0,-1 0 0,0 0 0,0 0 0,-1 1 0,-1 0 0,1 0 0,4 17 0,-6-16 0,-1 1 0,0-1 0,0 1 0,-1 0 0,-1 0 0,0 0 0,-1 0 0,-1 0 0,0 0 0,0-1 0,-2 1 0,1 0 0,-1-1 0,-1 1 0,-1-1 0,1 0 0,-2 0 0,0-1 0,0 1 0,-1-1 0,0-1 0,-1 1 0,0-1 0,-1-1 0,0 0 0,-11 10 0,-17 10 0,-1-1 0,-72 41 0,-29 19 0,135-85 0,0 0 0,0 1 0,1 0 0,-1-1 0,1 1 0,0 1 0,0-1 0,0 0 0,0 1 0,1 0 0,0-1 0,0 1 0,0 0 0,1 0 0,-1 0 0,1 0 0,0 1 0,1-1 0,-1 0 0,1 0 0,0 0 0,1 9 0,2 2 0,0-1 0,0 0 0,2 0 0,0 0 0,0 0 0,9 15 0,7 21-1365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3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1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customXml" Target="../ink/ink6.xml"/><Relationship Id="rId21" Type="http://schemas.openxmlformats.org/officeDocument/2006/relationships/customXml" Target="../ink/ink15.xml"/><Relationship Id="rId7" Type="http://schemas.openxmlformats.org/officeDocument/2006/relationships/customXml" Target="../ink/ink8.xml"/><Relationship Id="rId12" Type="http://schemas.openxmlformats.org/officeDocument/2006/relationships/image" Target="../media/image20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29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0.xml"/><Relationship Id="rId24" Type="http://schemas.openxmlformats.org/officeDocument/2006/relationships/image" Target="../media/image26.png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customXml" Target="../ink/ink14.xml"/><Relationship Id="rId4" Type="http://schemas.openxmlformats.org/officeDocument/2006/relationships/image" Target="../media/image16.png"/><Relationship Id="rId9" Type="http://schemas.openxmlformats.org/officeDocument/2006/relationships/customXml" Target="../ink/ink9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18.xml"/><Relationship Id="rId30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ESOF 422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spc="-204" dirty="0">
                <a:latin typeface="Arial" panose="020B0604020202020204" pitchFamily="34" charset="0"/>
                <a:cs typeface="Arial" panose="020B0604020202020204" pitchFamily="34" charset="0"/>
              </a:rPr>
              <a:t>Advanced Software Engineering: Cyber Practices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F6D28B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67000" y="266332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Secure by Design (Part 3)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9829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4E9B8-0CF2-48ED-6C1B-D09DC4AA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F230EA-01B2-FBF2-1FBD-6C237FC3858C}"/>
              </a:ext>
            </a:extLst>
          </p:cNvPr>
          <p:cNvSpPr txBox="1"/>
          <p:nvPr/>
        </p:nvSpPr>
        <p:spPr>
          <a:xfrm>
            <a:off x="4495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9A278247-28B4-C329-0A51-712F61958122}"/>
              </a:ext>
            </a:extLst>
          </p:cNvPr>
          <p:cNvSpPr txBox="1"/>
          <p:nvPr/>
        </p:nvSpPr>
        <p:spPr>
          <a:xfrm>
            <a:off x="1566949" y="3150054"/>
            <a:ext cx="882950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Software Development Lifecycle, Testing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498D02-4D35-D566-50E0-A1F17684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D92F699-0CCD-C5CD-FF3D-FD990431529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C8B5AF2-5AD4-BB17-D6D7-AD36591DB6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6CB7489-88BD-0E7F-D165-624F27A0B2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080B45D-9611-E629-78CE-E7FC566CA9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04049E-1D00-DC45-8DC9-BD9572F7C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38C2CA4-CF6F-DD40-385C-C9F5A2EA2437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C51DA308-A6DC-4974-AF66-9C11194C3B30}"/>
              </a:ext>
            </a:extLst>
          </p:cNvPr>
          <p:cNvSpPr/>
          <p:nvPr/>
        </p:nvSpPr>
        <p:spPr>
          <a:xfrm>
            <a:off x="685800" y="1066800"/>
            <a:ext cx="2590800" cy="2286000"/>
          </a:xfrm>
          <a:prstGeom prst="notchedRightArrow">
            <a:avLst/>
          </a:prstGeom>
          <a:solidFill>
            <a:srgbClr val="7030A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902A4439-4762-550C-2D9C-5A6DD4761D9E}"/>
              </a:ext>
            </a:extLst>
          </p:cNvPr>
          <p:cNvSpPr/>
          <p:nvPr/>
        </p:nvSpPr>
        <p:spPr>
          <a:xfrm>
            <a:off x="2743200" y="1066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51AC1E36-1D17-83FD-894E-F545B5895160}"/>
              </a:ext>
            </a:extLst>
          </p:cNvPr>
          <p:cNvSpPr/>
          <p:nvPr/>
        </p:nvSpPr>
        <p:spPr>
          <a:xfrm>
            <a:off x="4800600" y="1066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3B873228-F0E4-42CA-5EA7-D4EA13CD471D}"/>
              </a:ext>
            </a:extLst>
          </p:cNvPr>
          <p:cNvSpPr/>
          <p:nvPr/>
        </p:nvSpPr>
        <p:spPr>
          <a:xfrm>
            <a:off x="6858000" y="1066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E980817D-AFA8-0F67-45BB-C5D1634E229D}"/>
              </a:ext>
            </a:extLst>
          </p:cNvPr>
          <p:cNvSpPr/>
          <p:nvPr/>
        </p:nvSpPr>
        <p:spPr>
          <a:xfrm>
            <a:off x="8915400" y="1066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A9DE2-7612-D7F3-A979-CFD22CA9AB2F}"/>
              </a:ext>
            </a:extLst>
          </p:cNvPr>
          <p:cNvSpPr txBox="1"/>
          <p:nvPr/>
        </p:nvSpPr>
        <p:spPr>
          <a:xfrm>
            <a:off x="685800" y="3707964"/>
            <a:ext cx="7673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UML Class Diagrams, Sequence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any design patterns?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external components are there?</a:t>
            </a:r>
          </a:p>
          <a:p>
            <a:endParaRPr lang="en-US" dirty="0"/>
          </a:p>
          <a:p>
            <a:r>
              <a:rPr lang="en-US" dirty="0"/>
              <a:t>Secure Architecture- Apply security principles when designing the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4C2AF7-927E-2325-39EF-00A4A1CEBE1A}"/>
              </a:ext>
            </a:extLst>
          </p:cNvPr>
          <p:cNvSpPr txBox="1"/>
          <p:nvPr/>
        </p:nvSpPr>
        <p:spPr>
          <a:xfrm>
            <a:off x="1042389" y="28194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“How?”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F7DDD-2362-AF67-ECC0-E9D2D11E552A}"/>
              </a:ext>
            </a:extLst>
          </p:cNvPr>
          <p:cNvSpPr txBox="1"/>
          <p:nvPr/>
        </p:nvSpPr>
        <p:spPr>
          <a:xfrm>
            <a:off x="228600" y="5459528"/>
            <a:ext cx="1072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Principle of least privilege</a:t>
            </a:r>
            <a:r>
              <a:rPr lang="en-US" dirty="0"/>
              <a:t>: Giver users the minimum level of access necessary to perform their tasks.</a:t>
            </a:r>
          </a:p>
        </p:txBody>
      </p:sp>
    </p:spTree>
    <p:extLst>
      <p:ext uri="{BB962C8B-B14F-4D97-AF65-F5344CB8AC3E}">
        <p14:creationId xmlns:p14="http://schemas.microsoft.com/office/powerpoint/2010/main" val="1537011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D81BB0-B89D-0C99-A656-E990C4523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90E6E75-EE12-EE9E-44AF-6A44A968212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5DFA476-DE4A-22DB-2207-BFDC102FC40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2C148CF-B574-9947-3424-E41DD4ACCC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594B19C-2EBE-4CDF-4B98-9BCCC3F263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A7E004-906E-7B0B-9B7D-ECFF4EE5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91BF65-AB4C-72CF-2A28-464D166CE65B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D03954CE-AEE4-B9A5-4505-E5FBE74B0EEF}"/>
              </a:ext>
            </a:extLst>
          </p:cNvPr>
          <p:cNvSpPr/>
          <p:nvPr/>
        </p:nvSpPr>
        <p:spPr>
          <a:xfrm>
            <a:off x="685800" y="1066800"/>
            <a:ext cx="2590800" cy="2286000"/>
          </a:xfrm>
          <a:prstGeom prst="notchedRightArrow">
            <a:avLst/>
          </a:prstGeom>
          <a:solidFill>
            <a:srgbClr val="7030A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4512751C-0C17-EDBA-0BE4-853A5131C77E}"/>
              </a:ext>
            </a:extLst>
          </p:cNvPr>
          <p:cNvSpPr/>
          <p:nvPr/>
        </p:nvSpPr>
        <p:spPr>
          <a:xfrm>
            <a:off x="2743200" y="1066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5D762D91-649A-95F1-8716-451AF1D9F9AA}"/>
              </a:ext>
            </a:extLst>
          </p:cNvPr>
          <p:cNvSpPr/>
          <p:nvPr/>
        </p:nvSpPr>
        <p:spPr>
          <a:xfrm>
            <a:off x="4800600" y="1066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C795BD74-9322-226F-639E-8345DC80259A}"/>
              </a:ext>
            </a:extLst>
          </p:cNvPr>
          <p:cNvSpPr/>
          <p:nvPr/>
        </p:nvSpPr>
        <p:spPr>
          <a:xfrm>
            <a:off x="6858000" y="1066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5AD699DF-BE01-0298-54C0-15248617C515}"/>
              </a:ext>
            </a:extLst>
          </p:cNvPr>
          <p:cNvSpPr/>
          <p:nvPr/>
        </p:nvSpPr>
        <p:spPr>
          <a:xfrm>
            <a:off x="8915400" y="1066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DD231-0598-725C-6401-520D8E4D5574}"/>
              </a:ext>
            </a:extLst>
          </p:cNvPr>
          <p:cNvSpPr txBox="1"/>
          <p:nvPr/>
        </p:nvSpPr>
        <p:spPr>
          <a:xfrm>
            <a:off x="685800" y="3707964"/>
            <a:ext cx="7673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UML Class Diagrams, Sequence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any design patterns?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external components are there?</a:t>
            </a:r>
          </a:p>
          <a:p>
            <a:endParaRPr lang="en-US" dirty="0"/>
          </a:p>
          <a:p>
            <a:r>
              <a:rPr lang="en-US" dirty="0"/>
              <a:t>Secure Architecture- Apply security principles when designing the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6B7F9-49A8-DA24-6E58-143D96DAD0AE}"/>
              </a:ext>
            </a:extLst>
          </p:cNvPr>
          <p:cNvSpPr txBox="1"/>
          <p:nvPr/>
        </p:nvSpPr>
        <p:spPr>
          <a:xfrm>
            <a:off x="1042389" y="2819400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“How?”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BFCE6-C739-F40D-8C7C-EF669D3E6BA6}"/>
              </a:ext>
            </a:extLst>
          </p:cNvPr>
          <p:cNvSpPr txBox="1"/>
          <p:nvPr/>
        </p:nvSpPr>
        <p:spPr>
          <a:xfrm>
            <a:off x="381000" y="5540456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Principle of secure defaults</a:t>
            </a:r>
            <a:r>
              <a:rPr lang="en-US" dirty="0"/>
              <a:t>: The default configurations should favor security rather than convenience</a:t>
            </a:r>
          </a:p>
        </p:txBody>
      </p:sp>
    </p:spTree>
    <p:extLst>
      <p:ext uri="{BB962C8B-B14F-4D97-AF65-F5344CB8AC3E}">
        <p14:creationId xmlns:p14="http://schemas.microsoft.com/office/powerpoint/2010/main" val="97077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5558CF8-85BA-EF20-4E62-EE27B6EF4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2181539-FAAF-04D1-9BC8-D28FB7BD808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770B7C1-FCE2-05DE-5D59-60EC369CBD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1190FDB-199A-1F74-3182-E5A1B36130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10568CA-C09E-B3BB-D7E4-6B1222B49B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405115-C388-F8A6-A9C3-1615B739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D4600E6-ADC1-8505-DC32-F9CCFB26787E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6477B64B-61CF-CEE5-C099-6625940ADC6F}"/>
              </a:ext>
            </a:extLst>
          </p:cNvPr>
          <p:cNvSpPr/>
          <p:nvPr/>
        </p:nvSpPr>
        <p:spPr>
          <a:xfrm>
            <a:off x="685800" y="1066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5F401662-AD33-2F92-1147-DE6D4D5E7978}"/>
              </a:ext>
            </a:extLst>
          </p:cNvPr>
          <p:cNvSpPr/>
          <p:nvPr/>
        </p:nvSpPr>
        <p:spPr>
          <a:xfrm>
            <a:off x="2743200" y="1066800"/>
            <a:ext cx="2590800" cy="2286000"/>
          </a:xfrm>
          <a:prstGeom prst="notchedRightArrow">
            <a:avLst/>
          </a:prstGeom>
          <a:solidFill>
            <a:srgbClr val="0070C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A150FFBC-3DD4-AA36-E9FF-69210C904DC2}"/>
              </a:ext>
            </a:extLst>
          </p:cNvPr>
          <p:cNvSpPr/>
          <p:nvPr/>
        </p:nvSpPr>
        <p:spPr>
          <a:xfrm>
            <a:off x="4800600" y="1066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CDF76FC9-F0DF-2A8A-DEB0-6781A557227F}"/>
              </a:ext>
            </a:extLst>
          </p:cNvPr>
          <p:cNvSpPr/>
          <p:nvPr/>
        </p:nvSpPr>
        <p:spPr>
          <a:xfrm>
            <a:off x="6858000" y="1066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2F993276-09BA-E572-3BD0-CC41BC4C1844}"/>
              </a:ext>
            </a:extLst>
          </p:cNvPr>
          <p:cNvSpPr/>
          <p:nvPr/>
        </p:nvSpPr>
        <p:spPr>
          <a:xfrm>
            <a:off x="8915400" y="1066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765C-03EB-D800-BA63-159126A66D21}"/>
              </a:ext>
            </a:extLst>
          </p:cNvPr>
          <p:cNvSpPr txBox="1"/>
          <p:nvPr/>
        </p:nvSpPr>
        <p:spPr>
          <a:xfrm>
            <a:off x="685800" y="3853506"/>
            <a:ext cx="4754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Responsibly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Try to step in the shoes of an attacker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D1CAF-20FF-6DC0-0780-4825CFA7641D}"/>
              </a:ext>
            </a:extLst>
          </p:cNvPr>
          <p:cNvSpPr txBox="1"/>
          <p:nvPr/>
        </p:nvSpPr>
        <p:spPr>
          <a:xfrm>
            <a:off x="838200" y="5026719"/>
            <a:ext cx="3095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Bug vs vulnerability 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803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9696198-5D21-AB34-05AD-88C885043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58A0AFF-FA3E-6F06-C2B5-A075B660FC6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5E41A1-4105-0BEA-28BC-67F6347909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BB0DFA9-B3F9-6C29-FD48-557D606CF4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AFD5BD-9DF7-4B2E-FC84-E8592DF60EF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043779-F428-943B-43D0-8992625C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10F2DB-C04C-2EEB-0CBE-16BE4BAE6331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51A9FDE1-F727-EAE4-2C11-E53D9631A8B4}"/>
              </a:ext>
            </a:extLst>
          </p:cNvPr>
          <p:cNvSpPr/>
          <p:nvPr/>
        </p:nvSpPr>
        <p:spPr>
          <a:xfrm>
            <a:off x="685800" y="1066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5AE24C05-5E76-9084-537C-0CA65B711482}"/>
              </a:ext>
            </a:extLst>
          </p:cNvPr>
          <p:cNvSpPr/>
          <p:nvPr/>
        </p:nvSpPr>
        <p:spPr>
          <a:xfrm>
            <a:off x="2743200" y="1066800"/>
            <a:ext cx="2590800" cy="2286000"/>
          </a:xfrm>
          <a:prstGeom prst="notchedRightArrow">
            <a:avLst/>
          </a:prstGeom>
          <a:solidFill>
            <a:srgbClr val="0070C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0447F038-DB4D-C8AF-EE3A-7843A9210F43}"/>
              </a:ext>
            </a:extLst>
          </p:cNvPr>
          <p:cNvSpPr/>
          <p:nvPr/>
        </p:nvSpPr>
        <p:spPr>
          <a:xfrm>
            <a:off x="4800600" y="1066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F3AFC67E-61F8-A987-FF29-C249709744B2}"/>
              </a:ext>
            </a:extLst>
          </p:cNvPr>
          <p:cNvSpPr/>
          <p:nvPr/>
        </p:nvSpPr>
        <p:spPr>
          <a:xfrm>
            <a:off x="6858000" y="1066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13BA9442-9B4F-95E2-9FF2-521681ED8625}"/>
              </a:ext>
            </a:extLst>
          </p:cNvPr>
          <p:cNvSpPr/>
          <p:nvPr/>
        </p:nvSpPr>
        <p:spPr>
          <a:xfrm>
            <a:off x="8915400" y="1066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4DAE19-5B9E-B776-8A64-CB5064EB129D}"/>
              </a:ext>
            </a:extLst>
          </p:cNvPr>
          <p:cNvSpPr txBox="1"/>
          <p:nvPr/>
        </p:nvSpPr>
        <p:spPr>
          <a:xfrm>
            <a:off x="685800" y="3853506"/>
            <a:ext cx="47548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Responsibly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Try to step in the shoes of an attacker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7D1AD0-514E-3562-A646-641D719B379D}"/>
              </a:ext>
            </a:extLst>
          </p:cNvPr>
          <p:cNvSpPr txBox="1"/>
          <p:nvPr/>
        </p:nvSpPr>
        <p:spPr>
          <a:xfrm>
            <a:off x="533400" y="4848337"/>
            <a:ext cx="10713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Bug-</a:t>
            </a:r>
            <a:r>
              <a:rPr lang="en-US" sz="2400" dirty="0"/>
              <a:t> an </a:t>
            </a:r>
            <a:r>
              <a:rPr lang="en-US" sz="2400" i="1" dirty="0"/>
              <a:t>unintended</a:t>
            </a:r>
            <a:r>
              <a:rPr lang="en-US" sz="2400" dirty="0"/>
              <a:t> flaw in code that cause incorrect or unexpected behavior</a:t>
            </a:r>
          </a:p>
          <a:p>
            <a:r>
              <a:rPr lang="en-US" sz="2400" b="1" dirty="0"/>
              <a:t>Vulnerability-</a:t>
            </a:r>
            <a:r>
              <a:rPr lang="en-US" sz="2400" dirty="0"/>
              <a:t> a bug that creates some weakness </a:t>
            </a:r>
            <a:r>
              <a:rPr lang="en-US" sz="2400" i="1" dirty="0"/>
              <a:t>that can be exploited</a:t>
            </a:r>
          </a:p>
        </p:txBody>
      </p:sp>
    </p:spTree>
    <p:extLst>
      <p:ext uri="{BB962C8B-B14F-4D97-AF65-F5344CB8AC3E}">
        <p14:creationId xmlns:p14="http://schemas.microsoft.com/office/powerpoint/2010/main" val="33198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5E7F67-D701-3509-106D-342378FC8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3ED5E6F-94A3-FD61-45B1-0219AD3DA25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945BAE6-9601-4621-A9F5-2DCF92BE90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CCC9B48-09CA-E801-6E61-C74CC5E63B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C08A13F-2308-96B2-5BD8-BD82D9D0FA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779D77-7EE5-3072-7AB2-CB43B573F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36FFBA-5905-DE93-11C6-762403303919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E542063F-CC75-D7B5-DB8C-9E50D2DDB2A0}"/>
              </a:ext>
            </a:extLst>
          </p:cNvPr>
          <p:cNvSpPr/>
          <p:nvPr/>
        </p:nvSpPr>
        <p:spPr>
          <a:xfrm>
            <a:off x="685800" y="1066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52EEF55-0644-E392-4AB1-E7CC0AA3BF60}"/>
              </a:ext>
            </a:extLst>
          </p:cNvPr>
          <p:cNvSpPr/>
          <p:nvPr/>
        </p:nvSpPr>
        <p:spPr>
          <a:xfrm>
            <a:off x="2743200" y="1066800"/>
            <a:ext cx="2590800" cy="2286000"/>
          </a:xfrm>
          <a:prstGeom prst="notchedRightArrow">
            <a:avLst/>
          </a:prstGeom>
          <a:solidFill>
            <a:srgbClr val="0070C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1A8A176B-0BEB-EC6B-52AC-6D3A690B197D}"/>
              </a:ext>
            </a:extLst>
          </p:cNvPr>
          <p:cNvSpPr/>
          <p:nvPr/>
        </p:nvSpPr>
        <p:spPr>
          <a:xfrm>
            <a:off x="4800600" y="1066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744E254A-3744-0F75-D18A-BB4E7CBA35C4}"/>
              </a:ext>
            </a:extLst>
          </p:cNvPr>
          <p:cNvSpPr/>
          <p:nvPr/>
        </p:nvSpPr>
        <p:spPr>
          <a:xfrm>
            <a:off x="6858000" y="1066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E8694145-0114-241C-61C2-761D9E6B055A}"/>
              </a:ext>
            </a:extLst>
          </p:cNvPr>
          <p:cNvSpPr/>
          <p:nvPr/>
        </p:nvSpPr>
        <p:spPr>
          <a:xfrm>
            <a:off x="8915400" y="1066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FA686-21B2-3271-1629-EE70DDBF1EF2}"/>
              </a:ext>
            </a:extLst>
          </p:cNvPr>
          <p:cNvSpPr txBox="1"/>
          <p:nvPr/>
        </p:nvSpPr>
        <p:spPr>
          <a:xfrm>
            <a:off x="685800" y="3853506"/>
            <a:ext cx="51315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Code Responsibly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Try to step in the shoes of an attacker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Secure coding practices (NIST, OWASP)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Static code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1401797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2561FB-4E82-882D-692E-85D32C5F0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887784A-1AA2-D485-F15B-D0AF8F2344E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56756F-57D8-8B00-8A99-5DD39747E6F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6663521-6B71-0DCE-09B6-5CAAEA3266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2047C9C-8F93-0B4D-BFC5-AE939E3538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180190-AEA9-A3C9-BE7E-3CF7E9759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ECE423E-8DC7-E1D1-CEEE-C20A538C8333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62E13D30-15CE-0F9D-92E6-568DE07A1479}"/>
              </a:ext>
            </a:extLst>
          </p:cNvPr>
          <p:cNvSpPr/>
          <p:nvPr/>
        </p:nvSpPr>
        <p:spPr>
          <a:xfrm>
            <a:off x="685800" y="685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A12E1F33-F3D6-E813-0EF1-8FEB288F63F4}"/>
              </a:ext>
            </a:extLst>
          </p:cNvPr>
          <p:cNvSpPr/>
          <p:nvPr/>
        </p:nvSpPr>
        <p:spPr>
          <a:xfrm>
            <a:off x="2743200" y="685800"/>
            <a:ext cx="2590800" cy="2286000"/>
          </a:xfrm>
          <a:prstGeom prst="notchedRightArrow">
            <a:avLst/>
          </a:prstGeom>
          <a:solidFill>
            <a:srgbClr val="0070C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87004CB6-BC47-354D-5256-91EFB08FF396}"/>
              </a:ext>
            </a:extLst>
          </p:cNvPr>
          <p:cNvSpPr/>
          <p:nvPr/>
        </p:nvSpPr>
        <p:spPr>
          <a:xfrm>
            <a:off x="4800600" y="685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FD9312C1-8F27-F9AC-5424-7457B43FB384}"/>
              </a:ext>
            </a:extLst>
          </p:cNvPr>
          <p:cNvSpPr/>
          <p:nvPr/>
        </p:nvSpPr>
        <p:spPr>
          <a:xfrm>
            <a:off x="6858000" y="685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63CB097C-EDEF-E184-1742-B3B53B434817}"/>
              </a:ext>
            </a:extLst>
          </p:cNvPr>
          <p:cNvSpPr/>
          <p:nvPr/>
        </p:nvSpPr>
        <p:spPr>
          <a:xfrm>
            <a:off x="8915400" y="685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pic>
        <p:nvPicPr>
          <p:cNvPr id="3074" name="Picture 2" descr="SonarQube - Wikipedia">
            <a:extLst>
              <a:ext uri="{FF2B5EF4-FFF2-40B4-BE49-F238E27FC236}">
                <a16:creationId xmlns:a16="http://schemas.microsoft.com/office/drawing/2014/main" id="{E5693A08-2BD7-C370-BD1B-FD1DD3C81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0247"/>
            <a:ext cx="5562600" cy="35486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1B93F8-A509-939E-073E-B28A5F209A76}"/>
              </a:ext>
            </a:extLst>
          </p:cNvPr>
          <p:cNvSpPr txBox="1"/>
          <p:nvPr/>
        </p:nvSpPr>
        <p:spPr>
          <a:xfrm>
            <a:off x="6098771" y="3141029"/>
            <a:ext cx="5733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Sonar Qube </a:t>
            </a:r>
            <a:r>
              <a:rPr lang="en-US" dirty="0"/>
              <a:t>is an excellent static analysis tools that can automatically scan for bugs and vulnerabilities in source code,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DD707-7E05-1E8E-9768-181F343C5F07}"/>
              </a:ext>
            </a:extLst>
          </p:cNvPr>
          <p:cNvSpPr txBox="1"/>
          <p:nvPr/>
        </p:nvSpPr>
        <p:spPr>
          <a:xfrm>
            <a:off x="6096000" y="4392151"/>
            <a:ext cx="536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 Smells- </a:t>
            </a:r>
            <a:r>
              <a:rPr lang="en-US" dirty="0"/>
              <a:t>poor coding practices that don’t necessarily cause errors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01251-4C78-5D5A-9ACD-C881B5C8E6DF}"/>
              </a:ext>
            </a:extLst>
          </p:cNvPr>
          <p:cNvSpPr txBox="1"/>
          <p:nvPr/>
        </p:nvSpPr>
        <p:spPr>
          <a:xfrm>
            <a:off x="6095999" y="5334000"/>
            <a:ext cx="536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Technical Debt- </a:t>
            </a:r>
            <a:r>
              <a:rPr lang="en-US" dirty="0"/>
              <a:t>the cost of taking shortcuts during the software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867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58638C-F1CB-4902-827E-D80FB246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0C9701A-A990-6AEA-9895-BA940832037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F9FE9E-31D0-E49C-21E6-73A279BAF8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873C03-A2B0-900D-3F6E-A777287FC1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2D6C50F-DDB3-1EB5-663C-5ADDC5FB52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CCBEB6-B4C7-524B-01BE-E4320FFA4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209B72-48C4-4BD9-C01E-9A2780CA888E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9C497801-3F50-0FD4-00A1-8AF8E3C6288C}"/>
              </a:ext>
            </a:extLst>
          </p:cNvPr>
          <p:cNvSpPr/>
          <p:nvPr/>
        </p:nvSpPr>
        <p:spPr>
          <a:xfrm>
            <a:off x="685800" y="1066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CC6183DF-C86F-CC74-68F7-448F80AB24A2}"/>
              </a:ext>
            </a:extLst>
          </p:cNvPr>
          <p:cNvSpPr/>
          <p:nvPr/>
        </p:nvSpPr>
        <p:spPr>
          <a:xfrm>
            <a:off x="2743200" y="1066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B72234B6-2B67-9FA6-961A-D62AA280E7B0}"/>
              </a:ext>
            </a:extLst>
          </p:cNvPr>
          <p:cNvSpPr/>
          <p:nvPr/>
        </p:nvSpPr>
        <p:spPr>
          <a:xfrm>
            <a:off x="4800600" y="1066800"/>
            <a:ext cx="2590800" cy="2286000"/>
          </a:xfrm>
          <a:prstGeom prst="notchedRightArrow">
            <a:avLst/>
          </a:prstGeom>
          <a:solidFill>
            <a:srgbClr val="00B0F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0656FB16-48FE-575E-BE10-30AF0DAC4E78}"/>
              </a:ext>
            </a:extLst>
          </p:cNvPr>
          <p:cNvSpPr/>
          <p:nvPr/>
        </p:nvSpPr>
        <p:spPr>
          <a:xfrm>
            <a:off x="6858000" y="1066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18C5552B-F629-9722-4D09-0BEC6674F244}"/>
              </a:ext>
            </a:extLst>
          </p:cNvPr>
          <p:cNvSpPr/>
          <p:nvPr/>
        </p:nvSpPr>
        <p:spPr>
          <a:xfrm>
            <a:off x="8915400" y="1066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0903B-DCE5-8118-6ABA-A7391591D309}"/>
              </a:ext>
            </a:extLst>
          </p:cNvPr>
          <p:cNvSpPr txBox="1"/>
          <p:nvPr/>
        </p:nvSpPr>
        <p:spPr>
          <a:xfrm>
            <a:off x="533400" y="3740819"/>
            <a:ext cx="64876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Software tests and security tests are not the same thing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535B5-7200-1705-9DBC-87F4EB797FB7}"/>
              </a:ext>
            </a:extLst>
          </p:cNvPr>
          <p:cNvSpPr txBox="1"/>
          <p:nvPr/>
        </p:nvSpPr>
        <p:spPr>
          <a:xfrm>
            <a:off x="1143000" y="4343400"/>
            <a:ext cx="6353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tests focus on software failure and intended design</a:t>
            </a:r>
          </a:p>
          <a:p>
            <a:endParaRPr lang="en-US" dirty="0"/>
          </a:p>
          <a:p>
            <a:r>
              <a:rPr lang="en-US" dirty="0"/>
              <a:t>Software security tests adds a focused adversary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B8B40-1988-DEC0-E099-8749F9AA6ED3}"/>
              </a:ext>
            </a:extLst>
          </p:cNvPr>
          <p:cNvSpPr txBox="1"/>
          <p:nvPr/>
        </p:nvSpPr>
        <p:spPr>
          <a:xfrm>
            <a:off x="554355" y="5669524"/>
            <a:ext cx="1056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Security flaws are more difficult and more expensive to six later in the development lifecycle</a:t>
            </a:r>
          </a:p>
        </p:txBody>
      </p:sp>
    </p:spTree>
    <p:extLst>
      <p:ext uri="{BB962C8B-B14F-4D97-AF65-F5344CB8AC3E}">
        <p14:creationId xmlns:p14="http://schemas.microsoft.com/office/powerpoint/2010/main" val="2052140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E8BFA5-D5E1-252E-35E6-0252F9FC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D740464-D2E4-7142-D5D3-87BC1438F93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294C6B4-07D3-3B5C-0F6B-29CD38E668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158E127-1B09-BC07-0629-49A60ECF890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0719FF3-6C30-993F-CD72-77A87DB37E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5963B6-EFC8-28B1-7F1E-374603741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A1965D-7A96-4E3A-1AF8-60B3D737D983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0A632581-5FE5-D6EB-AF14-318FBE016B37}"/>
              </a:ext>
            </a:extLst>
          </p:cNvPr>
          <p:cNvSpPr/>
          <p:nvPr/>
        </p:nvSpPr>
        <p:spPr>
          <a:xfrm>
            <a:off x="685800" y="1066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16C68515-8BF7-8239-3CA8-968B856E5D54}"/>
              </a:ext>
            </a:extLst>
          </p:cNvPr>
          <p:cNvSpPr/>
          <p:nvPr/>
        </p:nvSpPr>
        <p:spPr>
          <a:xfrm>
            <a:off x="2743200" y="1066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A7EE1FC7-3EAB-4EC3-0EA4-495670BE6DD7}"/>
              </a:ext>
            </a:extLst>
          </p:cNvPr>
          <p:cNvSpPr/>
          <p:nvPr/>
        </p:nvSpPr>
        <p:spPr>
          <a:xfrm>
            <a:off x="4800600" y="1066800"/>
            <a:ext cx="2590800" cy="2286000"/>
          </a:xfrm>
          <a:prstGeom prst="notchedRightArrow">
            <a:avLst/>
          </a:prstGeom>
          <a:solidFill>
            <a:srgbClr val="00B0F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95F4299E-EEA5-256D-F548-E49CDB8AC94E}"/>
              </a:ext>
            </a:extLst>
          </p:cNvPr>
          <p:cNvSpPr/>
          <p:nvPr/>
        </p:nvSpPr>
        <p:spPr>
          <a:xfrm>
            <a:off x="6858000" y="1066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20F5877F-7AFF-32C2-E06C-05784D16B6F7}"/>
              </a:ext>
            </a:extLst>
          </p:cNvPr>
          <p:cNvSpPr/>
          <p:nvPr/>
        </p:nvSpPr>
        <p:spPr>
          <a:xfrm>
            <a:off x="8915400" y="1066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83B1C-574D-F833-8216-122C1D74D13B}"/>
              </a:ext>
            </a:extLst>
          </p:cNvPr>
          <p:cNvSpPr txBox="1"/>
          <p:nvPr/>
        </p:nvSpPr>
        <p:spPr>
          <a:xfrm>
            <a:off x="381000" y="411480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White Box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dirty="0"/>
              <a:t>Tester knows all information about system.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dirty="0"/>
              <a:t>Including source code, design, requirements.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dirty="0"/>
              <a:t>Most efficient technique.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F61017-EC5B-D97A-B218-8D9FB430D33C}"/>
              </a:ext>
            </a:extLst>
          </p:cNvPr>
          <p:cNvSpPr txBox="1"/>
          <p:nvPr/>
        </p:nvSpPr>
        <p:spPr>
          <a:xfrm>
            <a:off x="6172200" y="4114800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Black Box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dirty="0"/>
              <a:t>Examines system as an outsider world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dirty="0"/>
              <a:t>Tester builds understanding of attack surface and system internals during test process</a:t>
            </a:r>
          </a:p>
          <a:p>
            <a:pPr marL="285750" lvl="6" indent="-285750">
              <a:buFont typeface="Wingdings" panose="05000000000000000000" pitchFamily="2" charset="2"/>
              <a:buChar char="Ø"/>
            </a:pPr>
            <a:r>
              <a:rPr lang="en-US" dirty="0"/>
              <a:t>Can use to evaluate effort required to attack system</a:t>
            </a:r>
          </a:p>
        </p:txBody>
      </p:sp>
    </p:spTree>
    <p:extLst>
      <p:ext uri="{BB962C8B-B14F-4D97-AF65-F5344CB8AC3E}">
        <p14:creationId xmlns:p14="http://schemas.microsoft.com/office/powerpoint/2010/main" val="384282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2C8C30-0F29-D90B-0EE3-8A0672D2B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2FDD397-274D-0197-A1AD-1C79946178D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BC922E9-B275-C465-BBF0-0E8D255B533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970FF7-B943-D654-8F5E-67D1423391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DF457FF-423A-3040-5253-2D6DC236C0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400558-3AF6-D1CA-10D3-A1D38EC93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0103A9-01E4-B1F2-6E81-6632B3C7D578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D132EC45-7A6A-9A53-058E-94516B083885}"/>
              </a:ext>
            </a:extLst>
          </p:cNvPr>
          <p:cNvSpPr/>
          <p:nvPr/>
        </p:nvSpPr>
        <p:spPr>
          <a:xfrm>
            <a:off x="685800" y="1066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018DE501-73B9-3DAD-0F77-7006AC90BA11}"/>
              </a:ext>
            </a:extLst>
          </p:cNvPr>
          <p:cNvSpPr/>
          <p:nvPr/>
        </p:nvSpPr>
        <p:spPr>
          <a:xfrm>
            <a:off x="2743200" y="1066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C7E33A9E-6F59-E786-61B8-D61901ACF5EB}"/>
              </a:ext>
            </a:extLst>
          </p:cNvPr>
          <p:cNvSpPr/>
          <p:nvPr/>
        </p:nvSpPr>
        <p:spPr>
          <a:xfrm>
            <a:off x="4800600" y="1066800"/>
            <a:ext cx="2590800" cy="2286000"/>
          </a:xfrm>
          <a:prstGeom prst="notchedRightArrow">
            <a:avLst/>
          </a:prstGeom>
          <a:solidFill>
            <a:srgbClr val="00B0F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BD4A434C-0085-D903-2BCC-89E9A4538079}"/>
              </a:ext>
            </a:extLst>
          </p:cNvPr>
          <p:cNvSpPr/>
          <p:nvPr/>
        </p:nvSpPr>
        <p:spPr>
          <a:xfrm>
            <a:off x="6858000" y="1066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33A85F45-2A10-2E2D-D4C5-F5E42282D472}"/>
              </a:ext>
            </a:extLst>
          </p:cNvPr>
          <p:cNvSpPr/>
          <p:nvPr/>
        </p:nvSpPr>
        <p:spPr>
          <a:xfrm>
            <a:off x="8915400" y="1066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10B65E-3565-ED90-D222-D81DC2820825}"/>
              </a:ext>
            </a:extLst>
          </p:cNvPr>
          <p:cNvSpPr/>
          <p:nvPr/>
        </p:nvSpPr>
        <p:spPr>
          <a:xfrm>
            <a:off x="55369" y="3761014"/>
            <a:ext cx="2895600" cy="2514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Normal Input Testing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Verifies that the design accepts input that clearly passes the domain rules, ensuring that the code handles </a:t>
            </a:r>
            <a:r>
              <a:rPr lang="en-US" i="1" dirty="0">
                <a:solidFill>
                  <a:schemeClr val="tx1"/>
                </a:solidFill>
              </a:rPr>
              <a:t>vanilla</a:t>
            </a:r>
            <a:r>
              <a:rPr lang="en-US" dirty="0">
                <a:solidFill>
                  <a:schemeClr val="tx1"/>
                </a:solidFill>
              </a:rPr>
              <a:t> input correctly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CF313B-8F74-F206-2787-0A7B68E97882}"/>
              </a:ext>
            </a:extLst>
          </p:cNvPr>
          <p:cNvSpPr/>
          <p:nvPr/>
        </p:nvSpPr>
        <p:spPr>
          <a:xfrm>
            <a:off x="3124200" y="3761014"/>
            <a:ext cx="2895600" cy="2514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Boundary Input Testing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Verifies that only structurally correct input is accepted. Examples of boundary checks include length, size, and quantity.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CC8D40-551C-FFC4-E441-C9D381DE484B}"/>
              </a:ext>
            </a:extLst>
          </p:cNvPr>
          <p:cNvSpPr/>
          <p:nvPr/>
        </p:nvSpPr>
        <p:spPr>
          <a:xfrm>
            <a:off x="6151369" y="3761014"/>
            <a:ext cx="2895600" cy="2514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Invalid Input Testing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Verifies that the design doesn’t break when invalid input is handled. Empty data structures,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, and strange characters are often considered invalid input.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4357FC-E416-5EF5-85A5-ABAA2AD61239}"/>
              </a:ext>
            </a:extLst>
          </p:cNvPr>
          <p:cNvSpPr/>
          <p:nvPr/>
        </p:nvSpPr>
        <p:spPr>
          <a:xfrm>
            <a:off x="9220200" y="3761014"/>
            <a:ext cx="2895600" cy="2514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Extreme Input Testing</a:t>
            </a:r>
          </a:p>
          <a:p>
            <a:pPr algn="ctr"/>
            <a:endParaRPr lang="en-US" b="1" u="sng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Verifies that design doesn’t break when extreme inputs are handled. For example, such input may include a string of 40 million characters.</a:t>
            </a:r>
          </a:p>
        </p:txBody>
      </p:sp>
    </p:spTree>
    <p:extLst>
      <p:ext uri="{BB962C8B-B14F-4D97-AF65-F5344CB8AC3E}">
        <p14:creationId xmlns:p14="http://schemas.microsoft.com/office/powerpoint/2010/main" val="2968391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840A8F7-E759-CADE-E8C2-3813FF02D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A9102C2-81DE-16CE-F0F2-12F52061F9E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4BDA66C-2ABD-69DA-B6AC-C6E55E82FF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1B00E15-B96B-9E8F-C4BC-CA07B7A75D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08F3740-F86D-1F75-973D-FF6FA8B870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9D07D6D-447D-4A7E-D980-19A6A93B8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03A002-DA0A-0DEC-9543-A8B75763E5F3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EAA7EF37-5658-93CA-EB4B-A8C58607F384}"/>
              </a:ext>
            </a:extLst>
          </p:cNvPr>
          <p:cNvSpPr/>
          <p:nvPr/>
        </p:nvSpPr>
        <p:spPr>
          <a:xfrm>
            <a:off x="685800" y="1066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071DB9A-A070-9E37-9A6E-9C09F03809BE}"/>
              </a:ext>
            </a:extLst>
          </p:cNvPr>
          <p:cNvSpPr/>
          <p:nvPr/>
        </p:nvSpPr>
        <p:spPr>
          <a:xfrm>
            <a:off x="2743200" y="1066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6E4260A4-8913-4A30-2F63-338576AF2EFF}"/>
              </a:ext>
            </a:extLst>
          </p:cNvPr>
          <p:cNvSpPr/>
          <p:nvPr/>
        </p:nvSpPr>
        <p:spPr>
          <a:xfrm>
            <a:off x="4800600" y="1066800"/>
            <a:ext cx="2590800" cy="2286000"/>
          </a:xfrm>
          <a:prstGeom prst="notchedRightArrow">
            <a:avLst/>
          </a:prstGeom>
          <a:solidFill>
            <a:srgbClr val="00B0F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EB65BCC1-FEB8-7E09-A45A-80484E570AFA}"/>
              </a:ext>
            </a:extLst>
          </p:cNvPr>
          <p:cNvSpPr/>
          <p:nvPr/>
        </p:nvSpPr>
        <p:spPr>
          <a:xfrm>
            <a:off x="6858000" y="1066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69282C93-124D-83E1-9C14-FDC26F05EA58}"/>
              </a:ext>
            </a:extLst>
          </p:cNvPr>
          <p:cNvSpPr/>
          <p:nvPr/>
        </p:nvSpPr>
        <p:spPr>
          <a:xfrm>
            <a:off x="8915400" y="1066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4DC7C-2907-D46F-B554-3431C79275A7}"/>
              </a:ext>
            </a:extLst>
          </p:cNvPr>
          <p:cNvSpPr txBox="1"/>
          <p:nvPr/>
        </p:nvSpPr>
        <p:spPr>
          <a:xfrm>
            <a:off x="304800" y="4404782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Availability</a:t>
            </a:r>
            <a:r>
              <a:rPr lang="en-US" sz="2000" dirty="0"/>
              <a:t> of system is important. However, unit tests cannot really be written to </a:t>
            </a:r>
            <a:r>
              <a:rPr lang="en-US" sz="2000" dirty="0" err="1"/>
              <a:t>taest</a:t>
            </a:r>
            <a:r>
              <a:rPr lang="en-US" sz="2000" dirty="0"/>
              <a:t> for availability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10BCF9-52FE-AC46-F5F0-1B337AEA7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918" y="4138469"/>
            <a:ext cx="7106642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A22EF4-C622-A0E1-2CEA-F915D24F998D}"/>
              </a:ext>
            </a:extLst>
          </p:cNvPr>
          <p:cNvSpPr txBox="1"/>
          <p:nvPr/>
        </p:nvSpPr>
        <p:spPr>
          <a:xfrm>
            <a:off x="4993918" y="3751859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Bees with machine guns </a:t>
            </a:r>
            <a:r>
              <a:rPr lang="en-US" dirty="0"/>
              <a:t>is a command line utility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28B3E0-F2A2-DFCE-93C2-17FCAA2F637E}"/>
              </a:ext>
            </a:extLst>
          </p:cNvPr>
          <p:cNvSpPr txBox="1"/>
          <p:nvPr/>
        </p:nvSpPr>
        <p:spPr>
          <a:xfrm>
            <a:off x="5486400" y="550064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load testing web applications for scenarios such as DDOS attacks</a:t>
            </a:r>
          </a:p>
        </p:txBody>
      </p:sp>
    </p:spTree>
    <p:extLst>
      <p:ext uri="{BB962C8B-B14F-4D97-AF65-F5344CB8AC3E}">
        <p14:creationId xmlns:p14="http://schemas.microsoft.com/office/powerpoint/2010/main" val="92990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A7A407-FDE2-9EEC-128C-8742DAE2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0A9385-0053-D8F4-8F48-5EB2826C93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A97D24-0638-8F7F-7811-9305DF6087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3F64DE-065F-F57B-22FA-33BDF680AC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81B89C-BAB5-F2F0-F932-3C3868BFE7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A1457-A817-597D-BAE1-9FEC7FCF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9F5E79-C053-9D79-47B5-F63F43C2ADAC}"/>
              </a:ext>
            </a:extLst>
          </p:cNvPr>
          <p:cNvSpPr txBox="1"/>
          <p:nvPr/>
        </p:nvSpPr>
        <p:spPr>
          <a:xfrm>
            <a:off x="76200" y="762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083508-A1D9-5A14-961D-58D7A2BE2672}"/>
              </a:ext>
            </a:extLst>
          </p:cNvPr>
          <p:cNvSpPr txBox="1"/>
          <p:nvPr/>
        </p:nvSpPr>
        <p:spPr>
          <a:xfrm>
            <a:off x="1143000" y="1397675"/>
            <a:ext cx="8077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Third exam will take place during finals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This exam is </a:t>
            </a:r>
            <a:r>
              <a:rPr lang="en-US" sz="2000" b="1" dirty="0"/>
              <a:t>optional</a:t>
            </a:r>
            <a:endParaRPr lang="en-US" sz="2000" dirty="0"/>
          </a:p>
          <a:p>
            <a:r>
              <a:rPr lang="en-US" sz="2000" dirty="0"/>
              <a:t>If you don’t take it, the average of your first two exam scores will be used instead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exam will largely cover the second half of the semester, but there may be material from earlier this semester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0288FC-E101-F3E2-634F-8CE3CC4AE6CB}"/>
              </a:ext>
            </a:extLst>
          </p:cNvPr>
          <p:cNvSpPr txBox="1"/>
          <p:nvPr/>
        </p:nvSpPr>
        <p:spPr>
          <a:xfrm>
            <a:off x="1143000" y="4191000"/>
            <a:ext cx="5142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Next homework posted. Due Friday April 4</a:t>
            </a:r>
            <a:r>
              <a:rPr lang="en-US" sz="2000" baseline="30000" dirty="0"/>
              <a:t>th</a:t>
            </a:r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 Coding-based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042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40CCE4-F243-8332-0B3C-19F403E94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619F8C5-BC9A-3182-0431-31DC9B117DF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A91A4A-B3ED-32B4-A752-61F73E367B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26F78F7-F5A1-72FF-50AF-81C4E09612C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2411ECA-E651-19C4-E7BF-91091298CA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2EB680-97DC-ACEE-3F1D-4B4D5127F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D577DD-AF09-B123-154F-84C0D9D343A9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F291B4D4-E930-90B8-CE9F-6CA464D6B1C5}"/>
              </a:ext>
            </a:extLst>
          </p:cNvPr>
          <p:cNvSpPr/>
          <p:nvPr/>
        </p:nvSpPr>
        <p:spPr>
          <a:xfrm>
            <a:off x="685800" y="1066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A165216A-6539-2ACC-2E41-62DF48026671}"/>
              </a:ext>
            </a:extLst>
          </p:cNvPr>
          <p:cNvSpPr/>
          <p:nvPr/>
        </p:nvSpPr>
        <p:spPr>
          <a:xfrm>
            <a:off x="2743200" y="1066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55890BDA-200B-9AB9-997F-2E569E143905}"/>
              </a:ext>
            </a:extLst>
          </p:cNvPr>
          <p:cNvSpPr/>
          <p:nvPr/>
        </p:nvSpPr>
        <p:spPr>
          <a:xfrm>
            <a:off x="4800600" y="1066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BEB6922D-9BD6-4481-2C2C-000F0E27EE05}"/>
              </a:ext>
            </a:extLst>
          </p:cNvPr>
          <p:cNvSpPr/>
          <p:nvPr/>
        </p:nvSpPr>
        <p:spPr>
          <a:xfrm>
            <a:off x="6858000" y="1066800"/>
            <a:ext cx="2590800" cy="2286000"/>
          </a:xfrm>
          <a:prstGeom prst="notchedRightArrow">
            <a:avLst/>
          </a:prstGeom>
          <a:solidFill>
            <a:srgbClr val="00B05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8D240B55-65CC-0E88-F6CB-71792CE868B6}"/>
              </a:ext>
            </a:extLst>
          </p:cNvPr>
          <p:cNvSpPr/>
          <p:nvPr/>
        </p:nvSpPr>
        <p:spPr>
          <a:xfrm>
            <a:off x="8915400" y="1066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19DA95-B1E7-08C2-FD78-49E5400FEA95}"/>
              </a:ext>
            </a:extLst>
          </p:cNvPr>
          <p:cNvSpPr txBox="1"/>
          <p:nvPr/>
        </p:nvSpPr>
        <p:spPr>
          <a:xfrm>
            <a:off x="750239" y="3352800"/>
            <a:ext cx="88328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Ensure cloud instance is configured correctly</a:t>
            </a:r>
          </a:p>
          <a:p>
            <a:endParaRPr lang="en-US" sz="2400" dirty="0"/>
          </a:p>
          <a:p>
            <a:r>
              <a:rPr lang="en-US" sz="2400" dirty="0"/>
              <a:t>Enable all necessary services, disable all unnecessary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F2E35-2B55-D821-91A3-4070F1FB967C}"/>
              </a:ext>
            </a:extLst>
          </p:cNvPr>
          <p:cNvSpPr txBox="1"/>
          <p:nvPr/>
        </p:nvSpPr>
        <p:spPr>
          <a:xfrm>
            <a:off x="750239" y="4727948"/>
            <a:ext cx="92063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Accumulate all third-party security components in the supply chain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Package Managers</a:t>
            </a:r>
          </a:p>
        </p:txBody>
      </p:sp>
    </p:spTree>
    <p:extLst>
      <p:ext uri="{BB962C8B-B14F-4D97-AF65-F5344CB8AC3E}">
        <p14:creationId xmlns:p14="http://schemas.microsoft.com/office/powerpoint/2010/main" val="2505606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31AA095-BED8-75DB-6D1E-317B4C1CB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C959069-FB0B-FC52-EF7E-F527E304EEB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4798437-D59E-202D-2F9C-5F52D36368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113A91-2B05-B36B-E412-8AD96B2D4ED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D04CAA-9CC6-80E4-C9D2-1A305A1487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3D2076-0122-AC16-74AB-6D1500C95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658B4-9991-4074-617C-BF3F7161BD30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AE3793D2-990B-7908-7CC7-31152DEC8C73}"/>
              </a:ext>
            </a:extLst>
          </p:cNvPr>
          <p:cNvSpPr/>
          <p:nvPr/>
        </p:nvSpPr>
        <p:spPr>
          <a:xfrm>
            <a:off x="685800" y="1066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DEEBFAC-04B1-E6EB-E788-C5D0F9CAA3C4}"/>
              </a:ext>
            </a:extLst>
          </p:cNvPr>
          <p:cNvSpPr/>
          <p:nvPr/>
        </p:nvSpPr>
        <p:spPr>
          <a:xfrm>
            <a:off x="2743200" y="1066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E02B23D2-545B-B9FD-8722-C9264F47F8C1}"/>
              </a:ext>
            </a:extLst>
          </p:cNvPr>
          <p:cNvSpPr/>
          <p:nvPr/>
        </p:nvSpPr>
        <p:spPr>
          <a:xfrm>
            <a:off x="4800600" y="1066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C44C206A-75E3-CF61-ABF6-8F1D4A434281}"/>
              </a:ext>
            </a:extLst>
          </p:cNvPr>
          <p:cNvSpPr/>
          <p:nvPr/>
        </p:nvSpPr>
        <p:spPr>
          <a:xfrm>
            <a:off x="6858000" y="1066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F8D34204-0E6E-09B1-DF89-BE1E94AC4393}"/>
              </a:ext>
            </a:extLst>
          </p:cNvPr>
          <p:cNvSpPr/>
          <p:nvPr/>
        </p:nvSpPr>
        <p:spPr>
          <a:xfrm>
            <a:off x="8915400" y="1066800"/>
            <a:ext cx="2590800" cy="2286000"/>
          </a:xfrm>
          <a:prstGeom prst="notchedRightArrow">
            <a:avLst/>
          </a:prstGeom>
          <a:solidFill>
            <a:srgbClr val="92D05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7ED2A6-9F4E-9935-8339-D5B84BC38405}"/>
              </a:ext>
            </a:extLst>
          </p:cNvPr>
          <p:cNvSpPr txBox="1"/>
          <p:nvPr/>
        </p:nvSpPr>
        <p:spPr>
          <a:xfrm>
            <a:off x="838200" y="3820180"/>
            <a:ext cx="912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</a:t>
            </a:r>
            <a:r>
              <a:rPr lang="en-US" sz="2400" dirty="0"/>
              <a:t> and </a:t>
            </a:r>
            <a:r>
              <a:rPr lang="en-US" sz="2400" b="1" dirty="0"/>
              <a:t>monitor</a:t>
            </a:r>
            <a:r>
              <a:rPr lang="en-US" sz="2400" dirty="0"/>
              <a:t> traffic to detect anomalies and potential threats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10AA1B-B211-284F-3AC8-39B1762FE3A9}"/>
              </a:ext>
            </a:extLst>
          </p:cNvPr>
          <p:cNvSpPr txBox="1"/>
          <p:nvPr/>
        </p:nvSpPr>
        <p:spPr>
          <a:xfrm>
            <a:off x="857250" y="4776972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security operations center </a:t>
            </a:r>
            <a:r>
              <a:rPr lang="en-US" sz="2400" dirty="0"/>
              <a:t>(</a:t>
            </a:r>
            <a:r>
              <a:rPr lang="en-US" sz="2400" b="1" dirty="0"/>
              <a:t>SOC</a:t>
            </a:r>
            <a:r>
              <a:rPr lang="en-US" sz="2400" dirty="0"/>
              <a:t>) is an team that monitors, detects, analyzes, and respond to cyberthreats to protect an organization’s system</a:t>
            </a:r>
          </a:p>
        </p:txBody>
      </p:sp>
      <p:pic>
        <p:nvPicPr>
          <p:cNvPr id="4098" name="Picture 2" descr="When Should You Consider A Security Operations Center (SOC)?">
            <a:extLst>
              <a:ext uri="{FF2B5EF4-FFF2-40B4-BE49-F238E27FC236}">
                <a16:creationId xmlns:a16="http://schemas.microsoft.com/office/drawing/2014/main" id="{202FC8FA-2A1C-19A5-5DF8-C108A171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26" y="4341465"/>
            <a:ext cx="3435899" cy="193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915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805CF3-5A72-8E14-B451-6AC03709D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054DE85-8052-1D6C-18F0-CB458CDF62F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BEFF37A-2B27-65E1-4C30-85201CD26C3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547CA51-53D8-4432-3066-6454473CB0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D12474B-116A-2BA5-81F8-C2A999D143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CAA754-3FCA-09B5-4DBA-739FF8AE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7E3F4B-E9FC-E6A7-7210-B1DFF84CEA9A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BC4232CA-0884-8954-078E-AA4701FD3FFD}"/>
              </a:ext>
            </a:extLst>
          </p:cNvPr>
          <p:cNvSpPr/>
          <p:nvPr/>
        </p:nvSpPr>
        <p:spPr>
          <a:xfrm>
            <a:off x="685800" y="1066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9CD393B3-9F20-7EE3-B542-8CE96BCDB200}"/>
              </a:ext>
            </a:extLst>
          </p:cNvPr>
          <p:cNvSpPr/>
          <p:nvPr/>
        </p:nvSpPr>
        <p:spPr>
          <a:xfrm>
            <a:off x="2743200" y="1066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B42C5A87-9B29-AF32-7835-6F94F8C04335}"/>
              </a:ext>
            </a:extLst>
          </p:cNvPr>
          <p:cNvSpPr/>
          <p:nvPr/>
        </p:nvSpPr>
        <p:spPr>
          <a:xfrm>
            <a:off x="4800600" y="1066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E6C3B6A3-3E9A-E8BA-ECA6-6382B47360AC}"/>
              </a:ext>
            </a:extLst>
          </p:cNvPr>
          <p:cNvSpPr/>
          <p:nvPr/>
        </p:nvSpPr>
        <p:spPr>
          <a:xfrm>
            <a:off x="6858000" y="1066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F0AD9D45-E808-0E65-700F-F98892B00FF7}"/>
              </a:ext>
            </a:extLst>
          </p:cNvPr>
          <p:cNvSpPr/>
          <p:nvPr/>
        </p:nvSpPr>
        <p:spPr>
          <a:xfrm>
            <a:off x="8915400" y="1066800"/>
            <a:ext cx="2590800" cy="2286000"/>
          </a:xfrm>
          <a:prstGeom prst="notchedRightArrow">
            <a:avLst/>
          </a:prstGeom>
          <a:solidFill>
            <a:srgbClr val="92D05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B7EA4-FEDE-DDC0-645D-A2D9E7DF2244}"/>
              </a:ext>
            </a:extLst>
          </p:cNvPr>
          <p:cNvSpPr txBox="1"/>
          <p:nvPr/>
        </p:nvSpPr>
        <p:spPr>
          <a:xfrm>
            <a:off x="769289" y="3589347"/>
            <a:ext cx="9129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Log</a:t>
            </a:r>
            <a:r>
              <a:rPr lang="en-US" sz="2400" dirty="0"/>
              <a:t> and </a:t>
            </a:r>
            <a:r>
              <a:rPr lang="en-US" sz="2400" b="1" dirty="0"/>
              <a:t>monitor</a:t>
            </a:r>
            <a:r>
              <a:rPr lang="en-US" sz="2400" dirty="0"/>
              <a:t> traffic to detect anomalies and potential threats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DF3E11-FE1A-D8D6-0494-9DCBE4748C42}"/>
              </a:ext>
            </a:extLst>
          </p:cNvPr>
          <p:cNvSpPr txBox="1"/>
          <p:nvPr/>
        </p:nvSpPr>
        <p:spPr>
          <a:xfrm>
            <a:off x="796192" y="4450948"/>
            <a:ext cx="5392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Incidence Response Plan</a:t>
            </a:r>
          </a:p>
          <a:p>
            <a:endParaRPr lang="en-US" sz="2400" b="1" dirty="0"/>
          </a:p>
          <a:p>
            <a:r>
              <a:rPr lang="en-US" sz="2400" dirty="0"/>
              <a:t>Application maintenance and patching</a:t>
            </a:r>
          </a:p>
        </p:txBody>
      </p:sp>
    </p:spTree>
    <p:extLst>
      <p:ext uri="{BB962C8B-B14F-4D97-AF65-F5344CB8AC3E}">
        <p14:creationId xmlns:p14="http://schemas.microsoft.com/office/powerpoint/2010/main" val="338791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79B44C-1015-FB10-C482-279B467A1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BE8CBCC-5867-268E-701D-9D37D177803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29ED5B7-7382-51A9-809F-4895D9F8A1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454876D-C563-EEEC-AEDB-F0BCBF8E93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A58BD91-5418-CF87-E996-0223892749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B470E9-275B-9501-C306-8DFED3B0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What is Defense in Depth? Architecture and Examples">
            <a:extLst>
              <a:ext uri="{FF2B5EF4-FFF2-40B4-BE49-F238E27FC236}">
                <a16:creationId xmlns:a16="http://schemas.microsoft.com/office/drawing/2014/main" id="{B6D18988-C1F6-4E1A-3B15-27878EEC4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8407400" cy="50444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006206B-8E88-30D2-8547-7A8F9E935F8F}"/>
              </a:ext>
            </a:extLst>
          </p:cNvPr>
          <p:cNvSpPr txBox="1"/>
          <p:nvPr/>
        </p:nvSpPr>
        <p:spPr>
          <a:xfrm>
            <a:off x="533400" y="228600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Defense-in-Depth</a:t>
            </a:r>
            <a:r>
              <a:rPr lang="en-US" sz="2400" dirty="0"/>
              <a:t> is a principle that states multiple layers of security should be implemented in case one layer fails</a:t>
            </a:r>
          </a:p>
        </p:txBody>
      </p:sp>
      <p:pic>
        <p:nvPicPr>
          <p:cNvPr id="5124" name="Picture 4" descr="Moat | Definition, Facts, &amp; Examples | Britannica">
            <a:extLst>
              <a:ext uri="{FF2B5EF4-FFF2-40B4-BE49-F238E27FC236}">
                <a16:creationId xmlns:a16="http://schemas.microsoft.com/office/drawing/2014/main" id="{84B296C9-8039-160D-B272-71EE3B19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081" y="533400"/>
            <a:ext cx="2422119" cy="172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astle Wall Images – Browse 1,168,451 Stock Photos, Vectors, and Video |  Adobe Stock">
            <a:extLst>
              <a:ext uri="{FF2B5EF4-FFF2-40B4-BE49-F238E27FC236}">
                <a16:creationId xmlns:a16="http://schemas.microsoft.com/office/drawing/2014/main" id="{2B2D61F1-B872-E4E8-87F0-6F6708216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3059004"/>
            <a:ext cx="2370667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Portcullis - Wikipedia">
            <a:extLst>
              <a:ext uri="{FF2B5EF4-FFF2-40B4-BE49-F238E27FC236}">
                <a16:creationId xmlns:a16="http://schemas.microsoft.com/office/drawing/2014/main" id="{A0102C5B-011F-751E-3B3D-C092A660A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087" y="1836847"/>
            <a:ext cx="1984181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Royalty Free Clipart Image of a Castle Guard #674461 | Clipart.com">
            <a:extLst>
              <a:ext uri="{FF2B5EF4-FFF2-40B4-BE49-F238E27FC236}">
                <a16:creationId xmlns:a16="http://schemas.microsoft.com/office/drawing/2014/main" id="{97FAE208-6AA2-8223-4607-1956D6988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070" y="3782233"/>
            <a:ext cx="1208655" cy="153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69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572CFE-CED1-FFCE-2B55-D0CFDCB22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0FB0715-12D4-4ADB-6415-43C8D466818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3CE8F37-59FD-A9A0-6122-1703AB88AC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B494DD2-EBC9-BE87-D968-8BB375FAD1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234E2B6-4408-5449-0D86-9FD42CCA8B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38825A-8672-A894-BF42-76D522CB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DEC948-C20B-8E09-C7B2-4D3F71CE889C}"/>
              </a:ext>
            </a:extLst>
          </p:cNvPr>
          <p:cNvSpPr txBox="1"/>
          <p:nvPr/>
        </p:nvSpPr>
        <p:spPr>
          <a:xfrm>
            <a:off x="76200" y="304800"/>
            <a:ext cx="882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Security flaws can often come from </a:t>
            </a:r>
            <a:r>
              <a:rPr lang="en-US" sz="2400" i="1" dirty="0"/>
              <a:t>configuration-related</a:t>
            </a:r>
            <a:r>
              <a:rPr lang="en-US" sz="2400" dirty="0"/>
              <a:t> issues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B5CB9E8-9CF8-A18E-3225-7250840CA7D4}"/>
                  </a:ext>
                </a:extLst>
              </p14:cNvPr>
              <p14:cNvContentPartPr/>
              <p14:nvPr/>
            </p14:nvContentPartPr>
            <p14:xfrm>
              <a:off x="961875" y="3733815"/>
              <a:ext cx="9249120" cy="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B5CB9E8-9CF8-A18E-3225-7250840CA7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875" y="3661815"/>
                <a:ext cx="9320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C39242D-9BD7-A372-C166-C5B9FECC528C}"/>
                  </a:ext>
                </a:extLst>
              </p14:cNvPr>
              <p14:cNvContentPartPr/>
              <p14:nvPr/>
            </p14:nvContentPartPr>
            <p14:xfrm>
              <a:off x="6791355" y="2085735"/>
              <a:ext cx="1810080" cy="1610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C39242D-9BD7-A372-C166-C5B9FECC52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5355" y="2049735"/>
                <a:ext cx="1881720" cy="16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B70694-367D-469B-0369-2F30D77D6F79}"/>
                  </a:ext>
                </a:extLst>
              </p14:cNvPr>
              <p14:cNvContentPartPr/>
              <p14:nvPr/>
            </p14:nvContentPartPr>
            <p14:xfrm>
              <a:off x="2619315" y="2295255"/>
              <a:ext cx="1381320" cy="1429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B70694-367D-469B-0369-2F30D77D6F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83315" y="2259255"/>
                <a:ext cx="1452960" cy="15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DA267F-BF5D-CAFE-D572-BEC2CD1A25FE}"/>
                  </a:ext>
                </a:extLst>
              </p14:cNvPr>
              <p14:cNvContentPartPr/>
              <p14:nvPr/>
            </p14:nvContentPartPr>
            <p14:xfrm>
              <a:off x="4390875" y="3800415"/>
              <a:ext cx="2277000" cy="1714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DA267F-BF5D-CAFE-D572-BEC2CD1A25F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54875" y="3764415"/>
                <a:ext cx="2348640" cy="1786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14EB53D-1BB6-5604-6EBC-F5A5E91CCF02}"/>
              </a:ext>
            </a:extLst>
          </p:cNvPr>
          <p:cNvSpPr/>
          <p:nvPr/>
        </p:nvSpPr>
        <p:spPr>
          <a:xfrm>
            <a:off x="1600200" y="1647960"/>
            <a:ext cx="1810080" cy="637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Misunderstood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0E5A45-7E97-99C0-D362-E2E573B4A158}"/>
              </a:ext>
            </a:extLst>
          </p:cNvPr>
          <p:cNvSpPr/>
          <p:nvPr/>
        </p:nvSpPr>
        <p:spPr>
          <a:xfrm>
            <a:off x="5886315" y="1643198"/>
            <a:ext cx="1810080" cy="637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Unintentional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E7AB72-6055-660A-D239-C5DDE636FC8D}"/>
              </a:ext>
            </a:extLst>
          </p:cNvPr>
          <p:cNvSpPr/>
          <p:nvPr/>
        </p:nvSpPr>
        <p:spPr>
          <a:xfrm>
            <a:off x="3485835" y="5493214"/>
            <a:ext cx="1810080" cy="637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Intentional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CAC906-5BF3-04C4-C1EB-CECCDBD8C348}"/>
              </a:ext>
            </a:extLst>
          </p:cNvPr>
          <p:cNvSpPr/>
          <p:nvPr/>
        </p:nvSpPr>
        <p:spPr>
          <a:xfrm>
            <a:off x="10048950" y="3377047"/>
            <a:ext cx="1810080" cy="6379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Flaw by Configuration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7EFB43-2E47-89F8-7E36-EAD04E604BF5}"/>
              </a:ext>
            </a:extLst>
          </p:cNvPr>
          <p:cNvCxnSpPr>
            <a:cxnSpLocks/>
          </p:cNvCxnSpPr>
          <p:nvPr/>
        </p:nvCxnSpPr>
        <p:spPr>
          <a:xfrm flipH="1">
            <a:off x="2619315" y="2743200"/>
            <a:ext cx="42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B40E4B-2F03-188F-E6E0-ECA32C376C2D}"/>
              </a:ext>
            </a:extLst>
          </p:cNvPr>
          <p:cNvCxnSpPr>
            <a:cxnSpLocks/>
          </p:cNvCxnSpPr>
          <p:nvPr/>
        </p:nvCxnSpPr>
        <p:spPr>
          <a:xfrm flipH="1">
            <a:off x="2881290" y="3057480"/>
            <a:ext cx="42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D15C65F-2648-D985-1262-9E81EDF94FBB}"/>
              </a:ext>
            </a:extLst>
          </p:cNvPr>
          <p:cNvCxnSpPr>
            <a:cxnSpLocks/>
          </p:cNvCxnSpPr>
          <p:nvPr/>
        </p:nvCxnSpPr>
        <p:spPr>
          <a:xfrm flipH="1">
            <a:off x="3195937" y="3377047"/>
            <a:ext cx="42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F0B402-64E9-ABB5-D0AF-A2741D1C0B7D}"/>
              </a:ext>
            </a:extLst>
          </p:cNvPr>
          <p:cNvSpPr txBox="1"/>
          <p:nvPr/>
        </p:nvSpPr>
        <p:spPr>
          <a:xfrm>
            <a:off x="948891" y="255853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Unintuitive API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849309-0D29-24A5-0095-E4E1979119CD}"/>
              </a:ext>
            </a:extLst>
          </p:cNvPr>
          <p:cNvSpPr txBox="1"/>
          <p:nvPr/>
        </p:nvSpPr>
        <p:spPr>
          <a:xfrm>
            <a:off x="683994" y="2883424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Poor Documentation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42A1B0-E58E-9AD9-69D1-E5A8438C34C3}"/>
              </a:ext>
            </a:extLst>
          </p:cNvPr>
          <p:cNvSpPr txBox="1"/>
          <p:nvPr/>
        </p:nvSpPr>
        <p:spPr>
          <a:xfrm>
            <a:off x="1801508" y="319770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Test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209E63-AE1F-E4E0-451A-675823D0CC1E}"/>
              </a:ext>
            </a:extLst>
          </p:cNvPr>
          <p:cNvCxnSpPr>
            <a:cxnSpLocks/>
          </p:cNvCxnSpPr>
          <p:nvPr/>
        </p:nvCxnSpPr>
        <p:spPr>
          <a:xfrm flipH="1">
            <a:off x="7059710" y="2683164"/>
            <a:ext cx="42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27900C-0021-0F63-ECB7-A607B0A8224F}"/>
              </a:ext>
            </a:extLst>
          </p:cNvPr>
          <p:cNvCxnSpPr>
            <a:cxnSpLocks/>
          </p:cNvCxnSpPr>
          <p:nvPr/>
        </p:nvCxnSpPr>
        <p:spPr>
          <a:xfrm flipH="1">
            <a:off x="7321685" y="2997444"/>
            <a:ext cx="42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0F1D43-FE6B-5B99-0FEC-94040E2043AE}"/>
              </a:ext>
            </a:extLst>
          </p:cNvPr>
          <p:cNvCxnSpPr>
            <a:cxnSpLocks/>
          </p:cNvCxnSpPr>
          <p:nvPr/>
        </p:nvCxnSpPr>
        <p:spPr>
          <a:xfrm flipH="1">
            <a:off x="7636332" y="3317011"/>
            <a:ext cx="42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D90561-569E-EDDD-E451-827123A6F590}"/>
              </a:ext>
            </a:extLst>
          </p:cNvPr>
          <p:cNvSpPr txBox="1"/>
          <p:nvPr/>
        </p:nvSpPr>
        <p:spPr>
          <a:xfrm>
            <a:off x="5772485" y="2469946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Bad Merge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D47B7B-78C7-532B-F0C8-A849359C0DED}"/>
              </a:ext>
            </a:extLst>
          </p:cNvPr>
          <p:cNvSpPr txBox="1"/>
          <p:nvPr/>
        </p:nvSpPr>
        <p:spPr>
          <a:xfrm>
            <a:off x="6633035" y="280380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0E1D39-FE8F-97CE-EB91-1992B0C29C36}"/>
              </a:ext>
            </a:extLst>
          </p:cNvPr>
          <p:cNvSpPr txBox="1"/>
          <p:nvPr/>
        </p:nvSpPr>
        <p:spPr>
          <a:xfrm>
            <a:off x="6241903" y="313766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Test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EC0695-E842-0B7F-5047-9C15969CA223}"/>
              </a:ext>
            </a:extLst>
          </p:cNvPr>
          <p:cNvCxnSpPr>
            <a:cxnSpLocks/>
          </p:cNvCxnSpPr>
          <p:nvPr/>
        </p:nvCxnSpPr>
        <p:spPr>
          <a:xfrm flipH="1">
            <a:off x="4127782" y="4270676"/>
            <a:ext cx="18920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2FB208-E1EC-8BD1-6576-B1B8C0AD8E62}"/>
              </a:ext>
            </a:extLst>
          </p:cNvPr>
          <p:cNvCxnSpPr>
            <a:cxnSpLocks/>
          </p:cNvCxnSpPr>
          <p:nvPr/>
        </p:nvCxnSpPr>
        <p:spPr>
          <a:xfrm flipH="1">
            <a:off x="4389757" y="4584956"/>
            <a:ext cx="124904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B42FD9-2600-B5F1-CD67-5FDFC2BB2D74}"/>
              </a:ext>
            </a:extLst>
          </p:cNvPr>
          <p:cNvCxnSpPr>
            <a:cxnSpLocks/>
          </p:cNvCxnSpPr>
          <p:nvPr/>
        </p:nvCxnSpPr>
        <p:spPr>
          <a:xfrm flipH="1">
            <a:off x="4704404" y="4904523"/>
            <a:ext cx="4286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C1E98C4-5567-77C6-8BAB-7C62D3E8F2B0}"/>
              </a:ext>
            </a:extLst>
          </p:cNvPr>
          <p:cNvSpPr txBox="1"/>
          <p:nvPr/>
        </p:nvSpPr>
        <p:spPr>
          <a:xfrm>
            <a:off x="2609925" y="4056654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Feature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DDDDA2-2A77-F6CD-A313-BA5547DCCB80}"/>
              </a:ext>
            </a:extLst>
          </p:cNvPr>
          <p:cNvSpPr txBox="1"/>
          <p:nvPr/>
        </p:nvSpPr>
        <p:spPr>
          <a:xfrm>
            <a:off x="2066965" y="4343760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Upgrade Dependency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F31884-4191-2C03-18F1-F1A07E69BC67}"/>
              </a:ext>
            </a:extLst>
          </p:cNvPr>
          <p:cNvSpPr txBox="1"/>
          <p:nvPr/>
        </p:nvSpPr>
        <p:spPr>
          <a:xfrm>
            <a:off x="3309975" y="472517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Test</a:t>
            </a:r>
          </a:p>
        </p:txBody>
      </p:sp>
    </p:spTree>
    <p:extLst>
      <p:ext uri="{BB962C8B-B14F-4D97-AF65-F5344CB8AC3E}">
        <p14:creationId xmlns:p14="http://schemas.microsoft.com/office/powerpoint/2010/main" val="227679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6A6B77D-F7A4-70E8-D628-21973738D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BFDA6EC-4228-5E0F-38D1-06FB7C7AA41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09DB9FC-4EFB-8E74-094B-9B58F49421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F30EF44-B7DF-EA55-B153-367F7F65E9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EEC8654-F6A3-1B76-42CA-A3B6E421BA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06D327-E6CC-323E-DC8B-BEEDB4E9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86E63F-E130-67FD-1050-6E5C873A67AB}"/>
              </a:ext>
            </a:extLst>
          </p:cNvPr>
          <p:cNvSpPr txBox="1"/>
          <p:nvPr/>
        </p:nvSpPr>
        <p:spPr>
          <a:xfrm>
            <a:off x="76200" y="76200"/>
            <a:ext cx="532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Software Development Lifecycle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198CF2ED-A582-B4AE-F8AB-500E07923CA5}"/>
              </a:ext>
            </a:extLst>
          </p:cNvPr>
          <p:cNvSpPr/>
          <p:nvPr/>
        </p:nvSpPr>
        <p:spPr>
          <a:xfrm>
            <a:off x="685800" y="1828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4196624F-CBED-3F65-2A49-0237540C3BDD}"/>
              </a:ext>
            </a:extLst>
          </p:cNvPr>
          <p:cNvSpPr/>
          <p:nvPr/>
        </p:nvSpPr>
        <p:spPr>
          <a:xfrm>
            <a:off x="2743200" y="1828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593C3D87-D25F-3DC9-49F1-E88017A86D98}"/>
              </a:ext>
            </a:extLst>
          </p:cNvPr>
          <p:cNvSpPr/>
          <p:nvPr/>
        </p:nvSpPr>
        <p:spPr>
          <a:xfrm>
            <a:off x="4800600" y="1828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6D5EA24A-3762-94F7-5CA7-7EFD23510185}"/>
              </a:ext>
            </a:extLst>
          </p:cNvPr>
          <p:cNvSpPr/>
          <p:nvPr/>
        </p:nvSpPr>
        <p:spPr>
          <a:xfrm>
            <a:off x="6858000" y="1828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E2A298F1-6F33-34F6-DF5E-E6B5BBFC353C}"/>
              </a:ext>
            </a:extLst>
          </p:cNvPr>
          <p:cNvSpPr/>
          <p:nvPr/>
        </p:nvSpPr>
        <p:spPr>
          <a:xfrm>
            <a:off x="8915400" y="1828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6FECEC1-7194-29D9-3327-DEBD9118E2F8}"/>
                  </a:ext>
                </a:extLst>
              </p14:cNvPr>
              <p14:cNvContentPartPr/>
              <p14:nvPr/>
            </p14:nvContentPartPr>
            <p14:xfrm>
              <a:off x="1385306" y="3298140"/>
              <a:ext cx="680400" cy="1314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6FECEC1-7194-29D9-3327-DEBD9118E2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7666" y="3280500"/>
                <a:ext cx="716040" cy="13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013396-7F58-E4BA-317F-9D566951F6E5}"/>
                  </a:ext>
                </a:extLst>
              </p14:cNvPr>
              <p14:cNvContentPartPr/>
              <p14:nvPr/>
            </p14:nvContentPartPr>
            <p14:xfrm>
              <a:off x="5100146" y="3257460"/>
              <a:ext cx="941760" cy="1614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013396-7F58-E4BA-317F-9D566951F6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2506" y="3239460"/>
                <a:ext cx="977400" cy="165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4F7C42F8-0271-0F8D-E0A6-47F6ADB10975}"/>
              </a:ext>
            </a:extLst>
          </p:cNvPr>
          <p:cNvGrpSpPr/>
          <p:nvPr/>
        </p:nvGrpSpPr>
        <p:grpSpPr>
          <a:xfrm>
            <a:off x="509426" y="4824180"/>
            <a:ext cx="627120" cy="801360"/>
            <a:chOff x="509426" y="4824180"/>
            <a:chExt cx="627120" cy="80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22F4A44-348E-7723-BF5E-12A486E0E629}"/>
                    </a:ext>
                  </a:extLst>
                </p14:cNvPr>
                <p14:cNvContentPartPr/>
                <p14:nvPr/>
              </p14:nvContentPartPr>
              <p14:xfrm>
                <a:off x="595826" y="5494140"/>
                <a:ext cx="5040" cy="5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22F4A44-348E-7723-BF5E-12A486E0E6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9826" y="5458500"/>
                  <a:ext cx="766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A9AFE96-9A93-7C95-8793-33183D9FB8CF}"/>
                    </a:ext>
                  </a:extLst>
                </p14:cNvPr>
                <p14:cNvContentPartPr/>
                <p14:nvPr/>
              </p14:nvContentPartPr>
              <p14:xfrm>
                <a:off x="509426" y="4887900"/>
                <a:ext cx="243720" cy="37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A9AFE96-9A93-7C95-8793-33183D9FB8C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3786" y="4851900"/>
                  <a:ext cx="3153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A02EECC-8B5E-1342-080B-A2288EF1DE73}"/>
                    </a:ext>
                  </a:extLst>
                </p14:cNvPr>
                <p14:cNvContentPartPr/>
                <p14:nvPr/>
              </p14:nvContentPartPr>
              <p14:xfrm>
                <a:off x="979586" y="4824180"/>
                <a:ext cx="156960" cy="428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A02EECC-8B5E-1342-080B-A2288EF1DE7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3586" y="4788540"/>
                  <a:ext cx="2286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7F68F7E-28BD-2595-8F28-EB90C801C3D2}"/>
                    </a:ext>
                  </a:extLst>
                </p14:cNvPr>
                <p14:cNvContentPartPr/>
                <p14:nvPr/>
              </p14:nvContentPartPr>
              <p14:xfrm>
                <a:off x="1056986" y="5546700"/>
                <a:ext cx="12960" cy="78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7F68F7E-28BD-2595-8F28-EB90C801C3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0986" y="5510700"/>
                  <a:ext cx="8460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C0E569-3824-69FD-4EC7-7BDD620C5F45}"/>
                  </a:ext>
                </a:extLst>
              </p14:cNvPr>
              <p14:cNvContentPartPr/>
              <p14:nvPr/>
            </p14:nvContentPartPr>
            <p14:xfrm>
              <a:off x="1412306" y="4785300"/>
              <a:ext cx="165960" cy="431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C0E569-3824-69FD-4EC7-7BDD620C5F4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76306" y="4749300"/>
                <a:ext cx="23760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801E88-8B5D-AC25-C081-92D43CEC4872}"/>
                  </a:ext>
                </a:extLst>
              </p14:cNvPr>
              <p14:cNvContentPartPr/>
              <p14:nvPr/>
            </p14:nvContentPartPr>
            <p14:xfrm>
              <a:off x="1445066" y="5437260"/>
              <a:ext cx="324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801E88-8B5D-AC25-C081-92D43CEC487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09066" y="5401260"/>
                <a:ext cx="7488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76C41F4-834D-A8EB-599D-0AA3757811F9}"/>
              </a:ext>
            </a:extLst>
          </p:cNvPr>
          <p:cNvGrpSpPr/>
          <p:nvPr/>
        </p:nvGrpSpPr>
        <p:grpSpPr>
          <a:xfrm>
            <a:off x="4555466" y="5053500"/>
            <a:ext cx="963360" cy="596160"/>
            <a:chOff x="4555466" y="5053500"/>
            <a:chExt cx="963360" cy="59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6B72A4-3531-0BAE-6936-426EB924A7F9}"/>
                    </a:ext>
                  </a:extLst>
                </p14:cNvPr>
                <p14:cNvContentPartPr/>
                <p14:nvPr/>
              </p14:nvContentPartPr>
              <p14:xfrm>
                <a:off x="4555466" y="5061780"/>
                <a:ext cx="150480" cy="252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6B72A4-3531-0BAE-6936-426EB924A7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19826" y="5025780"/>
                  <a:ext cx="2221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7E2E65-D9FB-0231-2AB0-C7EDFA5219E8}"/>
                    </a:ext>
                  </a:extLst>
                </p14:cNvPr>
                <p14:cNvContentPartPr/>
                <p14:nvPr/>
              </p14:nvContentPartPr>
              <p14:xfrm>
                <a:off x="4604426" y="5537340"/>
                <a:ext cx="8280" cy="6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7E2E65-D9FB-0231-2AB0-C7EDFA5219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68426" y="5501700"/>
                  <a:ext cx="799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6701F9-29CF-AC1A-64A5-27788D6C74D9}"/>
                    </a:ext>
                  </a:extLst>
                </p14:cNvPr>
                <p14:cNvContentPartPr/>
                <p14:nvPr/>
              </p14:nvContentPartPr>
              <p14:xfrm>
                <a:off x="4873706" y="5053500"/>
                <a:ext cx="210600" cy="312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6701F9-29CF-AC1A-64A5-27788D6C74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38066" y="5017860"/>
                  <a:ext cx="2822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D2D23E-5A08-8491-9D7C-B6D6F4AAFDA1}"/>
                    </a:ext>
                  </a:extLst>
                </p14:cNvPr>
                <p14:cNvContentPartPr/>
                <p14:nvPr/>
              </p14:nvContentPartPr>
              <p14:xfrm>
                <a:off x="4979906" y="5600340"/>
                <a:ext cx="18360" cy="29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D2D23E-5A08-8491-9D7C-B6D6F4AAFDA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44266" y="5564700"/>
                  <a:ext cx="90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63ADD9-521B-CF08-E201-3BF152A6B7CF}"/>
                    </a:ext>
                  </a:extLst>
                </p14:cNvPr>
                <p14:cNvContentPartPr/>
                <p14:nvPr/>
              </p14:nvContentPartPr>
              <p14:xfrm>
                <a:off x="5265746" y="5068620"/>
                <a:ext cx="253080" cy="313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63ADD9-521B-CF08-E201-3BF152A6B7C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29746" y="5032980"/>
                  <a:ext cx="3247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CF646C-2353-C815-CB63-20910EE62E7C}"/>
                    </a:ext>
                  </a:extLst>
                </p14:cNvPr>
                <p14:cNvContentPartPr/>
                <p14:nvPr/>
              </p14:nvContentPartPr>
              <p14:xfrm>
                <a:off x="5314706" y="5649300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CF646C-2353-C815-CB63-20910EE62E7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78706" y="56136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300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1DE93B-3E29-8E2B-9C43-1BE2DFD9B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3B250E0-05D0-722B-8AB1-9F844FB0C95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7AA4188-7C03-2ECB-E852-11A8EC799A6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8B2069-BE2E-27E5-0D5F-0F3AD19511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4CED0B9-5D34-EE8A-AE87-0BCCF2B7AF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80CAD1-4C22-D558-E243-E9DDF381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50912E-418C-AE35-0AF4-F2988DDE202D}"/>
              </a:ext>
            </a:extLst>
          </p:cNvPr>
          <p:cNvSpPr/>
          <p:nvPr/>
        </p:nvSpPr>
        <p:spPr>
          <a:xfrm>
            <a:off x="3810000" y="1828800"/>
            <a:ext cx="3810000" cy="213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HW 4</a:t>
            </a:r>
          </a:p>
        </p:txBody>
      </p:sp>
    </p:spTree>
    <p:extLst>
      <p:ext uri="{BB962C8B-B14F-4D97-AF65-F5344CB8AC3E}">
        <p14:creationId xmlns:p14="http://schemas.microsoft.com/office/powerpoint/2010/main" val="3944939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8415099-CA92-A677-D173-98A9EAE30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9AE837D-B2D1-9AD4-8008-5632A887E89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857336-D8F8-7C10-5713-78EF60A3D52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47A6FBE-253B-333C-BAC8-1B8324E7B1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21E5BD6-F943-7E48-22C8-325ACA603A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0F6517-DE9C-37BB-147E-DDCE6157B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1DF935-0692-2E3D-71B9-3765F370AE3C}"/>
              </a:ext>
            </a:extLst>
          </p:cNvPr>
          <p:cNvSpPr txBox="1"/>
          <p:nvPr/>
        </p:nvSpPr>
        <p:spPr>
          <a:xfrm>
            <a:off x="76200" y="76200"/>
            <a:ext cx="532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Software Development Lifecycle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1191EFF6-6842-E7CF-2FE2-24B7432349CB}"/>
              </a:ext>
            </a:extLst>
          </p:cNvPr>
          <p:cNvSpPr/>
          <p:nvPr/>
        </p:nvSpPr>
        <p:spPr>
          <a:xfrm>
            <a:off x="685800" y="1828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F712647B-A70F-C19A-402A-6667B71AEEEB}"/>
              </a:ext>
            </a:extLst>
          </p:cNvPr>
          <p:cNvSpPr/>
          <p:nvPr/>
        </p:nvSpPr>
        <p:spPr>
          <a:xfrm>
            <a:off x="2743200" y="1828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DE9478AB-9C67-C40A-C0FA-ECF016E0E192}"/>
              </a:ext>
            </a:extLst>
          </p:cNvPr>
          <p:cNvSpPr/>
          <p:nvPr/>
        </p:nvSpPr>
        <p:spPr>
          <a:xfrm>
            <a:off x="4800600" y="1828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D63B6B00-387A-BB93-6072-B53D3EAC78DC}"/>
              </a:ext>
            </a:extLst>
          </p:cNvPr>
          <p:cNvSpPr/>
          <p:nvPr/>
        </p:nvSpPr>
        <p:spPr>
          <a:xfrm>
            <a:off x="6858000" y="1828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2FE6B376-B842-B41B-272E-AA629BF5ADAA}"/>
              </a:ext>
            </a:extLst>
          </p:cNvPr>
          <p:cNvSpPr/>
          <p:nvPr/>
        </p:nvSpPr>
        <p:spPr>
          <a:xfrm>
            <a:off x="8915400" y="1828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3955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C957C8C-D646-CEF8-4FE0-5A9463768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391AEAA-315A-0F1F-AAF3-3EA02ECB514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277AB1E-BB68-F4FA-EC4A-873B3BE202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E2D9D15-C587-8892-7F1A-2E09EAF7DB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229452F-2952-DCFE-2CB5-772D16C94C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77A581-A47B-5B15-66BF-81ECF6B5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3489BE-1E8B-BA89-166F-23D15FF1E607}"/>
              </a:ext>
            </a:extLst>
          </p:cNvPr>
          <p:cNvSpPr txBox="1"/>
          <p:nvPr/>
        </p:nvSpPr>
        <p:spPr>
          <a:xfrm>
            <a:off x="76200" y="76200"/>
            <a:ext cx="532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trike="sngStrike" dirty="0"/>
              <a:t>Software Development Lifecycle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F756A813-C917-D724-74C8-5CEF5B0CDF6E}"/>
              </a:ext>
            </a:extLst>
          </p:cNvPr>
          <p:cNvSpPr/>
          <p:nvPr/>
        </p:nvSpPr>
        <p:spPr>
          <a:xfrm>
            <a:off x="685800" y="1828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A8BA7442-9684-42B1-BE67-4D3FDF9F730C}"/>
              </a:ext>
            </a:extLst>
          </p:cNvPr>
          <p:cNvSpPr/>
          <p:nvPr/>
        </p:nvSpPr>
        <p:spPr>
          <a:xfrm>
            <a:off x="2743200" y="1828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54CA26D9-6631-F3BC-1868-BD89FFEDE762}"/>
              </a:ext>
            </a:extLst>
          </p:cNvPr>
          <p:cNvSpPr/>
          <p:nvPr/>
        </p:nvSpPr>
        <p:spPr>
          <a:xfrm>
            <a:off x="4800600" y="1828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C33A4C79-7C6A-745A-4D2C-CC5B712E616B}"/>
              </a:ext>
            </a:extLst>
          </p:cNvPr>
          <p:cNvSpPr/>
          <p:nvPr/>
        </p:nvSpPr>
        <p:spPr>
          <a:xfrm>
            <a:off x="6858000" y="1828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89C85BB4-43B9-4095-49DD-61CC10EB7DF3}"/>
              </a:ext>
            </a:extLst>
          </p:cNvPr>
          <p:cNvSpPr/>
          <p:nvPr/>
        </p:nvSpPr>
        <p:spPr>
          <a:xfrm>
            <a:off x="8915400" y="1828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4780BD-6C73-214C-C493-014037ED32E6}"/>
                  </a:ext>
                </a:extLst>
              </p14:cNvPr>
              <p14:cNvContentPartPr/>
              <p14:nvPr/>
            </p14:nvContentPartPr>
            <p14:xfrm>
              <a:off x="186506" y="2746620"/>
              <a:ext cx="11856240" cy="283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4780BD-6C73-214C-C493-014037ED32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506" y="2710980"/>
                <a:ext cx="11927880" cy="2910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46F41A7-DAE5-4915-D3AF-8DDEE4BC187C}"/>
              </a:ext>
            </a:extLst>
          </p:cNvPr>
          <p:cNvSpPr txBox="1"/>
          <p:nvPr/>
        </p:nvSpPr>
        <p:spPr>
          <a:xfrm>
            <a:off x="838200" y="862156"/>
            <a:ext cx="5025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“Continuous Delivery Pipeline”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65D7A3-6DF5-65D0-6E02-AD5263FF796B}"/>
              </a:ext>
            </a:extLst>
          </p:cNvPr>
          <p:cNvSpPr txBox="1"/>
          <p:nvPr/>
        </p:nvSpPr>
        <p:spPr>
          <a:xfrm>
            <a:off x="2889314" y="14224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129190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380E4A-5E47-5B37-C1EE-5E549245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CEBA3BB-71F3-6C46-BA3C-DC59D00722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F31754C-BFA3-6F7F-BFD9-2A7BEAD254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D0436CF-4952-C4C2-3962-16C2FDEF500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520C9E6-5151-2CE3-A63E-FD58EE6883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6744D4-EF26-5068-AC03-F863A01CD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EBINAR: HOW DOES TESTARCHITECT FIT INTO CONTINUOUS DELIVERY? |  TestArchitect">
            <a:extLst>
              <a:ext uri="{FF2B5EF4-FFF2-40B4-BE49-F238E27FC236}">
                <a16:creationId xmlns:a16="http://schemas.microsoft.com/office/drawing/2014/main" id="{9BEF6F75-41CA-F3D6-3827-3DD62A68C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4800"/>
            <a:ext cx="11292840" cy="534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24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9EF48C6-D1E2-3788-21D1-6AEB7D72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E605619-D07D-0713-A34C-53C0DF3A865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7C51D83-606B-7253-30F5-21129B7CD4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F3ECE5-FE82-6969-F87C-8C34C1326F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E67AF86-E662-A6E9-A6C6-B34F48B03F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2688FE-3BBA-FA93-8150-0C0C0B9E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8F4C77-5FAB-4372-4392-619B724BD85A}"/>
              </a:ext>
            </a:extLst>
          </p:cNvPr>
          <p:cNvSpPr txBox="1"/>
          <p:nvPr/>
        </p:nvSpPr>
        <p:spPr>
          <a:xfrm>
            <a:off x="76200" y="76200"/>
            <a:ext cx="532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Software Development Lifecycle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D8F81EBF-5FE1-E468-FCEE-CEA26DCDC890}"/>
              </a:ext>
            </a:extLst>
          </p:cNvPr>
          <p:cNvSpPr/>
          <p:nvPr/>
        </p:nvSpPr>
        <p:spPr>
          <a:xfrm>
            <a:off x="685800" y="1828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E777058-80A5-4600-47CB-E13F959FE79D}"/>
              </a:ext>
            </a:extLst>
          </p:cNvPr>
          <p:cNvSpPr/>
          <p:nvPr/>
        </p:nvSpPr>
        <p:spPr>
          <a:xfrm>
            <a:off x="2743200" y="1828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C750A2DE-8618-A12B-CEF2-CAEAB748A693}"/>
              </a:ext>
            </a:extLst>
          </p:cNvPr>
          <p:cNvSpPr/>
          <p:nvPr/>
        </p:nvSpPr>
        <p:spPr>
          <a:xfrm>
            <a:off x="4800600" y="1828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47B99FC5-7C24-74F6-D1FD-BC3700E739BC}"/>
              </a:ext>
            </a:extLst>
          </p:cNvPr>
          <p:cNvSpPr/>
          <p:nvPr/>
        </p:nvSpPr>
        <p:spPr>
          <a:xfrm>
            <a:off x="6858000" y="1828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5FA0190B-3C00-C7D1-189B-09F9B94D7FDE}"/>
              </a:ext>
            </a:extLst>
          </p:cNvPr>
          <p:cNvSpPr/>
          <p:nvPr/>
        </p:nvSpPr>
        <p:spPr>
          <a:xfrm>
            <a:off x="8915400" y="1828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9254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1FEA51-E967-8AA3-FBC0-5C75B2B60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0D67EE2-9BA3-E69C-B68B-9565DFB32F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AACCC3-E950-4B71-1F96-59472141380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1BC737F-33DC-B9FB-3620-FA28459E44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041950-35C0-911A-EDAC-BE5C600FAB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43610C-7D43-3417-11DE-11E523D02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ED693B-178D-7111-443E-A0417D87AEA5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BAB5DB71-61D5-2322-7C98-8816C5A9EDB2}"/>
              </a:ext>
            </a:extLst>
          </p:cNvPr>
          <p:cNvSpPr/>
          <p:nvPr/>
        </p:nvSpPr>
        <p:spPr>
          <a:xfrm>
            <a:off x="685800" y="1828800"/>
            <a:ext cx="2590800" cy="2286000"/>
          </a:xfrm>
          <a:prstGeom prst="notched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EF2EDB12-A87E-ED77-E021-2BD0CB33DD01}"/>
              </a:ext>
            </a:extLst>
          </p:cNvPr>
          <p:cNvSpPr/>
          <p:nvPr/>
        </p:nvSpPr>
        <p:spPr>
          <a:xfrm>
            <a:off x="2743200" y="1828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D7F8B3C8-AC3C-E8C5-2D7E-F805A454C8B5}"/>
              </a:ext>
            </a:extLst>
          </p:cNvPr>
          <p:cNvSpPr/>
          <p:nvPr/>
        </p:nvSpPr>
        <p:spPr>
          <a:xfrm>
            <a:off x="4800600" y="1828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D2C65451-049E-3F72-7A6A-034F91DB1457}"/>
              </a:ext>
            </a:extLst>
          </p:cNvPr>
          <p:cNvSpPr/>
          <p:nvPr/>
        </p:nvSpPr>
        <p:spPr>
          <a:xfrm>
            <a:off x="6858000" y="1828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AE5CC415-16EB-8341-75DC-1281288FDF60}"/>
              </a:ext>
            </a:extLst>
          </p:cNvPr>
          <p:cNvSpPr/>
          <p:nvPr/>
        </p:nvSpPr>
        <p:spPr>
          <a:xfrm>
            <a:off x="8915400" y="1828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835710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8482CF-A384-A7B4-9B71-993A5C52F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47FD790-9F47-3D43-CBBC-63CF7100A33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335DCF-E27E-407B-17A0-04D0543B2F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CF71F2A-B020-A149-B077-950F1F13E6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3A6A66C-3080-9EBF-745E-DE6342CF64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E7C7C2-E0CC-AF02-23B4-E61606A04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462BC3-8B51-6713-4497-2B48BEECA24E}"/>
              </a:ext>
            </a:extLst>
          </p:cNvPr>
          <p:cNvSpPr txBox="1"/>
          <p:nvPr/>
        </p:nvSpPr>
        <p:spPr>
          <a:xfrm>
            <a:off x="76200" y="76200"/>
            <a:ext cx="6141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Secure</a:t>
            </a:r>
            <a:r>
              <a:rPr lang="en-US" sz="2800" dirty="0"/>
              <a:t> Development Lifecycle (SDL)</a:t>
            </a:r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BD177175-EF9E-6EFD-3B88-C1488C61E93B}"/>
              </a:ext>
            </a:extLst>
          </p:cNvPr>
          <p:cNvSpPr/>
          <p:nvPr/>
        </p:nvSpPr>
        <p:spPr>
          <a:xfrm>
            <a:off x="685800" y="1066800"/>
            <a:ext cx="2590800" cy="2286000"/>
          </a:xfrm>
          <a:prstGeom prst="notchedRightArrow">
            <a:avLst/>
          </a:prstGeom>
          <a:solidFill>
            <a:srgbClr val="7030A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Plan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47A3305-4C24-59A7-3E86-3C3DBA738E77}"/>
              </a:ext>
            </a:extLst>
          </p:cNvPr>
          <p:cNvSpPr/>
          <p:nvPr/>
        </p:nvSpPr>
        <p:spPr>
          <a:xfrm>
            <a:off x="2743200" y="1066800"/>
            <a:ext cx="2590800" cy="2286000"/>
          </a:xfrm>
          <a:prstGeom prst="notched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Develop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A25072AF-E09C-63F7-8EC5-95777C7109F7}"/>
              </a:ext>
            </a:extLst>
          </p:cNvPr>
          <p:cNvSpPr/>
          <p:nvPr/>
        </p:nvSpPr>
        <p:spPr>
          <a:xfrm>
            <a:off x="4800600" y="1066800"/>
            <a:ext cx="2590800" cy="2286000"/>
          </a:xfrm>
          <a:prstGeom prst="notched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Test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234DB16D-FC91-DF68-02FF-97D33D482967}"/>
              </a:ext>
            </a:extLst>
          </p:cNvPr>
          <p:cNvSpPr/>
          <p:nvPr/>
        </p:nvSpPr>
        <p:spPr>
          <a:xfrm>
            <a:off x="6858000" y="1066800"/>
            <a:ext cx="2590800" cy="2286000"/>
          </a:xfrm>
          <a:prstGeom prst="notch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Deploy</a:t>
            </a:r>
          </a:p>
          <a:p>
            <a:pPr algn="ctr"/>
            <a:r>
              <a:rPr lang="en-US" sz="1200" b="1" dirty="0"/>
              <a:t>Consider Security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25B1EE7A-F6C2-549C-D83C-B7F7A67A9E26}"/>
              </a:ext>
            </a:extLst>
          </p:cNvPr>
          <p:cNvSpPr/>
          <p:nvPr/>
        </p:nvSpPr>
        <p:spPr>
          <a:xfrm>
            <a:off x="8915400" y="1066800"/>
            <a:ext cx="2590800" cy="2286000"/>
          </a:xfrm>
          <a:prstGeom prst="notched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Operate</a:t>
            </a:r>
          </a:p>
          <a:p>
            <a:pPr algn="ctr"/>
            <a:r>
              <a:rPr lang="en-US" sz="1200" b="1" dirty="0"/>
              <a:t>Consider Security</a:t>
            </a:r>
            <a:endParaRPr 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4D8357-5E86-0F63-0303-E981732E691C}"/>
              </a:ext>
            </a:extLst>
          </p:cNvPr>
          <p:cNvSpPr txBox="1"/>
          <p:nvPr/>
        </p:nvSpPr>
        <p:spPr>
          <a:xfrm>
            <a:off x="457200" y="3886200"/>
            <a:ext cx="4206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Clearly Define the </a:t>
            </a:r>
            <a:r>
              <a:rPr lang="en-US" sz="2000" b="1" dirty="0"/>
              <a:t>requirements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45377-CB52-BBEC-9119-B160C564ED31}"/>
              </a:ext>
            </a:extLst>
          </p:cNvPr>
          <p:cNvSpPr txBox="1"/>
          <p:nvPr/>
        </p:nvSpPr>
        <p:spPr>
          <a:xfrm>
            <a:off x="990600" y="4409872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software issues and vulnerabilities can be linked to poor requirement gathering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22129-7765-7191-97AF-A950D57D2EF2}"/>
              </a:ext>
            </a:extLst>
          </p:cNvPr>
          <p:cNvSpPr txBox="1"/>
          <p:nvPr/>
        </p:nvSpPr>
        <p:spPr>
          <a:xfrm>
            <a:off x="685800" y="5164151"/>
            <a:ext cx="2818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Gaps in security</a:t>
            </a:r>
          </a:p>
          <a:p>
            <a:r>
              <a:rPr lang="en-US" dirty="0"/>
              <a:t>How should encryption and authentication be handled?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FAFF1D-6603-155C-5C5C-985E35DC4ECF}"/>
              </a:ext>
            </a:extLst>
          </p:cNvPr>
          <p:cNvSpPr txBox="1"/>
          <p:nvPr/>
        </p:nvSpPr>
        <p:spPr>
          <a:xfrm>
            <a:off x="3924660" y="5179765"/>
            <a:ext cx="2818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Performance Issues</a:t>
            </a:r>
          </a:p>
          <a:p>
            <a:r>
              <a:rPr lang="en-US" dirty="0"/>
              <a:t>Estimated user load?</a:t>
            </a:r>
          </a:p>
          <a:p>
            <a:r>
              <a:rPr lang="en-US" dirty="0"/>
              <a:t>Physical servers and database requirements?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184CF1-4C0E-ED86-2338-34C61A324F66}"/>
              </a:ext>
            </a:extLst>
          </p:cNvPr>
          <p:cNvSpPr txBox="1"/>
          <p:nvPr/>
        </p:nvSpPr>
        <p:spPr>
          <a:xfrm>
            <a:off x="7315200" y="5218125"/>
            <a:ext cx="426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Compliance Regulations</a:t>
            </a:r>
          </a:p>
          <a:p>
            <a:r>
              <a:rPr lang="en-US" dirty="0"/>
              <a:t>Healthcare data must be HIPPA compliant</a:t>
            </a:r>
          </a:p>
          <a:p>
            <a:r>
              <a:rPr lang="en-US" dirty="0"/>
              <a:t>Credit card data must be PCI compliant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B6FD7-BA5F-8107-28D7-3C637974B71E}"/>
              </a:ext>
            </a:extLst>
          </p:cNvPr>
          <p:cNvSpPr txBox="1"/>
          <p:nvPr/>
        </p:nvSpPr>
        <p:spPr>
          <a:xfrm>
            <a:off x="7555910" y="3948207"/>
            <a:ext cx="4206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Compliance-</a:t>
            </a:r>
            <a:r>
              <a:rPr lang="en-US" dirty="0"/>
              <a:t> requirement to adhere to specific standards and regulations to ensure CIA</a:t>
            </a:r>
          </a:p>
        </p:txBody>
      </p:sp>
    </p:spTree>
    <p:extLst>
      <p:ext uri="{BB962C8B-B14F-4D97-AF65-F5344CB8AC3E}">
        <p14:creationId xmlns:p14="http://schemas.microsoft.com/office/powerpoint/2010/main" val="2291178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8412</TotalTime>
  <Words>1111</Words>
  <Application>Microsoft Office PowerPoint</Application>
  <PresentationFormat>Widescreen</PresentationFormat>
  <Paragraphs>328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Office Theme</vt:lpstr>
      <vt:lpstr>ESOF 422:  Advanced Software Engineering: Cyber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59</cp:revision>
  <dcterms:created xsi:type="dcterms:W3CDTF">2022-08-21T16:55:59Z</dcterms:created>
  <dcterms:modified xsi:type="dcterms:W3CDTF">2025-03-24T19:37:42Z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