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410" r:id="rId3"/>
    <p:sldId id="411" r:id="rId4"/>
    <p:sldId id="412" r:id="rId5"/>
    <p:sldId id="429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30" r:id="rId23"/>
    <p:sldId id="431" r:id="rId24"/>
    <p:sldId id="432" r:id="rId25"/>
    <p:sldId id="433" r:id="rId26"/>
    <p:sldId id="434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1"/>
    <a:srgbClr val="EEB211"/>
    <a:srgbClr val="F6D28B"/>
    <a:srgbClr val="E2BC00"/>
    <a:srgbClr val="FFD700"/>
    <a:srgbClr val="FFCC00"/>
    <a:srgbClr val="E5E18B"/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>
      <p:cViewPr varScale="1">
        <p:scale>
          <a:sx n="162" d="100"/>
          <a:sy n="162" d="100"/>
        </p:scale>
        <p:origin x="144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7:54:10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24575,'11'144'0,"1"5"0,-11-89 0,15 89 0,13 2 0,-24-133 0,1 0 0,0 0 0,2-1 0,0 1 0,1-1 0,11 16 0,-13-26 0,0 1 0,0-1 0,1 0 0,0-1 0,0 1 0,1-2 0,0 1 0,0-1 0,0-1 0,0 0 0,1 0 0,0 0 0,0-2 0,0 1 0,15 1 0,16 2 0,0-3 0,58-1 0,-89-2 0,56 0 0,1-2 0,-1-3 0,98-21 0,-116 18 0,0 2 0,1 2 0,0 2 0,66 5 0,-1 0 0,-37-4 0,107 4 0,-155-1 0,-1 2 0,1 1 0,-1 1 0,37 13 0,245 82 0,32 11 0,-315-101 0,0 1 0,-1 1 0,0 1 0,-1 2 0,-1 0 0,0 2 0,-2 0 0,0 2 0,-1 0 0,27 34 0,181 278 0,-221-321 0,-2 1 0,1 1 0,-2-1 0,1 1 0,-2 0 0,0 0 0,0 1 0,-1-1 0,-1 1 0,1 15 0,-3-28 0,-1 0 0,1 0 0,0 0 0,0 0 0,0 0 0,0 1 0,0-1 0,0 0 0,1 0 0,-1 0 0,0 0 0,0 0 0,1 0 0,-1 0 0,1 0 0,-1 0 0,1 0 0,-1-1 0,1 1 0,-1 0 0,1 0 0,0 0 0,1 1 0,8-22 0,6-44 0,-9 27 0,2-1 0,1 1 0,2 1 0,2 0 0,1 1 0,2 0 0,1 2 0,30-42 0,-42 67 0,1 2 0,0-1 0,0 1 0,0 0 0,1 0 0,0 1 0,0 0 0,0 1 0,1 0 0,0 0 0,-1 1 0,1 0 0,1 0 0,-1 1 0,15-2 0,14 0 0,1 2 0,60 4 0,-32 1 0,-3-3 0,253 13 0,27 20 0,-251-23 0,63 2 0,611-13 0,-739-1 0,-1-2 0,0-1 0,0-1 0,-1-2 0,1 0 0,29-15 0,19-5 0,-62 24 0,-1-2 0,0 0 0,0 0 0,-1-1 0,0-1 0,0 0 0,0 0 0,-1-1 0,-1 0 0,1-1 0,-2 0 0,13-18 0,5-13 0,-2 0 0,23-54 0,-22 42 0,-11 19 0,-2 0 0,-2 0 0,8-41 0,-14 58 0,0-10 0,0 0 0,-1-41 0,-2 41 0,0 1 0,9-44 0,13-33-1365,-19 84-5461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9:35:29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24575,'0'5'0,"-4"1"0,-2 4 0,0 5 0,-3 4 0,-4-1 0,-1-3-8191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9:35:29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24575,'0'5'0,"0"5"0,0 6 0,0 5 0,0 3 0,-4-2 0,-2-1 0,0-4-8191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9:35:2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24575,'0'5'0,"0"6"0,0 5 0,-4 4 0,-2 4 0,0 3 0,2 0 0,1-4-8191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9:35:30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24575,'0'5'0,"0"5"0,0 6 0,0 5 0,0 3 0,0 2 0,0-3-8191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9:35:30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24575,'0'5'0,"0"5"0,0 6 0,0 5 0,0 3 0,0 2 0,0-3-8191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9:35:30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24575,'0'5'0,"0"6"0,0 5 0,-4 5 0,-2 3 0,0 2 0,2 1 0,1 1 0,1-1 0,1 1 0,0-1 0,1-5-8191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9:35:30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24575,'0'5'0,"0"6"0,0 5 0,0 4 0,0 4 0,0-2-8191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9:35:3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24575,'0'5'0,"0"5"0,0 6 0,0 5 0,0 3 0,5-2 0,1-5-8191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9:35:31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24575,'5'5'0,"1"6"0,4 0 0,0 4 0,-1 3 0,-2 4 0,2-3 0,-1 1 0,4 1 0,-1-4-8191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9:35:31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24575,'5'5'0,"1"5"0,-1 6 0,4 5 0,1 3 0,-3 2 0,-1-3-8191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9:35:19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0 326 24575,'1061'0'0,"-1031"2"0,59 10 0,-58-6 0,56 3 0,787-11 0,-870 3 0,-1-1 0,0 0 0,1-1 0,-1 1 0,1 0 0,-1-1 0,0 0 0,1 0 0,-1 0 0,0 0 0,0-1 0,0 1 0,0-1 0,4-2 0,-6 3 0,0-1 0,0 1 0,0-1 0,0 1 0,-1-1 0,1 1 0,-1-1 0,1 1 0,-1-1 0,1 0 0,-1 1 0,0-1 0,0 1 0,0-1 0,0 0 0,0 1 0,0-1 0,0 0 0,0 1 0,-1-1 0,1 0 0,-1 1 0,1-1 0,-1 1 0,0-1 0,1 1 0,-1-1 0,0 1 0,0 0 0,0-1 0,-2-1 0,-5-9 0,-1 0 0,0 1 0,-1 1 0,0-1 0,-1 2 0,-17-14 0,-79-44 0,18 11 0,51 33 0,28 17 0,0 0 0,0 0 0,0-1 0,1 0 0,-13-13 0,23 20 0,-1 0 0,0 1 0,0-1 0,0 0 0,0 0 0,0 0 0,0 0 0,0 0 0,0 0 0,1 0 0,-1 0 0,0 0 0,0 0 0,0 0 0,0 0 0,0 0 0,0-1 0,0 1 0,0 0 0,1 0 0,-1 0 0,0 0 0,0 0 0,0 0 0,0 0 0,0 0 0,0 0 0,0 0 0,0 0 0,0 0 0,0 0 0,0 0 0,1-1 0,-1 1 0,0 0 0,0 0 0,0 0 0,0 0 0,0 0 0,0 0 0,0 0 0,0 0 0,0-1 0,0 1 0,0 0 0,20 10 0,24 16 0,-3 2 0,-1 3 0,45 44 0,-53-43 0,-1 1 0,29 43 0,-58-74 0,0 0 0,-1 0 0,0 1 0,1-1 0,-1 1 0,0-1 0,0 1 0,-1-1 0,1 1 0,0 0 0,-1-1 0,0 1 0,1 0 0,-1 0 0,0-1 0,-1 1 0,1 0 0,0 0 0,-1-1 0,1 1 0,-1 0 0,0-1 0,0 1 0,0-1 0,0 1 0,-1-1 0,1 0 0,-1 1 0,1-1 0,-1 0 0,0 0 0,0 0 0,0 0 0,-3 2 0,-9 8 0,-1 0 0,0-2 0,-1 0 0,-21 10 0,-3 3 0,-113 69 0,78-48 0,-106 78 0,181-121 0,-1-1 0,0 0 0,1 0 0,-1 1 0,1-1 0,-1 0 0,0 1 0,1-1 0,-1 0 0,1 1 0,-1-1 0,1 1 0,-1-1 0,1 1 0,0-1 0,-1 1 0,1-1 0,0 1 0,-1-1 0,1 1 0,0-1 0,0 1 0,-1 0 0,1-1 0,0 1 0,0 0 0,0-1 0,0 1 0,0 0 0,20-4 0,33-19 0,6-9 0,-2-3 0,0-2 0,-3-3 0,72-64 0,-109 89 34,1 0-1,0 1 1,39-20-1,-33 20-783,39-28 1,-46 27-6077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9:35:31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24575,'9'9'0,"8"8"0,0 5 0,3 3 0,-3 2 0,1 1 0,-3 0 0,0-4 0,-2-2 0,-3-5-8191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9:35:32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24575,'0'5'0,"5"1"0,1 4 0,4 1 0,5 2 0,4 4 0,4 3 0,2-1 0,2-4 0,-4-5-8191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9:35:32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9:35:22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24460,'2937'159'0,"-3180"-297"0,486 276 0,-499-26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9:35:28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24575,'-4'0'0,"-2"5"0,-5 6 0,-4 5 0,-4 5 0,0-2-8191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9:35:2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24575,'0'5'0,"-4"5"0,-2 6 0,-4 5 0,-5 3 0,0-2-8191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9:35:28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0 24575,'0'5'0,"-4"1"0,-2 4 0,-4 1 0,-5 2 0,-5 4 0,-3-1 0,3-3-8191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9:35:28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24575,'0'5'0,"-4"6"0,-2 5 0,0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9:35:29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24575,'-4'5'0,"-2"5"0,-4 2 0,0 3 0,-4-1 0,2-3-8191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09:35:2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24575,'0'5'0,"-4"1"0,-2 4 0,0 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5.xml"/><Relationship Id="rId41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6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9.xml"/><Relationship Id="rId40" Type="http://schemas.openxmlformats.org/officeDocument/2006/relationships/image" Target="../media/image21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4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customXml" Target="../ink/ink5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4.xml"/><Relationship Id="rId30" Type="http://schemas.openxmlformats.org/officeDocument/2006/relationships/image" Target="../media/image16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8" Type="http://schemas.openxmlformats.org/officeDocument/2006/relationships/image" Target="../media/image5.png"/><Relationship Id="rId3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ESOF 422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spc="-204" dirty="0">
                <a:latin typeface="Arial" panose="020B0604020202020204" pitchFamily="34" charset="0"/>
                <a:cs typeface="Arial" panose="020B0604020202020204" pitchFamily="34" charset="0"/>
              </a:rPr>
              <a:t>Advanced Software Engineering: Cyber Practices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F6D28B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90800" y="2753111"/>
            <a:ext cx="6781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Threat Modeling, Mitigating Threats, Security Reviews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98298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E4E9B8-0CF2-48ED-6C1B-D09DC4AA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F230EA-01B2-FBF2-1FBD-6C237FC3858C}"/>
              </a:ext>
            </a:extLst>
          </p:cNvPr>
          <p:cNvSpPr txBox="1"/>
          <p:nvPr/>
        </p:nvSpPr>
        <p:spPr>
          <a:xfrm>
            <a:off x="4495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5C46361-1E44-364C-D944-851F7E537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07B0F7C-2C5A-CC52-6F20-DE7E7F13260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2BF67BA-4A84-406C-9F8B-0037FB2761F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B8B088D-E105-57F8-B759-985D6E8685A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743099F-86DA-BE9F-E9BA-59C51AB246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C8BD57-261A-9206-D56C-DD187B7BD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7222B9-C4D5-0D36-FCFA-70E25493637C}"/>
              </a:ext>
            </a:extLst>
          </p:cNvPr>
          <p:cNvSpPr txBox="1"/>
          <p:nvPr/>
        </p:nvSpPr>
        <p:spPr>
          <a:xfrm>
            <a:off x="152400" y="228600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0A5CF-B589-1D00-E2E8-E56BE5C0892F}"/>
              </a:ext>
            </a:extLst>
          </p:cNvPr>
          <p:cNvSpPr txBox="1"/>
          <p:nvPr/>
        </p:nvSpPr>
        <p:spPr>
          <a:xfrm>
            <a:off x="7618057" y="90100"/>
            <a:ext cx="4501553" cy="132343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 What are we building?</a:t>
            </a:r>
          </a:p>
          <a:p>
            <a:pPr marL="342900" indent="-342900">
              <a:buAutoNum type="arabicPeriod"/>
            </a:pPr>
            <a:r>
              <a:rPr lang="en-US" sz="2000" dirty="0"/>
              <a:t> What can go wrong?</a:t>
            </a:r>
          </a:p>
          <a:p>
            <a:pPr marL="342900" indent="-342900">
              <a:buAutoNum type="arabicPeriod"/>
            </a:pPr>
            <a:r>
              <a:rPr lang="en-US" sz="2000" dirty="0"/>
              <a:t> What are we going to do about it? </a:t>
            </a:r>
          </a:p>
          <a:p>
            <a:pPr marL="342900" indent="-342900">
              <a:buAutoNum type="arabicPeriod"/>
            </a:pPr>
            <a:r>
              <a:rPr lang="en-US" sz="2000" dirty="0"/>
              <a:t> Did we do a good job?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CE40B-DBE6-4C64-BD1F-AB4C2209CEA2}"/>
              </a:ext>
            </a:extLst>
          </p:cNvPr>
          <p:cNvSpPr txBox="1"/>
          <p:nvPr/>
        </p:nvSpPr>
        <p:spPr>
          <a:xfrm>
            <a:off x="457200" y="1295400"/>
            <a:ext cx="7008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STRIDE</a:t>
            </a:r>
            <a:r>
              <a:rPr lang="en-US" sz="2400" dirty="0"/>
              <a:t> is a model made by Microsoft for identifying security threats during threat modeling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Widely-used in industry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Classifies attacks under 6 different categories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29368-4232-28D7-5E8A-1FEC2EE85651}"/>
              </a:ext>
            </a:extLst>
          </p:cNvPr>
          <p:cNvSpPr txBox="1"/>
          <p:nvPr/>
        </p:nvSpPr>
        <p:spPr>
          <a:xfrm>
            <a:off x="609600" y="3515887"/>
            <a:ext cx="1112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</a:t>
            </a:r>
            <a:r>
              <a:rPr lang="en-US" sz="2800" dirty="0"/>
              <a:t>nformation Disclosure – Exposing data to unauthorized users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F6459-85BB-2553-A753-F0BF9673721E}"/>
              </a:ext>
            </a:extLst>
          </p:cNvPr>
          <p:cNvSpPr txBox="1"/>
          <p:nvPr/>
        </p:nvSpPr>
        <p:spPr>
          <a:xfrm>
            <a:off x="1295400" y="4689934"/>
            <a:ext cx="10278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Ex. password leaks, API key hardcoded, error message leaking</a:t>
            </a:r>
          </a:p>
        </p:txBody>
      </p:sp>
    </p:spTree>
    <p:extLst>
      <p:ext uri="{BB962C8B-B14F-4D97-AF65-F5344CB8AC3E}">
        <p14:creationId xmlns:p14="http://schemas.microsoft.com/office/powerpoint/2010/main" val="215224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90CF0DA-90A3-44FE-D524-C44981730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48586A8-6971-E903-64A5-2155EA0ECB4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B53DEFA-C739-FE69-247A-CF7374B9CDB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4D4B1C6-15E7-187F-7C02-BF423E4E308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B3B85D7-9BCC-E4E2-A85F-09E0A70D14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F3AF29-E227-A8F1-D163-885394E73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AB9291-E550-6997-4BE4-E49D2472E8E3}"/>
              </a:ext>
            </a:extLst>
          </p:cNvPr>
          <p:cNvSpPr txBox="1"/>
          <p:nvPr/>
        </p:nvSpPr>
        <p:spPr>
          <a:xfrm>
            <a:off x="152400" y="228600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1C308-E69B-D724-0767-01E78AB8B708}"/>
              </a:ext>
            </a:extLst>
          </p:cNvPr>
          <p:cNvSpPr txBox="1"/>
          <p:nvPr/>
        </p:nvSpPr>
        <p:spPr>
          <a:xfrm>
            <a:off x="7618057" y="90100"/>
            <a:ext cx="4501553" cy="132343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 What are we building?</a:t>
            </a:r>
          </a:p>
          <a:p>
            <a:pPr marL="342900" indent="-342900">
              <a:buAutoNum type="arabicPeriod"/>
            </a:pPr>
            <a:r>
              <a:rPr lang="en-US" sz="2000" dirty="0"/>
              <a:t> What can go wrong?</a:t>
            </a:r>
          </a:p>
          <a:p>
            <a:pPr marL="342900" indent="-342900">
              <a:buAutoNum type="arabicPeriod"/>
            </a:pPr>
            <a:r>
              <a:rPr lang="en-US" sz="2000" dirty="0"/>
              <a:t> What are we going to do about it? </a:t>
            </a:r>
          </a:p>
          <a:p>
            <a:pPr marL="342900" indent="-342900">
              <a:buAutoNum type="arabicPeriod"/>
            </a:pPr>
            <a:r>
              <a:rPr lang="en-US" sz="2000" dirty="0"/>
              <a:t> Did we do a good job?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62C13-2391-C655-B643-97F3D8B6CE2D}"/>
              </a:ext>
            </a:extLst>
          </p:cNvPr>
          <p:cNvSpPr txBox="1"/>
          <p:nvPr/>
        </p:nvSpPr>
        <p:spPr>
          <a:xfrm>
            <a:off x="457200" y="1295400"/>
            <a:ext cx="7008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STRIDE</a:t>
            </a:r>
            <a:r>
              <a:rPr lang="en-US" sz="2400" dirty="0"/>
              <a:t> is a model made by Microsoft for identifying security threats during threat modeling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Widely-used in industry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Classifies attacks under 6 different categories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34426-6215-3080-987D-63B033105308}"/>
              </a:ext>
            </a:extLst>
          </p:cNvPr>
          <p:cNvSpPr txBox="1"/>
          <p:nvPr/>
        </p:nvSpPr>
        <p:spPr>
          <a:xfrm>
            <a:off x="609600" y="3515887"/>
            <a:ext cx="1112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  <a:r>
              <a:rPr lang="en-US" sz="2800" dirty="0"/>
              <a:t>enial of service– Denying service to a user  (Availability violation)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A77017-A519-C6A2-A3FD-50A49089E52C}"/>
              </a:ext>
            </a:extLst>
          </p:cNvPr>
          <p:cNvSpPr txBox="1"/>
          <p:nvPr/>
        </p:nvSpPr>
        <p:spPr>
          <a:xfrm>
            <a:off x="1295400" y="4689934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Ex. DDOS attacks</a:t>
            </a:r>
          </a:p>
        </p:txBody>
      </p:sp>
    </p:spTree>
    <p:extLst>
      <p:ext uri="{BB962C8B-B14F-4D97-AF65-F5344CB8AC3E}">
        <p14:creationId xmlns:p14="http://schemas.microsoft.com/office/powerpoint/2010/main" val="287661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05FADE2-2543-7F9E-3CB9-844CC06B0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1461600-EC9F-B550-6685-4C0705A37B8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1E14471-C41D-14EF-3F36-4320E8A1121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6778134-C2B0-2C6A-856A-9E8B23CF14A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8FF5ED-F051-1742-4BA4-515908BEA3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15B328-3581-A176-5068-88AD1BEB5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B90A5B-ABBE-57CD-AB18-AFB0F510E469}"/>
              </a:ext>
            </a:extLst>
          </p:cNvPr>
          <p:cNvSpPr txBox="1"/>
          <p:nvPr/>
        </p:nvSpPr>
        <p:spPr>
          <a:xfrm>
            <a:off x="152400" y="228600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64D1F-D4AC-67D1-13E1-2C02E849CEBE}"/>
              </a:ext>
            </a:extLst>
          </p:cNvPr>
          <p:cNvSpPr txBox="1"/>
          <p:nvPr/>
        </p:nvSpPr>
        <p:spPr>
          <a:xfrm>
            <a:off x="7618057" y="90100"/>
            <a:ext cx="4501553" cy="132343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 What are we building?</a:t>
            </a:r>
          </a:p>
          <a:p>
            <a:pPr marL="342900" indent="-342900">
              <a:buAutoNum type="arabicPeriod"/>
            </a:pPr>
            <a:r>
              <a:rPr lang="en-US" sz="2000" dirty="0"/>
              <a:t> What can go wrong?</a:t>
            </a:r>
          </a:p>
          <a:p>
            <a:pPr marL="342900" indent="-342900">
              <a:buAutoNum type="arabicPeriod"/>
            </a:pPr>
            <a:r>
              <a:rPr lang="en-US" sz="2000" dirty="0"/>
              <a:t> What are we going to do about it? </a:t>
            </a:r>
          </a:p>
          <a:p>
            <a:pPr marL="342900" indent="-342900">
              <a:buAutoNum type="arabicPeriod"/>
            </a:pPr>
            <a:r>
              <a:rPr lang="en-US" sz="2000" dirty="0"/>
              <a:t> Did we do a good job?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043A1-65BA-5308-A063-EEF621BAF6FD}"/>
              </a:ext>
            </a:extLst>
          </p:cNvPr>
          <p:cNvSpPr txBox="1"/>
          <p:nvPr/>
        </p:nvSpPr>
        <p:spPr>
          <a:xfrm>
            <a:off x="457200" y="1295400"/>
            <a:ext cx="7008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STRIDE</a:t>
            </a:r>
            <a:r>
              <a:rPr lang="en-US" sz="2400" dirty="0"/>
              <a:t> is a model made by Microsoft for identifying security threats during threat modeling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Widely-used in industry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Classifies attacks under 6 different categories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490B2-2FAA-6AF9-05A2-245FF61EE4E5}"/>
              </a:ext>
            </a:extLst>
          </p:cNvPr>
          <p:cNvSpPr txBox="1"/>
          <p:nvPr/>
        </p:nvSpPr>
        <p:spPr>
          <a:xfrm>
            <a:off x="609600" y="3515887"/>
            <a:ext cx="1112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  <a:r>
              <a:rPr lang="en-US" sz="2800" dirty="0"/>
              <a:t>levation of Privilege– An unprivileged user gains access and does an action they should not be able to 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59AEFB-094B-A901-62B1-87195368505F}"/>
              </a:ext>
            </a:extLst>
          </p:cNvPr>
          <p:cNvSpPr txBox="1"/>
          <p:nvPr/>
        </p:nvSpPr>
        <p:spPr>
          <a:xfrm>
            <a:off x="1295400" y="4689934"/>
            <a:ext cx="793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Ex. SET-UID program exploit to gain root access</a:t>
            </a:r>
          </a:p>
        </p:txBody>
      </p:sp>
    </p:spTree>
    <p:extLst>
      <p:ext uri="{BB962C8B-B14F-4D97-AF65-F5344CB8AC3E}">
        <p14:creationId xmlns:p14="http://schemas.microsoft.com/office/powerpoint/2010/main" val="397453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75F285E-6BD9-6D81-61FA-121B8B157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F1B6A2F-6D34-8AEB-C8A2-3858FB3B565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5DE4DE9-4FDA-2C33-4836-B95CFA04B70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1E0193F-DF4B-7DB1-3F79-2F6048AE41F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3B2A728-0024-EE48-1F64-7BEF246E6A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B16A37-F06F-7DDC-4AA2-8554178BF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633218-C432-7C95-1BA6-AC4D6173C115}"/>
              </a:ext>
            </a:extLst>
          </p:cNvPr>
          <p:cNvSpPr txBox="1"/>
          <p:nvPr/>
        </p:nvSpPr>
        <p:spPr>
          <a:xfrm>
            <a:off x="152400" y="228600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288B5-B200-E6F9-5F5A-C9ED9849D03D}"/>
              </a:ext>
            </a:extLst>
          </p:cNvPr>
          <p:cNvSpPr txBox="1"/>
          <p:nvPr/>
        </p:nvSpPr>
        <p:spPr>
          <a:xfrm>
            <a:off x="9330958" y="44381"/>
            <a:ext cx="2735044" cy="193899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Spoofing</a:t>
            </a:r>
          </a:p>
          <a:p>
            <a:r>
              <a:rPr lang="en-US" sz="2000" dirty="0"/>
              <a:t>Tampering</a:t>
            </a:r>
          </a:p>
          <a:p>
            <a:r>
              <a:rPr lang="en-US" sz="2000" dirty="0"/>
              <a:t>Repudiation</a:t>
            </a:r>
          </a:p>
          <a:p>
            <a:r>
              <a:rPr lang="en-US" sz="2000" dirty="0"/>
              <a:t>Information Disclosure</a:t>
            </a:r>
          </a:p>
          <a:p>
            <a:r>
              <a:rPr lang="en-US" sz="2000" dirty="0"/>
              <a:t>Denies of Service</a:t>
            </a:r>
          </a:p>
          <a:p>
            <a:r>
              <a:rPr lang="en-US" sz="2000" dirty="0"/>
              <a:t>Elevation of Privilege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07033-E24A-C73B-65D8-0E9C2EDD5533}"/>
              </a:ext>
            </a:extLst>
          </p:cNvPr>
          <p:cNvSpPr txBox="1"/>
          <p:nvPr/>
        </p:nvSpPr>
        <p:spPr>
          <a:xfrm>
            <a:off x="1066800" y="1371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Let’s apply STRIDE threats to the famous heist movie </a:t>
            </a:r>
            <a:r>
              <a:rPr lang="en-US" sz="2400" b="1" i="1" dirty="0"/>
              <a:t>Ocean’s Eleven (2001)</a:t>
            </a:r>
            <a:endParaRPr lang="en-US" sz="2400" dirty="0"/>
          </a:p>
        </p:txBody>
      </p:sp>
      <p:pic>
        <p:nvPicPr>
          <p:cNvPr id="9" name="Picture 2" descr="Ocean's Eleven (2001) - IMDb">
            <a:extLst>
              <a:ext uri="{FF2B5EF4-FFF2-40B4-BE49-F238E27FC236}">
                <a16:creationId xmlns:a16="http://schemas.microsoft.com/office/drawing/2014/main" id="{3E1BE6E2-8BF1-4D5E-4423-0B296DFE7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335953"/>
            <a:ext cx="2542142" cy="376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DA8199-8489-4721-8C9D-BFEDC956635B}"/>
              </a:ext>
            </a:extLst>
          </p:cNvPr>
          <p:cNvSpPr txBox="1"/>
          <p:nvPr/>
        </p:nvSpPr>
        <p:spPr>
          <a:xfrm>
            <a:off x="8501890" y="3183663"/>
            <a:ext cx="3564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story follows friends Danny Ocean (Clooney) and Rusty Ryan (Pitt), who plan a heist of $160 million from casino owner Terry Benedict (García), the lover of Ocean's ex-wife Tess (Roberts).</a:t>
            </a:r>
          </a:p>
        </p:txBody>
      </p:sp>
    </p:spTree>
    <p:extLst>
      <p:ext uri="{BB962C8B-B14F-4D97-AF65-F5344CB8AC3E}">
        <p14:creationId xmlns:p14="http://schemas.microsoft.com/office/powerpoint/2010/main" val="315561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B6E47D1-7FD9-BEA4-1A93-AD8C0EF57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874C632-DE09-F970-9722-D2CF15B5C98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23CFB96-AA95-4696-52FA-13A28A5C369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9184D7B-2107-8A0B-730E-22ED6C7E9AD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5E62F2D-CA79-0101-0078-94905E06A3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997180-2C7F-E098-F6CA-4E3719ECA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A5FDC5-D527-3446-099B-4EA05174C479}"/>
              </a:ext>
            </a:extLst>
          </p:cNvPr>
          <p:cNvSpPr txBox="1"/>
          <p:nvPr/>
        </p:nvSpPr>
        <p:spPr>
          <a:xfrm>
            <a:off x="152400" y="228600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969DF-D901-F5F9-0C3E-CBFB7A3F2369}"/>
              </a:ext>
            </a:extLst>
          </p:cNvPr>
          <p:cNvSpPr txBox="1"/>
          <p:nvPr/>
        </p:nvSpPr>
        <p:spPr>
          <a:xfrm>
            <a:off x="9330958" y="44381"/>
            <a:ext cx="2735044" cy="193899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Spoofing</a:t>
            </a:r>
          </a:p>
          <a:p>
            <a:r>
              <a:rPr lang="en-US" sz="2000" dirty="0"/>
              <a:t>Tampering</a:t>
            </a:r>
          </a:p>
          <a:p>
            <a:r>
              <a:rPr lang="en-US" sz="2000" dirty="0"/>
              <a:t>Repudiation</a:t>
            </a:r>
          </a:p>
          <a:p>
            <a:r>
              <a:rPr lang="en-US" sz="2000" dirty="0"/>
              <a:t>Information Disclosure</a:t>
            </a:r>
          </a:p>
          <a:p>
            <a:r>
              <a:rPr lang="en-US" sz="2000" dirty="0"/>
              <a:t>Denial of Service</a:t>
            </a:r>
          </a:p>
          <a:p>
            <a:r>
              <a:rPr lang="en-US" sz="2000" dirty="0"/>
              <a:t>Elevation of Privilege</a:t>
            </a:r>
          </a:p>
        </p:txBody>
      </p:sp>
      <p:pic>
        <p:nvPicPr>
          <p:cNvPr id="2050" name="Picture 2" descr="In Ocean's Eleven, as Rusty re-enters the room to teach poker, Danny Ocean  can be heard talking to Topher Grace. Ocean is congratulating Topher saying  &quot;That can be hard to do, crossing">
            <a:extLst>
              <a:ext uri="{FF2B5EF4-FFF2-40B4-BE49-F238E27FC236}">
                <a16:creationId xmlns:a16="http://schemas.microsoft.com/office/drawing/2014/main" id="{7A170536-DC36-EE3E-155B-B9707D26E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74889"/>
            <a:ext cx="4495800" cy="290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3A127A-6BAE-B23C-5B9C-AD94E3873B4E}"/>
              </a:ext>
            </a:extLst>
          </p:cNvPr>
          <p:cNvSpPr txBox="1"/>
          <p:nvPr/>
        </p:nvSpPr>
        <p:spPr>
          <a:xfrm>
            <a:off x="5216158" y="21336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Danny violates his parole and flies out to meet his partner in crime, Rusty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CBA19-FA11-00FF-83A4-2F2DC0A7A94F}"/>
              </a:ext>
            </a:extLst>
          </p:cNvPr>
          <p:cNvSpPr txBox="1"/>
          <p:nvPr/>
        </p:nvSpPr>
        <p:spPr>
          <a:xfrm>
            <a:off x="5410200" y="3572691"/>
            <a:ext cx="5499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With low permissions (parole) he is able to escape and fly across the country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Elevation of Privilege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06056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BAEDA8B-4F00-5912-9EF0-351E246DF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22DFA00-EA72-3B0A-EF5E-67699E07515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77C306E-E1C8-3742-9CA6-CA2FCD1B465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3580900-0FF0-7E44-9A99-2F90892F686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3510EB6-F2FB-CE18-CEE1-E1C5107873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83280B-A4E5-01C4-AADA-154F07101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6CFAD8-C9D5-2C9A-DFD8-61EBEF35127A}"/>
              </a:ext>
            </a:extLst>
          </p:cNvPr>
          <p:cNvSpPr txBox="1"/>
          <p:nvPr/>
        </p:nvSpPr>
        <p:spPr>
          <a:xfrm>
            <a:off x="152400" y="228600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EDAD1-CB4C-CB31-0C43-6A4361BB622A}"/>
              </a:ext>
            </a:extLst>
          </p:cNvPr>
          <p:cNvSpPr txBox="1"/>
          <p:nvPr/>
        </p:nvSpPr>
        <p:spPr>
          <a:xfrm>
            <a:off x="9330958" y="44381"/>
            <a:ext cx="2735044" cy="193899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Spoofing</a:t>
            </a:r>
          </a:p>
          <a:p>
            <a:r>
              <a:rPr lang="en-US" sz="2000" dirty="0"/>
              <a:t>Tampering</a:t>
            </a:r>
          </a:p>
          <a:p>
            <a:r>
              <a:rPr lang="en-US" sz="2000" dirty="0"/>
              <a:t>Repudiation</a:t>
            </a:r>
          </a:p>
          <a:p>
            <a:r>
              <a:rPr lang="en-US" sz="2000" dirty="0"/>
              <a:t>Information Disclosure</a:t>
            </a:r>
          </a:p>
          <a:p>
            <a:r>
              <a:rPr lang="en-US" sz="2000" dirty="0"/>
              <a:t>Denial of Service</a:t>
            </a:r>
          </a:p>
          <a:p>
            <a:r>
              <a:rPr lang="en-US" sz="2000" dirty="0"/>
              <a:t>Elevation of Privilege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26FFF6-5BDF-608E-8666-D0DCBDD7A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66800"/>
            <a:ext cx="8097061" cy="3179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29F801-38DE-2875-EA0A-C5D7BE74A222}"/>
              </a:ext>
            </a:extLst>
          </p:cNvPr>
          <p:cNvSpPr txBox="1"/>
          <p:nvPr/>
        </p:nvSpPr>
        <p:spPr>
          <a:xfrm>
            <a:off x="533400" y="4560872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Danny and Rusty meet with a casino insider, who provides them with sensitive operational details of the victim casino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Information Disclosure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33198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293F8B9-F085-DB01-F34E-260FD9EDF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EA8AE05-34ED-BF2B-0B8B-095D9886812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C15542D-B7E8-A9BF-4F2B-5A1745F7B31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D14FD31-CCAD-352A-90F9-AD7850A47EB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421BA8D-86EC-C03B-EB3D-8B7310A58B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BEB102-844D-1A5F-DE80-EA6A3FE23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BFB19E-A727-3C67-59A9-1974136674A1}"/>
              </a:ext>
            </a:extLst>
          </p:cNvPr>
          <p:cNvSpPr txBox="1"/>
          <p:nvPr/>
        </p:nvSpPr>
        <p:spPr>
          <a:xfrm>
            <a:off x="152400" y="228600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FA3B-DC95-A00F-5D0A-D9F897EE73C9}"/>
              </a:ext>
            </a:extLst>
          </p:cNvPr>
          <p:cNvSpPr txBox="1"/>
          <p:nvPr/>
        </p:nvSpPr>
        <p:spPr>
          <a:xfrm>
            <a:off x="9330958" y="44381"/>
            <a:ext cx="2735044" cy="193899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Spoofing</a:t>
            </a:r>
          </a:p>
          <a:p>
            <a:r>
              <a:rPr lang="en-US" sz="2000" dirty="0"/>
              <a:t>Tampering</a:t>
            </a:r>
          </a:p>
          <a:p>
            <a:r>
              <a:rPr lang="en-US" sz="2000" dirty="0"/>
              <a:t>Repudiation</a:t>
            </a:r>
          </a:p>
          <a:p>
            <a:r>
              <a:rPr lang="en-US" sz="2000" dirty="0"/>
              <a:t>Information Disclosure</a:t>
            </a:r>
          </a:p>
          <a:p>
            <a:r>
              <a:rPr lang="en-US" sz="2000" dirty="0"/>
              <a:t>Denial of Service</a:t>
            </a:r>
          </a:p>
          <a:p>
            <a:r>
              <a:rPr lang="en-US" sz="2000" dirty="0"/>
              <a:t>Elevation of Privilege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9C85BF-8945-5026-FF94-A2C2421E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371600"/>
            <a:ext cx="4369974" cy="25958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3EF69D-1D35-D289-D9F5-CC9063C25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772243"/>
            <a:ext cx="3896766" cy="2805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BC1AD2-0EFE-A816-518A-486DBAE370A8}"/>
              </a:ext>
            </a:extLst>
          </p:cNvPr>
          <p:cNvSpPr txBox="1"/>
          <p:nvPr/>
        </p:nvSpPr>
        <p:spPr>
          <a:xfrm>
            <a:off x="871017" y="5109562"/>
            <a:ext cx="7554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the heist, Danny is apprehended by security, which gives him a perfect alibi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Repudiation</a:t>
            </a:r>
            <a:r>
              <a:rPr lang="en-US" sz="2400" dirty="0">
                <a:sym typeface="Wingdings" panose="05000000000000000000" pitchFamily="2" charset="2"/>
              </a:rPr>
              <a:t> of guilt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6526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2451E02-74CE-C449-7D32-ED65BDD0C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4944ED7-6B3A-15E9-157A-472B8B38B99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297FCD0-1DDB-6B30-5A4F-028AF5ABAB0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9F706FD-E850-A3EA-C0FC-A0B53DA9F6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410BF51-3A66-12A8-6757-75297875ED4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42ECE8-491F-3277-4914-8017ACAF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F3EB07-3DAA-BDAE-DB0A-8EF05C1EC58C}"/>
              </a:ext>
            </a:extLst>
          </p:cNvPr>
          <p:cNvSpPr txBox="1"/>
          <p:nvPr/>
        </p:nvSpPr>
        <p:spPr>
          <a:xfrm>
            <a:off x="152400" y="228600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6F765-1B9D-CA1B-DE11-D587277CB3D7}"/>
              </a:ext>
            </a:extLst>
          </p:cNvPr>
          <p:cNvSpPr txBox="1"/>
          <p:nvPr/>
        </p:nvSpPr>
        <p:spPr>
          <a:xfrm>
            <a:off x="9330958" y="44381"/>
            <a:ext cx="2735044" cy="193899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Spoofing</a:t>
            </a:r>
          </a:p>
          <a:p>
            <a:r>
              <a:rPr lang="en-US" sz="2000" dirty="0"/>
              <a:t>Tampering</a:t>
            </a:r>
          </a:p>
          <a:p>
            <a:r>
              <a:rPr lang="en-US" sz="2000" dirty="0"/>
              <a:t>Repudiation</a:t>
            </a:r>
          </a:p>
          <a:p>
            <a:r>
              <a:rPr lang="en-US" sz="2000" dirty="0"/>
              <a:t>Information Disclosure</a:t>
            </a:r>
          </a:p>
          <a:p>
            <a:r>
              <a:rPr lang="en-US" sz="2000" dirty="0"/>
              <a:t>Denial of Service</a:t>
            </a:r>
          </a:p>
          <a:p>
            <a:r>
              <a:rPr lang="en-US" sz="2000" dirty="0"/>
              <a:t>Elevation of Privilege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89552-4880-30FD-C0E6-2CCC607D17B3}"/>
              </a:ext>
            </a:extLst>
          </p:cNvPr>
          <p:cNvSpPr txBox="1"/>
          <p:nvPr/>
        </p:nvSpPr>
        <p:spPr>
          <a:xfrm>
            <a:off x="1066800" y="4966763"/>
            <a:ext cx="7554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Danny and his team end up stealing half of money from the vault later that night  (</a:t>
            </a:r>
            <a:r>
              <a:rPr lang="en-US" sz="2400" b="1" dirty="0"/>
              <a:t>Tampering</a:t>
            </a:r>
            <a:r>
              <a:rPr lang="en-US" sz="2400" dirty="0"/>
              <a:t> of integrity of vault)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2F253E-DFE0-72A1-0A68-1D4FBB579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107475"/>
            <a:ext cx="6379291" cy="351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05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7F372F3-4DAB-8B4F-B1E3-AFF0D90C1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DAA3DA2-C00C-4E6E-ACC9-BF7C8DCEC77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3CC8F39-F102-0940-E837-60ACB111715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2F15738-3321-E5E9-C154-3076CEC9A9C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DF62DC6-0569-95B9-19EA-694F084956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526BD3-1E53-02D1-641A-8560C4637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CF0ED2-E522-CC66-63DD-72343C5E88C0}"/>
              </a:ext>
            </a:extLst>
          </p:cNvPr>
          <p:cNvSpPr txBox="1"/>
          <p:nvPr/>
        </p:nvSpPr>
        <p:spPr>
          <a:xfrm>
            <a:off x="152400" y="228600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2B483-6E1D-ED90-EB01-82B6C1D7F53C}"/>
              </a:ext>
            </a:extLst>
          </p:cNvPr>
          <p:cNvSpPr txBox="1"/>
          <p:nvPr/>
        </p:nvSpPr>
        <p:spPr>
          <a:xfrm>
            <a:off x="9330958" y="44381"/>
            <a:ext cx="2735044" cy="193899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Spoofing</a:t>
            </a:r>
          </a:p>
          <a:p>
            <a:r>
              <a:rPr lang="en-US" sz="2000" dirty="0"/>
              <a:t>Tampering</a:t>
            </a:r>
          </a:p>
          <a:p>
            <a:r>
              <a:rPr lang="en-US" sz="2000" dirty="0"/>
              <a:t>Repudiation</a:t>
            </a:r>
          </a:p>
          <a:p>
            <a:r>
              <a:rPr lang="en-US" sz="2000" dirty="0"/>
              <a:t>Information Disclosure</a:t>
            </a:r>
          </a:p>
          <a:p>
            <a:r>
              <a:rPr lang="en-US" sz="2000" dirty="0"/>
              <a:t>Denial of Service</a:t>
            </a:r>
          </a:p>
          <a:p>
            <a:r>
              <a:rPr lang="en-US" sz="2000" dirty="0"/>
              <a:t>Elevation of Privilege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6705F-F8FE-1377-C140-552E67FA00C1}"/>
              </a:ext>
            </a:extLst>
          </p:cNvPr>
          <p:cNvSpPr txBox="1"/>
          <p:nvPr/>
        </p:nvSpPr>
        <p:spPr>
          <a:xfrm>
            <a:off x="1066800" y="4966763"/>
            <a:ext cx="7554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Rusty threatens to blow up the entire vault if the casino doesn’t allow them to steal half of the money (a very expensive </a:t>
            </a:r>
            <a:r>
              <a:rPr lang="en-US" sz="2400" b="1" dirty="0"/>
              <a:t>Denial of Service</a:t>
            </a:r>
            <a:r>
              <a:rPr lang="en-US" sz="2400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81CAD5-40E8-33A1-2196-084A17FDB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634" y="1524000"/>
            <a:ext cx="4969891" cy="30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29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B32953D-2864-BC47-2625-BF3389FBD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5264AF0-CE97-1AB9-F1BB-0BF857DAAD5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11CEB50-E4CB-A05C-A2F5-4FE48979B39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EC674BF-832E-04E4-1186-C6763BACA3D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E610133-E131-2786-9ED9-2A7815865B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4C9893-7C7E-8F17-C65B-3C9360FC1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FA3696-0D00-632B-1ACD-46A5CBB20259}"/>
              </a:ext>
            </a:extLst>
          </p:cNvPr>
          <p:cNvSpPr txBox="1"/>
          <p:nvPr/>
        </p:nvSpPr>
        <p:spPr>
          <a:xfrm>
            <a:off x="152400" y="228600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F5840-5F71-8FF7-FB88-01980F716374}"/>
              </a:ext>
            </a:extLst>
          </p:cNvPr>
          <p:cNvSpPr txBox="1"/>
          <p:nvPr/>
        </p:nvSpPr>
        <p:spPr>
          <a:xfrm>
            <a:off x="9330958" y="44381"/>
            <a:ext cx="2735044" cy="193899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Spoofing</a:t>
            </a:r>
          </a:p>
          <a:p>
            <a:r>
              <a:rPr lang="en-US" sz="2000" dirty="0"/>
              <a:t>Tampering</a:t>
            </a:r>
          </a:p>
          <a:p>
            <a:r>
              <a:rPr lang="en-US" sz="2000" dirty="0"/>
              <a:t>Repudiation</a:t>
            </a:r>
          </a:p>
          <a:p>
            <a:r>
              <a:rPr lang="en-US" sz="2000" dirty="0"/>
              <a:t>Information Disclosure</a:t>
            </a:r>
          </a:p>
          <a:p>
            <a:r>
              <a:rPr lang="en-US" sz="2000" dirty="0"/>
              <a:t>Denial of Service</a:t>
            </a:r>
          </a:p>
          <a:p>
            <a:r>
              <a:rPr lang="en-US" sz="2000" dirty="0"/>
              <a:t>Elevation of Privilege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0448F-CAF4-4A7D-8F3B-4CDF0A310297}"/>
              </a:ext>
            </a:extLst>
          </p:cNvPr>
          <p:cNvSpPr txBox="1"/>
          <p:nvPr/>
        </p:nvSpPr>
        <p:spPr>
          <a:xfrm>
            <a:off x="1066800" y="4966763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team impersonates as the Las Vegas SWAT to extract the money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Spoofing and Elevation of Privilege</a:t>
            </a:r>
            <a:endParaRPr lang="en-US" sz="2400" b="1" dirty="0"/>
          </a:p>
        </p:txBody>
      </p:sp>
      <p:pic>
        <p:nvPicPr>
          <p:cNvPr id="3074" name="Picture 2" descr="The Ending Of Ocean's 11 Explained">
            <a:extLst>
              <a:ext uri="{FF2B5EF4-FFF2-40B4-BE49-F238E27FC236}">
                <a16:creationId xmlns:a16="http://schemas.microsoft.com/office/drawing/2014/main" id="{F94C7C87-C1CC-7832-3920-102F89494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55403"/>
            <a:ext cx="6068644" cy="34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2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AA7A407-FDE2-9EEC-128C-8742DAE2D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20A9385-0053-D8F4-8F48-5EB2826C932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1A97D24-0638-8F7F-7811-9305DF6087D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E3F64DE-065F-F57B-22FA-33BDF680AC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C81B89C-BAB5-F2F0-F932-3C3868BFE7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3A1457-A817-597D-BAE1-9FEC7FCF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D79BE6-B000-60C3-60EC-B5A160BCC151}"/>
              </a:ext>
            </a:extLst>
          </p:cNvPr>
          <p:cNvSpPr txBox="1"/>
          <p:nvPr/>
        </p:nvSpPr>
        <p:spPr>
          <a:xfrm>
            <a:off x="1683891" y="152400"/>
            <a:ext cx="8414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During the secure software development lifecycle, we consider security at each step of the development process 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E691FA1-038F-18F2-4F14-FBC530533DF6}"/>
              </a:ext>
            </a:extLst>
          </p:cNvPr>
          <p:cNvSpPr/>
          <p:nvPr/>
        </p:nvSpPr>
        <p:spPr>
          <a:xfrm>
            <a:off x="381000" y="1207281"/>
            <a:ext cx="2590800" cy="2286000"/>
          </a:xfrm>
          <a:prstGeom prst="notch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Plan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4FC88976-EB30-3523-E55B-7852D5E586C1}"/>
              </a:ext>
            </a:extLst>
          </p:cNvPr>
          <p:cNvSpPr/>
          <p:nvPr/>
        </p:nvSpPr>
        <p:spPr>
          <a:xfrm>
            <a:off x="2438400" y="1207281"/>
            <a:ext cx="2590800" cy="2286000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Develop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AAEBCC2B-0373-9E16-C7DA-595D9E32B3BE}"/>
              </a:ext>
            </a:extLst>
          </p:cNvPr>
          <p:cNvSpPr/>
          <p:nvPr/>
        </p:nvSpPr>
        <p:spPr>
          <a:xfrm>
            <a:off x="4495800" y="1207281"/>
            <a:ext cx="2590800" cy="2286000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Test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C4662F4F-B201-81D3-25A6-B155B1B2152D}"/>
              </a:ext>
            </a:extLst>
          </p:cNvPr>
          <p:cNvSpPr/>
          <p:nvPr/>
        </p:nvSpPr>
        <p:spPr>
          <a:xfrm>
            <a:off x="6553200" y="1207281"/>
            <a:ext cx="2590800" cy="2286000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Deploy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D7F3C250-513D-1D24-3CDF-D55EAB18F021}"/>
              </a:ext>
            </a:extLst>
          </p:cNvPr>
          <p:cNvSpPr/>
          <p:nvPr/>
        </p:nvSpPr>
        <p:spPr>
          <a:xfrm>
            <a:off x="8610600" y="1207281"/>
            <a:ext cx="2590800" cy="2286000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Operate</a:t>
            </a:r>
          </a:p>
          <a:p>
            <a:pPr algn="ctr"/>
            <a:r>
              <a:rPr lang="en-US" sz="1200" b="1" dirty="0"/>
              <a:t>Consider Security</a:t>
            </a:r>
            <a:endParaRPr lang="en-US" sz="1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71F2773-AB2A-02BF-506D-6DED04917C60}"/>
                  </a:ext>
                </a:extLst>
              </p14:cNvPr>
              <p14:cNvContentPartPr/>
              <p14:nvPr/>
            </p14:nvContentPartPr>
            <p14:xfrm>
              <a:off x="383567" y="3322980"/>
              <a:ext cx="2129760" cy="653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71F2773-AB2A-02BF-506D-6DED04917C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927" y="3313980"/>
                <a:ext cx="2147400" cy="6714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68B7D90-7CB2-1FA1-03D5-E9F645976267}"/>
              </a:ext>
            </a:extLst>
          </p:cNvPr>
          <p:cNvSpPr txBox="1"/>
          <p:nvPr/>
        </p:nvSpPr>
        <p:spPr>
          <a:xfrm>
            <a:off x="533400" y="4191000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During the Planning/Design face, we need to consider design flaws and potential vulnerabilities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550422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BCF8A9E-0B7F-2F1D-A115-A5337FB5F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FA8B9A6-1EEB-E412-A146-EDD5F6728D6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F9DE736-EE92-FA91-407E-169BF8F540F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CF6E496-7ED9-4749-4B79-2B44FE29C57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6B2919B-AE1B-B454-913A-4BFA6E961D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84E9A1-670E-6463-D721-5634FAA8A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FB6477-547E-1DE2-EB2E-95E93D617DB2}"/>
              </a:ext>
            </a:extLst>
          </p:cNvPr>
          <p:cNvSpPr txBox="1"/>
          <p:nvPr/>
        </p:nvSpPr>
        <p:spPr>
          <a:xfrm>
            <a:off x="201496" y="797510"/>
            <a:ext cx="1196192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What are we building?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What can go wrong?</a:t>
            </a:r>
          </a:p>
          <a:p>
            <a:pPr marL="342900" indent="-342900">
              <a:buAutoNum type="arabicPeriod"/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/>
              <a:t> What are we going to do about it?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Mitigate</a:t>
            </a:r>
            <a:r>
              <a:rPr lang="en-US" sz="2800" dirty="0">
                <a:solidFill>
                  <a:schemeClr val="tx1"/>
                </a:solidFill>
              </a:rPr>
              <a:t> the risk by either redesigning or add defense (most common)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Remove</a:t>
            </a:r>
            <a:r>
              <a:rPr lang="en-US" sz="2800" dirty="0">
                <a:solidFill>
                  <a:schemeClr val="tx1"/>
                </a:solidFill>
              </a:rPr>
              <a:t> the threatened asset entirely, or reduce exposure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Transfer</a:t>
            </a:r>
            <a:r>
              <a:rPr lang="en-US" sz="2800" dirty="0">
                <a:solidFill>
                  <a:schemeClr val="tx1"/>
                </a:solidFill>
              </a:rPr>
              <a:t> the risk to a third party, usually in exchange for compensation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Accept </a:t>
            </a:r>
            <a:r>
              <a:rPr lang="en-US" sz="2800" dirty="0">
                <a:solidFill>
                  <a:schemeClr val="tx1"/>
                </a:solidFill>
              </a:rPr>
              <a:t>the risk and accept consequences</a:t>
            </a:r>
            <a:endParaRPr lang="en-US" sz="2800" b="1" dirty="0">
              <a:solidFill>
                <a:schemeClr val="tx1"/>
              </a:solidFill>
            </a:endParaRPr>
          </a:p>
          <a:p>
            <a:endParaRPr lang="en-US" sz="2800" dirty="0"/>
          </a:p>
          <a:p>
            <a:r>
              <a:rPr lang="en-US" sz="2800" dirty="0"/>
              <a:t> </a:t>
            </a: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4. Did we do a good job?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53C9F-2296-6078-43E6-8E7959F9C570}"/>
              </a:ext>
            </a:extLst>
          </p:cNvPr>
          <p:cNvSpPr txBox="1"/>
          <p:nvPr/>
        </p:nvSpPr>
        <p:spPr>
          <a:xfrm>
            <a:off x="67556" y="152400"/>
            <a:ext cx="5097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Mitigating Risks for Threat Modeling</a:t>
            </a:r>
          </a:p>
        </p:txBody>
      </p:sp>
    </p:spTree>
    <p:extLst>
      <p:ext uri="{BB962C8B-B14F-4D97-AF65-F5344CB8AC3E}">
        <p14:creationId xmlns:p14="http://schemas.microsoft.com/office/powerpoint/2010/main" val="3993000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548CECB-62CC-D7D4-554B-1B2B81596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679C4F2-0100-C807-FAAF-110EA71D8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644B380-97E8-5D55-E0EF-10AC29B85A4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C4E0557-C370-8D4A-7CEF-8CBF1193CF9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0F886C0-4CDD-3B9F-73E6-C861BEBBA9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B0CE4A-B156-D91B-32E1-99E933415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3E3BFA-D4E0-F880-567C-7016B0D6EA92}"/>
              </a:ext>
            </a:extLst>
          </p:cNvPr>
          <p:cNvSpPr/>
          <p:nvPr/>
        </p:nvSpPr>
        <p:spPr>
          <a:xfrm>
            <a:off x="3200400" y="1524000"/>
            <a:ext cx="4876800" cy="2819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get some hands-on practice</a:t>
            </a:r>
          </a:p>
        </p:txBody>
      </p:sp>
    </p:spTree>
    <p:extLst>
      <p:ext uri="{BB962C8B-B14F-4D97-AF65-F5344CB8AC3E}">
        <p14:creationId xmlns:p14="http://schemas.microsoft.com/office/powerpoint/2010/main" val="1134356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A30BDD7-30F0-7D91-7A65-A4680C981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9C06393-8DEA-834C-8C5A-E4E6B6538D3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48EBEFE-32F1-6DC8-E24A-AA302A1EB61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4EB3083-A845-81CF-62AD-ABDC37826FC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0AB9A64-C0D3-7D28-DDEC-F5EE6602B9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7B88C1-0E2C-6AE4-57AE-C897237E7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AB3CE8-DE7D-13AA-76C6-6E6E13EEBFB0}"/>
              </a:ext>
            </a:extLst>
          </p:cNvPr>
          <p:cNvSpPr txBox="1"/>
          <p:nvPr/>
        </p:nvSpPr>
        <p:spPr>
          <a:xfrm>
            <a:off x="295275" y="2286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CatCloud </a:t>
            </a:r>
            <a:r>
              <a:rPr lang="en-US" dirty="0"/>
              <a:t>if a file-sharing web application that allows users to upload and share files that are stored on some remote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7438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AC5ABE8-12D4-99EF-3835-F043BF84F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95C60EC-81C5-6C2B-5749-9C0CD8B2E19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526C3EC-F247-603E-4794-7B0A8D1A94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D7B89BB-79EE-DC00-81BB-59B40590DD0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5888C15-9EC8-B9C1-3039-9E291B751E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B90139-C2B9-0710-0B2B-5827285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3DC66-E52C-C797-0302-28F72CF27A93}"/>
              </a:ext>
            </a:extLst>
          </p:cNvPr>
          <p:cNvSpPr txBox="1"/>
          <p:nvPr/>
        </p:nvSpPr>
        <p:spPr>
          <a:xfrm>
            <a:off x="295275" y="2286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CatCloud </a:t>
            </a:r>
            <a:r>
              <a:rPr lang="en-US" dirty="0"/>
              <a:t>if a file-sharing web application that allows users to upload and share files that are stored on some remote server</a:t>
            </a:r>
            <a:endParaRPr lang="en-US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4E06EC-2B29-E81B-EADF-9630659E9357}"/>
              </a:ext>
            </a:extLst>
          </p:cNvPr>
          <p:cNvSpPr/>
          <p:nvPr/>
        </p:nvSpPr>
        <p:spPr>
          <a:xfrm>
            <a:off x="762000" y="3572470"/>
            <a:ext cx="2057400" cy="121920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Browser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497EC-EFFF-4AF5-B95C-F8DA595C45E2}"/>
              </a:ext>
            </a:extLst>
          </p:cNvPr>
          <p:cNvSpPr txBox="1"/>
          <p:nvPr/>
        </p:nvSpPr>
        <p:spPr>
          <a:xfrm>
            <a:off x="871217" y="320313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catcloud.com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1F682-8F67-1153-DDFB-ECF3FBC86C02}"/>
              </a:ext>
            </a:extLst>
          </p:cNvPr>
          <p:cNvSpPr txBox="1"/>
          <p:nvPr/>
        </p:nvSpPr>
        <p:spPr>
          <a:xfrm>
            <a:off x="295275" y="1219200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Users log in to website with a username and password</a:t>
            </a:r>
          </a:p>
        </p:txBody>
      </p:sp>
    </p:spTree>
    <p:extLst>
      <p:ext uri="{BB962C8B-B14F-4D97-AF65-F5344CB8AC3E}">
        <p14:creationId xmlns:p14="http://schemas.microsoft.com/office/powerpoint/2010/main" val="791662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9FCF5DC-B205-83EE-6C76-D1F45E7A4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483A7D0-E5D6-A811-0180-068B5366C96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176546C-A34A-0E1A-F280-B88A97D0AE8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8712483-9AC3-FE93-1B2F-63F62FCADFF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7DD9F57-E84D-2B3B-E46A-E7EB519EF9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9FD308-65CE-89BD-2248-B2D09329D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5020AB-E8CF-7922-CC79-776190E8567B}"/>
              </a:ext>
            </a:extLst>
          </p:cNvPr>
          <p:cNvSpPr txBox="1"/>
          <p:nvPr/>
        </p:nvSpPr>
        <p:spPr>
          <a:xfrm>
            <a:off x="295275" y="2286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CatCloud </a:t>
            </a:r>
            <a:r>
              <a:rPr lang="en-US" dirty="0"/>
              <a:t>if a file-sharing web application that allows users to upload and share files that are stored on some remote server</a:t>
            </a:r>
            <a:endParaRPr lang="en-US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F5F173-71E6-B0B6-8218-957C1D8FDB67}"/>
              </a:ext>
            </a:extLst>
          </p:cNvPr>
          <p:cNvSpPr/>
          <p:nvPr/>
        </p:nvSpPr>
        <p:spPr>
          <a:xfrm>
            <a:off x="762000" y="3572470"/>
            <a:ext cx="2057400" cy="121920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Browser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6F7AF-1FD2-B5A5-46D1-A7D4D75F6148}"/>
              </a:ext>
            </a:extLst>
          </p:cNvPr>
          <p:cNvSpPr txBox="1"/>
          <p:nvPr/>
        </p:nvSpPr>
        <p:spPr>
          <a:xfrm>
            <a:off x="871217" y="320313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catcloud.com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A9C86-C32A-550E-5D0B-6D632F508683}"/>
              </a:ext>
            </a:extLst>
          </p:cNvPr>
          <p:cNvSpPr txBox="1"/>
          <p:nvPr/>
        </p:nvSpPr>
        <p:spPr>
          <a:xfrm>
            <a:off x="295275" y="1219200"/>
            <a:ext cx="6867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Users log in to website with a username and password</a:t>
            </a:r>
          </a:p>
          <a:p>
            <a:pPr marL="285750" indent="-285750">
              <a:buFontTx/>
              <a:buChar char="-"/>
            </a:pPr>
            <a:r>
              <a:rPr lang="en-US" dirty="0"/>
              <a:t>Login request is sent to a CatCloud API (via HTTP) and then queries an internal SQL database to check for correct login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6C243F-7C24-963E-2D4F-C9FC0B8860BF}"/>
              </a:ext>
            </a:extLst>
          </p:cNvPr>
          <p:cNvCxnSpPr/>
          <p:nvPr/>
        </p:nvCxnSpPr>
        <p:spPr>
          <a:xfrm>
            <a:off x="2971800" y="3810000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9E57C1-4260-F9E7-06BA-C14D853CC836}"/>
              </a:ext>
            </a:extLst>
          </p:cNvPr>
          <p:cNvCxnSpPr/>
          <p:nvPr/>
        </p:nvCxnSpPr>
        <p:spPr>
          <a:xfrm flipH="1">
            <a:off x="2971800" y="4038600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C325DA-C81A-3641-A2CC-B9C662180FCF}"/>
              </a:ext>
            </a:extLst>
          </p:cNvPr>
          <p:cNvSpPr/>
          <p:nvPr/>
        </p:nvSpPr>
        <p:spPr>
          <a:xfrm>
            <a:off x="5181602" y="3581400"/>
            <a:ext cx="2057400" cy="121920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CatCloud API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71CFD1-0FC8-D357-407D-DAE89B10869B}"/>
              </a:ext>
            </a:extLst>
          </p:cNvPr>
          <p:cNvSpPr txBox="1"/>
          <p:nvPr/>
        </p:nvSpPr>
        <p:spPr>
          <a:xfrm>
            <a:off x="3505200" y="507084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2FEE8-2276-B7A8-408E-D7A40CDA4834}"/>
              </a:ext>
            </a:extLst>
          </p:cNvPr>
          <p:cNvSpPr txBox="1"/>
          <p:nvPr/>
        </p:nvSpPr>
        <p:spPr>
          <a:xfrm>
            <a:off x="3508372" y="351174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3014D0-6DE1-454D-4D4E-9318D21522B4}"/>
              </a:ext>
            </a:extLst>
          </p:cNvPr>
          <p:cNvSpPr txBox="1"/>
          <p:nvPr/>
        </p:nvSpPr>
        <p:spPr>
          <a:xfrm>
            <a:off x="3275940" y="3776246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Authenticated</a:t>
            </a:r>
          </a:p>
        </p:txBody>
      </p:sp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D53D5C5-F3E9-382E-6A97-416BBB2A2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0200" y="3226832"/>
            <a:ext cx="1676400" cy="1676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93B2B94-94DE-6ADB-8888-E44B21375388}"/>
              </a:ext>
            </a:extLst>
          </p:cNvPr>
          <p:cNvSpPr txBox="1"/>
          <p:nvPr/>
        </p:nvSpPr>
        <p:spPr>
          <a:xfrm>
            <a:off x="8947547" y="4830431"/>
            <a:ext cx="2221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SQL Database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User Information</a:t>
            </a:r>
            <a:endParaRPr lang="en-US" sz="18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6D6F20-1268-D953-1863-AEFD10615F75}"/>
              </a:ext>
            </a:extLst>
          </p:cNvPr>
          <p:cNvCxnSpPr/>
          <p:nvPr/>
        </p:nvCxnSpPr>
        <p:spPr>
          <a:xfrm>
            <a:off x="7396012" y="3620988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5FCCED-F46B-7D1E-A482-D751E760D3AF}"/>
              </a:ext>
            </a:extLst>
          </p:cNvPr>
          <p:cNvCxnSpPr/>
          <p:nvPr/>
        </p:nvCxnSpPr>
        <p:spPr>
          <a:xfrm flipH="1">
            <a:off x="7396012" y="3849588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492D0A-2995-8970-7D3F-E7347413027B}"/>
              </a:ext>
            </a:extLst>
          </p:cNvPr>
          <p:cNvSpPr txBox="1"/>
          <p:nvPr/>
        </p:nvSpPr>
        <p:spPr>
          <a:xfrm>
            <a:off x="7467604" y="3301543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 login request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62958E-C75D-36C0-B00E-B50F2C58D18E}"/>
              </a:ext>
            </a:extLst>
          </p:cNvPr>
          <p:cNvSpPr txBox="1"/>
          <p:nvPr/>
        </p:nvSpPr>
        <p:spPr>
          <a:xfrm>
            <a:off x="7775108" y="3581249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Allow/Reject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A8D419-5C89-29DD-438A-ACC7FBC7D335}"/>
              </a:ext>
            </a:extLst>
          </p:cNvPr>
          <p:cNvCxnSpPr/>
          <p:nvPr/>
        </p:nvCxnSpPr>
        <p:spPr>
          <a:xfrm>
            <a:off x="7430540" y="4476012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8DEA63-73DB-88E9-6317-5D89F987646C}"/>
              </a:ext>
            </a:extLst>
          </p:cNvPr>
          <p:cNvCxnSpPr/>
          <p:nvPr/>
        </p:nvCxnSpPr>
        <p:spPr>
          <a:xfrm flipH="1">
            <a:off x="7430540" y="4704612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7C0A487-69C6-E8E2-CCB5-22E63D041F58}"/>
              </a:ext>
            </a:extLst>
          </p:cNvPr>
          <p:cNvSpPr txBox="1"/>
          <p:nvPr/>
        </p:nvSpPr>
        <p:spPr>
          <a:xfrm>
            <a:off x="7502132" y="4156567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Update Account Info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E8B00A-8459-51E2-43C2-58C994FAC637}"/>
              </a:ext>
            </a:extLst>
          </p:cNvPr>
          <p:cNvSpPr txBox="1"/>
          <p:nvPr/>
        </p:nvSpPr>
        <p:spPr>
          <a:xfrm>
            <a:off x="7586534" y="4438074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Operation Complete</a:t>
            </a:r>
          </a:p>
        </p:txBody>
      </p:sp>
    </p:spTree>
    <p:extLst>
      <p:ext uri="{BB962C8B-B14F-4D97-AF65-F5344CB8AC3E}">
        <p14:creationId xmlns:p14="http://schemas.microsoft.com/office/powerpoint/2010/main" val="1972165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CE7212D-6EF0-DD28-A501-7177E599C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C65500A-F4E5-7C35-E4E1-3BDB02D9FC3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6506137-37CA-F925-2894-40201FEAA87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6E920B3-0FF8-C315-440F-D5A9D7D069A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B423671-2A47-A087-3FC9-B968BB7D28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3EDDDE-E0C9-FA65-EB9D-238B2C739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BF6CA2-ED05-DDBE-B6B7-0863A4852F37}"/>
              </a:ext>
            </a:extLst>
          </p:cNvPr>
          <p:cNvSpPr txBox="1"/>
          <p:nvPr/>
        </p:nvSpPr>
        <p:spPr>
          <a:xfrm>
            <a:off x="295275" y="2286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CatCloud </a:t>
            </a:r>
            <a:r>
              <a:rPr lang="en-US" dirty="0"/>
              <a:t>if a file-sharing web application that allows users to upload and share files that are stored on some remote server</a:t>
            </a:r>
            <a:endParaRPr lang="en-US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CE3A9D-8079-3DC1-3E34-4FFEADD6262C}"/>
              </a:ext>
            </a:extLst>
          </p:cNvPr>
          <p:cNvSpPr/>
          <p:nvPr/>
        </p:nvSpPr>
        <p:spPr>
          <a:xfrm>
            <a:off x="762000" y="3572470"/>
            <a:ext cx="2057400" cy="121920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Browser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BDE45-2BA7-E9A6-A310-FD0AFFBA5FF5}"/>
              </a:ext>
            </a:extLst>
          </p:cNvPr>
          <p:cNvSpPr txBox="1"/>
          <p:nvPr/>
        </p:nvSpPr>
        <p:spPr>
          <a:xfrm>
            <a:off x="871217" y="320313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catcloud.com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69E1C-0A3D-E45E-19B3-4A590678952B}"/>
              </a:ext>
            </a:extLst>
          </p:cNvPr>
          <p:cNvSpPr txBox="1"/>
          <p:nvPr/>
        </p:nvSpPr>
        <p:spPr>
          <a:xfrm>
            <a:off x="295275" y="1219200"/>
            <a:ext cx="6867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Users log in to website with a username and password</a:t>
            </a:r>
          </a:p>
          <a:p>
            <a:pPr marL="285750" indent="-285750">
              <a:buFontTx/>
              <a:buChar char="-"/>
            </a:pPr>
            <a:r>
              <a:rPr lang="en-US" dirty="0"/>
              <a:t>Login request is sent to a CatCloud API (via HTTP) and then queries an internal SQL database to check for correct login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Users can upload files to the file server (POST), delete a file (DELETE), or view a file (GET) by sending a request to the API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EF3923-B506-1CC6-36E4-82F21B4C6F60}"/>
              </a:ext>
            </a:extLst>
          </p:cNvPr>
          <p:cNvCxnSpPr/>
          <p:nvPr/>
        </p:nvCxnSpPr>
        <p:spPr>
          <a:xfrm>
            <a:off x="2971800" y="3810000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71EDE3-E9D9-9BEC-6EB4-02A488AF170A}"/>
              </a:ext>
            </a:extLst>
          </p:cNvPr>
          <p:cNvCxnSpPr/>
          <p:nvPr/>
        </p:nvCxnSpPr>
        <p:spPr>
          <a:xfrm flipH="1">
            <a:off x="2971800" y="4038600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6892B0-EB23-4A92-EE2A-479D512CC3A4}"/>
              </a:ext>
            </a:extLst>
          </p:cNvPr>
          <p:cNvSpPr/>
          <p:nvPr/>
        </p:nvSpPr>
        <p:spPr>
          <a:xfrm>
            <a:off x="5181602" y="3581400"/>
            <a:ext cx="2057400" cy="121920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CatCloud API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6A3B78-F5A3-D19E-4FFA-EC18F8620F10}"/>
              </a:ext>
            </a:extLst>
          </p:cNvPr>
          <p:cNvSpPr txBox="1"/>
          <p:nvPr/>
        </p:nvSpPr>
        <p:spPr>
          <a:xfrm>
            <a:off x="3505200" y="507084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D7F4F6-C30F-DD7D-7653-D5D5FBEBFF4A}"/>
              </a:ext>
            </a:extLst>
          </p:cNvPr>
          <p:cNvSpPr txBox="1"/>
          <p:nvPr/>
        </p:nvSpPr>
        <p:spPr>
          <a:xfrm>
            <a:off x="3508372" y="351174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C40F7D-A162-129B-9F05-905D5BCEA331}"/>
              </a:ext>
            </a:extLst>
          </p:cNvPr>
          <p:cNvSpPr txBox="1"/>
          <p:nvPr/>
        </p:nvSpPr>
        <p:spPr>
          <a:xfrm>
            <a:off x="3275940" y="3776246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Authenticated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B9C193-EA40-D9D5-AE19-8DB95A62280A}"/>
              </a:ext>
            </a:extLst>
          </p:cNvPr>
          <p:cNvCxnSpPr/>
          <p:nvPr/>
        </p:nvCxnSpPr>
        <p:spPr>
          <a:xfrm>
            <a:off x="7396012" y="3620988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6BE9CA-6144-49F7-7AA5-8D1EB25C6893}"/>
              </a:ext>
            </a:extLst>
          </p:cNvPr>
          <p:cNvCxnSpPr/>
          <p:nvPr/>
        </p:nvCxnSpPr>
        <p:spPr>
          <a:xfrm flipH="1">
            <a:off x="7396012" y="3849588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C7767BCD-5A39-E1E4-CFE3-7BCE00660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0200" y="3226832"/>
            <a:ext cx="1676400" cy="1676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66719E7-6285-1058-51C4-DF8428BDF543}"/>
              </a:ext>
            </a:extLst>
          </p:cNvPr>
          <p:cNvSpPr txBox="1"/>
          <p:nvPr/>
        </p:nvSpPr>
        <p:spPr>
          <a:xfrm>
            <a:off x="8947547" y="4830431"/>
            <a:ext cx="2221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SQL Database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User Information</a:t>
            </a:r>
            <a:endParaRPr lang="en-US" sz="18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01C254-7E2F-88DA-5254-EA186CF2F97D}"/>
              </a:ext>
            </a:extLst>
          </p:cNvPr>
          <p:cNvCxnSpPr/>
          <p:nvPr/>
        </p:nvCxnSpPr>
        <p:spPr>
          <a:xfrm>
            <a:off x="2971800" y="4419600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6172F4-1B6A-F461-E1F8-D930CF4B271B}"/>
              </a:ext>
            </a:extLst>
          </p:cNvPr>
          <p:cNvSpPr txBox="1"/>
          <p:nvPr/>
        </p:nvSpPr>
        <p:spPr>
          <a:xfrm>
            <a:off x="3377459" y="413848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 File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05D57B-A0AE-A006-F06F-6A5CD551757A}"/>
              </a:ext>
            </a:extLst>
          </p:cNvPr>
          <p:cNvCxnSpPr/>
          <p:nvPr/>
        </p:nvCxnSpPr>
        <p:spPr>
          <a:xfrm flipH="1">
            <a:off x="2971800" y="4704217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937099-B851-94C3-AC39-709C330B8EC7}"/>
              </a:ext>
            </a:extLst>
          </p:cNvPr>
          <p:cNvSpPr txBox="1"/>
          <p:nvPr/>
        </p:nvSpPr>
        <p:spPr>
          <a:xfrm>
            <a:off x="3445545" y="4430589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 File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753F28-999F-1BA6-B3F5-1DE89103C013}"/>
              </a:ext>
            </a:extLst>
          </p:cNvPr>
          <p:cNvSpPr txBox="1"/>
          <p:nvPr/>
        </p:nvSpPr>
        <p:spPr>
          <a:xfrm>
            <a:off x="7467604" y="3301543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 login request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CDCF7-45FD-F0BB-9D1E-C5C6897023A1}"/>
              </a:ext>
            </a:extLst>
          </p:cNvPr>
          <p:cNvSpPr txBox="1"/>
          <p:nvPr/>
        </p:nvSpPr>
        <p:spPr>
          <a:xfrm>
            <a:off x="7775108" y="3581249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Allow/Reject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B48BE1-8370-912A-9BBE-474011CC3C5F}"/>
              </a:ext>
            </a:extLst>
          </p:cNvPr>
          <p:cNvCxnSpPr/>
          <p:nvPr/>
        </p:nvCxnSpPr>
        <p:spPr>
          <a:xfrm>
            <a:off x="7430540" y="4476012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D42C2E-5C60-1831-53AE-2EB8A3E80221}"/>
              </a:ext>
            </a:extLst>
          </p:cNvPr>
          <p:cNvCxnSpPr/>
          <p:nvPr/>
        </p:nvCxnSpPr>
        <p:spPr>
          <a:xfrm flipH="1">
            <a:off x="7430540" y="4704612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89F999-FBC7-914C-B430-A98FE2C86B16}"/>
              </a:ext>
            </a:extLst>
          </p:cNvPr>
          <p:cNvSpPr txBox="1"/>
          <p:nvPr/>
        </p:nvSpPr>
        <p:spPr>
          <a:xfrm>
            <a:off x="7502132" y="4156567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Update Account Info</a:t>
            </a:r>
          </a:p>
        </p:txBody>
      </p:sp>
      <p:pic>
        <p:nvPicPr>
          <p:cNvPr id="31" name="Graphic 30" descr="Database outline">
            <a:extLst>
              <a:ext uri="{FF2B5EF4-FFF2-40B4-BE49-F238E27FC236}">
                <a16:creationId xmlns:a16="http://schemas.microsoft.com/office/drawing/2014/main" id="{D7F24016-B5B2-432B-65E2-CDA405595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0200" y="443473"/>
            <a:ext cx="1676400" cy="1676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735DBA0-FB91-E060-732C-DC482F088B62}"/>
              </a:ext>
            </a:extLst>
          </p:cNvPr>
          <p:cNvSpPr txBox="1"/>
          <p:nvPr/>
        </p:nvSpPr>
        <p:spPr>
          <a:xfrm>
            <a:off x="8930079" y="32373"/>
            <a:ext cx="2221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File Storage Server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FDA201-2407-57F9-2D41-CBDAB2B136DC}"/>
              </a:ext>
            </a:extLst>
          </p:cNvPr>
          <p:cNvCxnSpPr>
            <a:cxnSpLocks/>
          </p:cNvCxnSpPr>
          <p:nvPr/>
        </p:nvCxnSpPr>
        <p:spPr>
          <a:xfrm flipV="1">
            <a:off x="6398336" y="1478037"/>
            <a:ext cx="3013404" cy="1971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6CAFA8-707A-A14D-B864-11C6F16647AE}"/>
              </a:ext>
            </a:extLst>
          </p:cNvPr>
          <p:cNvCxnSpPr>
            <a:cxnSpLocks/>
          </p:cNvCxnSpPr>
          <p:nvPr/>
        </p:nvCxnSpPr>
        <p:spPr>
          <a:xfrm flipH="1">
            <a:off x="6781800" y="1828800"/>
            <a:ext cx="2629940" cy="1682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B8A3B03-7364-8C49-83F7-AE19255616DB}"/>
              </a:ext>
            </a:extLst>
          </p:cNvPr>
          <p:cNvSpPr txBox="1"/>
          <p:nvPr/>
        </p:nvSpPr>
        <p:spPr>
          <a:xfrm rot="19612906">
            <a:off x="6435766" y="218429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Fetch File/Delete File/Upload File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C92FAA-0A31-D651-82A2-D10CD704A99D}"/>
              </a:ext>
            </a:extLst>
          </p:cNvPr>
          <p:cNvSpPr txBox="1"/>
          <p:nvPr/>
        </p:nvSpPr>
        <p:spPr>
          <a:xfrm rot="19291589">
            <a:off x="7785461" y="2515173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 returned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023A1A-DBB3-40E8-84A4-0FF8AB55C77F}"/>
              </a:ext>
            </a:extLst>
          </p:cNvPr>
          <p:cNvSpPr txBox="1"/>
          <p:nvPr/>
        </p:nvSpPr>
        <p:spPr>
          <a:xfrm rot="19565085">
            <a:off x="7628644" y="157496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10C451-337A-AB83-C456-509FA8587EC8}"/>
              </a:ext>
            </a:extLst>
          </p:cNvPr>
          <p:cNvSpPr txBox="1"/>
          <p:nvPr/>
        </p:nvSpPr>
        <p:spPr>
          <a:xfrm>
            <a:off x="815663" y="5533786"/>
            <a:ext cx="873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catcloudapi.com/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retrieve?filename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meatball&amp;userid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=12053754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F95AB3-41DC-B4D6-1530-23DEB12FCDB4}"/>
              </a:ext>
            </a:extLst>
          </p:cNvPr>
          <p:cNvSpPr txBox="1"/>
          <p:nvPr/>
        </p:nvSpPr>
        <p:spPr>
          <a:xfrm>
            <a:off x="815663" y="5941997"/>
            <a:ext cx="1038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 catcloudapi.com/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delete?filename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embarrassingpicture&amp;userid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=12053754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7AFD66-6B45-D298-0E99-501A1FA28D89}"/>
              </a:ext>
            </a:extLst>
          </p:cNvPr>
          <p:cNvSpPr txBox="1"/>
          <p:nvPr/>
        </p:nvSpPr>
        <p:spPr>
          <a:xfrm>
            <a:off x="7586534" y="4438074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Operation Complete</a:t>
            </a:r>
          </a:p>
        </p:txBody>
      </p:sp>
    </p:spTree>
    <p:extLst>
      <p:ext uri="{BB962C8B-B14F-4D97-AF65-F5344CB8AC3E}">
        <p14:creationId xmlns:p14="http://schemas.microsoft.com/office/powerpoint/2010/main" val="2229140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EAA239A-BB15-1333-F160-F11E9020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B20FE96-6402-CAC4-F696-F83952DC3CC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FADA6A2-5E89-789E-B7F0-6BFEFEA877B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541155F-DB75-8855-26C4-1EFC036C5C7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7D50893-178A-09C8-4709-33A346D1F5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3BBA0F-783F-D3DF-4582-2F0BD5DE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DCD8F0-B280-EA58-490E-316EEA7EB542}"/>
              </a:ext>
            </a:extLst>
          </p:cNvPr>
          <p:cNvSpPr txBox="1"/>
          <p:nvPr/>
        </p:nvSpPr>
        <p:spPr>
          <a:xfrm>
            <a:off x="76200" y="76200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Group Activity Time 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815D10-FD98-9B3D-0AA0-607ABFA449BF}"/>
              </a:ext>
            </a:extLst>
          </p:cNvPr>
          <p:cNvSpPr txBox="1"/>
          <p:nvPr/>
        </p:nvSpPr>
        <p:spPr>
          <a:xfrm>
            <a:off x="457200" y="838200"/>
            <a:ext cx="1068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a whiteboard with a group of (2-4) students (or you can work alone) and threat model this system!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674ADD-20D4-F0BD-6F4F-2C1D8739055E}"/>
              </a:ext>
            </a:extLst>
          </p:cNvPr>
          <p:cNvSpPr txBox="1"/>
          <p:nvPr/>
        </p:nvSpPr>
        <p:spPr>
          <a:xfrm>
            <a:off x="276470" y="1268686"/>
            <a:ext cx="1182409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/>
              <a:t>What are the assets of CatCloud ?  </a:t>
            </a:r>
          </a:p>
          <a:p>
            <a:pPr marL="514350" indent="-514350">
              <a:buAutoNum type="arabicPeriod"/>
            </a:pPr>
            <a:r>
              <a:rPr lang="en-US" sz="2800" b="1" dirty="0"/>
              <a:t>What can go wrong?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There are </a:t>
            </a:r>
            <a:r>
              <a:rPr lang="en-US" sz="2400" i="1" dirty="0"/>
              <a:t>many answers here. </a:t>
            </a:r>
            <a:r>
              <a:rPr lang="en-US" sz="2400" dirty="0"/>
              <a:t>Step into the shoes of an evil hacker</a:t>
            </a: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This could be generally risk, or a specific type of attack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Think about common weaknesses, lack of requirements, and stuff from                                                    CSCI 476, 466, 460, 440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For each weakness state what kind of CIA violation it 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You can just do bullet points, mind maps, or STRIDE</a:t>
            </a:r>
          </a:p>
          <a:p>
            <a:r>
              <a:rPr lang="en-US" sz="2800" b="1" dirty="0"/>
              <a:t>3. What can we do about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each item from Q2, propose a countermeasure that would mitigate or remove the threat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01AE30-A2B1-7124-F0DE-56A2D08BAF49}"/>
              </a:ext>
            </a:extLst>
          </p:cNvPr>
          <p:cNvSpPr txBox="1"/>
          <p:nvPr/>
        </p:nvSpPr>
        <p:spPr>
          <a:xfrm>
            <a:off x="276470" y="5731446"/>
            <a:ext cx="7596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Please write your name(s) next to your threat model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383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C9FE98F-077C-8BE1-E0BC-251A1F5BC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55B3181-852B-5CAF-B9B7-B9EEA6F8BB1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DE0EEFE-E904-8A5A-B703-A5C2E8D8550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8AE9405-07B1-DFF1-1F96-102AE56D5FF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25DCDC7-7344-626E-4348-5A78E122A2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A7C358-1CCD-C517-4445-47C4CB7A5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703DA9-9D6C-E7AD-031C-77E2ABAC2D5D}"/>
              </a:ext>
            </a:extLst>
          </p:cNvPr>
          <p:cNvSpPr txBox="1"/>
          <p:nvPr/>
        </p:nvSpPr>
        <p:spPr>
          <a:xfrm>
            <a:off x="304800" y="533400"/>
            <a:ext cx="11601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Threat Modeling </a:t>
            </a:r>
            <a:r>
              <a:rPr lang="en-US" sz="2000" dirty="0"/>
              <a:t>is a formal approach for analyzing the security and potential </a:t>
            </a:r>
            <a:r>
              <a:rPr lang="en-US" sz="2000" b="1" dirty="0"/>
              <a:t>risks</a:t>
            </a:r>
            <a:r>
              <a:rPr lang="en-US" sz="2000" dirty="0"/>
              <a:t> of some system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D0A59C-AEE3-12CC-B5C5-FA4EA3697AD4}"/>
              </a:ext>
            </a:extLst>
          </p:cNvPr>
          <p:cNvSpPr txBox="1"/>
          <p:nvPr/>
        </p:nvSpPr>
        <p:spPr>
          <a:xfrm>
            <a:off x="1143000" y="993130"/>
            <a:ext cx="87879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Risk- The potential for loss and damage when the threat occurs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Vulnerability- a weaknesses that exposes an organization to a threat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Exploit- some type of attack/approach to take advantage of a vulnerability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F10AF-E41E-59DD-7D94-D51CA9225143}"/>
              </a:ext>
            </a:extLst>
          </p:cNvPr>
          <p:cNvSpPr txBox="1"/>
          <p:nvPr/>
        </p:nvSpPr>
        <p:spPr>
          <a:xfrm>
            <a:off x="562789" y="2212154"/>
            <a:ext cx="948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Must think from the perspective of an </a:t>
            </a:r>
            <a:r>
              <a:rPr lang="en-US" sz="2000" b="1" dirty="0"/>
              <a:t>attacker</a:t>
            </a:r>
            <a:r>
              <a:rPr lang="en-US" sz="2000" dirty="0"/>
              <a:t>, and identify potential vulnerabilities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6354B5-6F88-A827-EC2A-86F57551D8A9}"/>
              </a:ext>
            </a:extLst>
          </p:cNvPr>
          <p:cNvSpPr txBox="1"/>
          <p:nvPr/>
        </p:nvSpPr>
        <p:spPr>
          <a:xfrm flipH="1">
            <a:off x="457200" y="3075057"/>
            <a:ext cx="871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Threat modeling allows you to identify and (hopefully) eliminate design issues in your system prior to implementation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75E519-0365-2532-3D7E-42ABED00298F}"/>
              </a:ext>
            </a:extLst>
          </p:cNvPr>
          <p:cNvSpPr txBox="1"/>
          <p:nvPr/>
        </p:nvSpPr>
        <p:spPr>
          <a:xfrm>
            <a:off x="457200" y="5190477"/>
            <a:ext cx="11554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Threat modeling isn’t a super complex process, but it is an </a:t>
            </a:r>
            <a:r>
              <a:rPr lang="en-US" sz="2000" i="1" dirty="0"/>
              <a:t>incredibly valuable </a:t>
            </a:r>
            <a:r>
              <a:rPr lang="en-US" sz="2000" dirty="0"/>
              <a:t>skill in the cyber world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CAAC5A-77F2-8E9D-7506-8E1E17F7A4BD}"/>
              </a:ext>
            </a:extLst>
          </p:cNvPr>
          <p:cNvSpPr txBox="1"/>
          <p:nvPr/>
        </p:nvSpPr>
        <p:spPr>
          <a:xfrm>
            <a:off x="457200" y="4091118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is an industry best practice to validate and implement the defenses that were derived from the threat model</a:t>
            </a:r>
          </a:p>
        </p:txBody>
      </p:sp>
    </p:spTree>
    <p:extLst>
      <p:ext uri="{BB962C8B-B14F-4D97-AF65-F5344CB8AC3E}">
        <p14:creationId xmlns:p14="http://schemas.microsoft.com/office/powerpoint/2010/main" val="100950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D23A8C-5BF7-BF0B-5E81-0301225AB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57F0334-2D7A-2C6A-6E21-B9E5F380488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04E1CAA-82EC-3CE2-2A1E-B86FB712FC5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8A72998-C38A-AE00-7BF6-DC473DAE52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E04F55B-52B3-546C-D03A-701DEBCB18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ED7034-4019-EA63-3126-0AD001B06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DF1E05-79A1-3118-DB99-BFC69249E008}"/>
              </a:ext>
            </a:extLst>
          </p:cNvPr>
          <p:cNvSpPr txBox="1"/>
          <p:nvPr/>
        </p:nvSpPr>
        <p:spPr>
          <a:xfrm>
            <a:off x="152400" y="228600"/>
            <a:ext cx="6805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 we actually “do” threat modeling?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D1894-BB64-BFCE-C92F-098F6B87D678}"/>
              </a:ext>
            </a:extLst>
          </p:cNvPr>
          <p:cNvSpPr txBox="1"/>
          <p:nvPr/>
        </p:nvSpPr>
        <p:spPr>
          <a:xfrm>
            <a:off x="609600" y="1371600"/>
            <a:ext cx="662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Threat modeling boils down to answer four essential questions: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3ED67-680F-B884-A2CF-0FB6F632C8F4}"/>
              </a:ext>
            </a:extLst>
          </p:cNvPr>
          <p:cNvSpPr txBox="1"/>
          <p:nvPr/>
        </p:nvSpPr>
        <p:spPr>
          <a:xfrm>
            <a:off x="609600" y="2057400"/>
            <a:ext cx="1062662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2400"/>
              </a:spcAft>
              <a:buAutoNum type="arabicPeriod"/>
            </a:pPr>
            <a:r>
              <a:rPr lang="en-US" sz="3200" dirty="0"/>
              <a:t> What are we building?  </a:t>
            </a:r>
            <a:r>
              <a:rPr lang="en-US" sz="2000" dirty="0"/>
              <a:t>(Provides </a:t>
            </a:r>
            <a:r>
              <a:rPr lang="en-US" sz="2000" b="1" dirty="0"/>
              <a:t>scope</a:t>
            </a:r>
            <a:r>
              <a:rPr lang="en-US" sz="2000" dirty="0"/>
              <a:t> and </a:t>
            </a:r>
            <a:r>
              <a:rPr lang="en-US" sz="2000" b="1" dirty="0"/>
              <a:t>assets</a:t>
            </a:r>
            <a:r>
              <a:rPr lang="en-US" sz="2000" dirty="0"/>
              <a:t> of threat modeling)</a:t>
            </a:r>
            <a:endParaRPr lang="en-US" sz="3200" dirty="0"/>
          </a:p>
          <a:p>
            <a:pPr marL="342900" indent="-342900">
              <a:spcAft>
                <a:spcPts val="2400"/>
              </a:spcAft>
              <a:buAutoNum type="arabicPeriod"/>
            </a:pPr>
            <a:r>
              <a:rPr lang="en-US" sz="3200" dirty="0"/>
              <a:t> What can go wrong?    </a:t>
            </a:r>
            <a:r>
              <a:rPr lang="en-US" sz="2000" dirty="0"/>
              <a:t>(Identify potential vulnerabilities)</a:t>
            </a:r>
          </a:p>
          <a:p>
            <a:pPr marL="342900" indent="-342900">
              <a:spcAft>
                <a:spcPts val="2400"/>
              </a:spcAft>
              <a:buFontTx/>
              <a:buAutoNum type="arabicPeriod"/>
            </a:pPr>
            <a:r>
              <a:rPr lang="en-US" sz="3200" dirty="0"/>
              <a:t> What are we going to do about it? </a:t>
            </a:r>
            <a:r>
              <a:rPr lang="en-US" sz="2000" dirty="0"/>
              <a:t>(Provide countermeasure for Q2)</a:t>
            </a:r>
            <a:endParaRPr lang="en-US" sz="3200" dirty="0"/>
          </a:p>
          <a:p>
            <a:pPr marL="342900" indent="-342900">
              <a:spcAft>
                <a:spcPts val="2400"/>
              </a:spcAft>
              <a:buAutoNum type="arabicPeriod"/>
            </a:pPr>
            <a:r>
              <a:rPr lang="en-US" sz="3200" dirty="0"/>
              <a:t> Did we do a good job? </a:t>
            </a:r>
            <a:r>
              <a:rPr lang="en-US" sz="2000" dirty="0"/>
              <a:t>(Reflect on answers, and go back to Q1 if needed)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EABD1-FE55-1292-A1B4-7AAA4EAC22AF}"/>
              </a:ext>
            </a:extLst>
          </p:cNvPr>
          <p:cNvSpPr txBox="1"/>
          <p:nvPr/>
        </p:nvSpPr>
        <p:spPr>
          <a:xfrm>
            <a:off x="533400" y="5378351"/>
            <a:ext cx="4750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interesting questions worth answering: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Who are the adversaries?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is their motive?</a:t>
            </a:r>
          </a:p>
        </p:txBody>
      </p:sp>
    </p:spTree>
    <p:extLst>
      <p:ext uri="{BB962C8B-B14F-4D97-AF65-F5344CB8AC3E}">
        <p14:creationId xmlns:p14="http://schemas.microsoft.com/office/powerpoint/2010/main" val="326115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C5F3263-A9A0-9936-9CB6-67529ACC4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2B8181A-9265-C4FD-F249-2015D852D43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054DAB3-19F2-B2B9-ADC6-CF081F97782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F121999-FEFA-92AF-4DBC-D860F58AC9E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8BDAC07-AC38-CE0C-6189-33D21AB64A2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6DB4DD-6CCB-CE0B-C2F4-E7996B516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21687A-9B23-9A85-45BB-DCADE7B56A51}"/>
              </a:ext>
            </a:extLst>
          </p:cNvPr>
          <p:cNvSpPr txBox="1"/>
          <p:nvPr/>
        </p:nvSpPr>
        <p:spPr>
          <a:xfrm>
            <a:off x="152400" y="228600"/>
            <a:ext cx="5583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Optional steps of Threat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66A58-0C87-9C79-1C4D-360F6BBF1AB6}"/>
              </a:ext>
            </a:extLst>
          </p:cNvPr>
          <p:cNvSpPr txBox="1"/>
          <p:nvPr/>
        </p:nvSpPr>
        <p:spPr>
          <a:xfrm>
            <a:off x="914400" y="1447800"/>
            <a:ext cx="889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It is helpful to define the </a:t>
            </a:r>
            <a:r>
              <a:rPr lang="en-US" sz="2800" i="1" dirty="0"/>
              <a:t>trust boundaries</a:t>
            </a:r>
            <a:r>
              <a:rPr lang="en-US" sz="2800" dirty="0"/>
              <a:t> of the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E924B-56BF-CCE1-DD7F-1E9CE91EE93C}"/>
              </a:ext>
            </a:extLst>
          </p:cNvPr>
          <p:cNvSpPr txBox="1"/>
          <p:nvPr/>
        </p:nvSpPr>
        <p:spPr>
          <a:xfrm>
            <a:off x="914400" y="2089276"/>
            <a:ext cx="9429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Trust Boundary- </a:t>
            </a:r>
            <a:r>
              <a:rPr lang="en-US" sz="2400" dirty="0"/>
              <a:t>a point where a system’s level of trust changes from untrusted to trusted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C7D6D-5603-A3A3-35BC-EF3270535DCD}"/>
              </a:ext>
            </a:extLst>
          </p:cNvPr>
          <p:cNvSpPr txBox="1"/>
          <p:nvPr/>
        </p:nvSpPr>
        <p:spPr>
          <a:xfrm>
            <a:off x="409725" y="3820179"/>
            <a:ext cx="11671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Most web applications are exposed to the public internet, which is an untrusted zone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2FB10-DB53-5C71-1C59-CF9F37FE2C2C}"/>
              </a:ext>
            </a:extLst>
          </p:cNvPr>
          <p:cNvSpPr txBox="1"/>
          <p:nvPr/>
        </p:nvSpPr>
        <p:spPr>
          <a:xfrm>
            <a:off x="457200" y="4505449"/>
            <a:ext cx="4023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Trusted zones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Internal networks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Authenticated information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Input sanitized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0729D3-C397-E9BC-285F-A9C0BA52FDC6}"/>
              </a:ext>
            </a:extLst>
          </p:cNvPr>
          <p:cNvSpPr/>
          <p:nvPr/>
        </p:nvSpPr>
        <p:spPr>
          <a:xfrm>
            <a:off x="4610100" y="4823965"/>
            <a:ext cx="14478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Internet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81231F-D803-1237-2D94-F6D662842803}"/>
              </a:ext>
            </a:extLst>
          </p:cNvPr>
          <p:cNvSpPr/>
          <p:nvPr/>
        </p:nvSpPr>
        <p:spPr>
          <a:xfrm>
            <a:off x="7086600" y="4850247"/>
            <a:ext cx="14478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061A58-8D2C-D425-288D-8508F764B19A}"/>
              </a:ext>
            </a:extLst>
          </p:cNvPr>
          <p:cNvSpPr/>
          <p:nvPr/>
        </p:nvSpPr>
        <p:spPr>
          <a:xfrm>
            <a:off x="9812990" y="4882427"/>
            <a:ext cx="1912285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Database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72FAE7-864F-C4E2-AA13-53911639DC76}"/>
                  </a:ext>
                </a:extLst>
              </p14:cNvPr>
              <p14:cNvContentPartPr/>
              <p14:nvPr/>
            </p14:nvContentPartPr>
            <p14:xfrm>
              <a:off x="6181680" y="5187855"/>
              <a:ext cx="813600" cy="273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72FAE7-864F-C4E2-AA13-53911639DC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2680" y="5178855"/>
                <a:ext cx="83124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F7DFA44-B7FF-9416-B8FE-6DF1BD8EF593}"/>
                  </a:ext>
                </a:extLst>
              </p14:cNvPr>
              <p14:cNvContentPartPr/>
              <p14:nvPr/>
            </p14:nvContentPartPr>
            <p14:xfrm>
              <a:off x="8667480" y="5324295"/>
              <a:ext cx="1057680" cy="97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F7DFA44-B7FF-9416-B8FE-6DF1BD8EF5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58480" y="5315295"/>
                <a:ext cx="10753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4C536B9-1072-87A4-FD5D-884D040DF262}"/>
                  </a:ext>
                </a:extLst>
              </p14:cNvPr>
              <p14:cNvContentPartPr/>
              <p14:nvPr/>
            </p14:nvContentPartPr>
            <p14:xfrm>
              <a:off x="6945600" y="4333575"/>
              <a:ext cx="27000" cy="26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4C536B9-1072-87A4-FD5D-884D040DF2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36600" y="4324575"/>
                <a:ext cx="44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D83AA65-94A0-0D69-4618-4BB567A41CDD}"/>
                  </a:ext>
                </a:extLst>
              </p14:cNvPr>
              <p14:cNvContentPartPr/>
              <p14:nvPr/>
            </p14:nvContentPartPr>
            <p14:xfrm>
              <a:off x="6877560" y="4428975"/>
              <a:ext cx="18360" cy="35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D83AA65-94A0-0D69-4618-4BB567A41C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68920" y="4419975"/>
                <a:ext cx="360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0E6ACCE-D837-6A70-F289-0AE8AD0FC3DE}"/>
                  </a:ext>
                </a:extLst>
              </p14:cNvPr>
              <p14:cNvContentPartPr/>
              <p14:nvPr/>
            </p14:nvContentPartPr>
            <p14:xfrm>
              <a:off x="6793680" y="4533735"/>
              <a:ext cx="35640" cy="33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0E6ACCE-D837-6A70-F289-0AE8AD0FC3D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5040" y="4524735"/>
                <a:ext cx="532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7B9C5A3-738A-107E-CF9F-FEF22C8E12B6}"/>
                  </a:ext>
                </a:extLst>
              </p14:cNvPr>
              <p14:cNvContentPartPr/>
              <p14:nvPr/>
            </p14:nvContentPartPr>
            <p14:xfrm>
              <a:off x="6756600" y="4638495"/>
              <a:ext cx="6480" cy="17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7B9C5A3-738A-107E-CF9F-FEF22C8E12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47960" y="4629495"/>
                <a:ext cx="2412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2FDB88E0-1ADA-6F13-3CEF-042CE65D4379}"/>
              </a:ext>
            </a:extLst>
          </p:cNvPr>
          <p:cNvGrpSpPr/>
          <p:nvPr/>
        </p:nvGrpSpPr>
        <p:grpSpPr>
          <a:xfrm>
            <a:off x="6661560" y="4733895"/>
            <a:ext cx="53640" cy="78120"/>
            <a:chOff x="6661560" y="4733895"/>
            <a:chExt cx="53640" cy="7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CBF6CED-C145-B4D3-82B7-D460FBB820C4}"/>
                    </a:ext>
                  </a:extLst>
                </p14:cNvPr>
                <p14:cNvContentPartPr/>
                <p14:nvPr/>
              </p14:nvContentPartPr>
              <p14:xfrm>
                <a:off x="6694320" y="4733895"/>
                <a:ext cx="20880" cy="24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CBF6CED-C145-B4D3-82B7-D460FBB820C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85680" y="4724895"/>
                  <a:ext cx="38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D3F4414-A3B4-2D93-D282-096FB3ACFC68}"/>
                    </a:ext>
                  </a:extLst>
                </p14:cNvPr>
                <p14:cNvContentPartPr/>
                <p14:nvPr/>
              </p14:nvContentPartPr>
              <p14:xfrm>
                <a:off x="6661560" y="4800495"/>
                <a:ext cx="6120" cy="11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D3F4414-A3B4-2D93-D282-096FB3ACFC6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52560" y="4791495"/>
                  <a:ext cx="2376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A2EFF2B-65C9-1060-2633-A27377FE9F98}"/>
                  </a:ext>
                </a:extLst>
              </p14:cNvPr>
              <p14:cNvContentPartPr/>
              <p14:nvPr/>
            </p14:nvContentPartPr>
            <p14:xfrm>
              <a:off x="6629160" y="4876815"/>
              <a:ext cx="19080" cy="31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A2EFF2B-65C9-1060-2633-A27377FE9F9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20520" y="4867815"/>
                <a:ext cx="367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B1A147D-AA61-5545-746B-CF04F43B4ED9}"/>
                  </a:ext>
                </a:extLst>
              </p14:cNvPr>
              <p14:cNvContentPartPr/>
              <p14:nvPr/>
            </p14:nvContentPartPr>
            <p14:xfrm>
              <a:off x="6604320" y="4981575"/>
              <a:ext cx="6120" cy="49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B1A147D-AA61-5545-746B-CF04F43B4ED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595320" y="4972575"/>
                <a:ext cx="237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2D89F46-CC71-E792-116B-6DB2D318F283}"/>
                  </a:ext>
                </a:extLst>
              </p14:cNvPr>
              <p14:cNvContentPartPr/>
              <p14:nvPr/>
            </p14:nvContentPartPr>
            <p14:xfrm>
              <a:off x="6592080" y="5095695"/>
              <a:ext cx="9000" cy="55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2D89F46-CC71-E792-116B-6DB2D318F28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83440" y="5086695"/>
                <a:ext cx="266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CA605B8-AD2E-C38F-D80D-293ACDE6E3D2}"/>
                  </a:ext>
                </a:extLst>
              </p14:cNvPr>
              <p14:cNvContentPartPr/>
              <p14:nvPr/>
            </p14:nvContentPartPr>
            <p14:xfrm>
              <a:off x="6581640" y="5229255"/>
              <a:ext cx="360" cy="45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CA605B8-AD2E-C38F-D80D-293ACDE6E3D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72640" y="5220255"/>
                <a:ext cx="1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77DB90B-F438-560F-CFA3-FE910301BBBB}"/>
                  </a:ext>
                </a:extLst>
              </p14:cNvPr>
              <p14:cNvContentPartPr/>
              <p14:nvPr/>
            </p14:nvContentPartPr>
            <p14:xfrm>
              <a:off x="6581640" y="5362455"/>
              <a:ext cx="360" cy="45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77DB90B-F438-560F-CFA3-FE910301BBB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572640" y="5353455"/>
                <a:ext cx="180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4760C57-E6FE-F35A-6C5D-5B1109553135}"/>
                  </a:ext>
                </a:extLst>
              </p14:cNvPr>
              <p14:cNvContentPartPr/>
              <p14:nvPr/>
            </p14:nvContentPartPr>
            <p14:xfrm>
              <a:off x="6571920" y="5476575"/>
              <a:ext cx="10080" cy="94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4760C57-E6FE-F35A-6C5D-5B110955313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562920" y="5467575"/>
                <a:ext cx="277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0CCBB3C-BFC2-E1F9-52A9-FEFC94EB46F3}"/>
                  </a:ext>
                </a:extLst>
              </p14:cNvPr>
              <p14:cNvContentPartPr/>
              <p14:nvPr/>
            </p14:nvContentPartPr>
            <p14:xfrm>
              <a:off x="6581640" y="5676735"/>
              <a:ext cx="360" cy="3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0CCBB3C-BFC2-E1F9-52A9-FEFC94EB46F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572640" y="5667735"/>
                <a:ext cx="1800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8FAB6B9-19CC-307D-0B1F-5FF9E6ACAFB1}"/>
              </a:ext>
            </a:extLst>
          </p:cNvPr>
          <p:cNvGrpSpPr/>
          <p:nvPr/>
        </p:nvGrpSpPr>
        <p:grpSpPr>
          <a:xfrm>
            <a:off x="6610080" y="5800575"/>
            <a:ext cx="41040" cy="143280"/>
            <a:chOff x="6610080" y="5800575"/>
            <a:chExt cx="4104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36ECDE9-EBD1-4BA4-9A95-7EEA9A81188F}"/>
                    </a:ext>
                  </a:extLst>
                </p14:cNvPr>
                <p14:cNvContentPartPr/>
                <p14:nvPr/>
              </p14:nvContentPartPr>
              <p14:xfrm>
                <a:off x="6610080" y="5800575"/>
                <a:ext cx="4320" cy="41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36ECDE9-EBD1-4BA4-9A95-7EEA9A8118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01080" y="5791575"/>
                  <a:ext cx="219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E59E975-3D33-1A31-9825-F876E942CF29}"/>
                    </a:ext>
                  </a:extLst>
                </p14:cNvPr>
                <p14:cNvContentPartPr/>
                <p14:nvPr/>
              </p14:nvContentPartPr>
              <p14:xfrm>
                <a:off x="6619800" y="5886255"/>
                <a:ext cx="31320" cy="57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E59E975-3D33-1A31-9825-F876E942CF2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10800" y="5877255"/>
                  <a:ext cx="4896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3649967-FF1B-B45A-975A-D29407650E4C}"/>
              </a:ext>
            </a:extLst>
          </p:cNvPr>
          <p:cNvGrpSpPr/>
          <p:nvPr/>
        </p:nvGrpSpPr>
        <p:grpSpPr>
          <a:xfrm>
            <a:off x="6705480" y="6029175"/>
            <a:ext cx="268560" cy="305280"/>
            <a:chOff x="6705480" y="6029175"/>
            <a:chExt cx="26856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5DE4D5-4FFF-6DCB-6D51-AB6C9415D5B9}"/>
                    </a:ext>
                  </a:extLst>
                </p14:cNvPr>
                <p14:cNvContentPartPr/>
                <p14:nvPr/>
              </p14:nvContentPartPr>
              <p14:xfrm>
                <a:off x="6705480" y="6029175"/>
                <a:ext cx="17640" cy="45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5DE4D5-4FFF-6DCB-6D51-AB6C9415D5B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96480" y="6020175"/>
                  <a:ext cx="352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9D6CC7-F772-561B-6B62-8AE418151431}"/>
                    </a:ext>
                  </a:extLst>
                </p14:cNvPr>
                <p14:cNvContentPartPr/>
                <p14:nvPr/>
              </p14:nvContentPartPr>
              <p14:xfrm>
                <a:off x="6753000" y="6124575"/>
                <a:ext cx="54360" cy="78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9D6CC7-F772-561B-6B62-8AE4181514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44000" y="6115575"/>
                  <a:ext cx="72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CC6A77-E822-36D7-0498-1815A2FC6B25}"/>
                    </a:ext>
                  </a:extLst>
                </p14:cNvPr>
                <p14:cNvContentPartPr/>
                <p14:nvPr/>
              </p14:nvContentPartPr>
              <p14:xfrm>
                <a:off x="6848400" y="6229335"/>
                <a:ext cx="55080" cy="45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CC6A77-E822-36D7-0498-1815A2FC6B2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39400" y="6220335"/>
                  <a:ext cx="72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F303822-8841-AE2D-CEDB-D106A507AEFE}"/>
                    </a:ext>
                  </a:extLst>
                </p14:cNvPr>
                <p14:cNvContentPartPr/>
                <p14:nvPr/>
              </p14:nvContentPartPr>
              <p14:xfrm>
                <a:off x="6972240" y="6334095"/>
                <a:ext cx="180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F303822-8841-AE2D-CEDB-D106A507AEF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63240" y="6325095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06B3E62-4570-F631-9E26-4B69A836D3E2}"/>
              </a:ext>
            </a:extLst>
          </p:cNvPr>
          <p:cNvSpPr txBox="1"/>
          <p:nvPr/>
        </p:nvSpPr>
        <p:spPr>
          <a:xfrm>
            <a:off x="914400" y="3134027"/>
            <a:ext cx="867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Attacks and vulnerabilities typically occur at the trust boundary</a:t>
            </a:r>
          </a:p>
        </p:txBody>
      </p:sp>
    </p:spTree>
    <p:extLst>
      <p:ext uri="{BB962C8B-B14F-4D97-AF65-F5344CB8AC3E}">
        <p14:creationId xmlns:p14="http://schemas.microsoft.com/office/powerpoint/2010/main" val="182122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CEE45AB-9CEA-5FCC-9D96-CFEF96CE6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718C00A-B427-AD7F-60AA-D522841E97D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4DC8E58-05D4-760B-8BC7-2E344B0534E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D752BF1-F74B-1D41-F207-6C8A199E7E3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4CA052A-E923-E4C6-AB66-0CD5129FF4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DE5CBE-2D39-6D5E-7F1E-06327883A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0A1080-F4DF-DE27-21DD-C9E43F70F196}"/>
              </a:ext>
            </a:extLst>
          </p:cNvPr>
          <p:cNvSpPr txBox="1"/>
          <p:nvPr/>
        </p:nvSpPr>
        <p:spPr>
          <a:xfrm>
            <a:off x="152400" y="228600"/>
            <a:ext cx="3583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Answering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E0A12-19AB-0B39-CBEC-03960A43AE3A}"/>
              </a:ext>
            </a:extLst>
          </p:cNvPr>
          <p:cNvSpPr txBox="1"/>
          <p:nvPr/>
        </p:nvSpPr>
        <p:spPr>
          <a:xfrm>
            <a:off x="7618057" y="90100"/>
            <a:ext cx="4501553" cy="132343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 What are we building?</a:t>
            </a:r>
          </a:p>
          <a:p>
            <a:pPr marL="342900" indent="-342900">
              <a:buAutoNum type="arabicPeriod"/>
            </a:pPr>
            <a:r>
              <a:rPr lang="en-US" sz="2000" dirty="0"/>
              <a:t> What can go wrong?</a:t>
            </a:r>
          </a:p>
          <a:p>
            <a:pPr marL="342900" indent="-342900">
              <a:buAutoNum type="arabicPeriod"/>
            </a:pPr>
            <a:r>
              <a:rPr lang="en-US" sz="2000" dirty="0"/>
              <a:t> What are we going to do about it? </a:t>
            </a:r>
          </a:p>
          <a:p>
            <a:pPr marL="342900" indent="-342900">
              <a:buAutoNum type="arabicPeriod"/>
            </a:pPr>
            <a:r>
              <a:rPr lang="en-US" sz="2000" dirty="0"/>
              <a:t> Did we do a good job?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818A82-CC4A-D7CD-86B3-BD35416D4C14}"/>
              </a:ext>
            </a:extLst>
          </p:cNvPr>
          <p:cNvSpPr txBox="1"/>
          <p:nvPr/>
        </p:nvSpPr>
        <p:spPr>
          <a:xfrm>
            <a:off x="502816" y="2824273"/>
            <a:ext cx="64652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Brainstorm, Answer in Writing, Whiteboard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Mind map or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Research similar systems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Generate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a </a:t>
            </a:r>
            <a:r>
              <a:rPr lang="en-US" sz="2400" b="1" dirty="0"/>
              <a:t>structured</a:t>
            </a:r>
            <a:r>
              <a:rPr lang="en-US" sz="2400" dirty="0"/>
              <a:t> threat modeling approach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D2BF5D-4AD4-4950-C3DA-71F882469BD1}"/>
              </a:ext>
            </a:extLst>
          </p:cNvPr>
          <p:cNvSpPr txBox="1"/>
          <p:nvPr/>
        </p:nvSpPr>
        <p:spPr>
          <a:xfrm>
            <a:off x="685800" y="1113095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answering questions, we typically start with a high-level </a:t>
            </a:r>
            <a:r>
              <a:rPr lang="en-US" sz="2400" b="1" dirty="0"/>
              <a:t>diagram</a:t>
            </a:r>
            <a:r>
              <a:rPr lang="en-US" sz="2400" dirty="0"/>
              <a:t> of the system and list of requirements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5F290F-A135-14D0-5F42-F9CD0CF18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288638"/>
            <a:ext cx="2385713" cy="1218573"/>
          </a:xfrm>
          <a:prstGeom prst="rect">
            <a:avLst/>
          </a:prstGeom>
        </p:spPr>
      </p:pic>
      <p:pic>
        <p:nvPicPr>
          <p:cNvPr id="4098" name="Picture 2" descr="Cyber Threat Intelligence with TI Mindmap GPT: Integration of Azure OpenAI  and advanced features">
            <a:extLst>
              <a:ext uri="{FF2B5EF4-FFF2-40B4-BE49-F238E27FC236}">
                <a16:creationId xmlns:a16="http://schemas.microsoft.com/office/drawing/2014/main" id="{45C782A7-6A46-E0FF-9FE7-7F946913F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2209800"/>
            <a:ext cx="3943350" cy="191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Guide to Threat Modelling for Developers">
            <a:extLst>
              <a:ext uri="{FF2B5EF4-FFF2-40B4-BE49-F238E27FC236}">
                <a16:creationId xmlns:a16="http://schemas.microsoft.com/office/drawing/2014/main" id="{C4A668B5-D89E-E4F6-AF85-2B3B1B255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313" y="4355020"/>
            <a:ext cx="3213148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BCB9E5-15EF-3C88-76D9-C442F2D2A808}"/>
              </a:ext>
            </a:extLst>
          </p:cNvPr>
          <p:cNvSpPr txBox="1"/>
          <p:nvPr/>
        </p:nvSpPr>
        <p:spPr>
          <a:xfrm>
            <a:off x="9144000" y="189792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Mind Map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2B17C-97B8-BEF6-864A-63A658938779}"/>
              </a:ext>
            </a:extLst>
          </p:cNvPr>
          <p:cNvSpPr txBox="1"/>
          <p:nvPr/>
        </p:nvSpPr>
        <p:spPr>
          <a:xfrm>
            <a:off x="10465501" y="4757825"/>
            <a:ext cx="1701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Whiteboard w/ Sticky Notes</a:t>
            </a:r>
          </a:p>
        </p:txBody>
      </p:sp>
    </p:spTree>
    <p:extLst>
      <p:ext uri="{BB962C8B-B14F-4D97-AF65-F5344CB8AC3E}">
        <p14:creationId xmlns:p14="http://schemas.microsoft.com/office/powerpoint/2010/main" val="391485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C067C60-3DDC-324F-D0F1-B9BD90909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89553EB-C4ED-865D-EA45-90C47830A07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AD489E3-452F-C44F-B01F-403D75E7D43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B3E9A7F-3941-AB54-119B-EC7D11C118E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BF3BB5-8A16-7CCB-A15F-D91C3BD76F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1B1AEE-7A14-18F7-9B83-5EED20029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2DD6DC-26AA-7A23-8BEA-C2CCD85EB7B1}"/>
              </a:ext>
            </a:extLst>
          </p:cNvPr>
          <p:cNvSpPr txBox="1"/>
          <p:nvPr/>
        </p:nvSpPr>
        <p:spPr>
          <a:xfrm>
            <a:off x="152400" y="228600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9A0DBA-F258-B5C8-BAB8-BB7E9C87862A}"/>
              </a:ext>
            </a:extLst>
          </p:cNvPr>
          <p:cNvSpPr txBox="1"/>
          <p:nvPr/>
        </p:nvSpPr>
        <p:spPr>
          <a:xfrm>
            <a:off x="7618057" y="90100"/>
            <a:ext cx="4501553" cy="132343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 What are we building?</a:t>
            </a:r>
          </a:p>
          <a:p>
            <a:pPr marL="342900" indent="-342900">
              <a:buAutoNum type="arabicPeriod"/>
            </a:pPr>
            <a:r>
              <a:rPr lang="en-US" sz="2000" dirty="0"/>
              <a:t> What can go wrong?</a:t>
            </a:r>
          </a:p>
          <a:p>
            <a:pPr marL="342900" indent="-342900">
              <a:buAutoNum type="arabicPeriod"/>
            </a:pPr>
            <a:r>
              <a:rPr lang="en-US" sz="2000" dirty="0"/>
              <a:t> What are we going to do about it? </a:t>
            </a:r>
          </a:p>
          <a:p>
            <a:pPr marL="342900" indent="-342900">
              <a:buAutoNum type="arabicPeriod"/>
            </a:pPr>
            <a:r>
              <a:rPr lang="en-US" sz="2000" dirty="0"/>
              <a:t> Did we do a good job?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7373F-631F-52D6-5C48-754B036C2833}"/>
              </a:ext>
            </a:extLst>
          </p:cNvPr>
          <p:cNvSpPr txBox="1"/>
          <p:nvPr/>
        </p:nvSpPr>
        <p:spPr>
          <a:xfrm>
            <a:off x="457200" y="1295400"/>
            <a:ext cx="7008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STRIDE</a:t>
            </a:r>
            <a:r>
              <a:rPr lang="en-US" sz="2400" dirty="0"/>
              <a:t> is a model made by Microsoft for identifying security threats during threat modeling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Widely-used in industry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Classifies attacks under 6 different categories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EAEC7-63FA-2880-47A8-E21F1F283E0D}"/>
              </a:ext>
            </a:extLst>
          </p:cNvPr>
          <p:cNvSpPr txBox="1"/>
          <p:nvPr/>
        </p:nvSpPr>
        <p:spPr>
          <a:xfrm>
            <a:off x="609600" y="3515887"/>
            <a:ext cx="1112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poofing – illegally accessing and then using another user’s authentication information or pretending to be someone else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428EF-F7E5-1C45-61D4-A7413B1C86A9}"/>
              </a:ext>
            </a:extLst>
          </p:cNvPr>
          <p:cNvSpPr txBox="1"/>
          <p:nvPr/>
        </p:nvSpPr>
        <p:spPr>
          <a:xfrm>
            <a:off x="1143000" y="4736575"/>
            <a:ext cx="851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Ex. Identify theft, spoofing packets to do something malicious</a:t>
            </a:r>
          </a:p>
        </p:txBody>
      </p:sp>
    </p:spTree>
    <p:extLst>
      <p:ext uri="{BB962C8B-B14F-4D97-AF65-F5344CB8AC3E}">
        <p14:creationId xmlns:p14="http://schemas.microsoft.com/office/powerpoint/2010/main" val="137339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8FAFD98-1433-7100-1081-9F99295D1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96086C8-3DB8-9B32-1A1B-8DA5F535EA0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B849E7B-A6A4-FC42-30D8-590BD309A77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F04A8C1-A95F-2020-5764-4BB0CF8BD2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762583F-31AA-E1D1-8908-2C4B79B6F1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8CF194-2D22-DABC-6E52-AB61E8DF1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335414-F13B-4292-E9FD-2FE2FAE7B582}"/>
              </a:ext>
            </a:extLst>
          </p:cNvPr>
          <p:cNvSpPr txBox="1"/>
          <p:nvPr/>
        </p:nvSpPr>
        <p:spPr>
          <a:xfrm>
            <a:off x="152400" y="228600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3D6B9-1F3D-EAB7-E591-C80E4D90D582}"/>
              </a:ext>
            </a:extLst>
          </p:cNvPr>
          <p:cNvSpPr txBox="1"/>
          <p:nvPr/>
        </p:nvSpPr>
        <p:spPr>
          <a:xfrm>
            <a:off x="7618057" y="90100"/>
            <a:ext cx="4501553" cy="132343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 What are we building?</a:t>
            </a:r>
          </a:p>
          <a:p>
            <a:pPr marL="342900" indent="-342900">
              <a:buAutoNum type="arabicPeriod"/>
            </a:pPr>
            <a:r>
              <a:rPr lang="en-US" sz="2000" dirty="0"/>
              <a:t> What can go wrong?</a:t>
            </a:r>
          </a:p>
          <a:p>
            <a:pPr marL="342900" indent="-342900">
              <a:buAutoNum type="arabicPeriod"/>
            </a:pPr>
            <a:r>
              <a:rPr lang="en-US" sz="2000" dirty="0"/>
              <a:t> What are we going to do about it? </a:t>
            </a:r>
          </a:p>
          <a:p>
            <a:pPr marL="342900" indent="-342900">
              <a:buAutoNum type="arabicPeriod"/>
            </a:pPr>
            <a:r>
              <a:rPr lang="en-US" sz="2000" dirty="0"/>
              <a:t> Did we do a good job?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5513-C085-A8E5-E2EB-CB2990942396}"/>
              </a:ext>
            </a:extLst>
          </p:cNvPr>
          <p:cNvSpPr txBox="1"/>
          <p:nvPr/>
        </p:nvSpPr>
        <p:spPr>
          <a:xfrm>
            <a:off x="457200" y="1295400"/>
            <a:ext cx="7008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STRIDE</a:t>
            </a:r>
            <a:r>
              <a:rPr lang="en-US" sz="2400" dirty="0"/>
              <a:t> is a model made by Microsoft for identifying security threats during threat modeling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Widely-used in industry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Classifies attacks under 6 different categories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22C6A-0E91-2906-DFE6-1A4FF9535500}"/>
              </a:ext>
            </a:extLst>
          </p:cNvPr>
          <p:cNvSpPr txBox="1"/>
          <p:nvPr/>
        </p:nvSpPr>
        <p:spPr>
          <a:xfrm>
            <a:off x="609600" y="3515887"/>
            <a:ext cx="1112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</a:t>
            </a:r>
            <a:r>
              <a:rPr lang="en-US" sz="2800" dirty="0"/>
              <a:t>ampering – malicious modification of data (Data integrity violation)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F336A-2326-0B50-46A8-E871A64695AC}"/>
              </a:ext>
            </a:extLst>
          </p:cNvPr>
          <p:cNvSpPr txBox="1"/>
          <p:nvPr/>
        </p:nvSpPr>
        <p:spPr>
          <a:xfrm>
            <a:off x="1295400" y="4689934"/>
            <a:ext cx="7500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Ex. Database modifications, packet tampering</a:t>
            </a:r>
          </a:p>
        </p:txBody>
      </p:sp>
    </p:spTree>
    <p:extLst>
      <p:ext uri="{BB962C8B-B14F-4D97-AF65-F5344CB8AC3E}">
        <p14:creationId xmlns:p14="http://schemas.microsoft.com/office/powerpoint/2010/main" val="384834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52AFCE2-33B3-BE62-9050-8A897116B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6F7F15E-E872-0A21-7387-CFF480527A6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10AC223-9CD9-6931-4C99-00D7BB82763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FB09E68-2AEA-E6F6-9712-D71594D9206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A3AD137-9DFA-F71F-0EB3-4A7786B973A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5A849C-7546-8C47-D9B7-2B1FE7FF6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401430-4256-EB92-65A4-37DA3B609830}"/>
              </a:ext>
            </a:extLst>
          </p:cNvPr>
          <p:cNvSpPr txBox="1"/>
          <p:nvPr/>
        </p:nvSpPr>
        <p:spPr>
          <a:xfrm>
            <a:off x="152400" y="228600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8E5B6-9754-BC8A-ED56-C37486D468A4}"/>
              </a:ext>
            </a:extLst>
          </p:cNvPr>
          <p:cNvSpPr txBox="1"/>
          <p:nvPr/>
        </p:nvSpPr>
        <p:spPr>
          <a:xfrm>
            <a:off x="7618057" y="90100"/>
            <a:ext cx="4501553" cy="132343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 What are we building?</a:t>
            </a:r>
          </a:p>
          <a:p>
            <a:pPr marL="342900" indent="-342900">
              <a:buAutoNum type="arabicPeriod"/>
            </a:pPr>
            <a:r>
              <a:rPr lang="en-US" sz="2000" dirty="0"/>
              <a:t> What can go wrong?</a:t>
            </a:r>
          </a:p>
          <a:p>
            <a:pPr marL="342900" indent="-342900">
              <a:buAutoNum type="arabicPeriod"/>
            </a:pPr>
            <a:r>
              <a:rPr lang="en-US" sz="2000" dirty="0"/>
              <a:t> What are we going to do about it? </a:t>
            </a:r>
          </a:p>
          <a:p>
            <a:pPr marL="342900" indent="-342900">
              <a:buAutoNum type="arabicPeriod"/>
            </a:pPr>
            <a:r>
              <a:rPr lang="en-US" sz="2000" dirty="0"/>
              <a:t> Did we do a good job?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9386C-23BA-B892-A27A-093CC80A56F0}"/>
              </a:ext>
            </a:extLst>
          </p:cNvPr>
          <p:cNvSpPr txBox="1"/>
          <p:nvPr/>
        </p:nvSpPr>
        <p:spPr>
          <a:xfrm>
            <a:off x="457200" y="1295400"/>
            <a:ext cx="7008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STRIDE</a:t>
            </a:r>
            <a:r>
              <a:rPr lang="en-US" sz="2400" dirty="0"/>
              <a:t> is a model made by Microsoft for identifying security threats during threat modeling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Widely-used in industry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Classifies attacks under 6 different categories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A5991-2DF4-B5E6-8E6D-42ADB0CB4E09}"/>
              </a:ext>
            </a:extLst>
          </p:cNvPr>
          <p:cNvSpPr txBox="1"/>
          <p:nvPr/>
        </p:nvSpPr>
        <p:spPr>
          <a:xfrm>
            <a:off x="609600" y="3515887"/>
            <a:ext cx="1112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</a:t>
            </a:r>
            <a:r>
              <a:rPr lang="en-US" sz="2800" dirty="0"/>
              <a:t>epudiation – users deny performing a malicious action without parties having any way to prove otherwise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01069-A4E6-33EE-D512-448ED1222464}"/>
              </a:ext>
            </a:extLst>
          </p:cNvPr>
          <p:cNvSpPr txBox="1"/>
          <p:nvPr/>
        </p:nvSpPr>
        <p:spPr>
          <a:xfrm>
            <a:off x="1295400" y="4689934"/>
            <a:ext cx="6942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Ex. No logging or auditing done on system</a:t>
            </a:r>
          </a:p>
        </p:txBody>
      </p:sp>
    </p:spTree>
    <p:extLst>
      <p:ext uri="{BB962C8B-B14F-4D97-AF65-F5344CB8AC3E}">
        <p14:creationId xmlns:p14="http://schemas.microsoft.com/office/powerpoint/2010/main" val="341636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9296</TotalTime>
  <Words>1739</Words>
  <Application>Microsoft Office PowerPoint</Application>
  <PresentationFormat>Widescreen</PresentationFormat>
  <Paragraphs>276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Office Theme</vt:lpstr>
      <vt:lpstr>ESOF 422:  Advanced Software Engineering: Cyber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ESOF 422</dc:title>
  <dc:creator>Reese Pearsall</dc:creator>
  <cp:lastModifiedBy>Pearsall, Reese</cp:lastModifiedBy>
  <cp:revision>64</cp:revision>
  <dcterms:created xsi:type="dcterms:W3CDTF">2022-08-21T16:55:59Z</dcterms:created>
  <dcterms:modified xsi:type="dcterms:W3CDTF">2025-03-28T18:19:53Z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