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410" r:id="rId3"/>
    <p:sldId id="411" r:id="rId4"/>
    <p:sldId id="412" r:id="rId5"/>
    <p:sldId id="413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15" r:id="rId14"/>
    <p:sldId id="427" r:id="rId15"/>
    <p:sldId id="428" r:id="rId16"/>
    <p:sldId id="430" r:id="rId17"/>
    <p:sldId id="418" r:id="rId18"/>
    <p:sldId id="414" r:id="rId19"/>
    <p:sldId id="416" r:id="rId20"/>
    <p:sldId id="429" r:id="rId21"/>
    <p:sldId id="417" r:id="rId22"/>
    <p:sldId id="431" r:id="rId23"/>
    <p:sldId id="432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12" d="100"/>
          <a:sy n="112" d="100"/>
        </p:scale>
        <p:origin x="4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31T18:51:22.1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98,'49'3,"-1"1,0 3,60 17,26 4,-84-23,0-2,72-5,-28 0,-84 2,-7 1,1-1,-1 0,1 0,0 0,-1 0,1-1,-1 1,1-1,-1 0,0 0,6-3,-9 4,1 0,-1-1,0 1,0 0,0-1,1 1,-1-1,0 1,0 0,0-1,0 1,0-1,1 1,-1 0,0-1,0 1,0-1,0 1,0 0,0-1,-1 1,1-1,0 1,0-1,0 1,0 0,0-1,-1 1,1 0,0-1,0 1,-1 0,1-1,0 1,0 0,-1-1,1 1,0 0,-1 0,1-1,0 1,-1 0,1 0,-1 0,1-1,0 1,-1 0,-22-13,21 13,-210-88,195 81,1 0,-1 0,0 2,0 0,-1 1,1 0,-1 2,0 0,0 1,-31 2,44 0,0 0,0 0,0 0,1 1,-1-1,0 1,1 0,-1 1,1-1,0 1,0-1,0 2,0-1,0 0,1 1,-1-1,1 1,0 0,0 0,-3 7,3-5,0 0,1 0,-1 0,2 1,-1-1,1 1,0-1,0 1,0-1,1 1,0-1,1 1,-1-1,4 13,-3-12,1-1,0 1,0-1,0 0,1 0,0 0,0 0,1 0,-1-1,1 1,1-1,-1 0,1 0,-1 0,2-1,-1 0,0 0,1 0,-1-1,1 1,0-1,0-1,1 1,-1-1,12 2,10 3,0-2,0-2,33 1,87-8,-116 0,-19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18:52:04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24575,'34'1'0,"0"1"0,0 2 0,-1 2 0,0 1 0,0 1 0,0 2 0,-1 2 0,36 17 0,-56-22 0,0 0 0,-1 0 0,0 2 0,0-1 0,13 15 0,41 53 0,-60-70 0,-1-1 0,0 0 0,0 0 0,-1 0 0,0 0 0,0 1 0,0 0 0,3 9 0,-5-12 0,-1 0 0,1 0 0,-1-1 0,0 1 0,0 0 0,0 0 0,0 0 0,-1 0 0,1 0 0,-1 0 0,0-1 0,1 1 0,-1 0 0,0 0 0,-1-1 0,1 1 0,0-1 0,-3 4 0,-31 40 0,22-31 0,1 1 0,-10 17 0,-37 75 0,58-106 0,-1 1 0,1 0 0,0 0 0,0 0 0,0-1 0,0 1 0,0 0 0,1 1 0,-1-1 0,1 0 0,0 0 0,0 0 0,0 0 0,0 0 0,1 0 0,-1 0 0,1 0 0,0 0 0,-1 0 0,2 0 0,-1 0 0,0 0 0,0 0 0,1-1 0,0 1 0,-1-1 0,1 1 0,0-1 0,0 1 0,4 2 0,5 5 0,1 0 0,0 0 0,1-2 0,25 15 0,208 104 0,-221-118 0,-1 0 0,31 5 0,-16-4 0,-90-8 0,34-3 0,1 1 0,-1 1 0,0 0 0,1 2 0,-1-1 0,-17 7 0,-11 4 0,22-6 0,1 0 0,-39 18 0,52-21 0,-1 0 0,1-1 0,-1 0 0,-20 3 0,-10 3 0,39-8 0,0-1 0,0 1 0,-1-1 0,1 1 0,0-1 0,0 1 0,0-1 0,0 1 0,1 0 0,-1 0 0,0-1 0,0 1 0,0 0 0,1 0 0,-1 0 0,0 0 0,1 0 0,-1 0 0,0 0 0,1 0 0,0 0 0,-1 0 0,1 0 0,0 1 0,-1-1 0,1 0 0,0 0 0,0 0 0,0 0 0,0 1 0,0-1 0,0 0 0,0 0 0,1 0 0,-1 0 0,0 0 0,1 1 0,0 0 0,2 7 0,0-1 0,1 0 0,0 0 0,5 7 0,-7-11 0,9 11 0,-1 0 0,2-1 0,18 18 0,-17-20 0,-2 0 0,1 1 0,17 28 0,-28-38 0,0 0 0,1-1 0,-1 1 0,-1 0 0,1 0 0,0 0 0,-1 0 0,1 0 0,-1 0 0,0 0 0,0 0 0,0 0 0,-1 0 0,1 0 0,-1 0 0,1 0 0,-1 0 0,0 0 0,0-1 0,-1 1 0,1 0 0,0 0 0,-1-1 0,0 1 0,1-1 0,-1 0 0,0 1 0,0-1 0,-5 4 0,-4 3 0,0 1 0,0-2 0,-1 1 0,-25 11 0,11-7 18,-2-1 1,1-2-1,-2-1 0,-51 10 0,-121 6-806,158-21 120,3 0-6158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19:36:3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24575,'2'23'0,"0"0"0,2 0 0,9 35 0,7 38 0,-10 385 0,-13-290 0,3 983 0,-12-1025 0,2-54 0,-38 235 0,29-228 0,4 2 0,-2 114 0,6 61 0,0 16 0,11-158-1365,1-103-5461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19:36:37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24575,'-1'248'0,"3"277"0,9-331 0,1 47 0,1 346 0,21-24 0,-32-10 0,-4-274 0,-10-106 0,-1 9 0,14 244 0,-1-420-81,-4 35 288,-7-32-465,-10-17-975,-10-17-5593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31T19:36:43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24499,'0'454'0,"2194"-454"0,-2194-454 0,-2194 454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ho.i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ns.netcraft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customXml" Target="../ink/ink4.xml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customXml" Target="../ink/ink3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Penetration Testing (Introduction, Reconnaissance)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A144012-69AA-36A3-9090-7CAF3F9FD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EC41F57-229E-2269-ABE9-CD1DAAAA1B1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E982EB-E347-EEEF-994D-CD914DEC48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620F1D-D75B-2680-8D15-D1225D5A76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A929779-15F8-397A-0A93-A613EC1E00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24A40C-2C4A-5774-4CD1-7C12D3951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57C4B-BB48-E907-CABA-6AF7DF71BD86}"/>
              </a:ext>
            </a:extLst>
          </p:cNvPr>
          <p:cNvSpPr txBox="1"/>
          <p:nvPr/>
        </p:nvSpPr>
        <p:spPr>
          <a:xfrm>
            <a:off x="152400" y="1524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Penetration Testing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950C5-CE14-CF1C-78B6-7B4CB57456F5}"/>
              </a:ext>
            </a:extLst>
          </p:cNvPr>
          <p:cNvSpPr txBox="1"/>
          <p:nvPr/>
        </p:nvSpPr>
        <p:spPr>
          <a:xfrm>
            <a:off x="1066800" y="1143000"/>
            <a:ext cx="845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Preengagement</a:t>
            </a:r>
            <a:r>
              <a:rPr lang="en-US" b="1" dirty="0"/>
              <a:t> Interaction- </a:t>
            </a:r>
            <a:r>
              <a:rPr lang="en-US" dirty="0"/>
              <a:t>Meet with client, and discuss scope of penetration test</a:t>
            </a:r>
          </a:p>
          <a:p>
            <a:endParaRPr lang="en-US" dirty="0"/>
          </a:p>
          <a:p>
            <a:r>
              <a:rPr lang="en-US" b="1" dirty="0"/>
              <a:t>Intelligence Gathering</a:t>
            </a:r>
            <a:r>
              <a:rPr lang="en-US" dirty="0"/>
              <a:t>- Find information about client (legally)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operates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mechanism are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services are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Threat Modeling</a:t>
            </a:r>
            <a:r>
              <a:rPr lang="en-US" dirty="0"/>
              <a:t>- Identify potential weaknesses</a:t>
            </a:r>
          </a:p>
          <a:p>
            <a:endParaRPr lang="en-US" dirty="0"/>
          </a:p>
          <a:p>
            <a:r>
              <a:rPr lang="en-US" b="1" dirty="0"/>
              <a:t>Vulnerability Analysis</a:t>
            </a:r>
            <a:r>
              <a:rPr lang="en-US" dirty="0"/>
              <a:t>- Determine if the vulnerability exists and is viable to exploit</a:t>
            </a:r>
          </a:p>
          <a:p>
            <a:endParaRPr lang="en-US" dirty="0"/>
          </a:p>
          <a:p>
            <a:r>
              <a:rPr lang="en-US" b="1" dirty="0"/>
              <a:t>Exploitation</a:t>
            </a:r>
            <a:r>
              <a:rPr lang="en-US" dirty="0"/>
              <a:t>- Send target malicious payload to exploit vulnerability</a:t>
            </a:r>
          </a:p>
          <a:p>
            <a:endParaRPr lang="en-US" dirty="0"/>
          </a:p>
          <a:p>
            <a:r>
              <a:rPr lang="en-US" b="1" dirty="0"/>
              <a:t>Post Exploitation</a:t>
            </a:r>
            <a:r>
              <a:rPr lang="en-US" dirty="0"/>
              <a:t>- What sensitive data can be found, and how much damage can be caused.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34A33-3EC2-40CA-6610-F865ACE5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79"/>
          <a:stretch/>
        </p:blipFill>
        <p:spPr>
          <a:xfrm>
            <a:off x="9525000" y="149293"/>
            <a:ext cx="2381250" cy="1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2C581D-51B6-ADC8-DCD5-B05CBC88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3808574-A939-F4A4-3994-F2F612A4326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D671C8-B318-DB6B-E773-59DF1A281F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DCDC9DF-D45D-B64B-DE5A-2D97ADF6C9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C3F15E-87C0-1E6F-4167-E40F4D603B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6AA839-ADD1-BB50-5188-24595EFDE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D372E-BFEC-B76A-302F-D48BE014E265}"/>
              </a:ext>
            </a:extLst>
          </p:cNvPr>
          <p:cNvSpPr txBox="1"/>
          <p:nvPr/>
        </p:nvSpPr>
        <p:spPr>
          <a:xfrm>
            <a:off x="152400" y="1524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Penetration Testing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769A3-9A30-A073-26F5-BBA90F201C5B}"/>
              </a:ext>
            </a:extLst>
          </p:cNvPr>
          <p:cNvSpPr txBox="1"/>
          <p:nvPr/>
        </p:nvSpPr>
        <p:spPr>
          <a:xfrm>
            <a:off x="762000" y="914400"/>
            <a:ext cx="1035411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Preengagement</a:t>
            </a:r>
            <a:r>
              <a:rPr lang="en-US" b="1" dirty="0"/>
              <a:t> Interaction- </a:t>
            </a:r>
            <a:r>
              <a:rPr lang="en-US" dirty="0"/>
              <a:t>Meet with client, and discuss scope of penetration test</a:t>
            </a:r>
          </a:p>
          <a:p>
            <a:endParaRPr lang="en-US" dirty="0"/>
          </a:p>
          <a:p>
            <a:r>
              <a:rPr lang="en-US" b="1" dirty="0"/>
              <a:t>Intelligence Gathering</a:t>
            </a:r>
            <a:r>
              <a:rPr lang="en-US" dirty="0"/>
              <a:t>- Find information about client (legally)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operates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mechanism are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services are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Threat Modeling</a:t>
            </a:r>
            <a:r>
              <a:rPr lang="en-US" dirty="0"/>
              <a:t>- Identify potential weaknesses</a:t>
            </a:r>
          </a:p>
          <a:p>
            <a:endParaRPr lang="en-US" dirty="0"/>
          </a:p>
          <a:p>
            <a:r>
              <a:rPr lang="en-US" b="1" dirty="0"/>
              <a:t>Vulnerability Analysis</a:t>
            </a:r>
            <a:r>
              <a:rPr lang="en-US" dirty="0"/>
              <a:t>- Determine if the vulnerability exists and is viable to exploit</a:t>
            </a:r>
          </a:p>
          <a:p>
            <a:endParaRPr lang="en-US" dirty="0"/>
          </a:p>
          <a:p>
            <a:r>
              <a:rPr lang="en-US" b="1" dirty="0"/>
              <a:t>Exploitation</a:t>
            </a:r>
            <a:r>
              <a:rPr lang="en-US" dirty="0"/>
              <a:t>- Send target malicious payload to exploit vulnerability</a:t>
            </a:r>
          </a:p>
          <a:p>
            <a:endParaRPr lang="en-US" dirty="0"/>
          </a:p>
          <a:p>
            <a:r>
              <a:rPr lang="en-US" b="1" dirty="0"/>
              <a:t>Post Exploitation</a:t>
            </a:r>
            <a:r>
              <a:rPr lang="en-US" dirty="0"/>
              <a:t>- What sensitive data can be found, and how much damage can be caused.</a:t>
            </a:r>
          </a:p>
          <a:p>
            <a:endParaRPr lang="en-US" dirty="0"/>
          </a:p>
          <a:p>
            <a:r>
              <a:rPr lang="en-US" b="1" dirty="0"/>
              <a:t>Reporting- </a:t>
            </a:r>
            <a:r>
              <a:rPr lang="en-US" dirty="0"/>
              <a:t>Provide an executive summary about weaknesses found and suggest countermeasures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30B09-3845-3BC9-4D83-3870F5456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79"/>
          <a:stretch/>
        </p:blipFill>
        <p:spPr>
          <a:xfrm>
            <a:off x="9525000" y="149293"/>
            <a:ext cx="2381250" cy="1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8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D5C4A0-E393-0D3E-2C11-C5D8E00A5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0F8B2FF-DB91-04B0-ADDE-54572AD660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29CE2A7-B597-0AFB-4C26-DE7EFFCE81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C37A030-6552-B821-67A2-8BE554F4AF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A6BF59-EBC2-1305-23C9-3A1331DFF9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B16A03-CA8A-9D89-378E-3D47AE4C7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B32222-7B15-3514-0A62-E75A0B2A7C97}"/>
              </a:ext>
            </a:extLst>
          </p:cNvPr>
          <p:cNvSpPr txBox="1"/>
          <p:nvPr/>
        </p:nvSpPr>
        <p:spPr>
          <a:xfrm>
            <a:off x="76200" y="762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Intelligence Gathering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C4953-3561-0A76-089B-AAD7CE2974AB}"/>
              </a:ext>
            </a:extLst>
          </p:cNvPr>
          <p:cNvSpPr txBox="1"/>
          <p:nvPr/>
        </p:nvSpPr>
        <p:spPr>
          <a:xfrm>
            <a:off x="611165" y="962853"/>
            <a:ext cx="716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OSINT</a:t>
            </a:r>
            <a:r>
              <a:rPr lang="en-US" dirty="0"/>
              <a:t> (Open-Source Intelligence) is the process of collecting and analyzing publicly available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6EBA7-B731-10C4-D6EE-0AD8FA9C26A7}"/>
              </a:ext>
            </a:extLst>
          </p:cNvPr>
          <p:cNvSpPr txBox="1"/>
          <p:nvPr/>
        </p:nvSpPr>
        <p:spPr>
          <a:xfrm>
            <a:off x="788565" y="1799272"/>
            <a:ext cx="4955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helpful for the penetration testing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Leaked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threat surfaces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11327D-4C93-FE27-3407-ECD675E0B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524000"/>
            <a:ext cx="5936465" cy="46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2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5EF4724-29E8-8172-D69B-FD0B18F0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F266342-2A0F-2732-0E62-287D36A0D33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0E838D-5A15-A8E3-F442-A511D6A391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B391F6F-6C9D-C7DD-D268-B507EFF05E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BE1015-57DD-721C-ED86-D30152C47C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D1261A-62F0-1750-F9E8-83E776953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F7FEC-09F5-E138-259E-5B368AB2E57A}"/>
              </a:ext>
            </a:extLst>
          </p:cNvPr>
          <p:cNvSpPr txBox="1"/>
          <p:nvPr/>
        </p:nvSpPr>
        <p:spPr>
          <a:xfrm>
            <a:off x="76200" y="762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Intelligence Gathering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E15F17-2B5A-263F-B9C4-D3B0923CB204}"/>
              </a:ext>
            </a:extLst>
          </p:cNvPr>
          <p:cNvSpPr txBox="1"/>
          <p:nvPr/>
        </p:nvSpPr>
        <p:spPr>
          <a:xfrm>
            <a:off x="1380403" y="1066800"/>
            <a:ext cx="79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 is a public database that stores information about registration and ownership of a particular domain and IP address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D4BFA-973D-395A-8ECA-E8BDF7BF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94" y="2286000"/>
            <a:ext cx="4572000" cy="37696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3E0AF6-7B12-F733-EB4C-F4466FA374A3}"/>
              </a:ext>
            </a:extLst>
          </p:cNvPr>
          <p:cNvSpPr txBox="1"/>
          <p:nvPr/>
        </p:nvSpPr>
        <p:spPr>
          <a:xfrm flipH="1">
            <a:off x="4572000" y="1814899"/>
            <a:ext cx="246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https://who.is/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E888BE-2D79-C83F-CEAC-C0FF2D924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429000"/>
            <a:ext cx="5189887" cy="25050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8DF9D-727F-AB09-7469-AB265923D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2167393"/>
            <a:ext cx="5113687" cy="124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3D37DF-552F-FA17-612F-C887D729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EDEA775-413F-8C22-8BD3-E207DB256C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81D5E4E-D94A-A58E-C2F6-93534F1720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E209C4-8017-814F-3A78-DA2AE4E711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C417838-6787-0051-38A4-DF9A734C5A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79120F-A1B3-845B-14FA-A71FE022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C5E07-658B-DCA9-3FAA-71BA52AE9DFB}"/>
              </a:ext>
            </a:extLst>
          </p:cNvPr>
          <p:cNvSpPr txBox="1"/>
          <p:nvPr/>
        </p:nvSpPr>
        <p:spPr>
          <a:xfrm>
            <a:off x="76200" y="762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Intelligence Gathering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0491D-BA22-F619-2924-3A1E6EE0245C}"/>
              </a:ext>
            </a:extLst>
          </p:cNvPr>
          <p:cNvSpPr txBox="1"/>
          <p:nvPr/>
        </p:nvSpPr>
        <p:spPr>
          <a:xfrm>
            <a:off x="1380403" y="1066800"/>
            <a:ext cx="796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Netcraft</a:t>
            </a:r>
            <a:r>
              <a:rPr lang="en-US" dirty="0"/>
              <a:t> is a web-based tool that can be used to find an IP address of a server hosting a particular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C2E24-ACCE-57BB-012D-0F0F4366FF5F}"/>
              </a:ext>
            </a:extLst>
          </p:cNvPr>
          <p:cNvSpPr txBox="1"/>
          <p:nvPr/>
        </p:nvSpPr>
        <p:spPr>
          <a:xfrm flipH="1">
            <a:off x="3429000" y="1760582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https://searchdns.netcraft.com/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EA9C66-0CEF-C31D-9C9B-8746039D1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129914"/>
            <a:ext cx="8458200" cy="415468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8781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52DA2D-64D8-C117-EDBA-8462BDAE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988BE47-8557-5F08-6A35-DB099DD7FC0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F9F3434-C3AB-E06C-8916-13BC25F9B0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C357C0-FF0D-3E9C-8E5E-4739F2C813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480A821-DD10-17A1-0CC2-5A84B27BAA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76B5-33ED-08E6-BF6C-6A3FF08DB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CA63C0-AAE6-135D-08C5-3EC018D8449E}"/>
              </a:ext>
            </a:extLst>
          </p:cNvPr>
          <p:cNvSpPr txBox="1"/>
          <p:nvPr/>
        </p:nvSpPr>
        <p:spPr>
          <a:xfrm>
            <a:off x="76200" y="762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Intelligence Gathering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AF751-B26C-AD64-20A0-D8F837B5AF6B}"/>
              </a:ext>
            </a:extLst>
          </p:cNvPr>
          <p:cNvSpPr txBox="1"/>
          <p:nvPr/>
        </p:nvSpPr>
        <p:spPr>
          <a:xfrm>
            <a:off x="1380403" y="1066800"/>
            <a:ext cx="796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</a:t>
            </a:r>
            <a:r>
              <a:rPr lang="en-US" dirty="0"/>
              <a:t> or </a:t>
            </a:r>
            <a:r>
              <a:rPr lang="en-US" b="1" dirty="0" err="1"/>
              <a:t>nslookup</a:t>
            </a:r>
            <a:r>
              <a:rPr lang="en-US" dirty="0"/>
              <a:t> can be used to find domain information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70C3C-3CD2-6891-86BA-DA8D4145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33600"/>
            <a:ext cx="6553200" cy="39633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CE609F-5AB0-D84C-96EB-96EACD11D9B7}"/>
                  </a:ext>
                </a:extLst>
              </p14:cNvPr>
              <p14:cNvContentPartPr/>
              <p14:nvPr/>
            </p14:nvContentPartPr>
            <p14:xfrm>
              <a:off x="1278373" y="2352307"/>
              <a:ext cx="274680" cy="11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CE609F-5AB0-D84C-96EB-96EACD11D9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2373" y="2280307"/>
                <a:ext cx="34632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75BC759-6B30-064D-E17D-643A9872B0F0}"/>
              </a:ext>
            </a:extLst>
          </p:cNvPr>
          <p:cNvSpPr txBox="1"/>
          <p:nvPr/>
        </p:nvSpPr>
        <p:spPr>
          <a:xfrm>
            <a:off x="762000" y="1685120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mx = “mail server”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BF29D8-AFEC-3E03-918B-B3B6679241B6}"/>
              </a:ext>
            </a:extLst>
          </p:cNvPr>
          <p:cNvSpPr txBox="1"/>
          <p:nvPr/>
        </p:nvSpPr>
        <p:spPr>
          <a:xfrm>
            <a:off x="6934200" y="4495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servers can be found under these domains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5D38477-8506-A9A2-C92E-D9330FDB2236}"/>
                  </a:ext>
                </a:extLst>
              </p14:cNvPr>
              <p14:cNvContentPartPr/>
              <p14:nvPr/>
            </p14:nvContentPartPr>
            <p14:xfrm>
              <a:off x="6321613" y="4643707"/>
              <a:ext cx="318600" cy="52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5D38477-8506-A9A2-C92E-D9330FDB22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5493" y="4637587"/>
                <a:ext cx="33084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17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7D909B-7664-0EAF-CE02-DCEF816F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98057C0-031A-4020-FBC6-BA94B45F21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57B871-1F0C-E1BD-81D7-4A76B08055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65E8A9-1364-4071-B23A-F20A738593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7FD0725-C6E6-E386-6C0D-94F0F7A6E5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B43CC2-43B9-BDE1-4626-25CC307D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DCD8F-D05E-53A5-7134-8290FCB1A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6535246" cy="3562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47371B-6648-7290-E405-83774B34748C}"/>
              </a:ext>
            </a:extLst>
          </p:cNvPr>
          <p:cNvSpPr txBox="1"/>
          <p:nvPr/>
        </p:nvSpPr>
        <p:spPr>
          <a:xfrm>
            <a:off x="7239000" y="1566543"/>
            <a:ext cx="441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Don’t be malicious </a:t>
            </a:r>
          </a:p>
          <a:p>
            <a:endParaRPr lang="en-US" sz="2400" dirty="0"/>
          </a:p>
          <a:p>
            <a:r>
              <a:rPr lang="en-US" sz="2400" dirty="0"/>
              <a:t>Don’t be stupid</a:t>
            </a:r>
          </a:p>
          <a:p>
            <a:endParaRPr lang="en-US" sz="2400" dirty="0"/>
          </a:p>
          <a:p>
            <a:r>
              <a:rPr lang="en-US" sz="2400" dirty="0"/>
              <a:t>Your actions have consequences, and hacking can put you in prison</a:t>
            </a:r>
          </a:p>
        </p:txBody>
      </p:sp>
    </p:spTree>
    <p:extLst>
      <p:ext uri="{BB962C8B-B14F-4D97-AF65-F5344CB8AC3E}">
        <p14:creationId xmlns:p14="http://schemas.microsoft.com/office/powerpoint/2010/main" val="359717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96CE00-4F69-F668-D9E6-72E6A5A09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52E1B25-F460-EB4E-A447-D0141C3201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9C75253-4819-64F7-3A46-E49FEFFEC9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33C270-F48B-137F-05B0-C80A8D3A49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4492DD-33AB-DC5E-6680-EF36C541FD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74C284-9856-10F7-0D25-F52E3D4D7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DBBF-B055-F19F-A8CC-C4394EFD304B}"/>
              </a:ext>
            </a:extLst>
          </p:cNvPr>
          <p:cNvSpPr txBox="1"/>
          <p:nvPr/>
        </p:nvSpPr>
        <p:spPr>
          <a:xfrm>
            <a:off x="1524000" y="9906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Kali Linux </a:t>
            </a:r>
            <a:r>
              <a:rPr lang="en-US" dirty="0"/>
              <a:t>is a Linux distro that comes with many offensive security tools and is designed for security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2EB44-DA58-4E22-DA30-6FC5844F94CF}"/>
              </a:ext>
            </a:extLst>
          </p:cNvPr>
          <p:cNvSpPr txBox="1"/>
          <p:nvPr/>
        </p:nvSpPr>
        <p:spPr>
          <a:xfrm>
            <a:off x="76200" y="762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Kali Linux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9A835-A7B2-11F6-3C62-6AF2D6FE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139096"/>
            <a:ext cx="6705600" cy="3771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D8BCA0-05B2-0188-D9DE-5C5676F500DB}"/>
              </a:ext>
            </a:extLst>
          </p:cNvPr>
          <p:cNvSpPr txBox="1"/>
          <p:nvPr/>
        </p:nvSpPr>
        <p:spPr>
          <a:xfrm>
            <a:off x="8915400" y="3505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Commonly used for 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3472797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CCE460-5416-8E0A-D63D-DF73BF796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F2B103-A519-5045-FEAE-B71171E0A7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D87507-723A-296A-A726-5E4BCF9295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757A23A-35D1-9EB0-794E-F5EBBA0850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65C557-D762-2E79-A8C0-D636806226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FB42C4-4701-A5F8-11F7-6282ABB38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3DE73-7C8A-ACDC-F6DB-55C024FC269D}"/>
              </a:ext>
            </a:extLst>
          </p:cNvPr>
          <p:cNvSpPr txBox="1"/>
          <p:nvPr/>
        </p:nvSpPr>
        <p:spPr>
          <a:xfrm>
            <a:off x="228600" y="1524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Metasploit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F8C746-4E1F-F4F8-516B-EFC1B1CD876B}"/>
              </a:ext>
            </a:extLst>
          </p:cNvPr>
          <p:cNvSpPr txBox="1"/>
          <p:nvPr/>
        </p:nvSpPr>
        <p:spPr>
          <a:xfrm>
            <a:off x="1066800" y="1066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Metasploit</a:t>
            </a:r>
            <a:r>
              <a:rPr lang="en-US" dirty="0"/>
              <a:t> is the go-to framework for penetration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 and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endless functionality for automating routine and complex pen testing procedures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945F92-3618-B2A7-B44E-0F34327F9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38400"/>
            <a:ext cx="6019800" cy="32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4FDC28-4A76-B0FA-C05F-BB3A23FE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017F27E-E672-30A0-6FBE-B545830932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EAC480C-2BA9-687D-9A28-9EEA6C57B6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1191E3-821E-986F-3BB3-1E93307615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6E2428-66BE-8B3B-4A2C-8BEB35D980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D0C660-3462-9604-324D-BEE5A65A8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92555-890A-0621-55C3-68507356BCCD}"/>
              </a:ext>
            </a:extLst>
          </p:cNvPr>
          <p:cNvSpPr txBox="1"/>
          <p:nvPr/>
        </p:nvSpPr>
        <p:spPr>
          <a:xfrm>
            <a:off x="228600" y="15240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Metasploit Terminology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08FB7-99CF-36D5-9037-6B595FEF4B0A}"/>
              </a:ext>
            </a:extLst>
          </p:cNvPr>
          <p:cNvSpPr txBox="1"/>
          <p:nvPr/>
        </p:nvSpPr>
        <p:spPr>
          <a:xfrm>
            <a:off x="990600" y="1371600"/>
            <a:ext cx="8763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Exploit-</a:t>
            </a:r>
            <a:r>
              <a:rPr lang="en-US" sz="2000" dirty="0"/>
              <a:t> how a pen tester takes advantage of a flaw</a:t>
            </a:r>
          </a:p>
          <a:p>
            <a:endParaRPr lang="en-US" sz="2000" dirty="0"/>
          </a:p>
          <a:p>
            <a:r>
              <a:rPr lang="en-US" sz="2000" b="1" dirty="0"/>
              <a:t>Payload-</a:t>
            </a:r>
            <a:r>
              <a:rPr lang="en-US" sz="2000" dirty="0"/>
              <a:t> malicious code or request that we send to victim server</a:t>
            </a:r>
          </a:p>
          <a:p>
            <a:endParaRPr lang="en-US" sz="2000" dirty="0"/>
          </a:p>
          <a:p>
            <a:r>
              <a:rPr lang="en-US" sz="2000" b="1" dirty="0"/>
              <a:t>Shellcode-</a:t>
            </a:r>
            <a:r>
              <a:rPr lang="en-US" sz="2000" dirty="0"/>
              <a:t> binary instructions of malicious code</a:t>
            </a:r>
          </a:p>
          <a:p>
            <a:endParaRPr lang="en-US" sz="2000" dirty="0"/>
          </a:p>
          <a:p>
            <a:r>
              <a:rPr lang="en-US" sz="2000" b="1" dirty="0"/>
              <a:t>Module-</a:t>
            </a:r>
            <a:r>
              <a:rPr lang="en-US" sz="2000" dirty="0"/>
              <a:t> a built-in function that Metasploit uses for some task</a:t>
            </a:r>
          </a:p>
          <a:p>
            <a:endParaRPr lang="en-US" sz="2000" dirty="0"/>
          </a:p>
          <a:p>
            <a:r>
              <a:rPr lang="en-US" sz="2000" b="1" dirty="0"/>
              <a:t>Listener</a:t>
            </a:r>
            <a:r>
              <a:rPr lang="en-US" sz="2000" dirty="0"/>
              <a:t>- a component on the pen tester’s machine that waits for a connection from the victim machine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56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ell sh*t, here we go again : r/ProgrammerHumor">
            <a:extLst>
              <a:ext uri="{FF2B5EF4-FFF2-40B4-BE49-F238E27FC236}">
                <a16:creationId xmlns:a16="http://schemas.microsoft.com/office/drawing/2014/main" id="{B10600E6-ADE9-D8D1-3A67-9D67374EA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734" y="228600"/>
            <a:ext cx="3395627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C7525-4E2A-6A5A-24D5-FB8AE789D4B0}"/>
              </a:ext>
            </a:extLst>
          </p:cNvPr>
          <p:cNvSpPr txBox="1"/>
          <p:nvPr/>
        </p:nvSpPr>
        <p:spPr>
          <a:xfrm>
            <a:off x="609600" y="1295400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HW4 due Friday at 11:59 PM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Zip up your Java workspace and submit to Brightspace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No hardcopy needed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1E485C-A563-C2D3-3782-FC0717847323}"/>
              </a:ext>
            </a:extLst>
          </p:cNvPr>
          <p:cNvSpPr txBox="1"/>
          <p:nvPr/>
        </p:nvSpPr>
        <p:spPr>
          <a:xfrm>
            <a:off x="533400" y="2828835"/>
            <a:ext cx="6256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Fridays will be “lab days”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 will work through some in-class examples or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You will work through parts of the homework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Attendance is still encouraged unless I tell you otherwise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D12690-2910-C8B6-C5E4-7AF2C0CBB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419600"/>
            <a:ext cx="5638800" cy="895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6ABD8F-1B24-A60D-6AF4-7F3A2350D095}"/>
              </a:ext>
            </a:extLst>
          </p:cNvPr>
          <p:cNvSpPr txBox="1"/>
          <p:nvPr/>
        </p:nvSpPr>
        <p:spPr>
          <a:xfrm>
            <a:off x="6765724" y="4650631"/>
            <a:ext cx="1755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 when vulnerabilities are fixed with a patch, those same patches can introduce new vulnerabilities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85DACC-7AE4-85DA-D90B-367D70B1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5209420-72A3-AC6E-3C09-74799768701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EAA711-5494-81C5-C215-B6DE25CDCB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8D1927-36C0-E8BD-654D-2ADC7D341E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DAE485-59D2-5D47-95AF-56449F2892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E9A95B-CF28-3B63-8B9B-2DDCC4C93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623C5F-5320-AD8D-BB33-92933FD1F78B}"/>
              </a:ext>
            </a:extLst>
          </p:cNvPr>
          <p:cNvSpPr txBox="1"/>
          <p:nvPr/>
        </p:nvSpPr>
        <p:spPr>
          <a:xfrm>
            <a:off x="228600" y="152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Starting Metasploit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51DB1-CF80-545C-5C1E-2285F01B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33" y="1676472"/>
            <a:ext cx="4955455" cy="4052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EA9DEE-464B-7C9F-3EDA-8EC16358CEC7}"/>
              </a:ext>
            </a:extLst>
          </p:cNvPr>
          <p:cNvSpPr txBox="1"/>
          <p:nvPr/>
        </p:nvSpPr>
        <p:spPr>
          <a:xfrm>
            <a:off x="1524000" y="806272"/>
            <a:ext cx="570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msfconsole</a:t>
            </a:r>
            <a:r>
              <a:rPr lang="en-US" dirty="0"/>
              <a:t> will summon a Metasploit console, which understands Metasploit “commands”</a:t>
            </a:r>
          </a:p>
        </p:txBody>
      </p:sp>
    </p:spTree>
    <p:extLst>
      <p:ext uri="{BB962C8B-B14F-4D97-AF65-F5344CB8AC3E}">
        <p14:creationId xmlns:p14="http://schemas.microsoft.com/office/powerpoint/2010/main" val="143855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55C710-491D-0F92-9D21-9C4F1AF1C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3E22917-3CAD-6835-33E3-3D6881F43F6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CB38A4-C253-2C52-CCDD-FF5E6244E6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FC4139-D74B-7742-78C1-F4A35D2CBE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FECD91-B746-C7C6-111E-AF7C624255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EAD1E9-7681-438A-43AC-63E4C7AE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2D4E6-DACE-E0E0-BEE5-5D55F345375B}"/>
              </a:ext>
            </a:extLst>
          </p:cNvPr>
          <p:cNvSpPr txBox="1"/>
          <p:nvPr/>
        </p:nvSpPr>
        <p:spPr>
          <a:xfrm>
            <a:off x="819559" y="457200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scanning is a common first step in pen testing. </a:t>
            </a:r>
            <a:r>
              <a:rPr lang="en-US" b="1" dirty="0" err="1"/>
              <a:t>nmap</a:t>
            </a:r>
            <a:r>
              <a:rPr lang="en-US" dirty="0"/>
              <a:t> is the most popular port scanning tool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F9637B-9289-A1DE-8B1C-086CF81E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90" y="1504100"/>
            <a:ext cx="1407410" cy="1407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87A962-995D-6D64-FC4C-530F675A24F9}"/>
              </a:ext>
            </a:extLst>
          </p:cNvPr>
          <p:cNvSpPr txBox="1"/>
          <p:nvPr/>
        </p:nvSpPr>
        <p:spPr>
          <a:xfrm>
            <a:off x="4648200" y="1720039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not </a:t>
            </a:r>
            <a:r>
              <a:rPr lang="en-US" dirty="0" err="1"/>
              <a:t>nmap</a:t>
            </a:r>
            <a:r>
              <a:rPr lang="en-US" dirty="0"/>
              <a:t> an address unless you have permission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74FE51-DB08-A03D-DF4F-B9EBD2AC2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529067"/>
            <a:ext cx="7426533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1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691096-3D6F-5729-655C-F0B671C8A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83BA01-E691-3CDF-1960-8C417590940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F5155A8-E7CD-59C4-CE4C-73E188F85E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884B7A-C192-6581-DA0B-F070711B83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BB1508-3256-B220-0FE8-C7D171FB71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DA57D9-2C77-3081-75E4-544F3CBD4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6CA166-FE61-8B16-B259-9639C275A059}"/>
              </a:ext>
            </a:extLst>
          </p:cNvPr>
          <p:cNvSpPr txBox="1"/>
          <p:nvPr/>
        </p:nvSpPr>
        <p:spPr>
          <a:xfrm>
            <a:off x="819559" y="457200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scanning is a common first step in pen testing. </a:t>
            </a:r>
            <a:r>
              <a:rPr lang="en-US" b="1" dirty="0" err="1"/>
              <a:t>nmap</a:t>
            </a:r>
            <a:r>
              <a:rPr lang="en-US" dirty="0"/>
              <a:t> is the most popular port scanning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3C563-653A-5A71-5D4F-A29F3F43D218}"/>
              </a:ext>
            </a:extLst>
          </p:cNvPr>
          <p:cNvSpPr txBox="1"/>
          <p:nvPr/>
        </p:nvSpPr>
        <p:spPr>
          <a:xfrm>
            <a:off x="560161" y="1052698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Metaploit</a:t>
            </a:r>
            <a:r>
              <a:rPr lang="en-US" dirty="0"/>
              <a:t> has a module for </a:t>
            </a:r>
            <a:r>
              <a:rPr lang="en-US" dirty="0" err="1"/>
              <a:t>nmapping</a:t>
            </a:r>
            <a:r>
              <a:rPr lang="en-US" dirty="0"/>
              <a:t> a remote host!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51B84-2CC6-BD9E-8741-300A7E1F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6" y="1738498"/>
            <a:ext cx="56864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59242E-6B76-500A-CB66-C5D260DFC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322387"/>
            <a:ext cx="12192000" cy="26137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325010-0ED0-5D66-E8C9-4C5D9BAF09A7}"/>
                  </a:ext>
                </a:extLst>
              </p14:cNvPr>
              <p14:cNvContentPartPr/>
              <p14:nvPr/>
            </p14:nvContentPartPr>
            <p14:xfrm>
              <a:off x="1289685" y="4007665"/>
              <a:ext cx="52920" cy="137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325010-0ED0-5D66-E8C9-4C5D9BAF09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0685" y="3998665"/>
                <a:ext cx="70560" cy="13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2C0841-79C2-7495-BE8E-BC807F8C82CB}"/>
                  </a:ext>
                </a:extLst>
              </p14:cNvPr>
              <p14:cNvContentPartPr/>
              <p14:nvPr/>
            </p14:nvContentPartPr>
            <p14:xfrm>
              <a:off x="2676045" y="3981745"/>
              <a:ext cx="33840" cy="1450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2C0841-79C2-7495-BE8E-BC807F8C82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67045" y="3972745"/>
                <a:ext cx="51480" cy="14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E43CF2-E45D-25AB-C087-C67CF7BCAE72}"/>
                  </a:ext>
                </a:extLst>
              </p14:cNvPr>
              <p14:cNvContentPartPr/>
              <p14:nvPr/>
            </p14:nvContentPartPr>
            <p14:xfrm>
              <a:off x="1298325" y="4938265"/>
              <a:ext cx="790200" cy="163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E43CF2-E45D-25AB-C087-C67CF7BCAE7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9325" y="4929265"/>
                <a:ext cx="807840" cy="181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2C87119-F02E-D679-0368-CE1AB195D690}"/>
              </a:ext>
            </a:extLst>
          </p:cNvPr>
          <p:cNvSpPr txBox="1"/>
          <p:nvPr/>
        </p:nvSpPr>
        <p:spPr>
          <a:xfrm>
            <a:off x="-45814" y="2869597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set the IP address of the remote host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FE6908-ECBB-DA4E-93E7-F022253307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2133" y="5977333"/>
            <a:ext cx="5527304" cy="4156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1377F0-FBEF-4524-3F4D-56EA62EE39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2027" y="1370754"/>
            <a:ext cx="1407410" cy="1407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CF9B24A-73AB-26F4-65EE-9BDEC04CD02A}"/>
              </a:ext>
            </a:extLst>
          </p:cNvPr>
          <p:cNvSpPr txBox="1"/>
          <p:nvPr/>
        </p:nvSpPr>
        <p:spPr>
          <a:xfrm>
            <a:off x="8529437" y="1586693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not </a:t>
            </a:r>
            <a:r>
              <a:rPr lang="en-US" dirty="0" err="1"/>
              <a:t>nmap</a:t>
            </a:r>
            <a:r>
              <a:rPr lang="en-US" dirty="0"/>
              <a:t> an address unless you have permission</a:t>
            </a:r>
          </a:p>
        </p:txBody>
      </p:sp>
    </p:spTree>
    <p:extLst>
      <p:ext uri="{BB962C8B-B14F-4D97-AF65-F5344CB8AC3E}">
        <p14:creationId xmlns:p14="http://schemas.microsoft.com/office/powerpoint/2010/main" val="962815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97E71F-C16B-7C1C-87CE-0C47C1F7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1BFC707-5EA8-9B39-06AB-1990AC4463B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7C8089-4EEF-5232-7808-0BB0565846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825FD2-9ADA-2514-B4B7-A7D4BE866F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C017723-ACAF-88AB-69F8-FD065E9F8D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47244-7BF8-B34D-B111-90AD5B82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49F20A-C5B4-69BE-4C85-13FA21156F3D}"/>
              </a:ext>
            </a:extLst>
          </p:cNvPr>
          <p:cNvSpPr txBox="1"/>
          <p:nvPr/>
        </p:nvSpPr>
        <p:spPr>
          <a:xfrm>
            <a:off x="819559" y="457200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scanning is a common first step in pen testing. </a:t>
            </a:r>
            <a:r>
              <a:rPr lang="en-US" b="1" dirty="0" err="1"/>
              <a:t>nmap</a:t>
            </a:r>
            <a:r>
              <a:rPr lang="en-US" dirty="0"/>
              <a:t> is the most popular port scanning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C7FAC-C70B-6D69-F900-A19B247C3940}"/>
              </a:ext>
            </a:extLst>
          </p:cNvPr>
          <p:cNvSpPr txBox="1"/>
          <p:nvPr/>
        </p:nvSpPr>
        <p:spPr>
          <a:xfrm>
            <a:off x="560161" y="1052698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Metaploit</a:t>
            </a:r>
            <a:r>
              <a:rPr lang="en-US" dirty="0"/>
              <a:t> has a module for </a:t>
            </a:r>
            <a:r>
              <a:rPr lang="en-US" dirty="0" err="1"/>
              <a:t>nmapping</a:t>
            </a:r>
            <a:r>
              <a:rPr lang="en-US" dirty="0"/>
              <a:t> a remote host!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C51FAB-C77F-164C-F15D-C858D86C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6" y="1738498"/>
            <a:ext cx="5686425" cy="771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163F6A-48CC-F208-6A2A-E7FC77E6B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27" y="1370754"/>
            <a:ext cx="1407410" cy="1407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0908D0-E8D2-4B36-C1BF-2B96C5797896}"/>
              </a:ext>
            </a:extLst>
          </p:cNvPr>
          <p:cNvSpPr txBox="1"/>
          <p:nvPr/>
        </p:nvSpPr>
        <p:spPr>
          <a:xfrm>
            <a:off x="8529437" y="1586693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not </a:t>
            </a:r>
            <a:r>
              <a:rPr lang="en-US" dirty="0" err="1"/>
              <a:t>nmap</a:t>
            </a:r>
            <a:r>
              <a:rPr lang="en-US" dirty="0"/>
              <a:t> an address unless you have permission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D951F-252E-9807-1E45-A8F1B54CB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6" y="3060815"/>
            <a:ext cx="8330413" cy="2614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8D1F6A-8C9B-E3E9-4C1D-63481BCC8FE8}"/>
              </a:ext>
            </a:extLst>
          </p:cNvPr>
          <p:cNvSpPr txBox="1"/>
          <p:nvPr/>
        </p:nvSpPr>
        <p:spPr>
          <a:xfrm>
            <a:off x="9372600" y="3657600"/>
            <a:ext cx="196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ports 22 and 88 are open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432062-C411-5D49-9C07-B083E2C02A1F}"/>
              </a:ext>
            </a:extLst>
          </p:cNvPr>
          <p:cNvSpPr txBox="1"/>
          <p:nvPr/>
        </p:nvSpPr>
        <p:spPr>
          <a:xfrm>
            <a:off x="1524000" y="2641825"/>
            <a:ext cx="53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(TCP port scanning is slightly different than </a:t>
            </a:r>
            <a:r>
              <a:rPr lang="en-US" dirty="0" err="1"/>
              <a:t>nmap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252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1BAE74-70B6-52C4-36A1-AA3DFA01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F2B9A7-5249-1C2D-ED0C-AA442F06192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7DEB60A-2733-35C8-EAB4-32B58DF100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901DB3-EC09-FBCB-FEC4-2220512809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ADF90BC-8CB8-6B1C-709D-531C798A41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C75997-6607-941B-8B86-05A69BF3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BF4AE-BA99-BCA8-2EEB-BE5926CE4445}"/>
              </a:ext>
            </a:extLst>
          </p:cNvPr>
          <p:cNvSpPr txBox="1"/>
          <p:nvPr/>
        </p:nvSpPr>
        <p:spPr>
          <a:xfrm>
            <a:off x="516466" y="13156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Penetration Testing </a:t>
            </a:r>
            <a:r>
              <a:rPr lang="en-US" sz="2000" dirty="0"/>
              <a:t>(pen testing) is an </a:t>
            </a:r>
            <a:r>
              <a:rPr lang="en-US" sz="2000" i="1" dirty="0"/>
              <a:t>authorized</a:t>
            </a:r>
            <a:r>
              <a:rPr lang="en-US" sz="2000" dirty="0"/>
              <a:t> simulated cyber attack launched against a system to evaluate its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71E9C-6F72-0BD1-3A81-98E8DACDA25D}"/>
              </a:ext>
            </a:extLst>
          </p:cNvPr>
          <p:cNvSpPr txBox="1"/>
          <p:nvPr/>
        </p:nvSpPr>
        <p:spPr>
          <a:xfrm>
            <a:off x="685800" y="989337"/>
            <a:ext cx="101681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instance of </a:t>
            </a:r>
            <a:r>
              <a:rPr lang="en-US" b="1" dirty="0"/>
              <a:t>ethical hacking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tests are done by a security expert of a group of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identify vulnerabilities before attackers can exploit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authorized</a:t>
            </a:r>
            <a:r>
              <a:rPr lang="en-US" dirty="0"/>
              <a:t>- an organization allows them to “hack” them (no legal consequences)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vulnerabilities range from simple social engineering attacks to fully-fledged RCE exploits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E9481-9184-3A90-0680-4FA8FD7A5FE0}"/>
              </a:ext>
            </a:extLst>
          </p:cNvPr>
          <p:cNvSpPr txBox="1"/>
          <p:nvPr/>
        </p:nvSpPr>
        <p:spPr>
          <a:xfrm>
            <a:off x="533400" y="2458675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of penetration testing includes several steps, but the main parts are </a:t>
            </a:r>
            <a:r>
              <a:rPr lang="en-US" b="1" dirty="0"/>
              <a:t>finding vulnerabilities</a:t>
            </a:r>
            <a:r>
              <a:rPr lang="en-US" dirty="0"/>
              <a:t> and </a:t>
            </a:r>
            <a:r>
              <a:rPr lang="en-US" b="1" dirty="0"/>
              <a:t>exploiting</a:t>
            </a:r>
            <a:r>
              <a:rPr lang="en-US" dirty="0"/>
              <a:t> them (with permission)</a:t>
            </a:r>
          </a:p>
        </p:txBody>
      </p:sp>
      <p:pic>
        <p:nvPicPr>
          <p:cNvPr id="10" name="Picture 2" descr="Purple Team increases the effectiveness of the Red Team and Blue Team in  SCI | INCIBE-CERT | INCIBE">
            <a:extLst>
              <a:ext uri="{FF2B5EF4-FFF2-40B4-BE49-F238E27FC236}">
                <a16:creationId xmlns:a16="http://schemas.microsoft.com/office/drawing/2014/main" id="{E96A16BD-1EC5-FB63-2A4C-6A0613C7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76600"/>
            <a:ext cx="6598709" cy="308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E63E35-4EA2-46BD-C4AC-6A21B174D434}"/>
              </a:ext>
            </a:extLst>
          </p:cNvPr>
          <p:cNvSpPr txBox="1"/>
          <p:nvPr/>
        </p:nvSpPr>
        <p:spPr>
          <a:xfrm>
            <a:off x="8763000" y="3581400"/>
            <a:ext cx="2899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Red Teamers</a:t>
            </a:r>
            <a:r>
              <a:rPr lang="en-US" dirty="0"/>
              <a:t>” are often the integral part of penetration tests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0B4AF-75E1-01D5-EAA9-D16268BB0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244" y="4634256"/>
            <a:ext cx="3112627" cy="1095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27EEE2-2FA9-DD29-3D49-12ECCE361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244" y="5379335"/>
            <a:ext cx="2700278" cy="7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35E64C-14E4-248F-FEFA-258C77381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61DAEEF-719F-3E6C-4400-B7754038A3E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6C393C-776F-FA64-F3F5-112DBAAB29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AD0555-AA7D-004C-3DAC-10E67CC2E11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D150FB-B4E0-AB4E-61E9-D12EC92598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9B2422-FADD-E121-943E-B5A51D21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C32F2C-BD12-458B-A6E4-7D1B4610963B}"/>
              </a:ext>
            </a:extLst>
          </p:cNvPr>
          <p:cNvSpPr txBox="1"/>
          <p:nvPr/>
        </p:nvSpPr>
        <p:spPr>
          <a:xfrm>
            <a:off x="76200" y="76200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Types of Penetration Testing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F1502-5FCA-070A-3298-2F32B69D3210}"/>
              </a:ext>
            </a:extLst>
          </p:cNvPr>
          <p:cNvSpPr txBox="1"/>
          <p:nvPr/>
        </p:nvSpPr>
        <p:spPr>
          <a:xfrm>
            <a:off x="609600" y="11430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Overt</a:t>
            </a:r>
            <a:r>
              <a:rPr lang="en-US" sz="2000" dirty="0"/>
              <a:t>- Pen Testers work with the organization and IT team and are have full knowledge of the system and network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Requires less time and skill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uncover many more vulnerabilities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424B8-F218-3356-F7B4-899DA04D7A59}"/>
              </a:ext>
            </a:extLst>
          </p:cNvPr>
          <p:cNvSpPr txBox="1"/>
          <p:nvPr/>
        </p:nvSpPr>
        <p:spPr>
          <a:xfrm>
            <a:off x="596900" y="30480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Covert</a:t>
            </a:r>
            <a:r>
              <a:rPr lang="en-US" sz="2000" dirty="0"/>
              <a:t>- Pen testers have no knowledge of the system and organization’s IT are not aware that they are pen testers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Requires more time and skill.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More closely simulates a real cyber attack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May find less vulnerabilities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044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65BED0-E578-77B0-C765-0B52E9964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088A2C-AEE0-79E7-853C-812D498CCF4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4140E3D-080A-270A-0610-10FCE67CAC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51122A-0284-509A-39A7-23272A0F01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0E28B9-D533-A681-51A7-8708EBA4B2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ED1FD3-6DCA-E8F1-CEE2-0687C5D1B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D593C-CD84-C564-51E4-C960A1C4B2E5}"/>
              </a:ext>
            </a:extLst>
          </p:cNvPr>
          <p:cNvSpPr txBox="1"/>
          <p:nvPr/>
        </p:nvSpPr>
        <p:spPr>
          <a:xfrm>
            <a:off x="152400" y="1524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Penetration Testing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FBBA0-3B43-9EF9-EF9F-0F8DA54D866C}"/>
              </a:ext>
            </a:extLst>
          </p:cNvPr>
          <p:cNvSpPr txBox="1"/>
          <p:nvPr/>
        </p:nvSpPr>
        <p:spPr>
          <a:xfrm>
            <a:off x="1066800" y="1143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Preengagement</a:t>
            </a:r>
            <a:r>
              <a:rPr lang="en-US" b="1" dirty="0"/>
              <a:t> Interaction- </a:t>
            </a:r>
            <a:r>
              <a:rPr lang="en-US" dirty="0"/>
              <a:t>Meet with client, and discuss scope of penetration test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E8869-1CCB-4037-8DF7-5A68A627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79"/>
          <a:stretch/>
        </p:blipFill>
        <p:spPr>
          <a:xfrm>
            <a:off x="9525000" y="149293"/>
            <a:ext cx="2381250" cy="1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90DB3D-7343-ACC5-F23D-D4AE4C25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F49A02-FCE4-7FEC-4461-63DE5CAD3F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189217-4A76-51B3-FB14-BFAE5AB4F6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C9F4AE3-03BF-7BEE-D4E6-39D295D860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1C51A05-E9B5-B2D8-A78A-5A0202343F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FE1E5E-4792-52FC-E970-7701A604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5A6F5-0F65-5340-1F0E-2402B164094D}"/>
              </a:ext>
            </a:extLst>
          </p:cNvPr>
          <p:cNvSpPr txBox="1"/>
          <p:nvPr/>
        </p:nvSpPr>
        <p:spPr>
          <a:xfrm>
            <a:off x="152400" y="1524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Penetration Testing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2068F-CC38-0E75-CB4D-7546CE4E3B5E}"/>
              </a:ext>
            </a:extLst>
          </p:cNvPr>
          <p:cNvSpPr txBox="1"/>
          <p:nvPr/>
        </p:nvSpPr>
        <p:spPr>
          <a:xfrm>
            <a:off x="1066800" y="1143000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Preengagement</a:t>
            </a:r>
            <a:r>
              <a:rPr lang="en-US" b="1" dirty="0"/>
              <a:t> Interaction- </a:t>
            </a:r>
            <a:r>
              <a:rPr lang="en-US" dirty="0"/>
              <a:t>Meet with client, and discuss scope of penetration test</a:t>
            </a:r>
          </a:p>
          <a:p>
            <a:endParaRPr lang="en-US" dirty="0"/>
          </a:p>
          <a:p>
            <a:r>
              <a:rPr lang="en-US" b="1" dirty="0"/>
              <a:t>Intelligence Gathering</a:t>
            </a:r>
            <a:r>
              <a:rPr lang="en-US" dirty="0"/>
              <a:t>- Find information about client (legally)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operates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mechanism are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services are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78CDF-AD30-22E3-56F8-C8CACAA5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79"/>
          <a:stretch/>
        </p:blipFill>
        <p:spPr>
          <a:xfrm>
            <a:off x="9525000" y="149293"/>
            <a:ext cx="2381250" cy="1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3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7DF3B8-C4A5-0462-B395-7508C696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7FE4067-6FCC-AD0B-4C3B-B885308632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7C2981-F788-C875-2204-37CE3F4156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ACA00B-B5A0-450C-32E5-E8758A094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67AA061-FB6B-52A5-51B2-B3F4013AF0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23FDC2-C96E-0476-19CA-019FB4693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39F66F-D080-3767-5B0F-77E1955B35D1}"/>
              </a:ext>
            </a:extLst>
          </p:cNvPr>
          <p:cNvSpPr txBox="1"/>
          <p:nvPr/>
        </p:nvSpPr>
        <p:spPr>
          <a:xfrm>
            <a:off x="152400" y="1524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Penetration Testing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F5FF9-737C-94E0-B01F-7B3084A06381}"/>
              </a:ext>
            </a:extLst>
          </p:cNvPr>
          <p:cNvSpPr txBox="1"/>
          <p:nvPr/>
        </p:nvSpPr>
        <p:spPr>
          <a:xfrm>
            <a:off x="1066800" y="1143000"/>
            <a:ext cx="845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Preengagement</a:t>
            </a:r>
            <a:r>
              <a:rPr lang="en-US" b="1" dirty="0"/>
              <a:t> Interaction- </a:t>
            </a:r>
            <a:r>
              <a:rPr lang="en-US" dirty="0"/>
              <a:t>Meet with client, and discuss scope of penetration test</a:t>
            </a:r>
          </a:p>
          <a:p>
            <a:endParaRPr lang="en-US" dirty="0"/>
          </a:p>
          <a:p>
            <a:r>
              <a:rPr lang="en-US" b="1" dirty="0"/>
              <a:t>Intelligence Gathering</a:t>
            </a:r>
            <a:r>
              <a:rPr lang="en-US" dirty="0"/>
              <a:t>- Find information about client (legally)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operates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mechanism are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services are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Threat Modeling</a:t>
            </a:r>
            <a:r>
              <a:rPr lang="en-US" dirty="0"/>
              <a:t>- Identify potential vulnerabilities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33CF3-5D96-2D05-6A51-FA9E0AB6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79"/>
          <a:stretch/>
        </p:blipFill>
        <p:spPr>
          <a:xfrm>
            <a:off x="9525000" y="149293"/>
            <a:ext cx="2381250" cy="1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0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1BE6AE-B582-5293-964A-CA7407A99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ED20593-D025-9612-CB87-438CD8DCD67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8612B5-5B58-795A-FC7F-AB3004E18E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6E2FD64-0593-3FF4-44B3-55AC1A1F25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D6203C-D0B3-03F0-E741-4CAB3887E3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076993-13B8-54C1-F338-226F02C4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FFF2C-0135-BDE8-E75A-58743818D19D}"/>
              </a:ext>
            </a:extLst>
          </p:cNvPr>
          <p:cNvSpPr txBox="1"/>
          <p:nvPr/>
        </p:nvSpPr>
        <p:spPr>
          <a:xfrm>
            <a:off x="152400" y="1524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Penetration Testing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CFAC0-8930-F27B-343E-96962F6571E1}"/>
              </a:ext>
            </a:extLst>
          </p:cNvPr>
          <p:cNvSpPr txBox="1"/>
          <p:nvPr/>
        </p:nvSpPr>
        <p:spPr>
          <a:xfrm>
            <a:off x="1066800" y="11430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Preengagement</a:t>
            </a:r>
            <a:r>
              <a:rPr lang="en-US" b="1" dirty="0"/>
              <a:t> Interaction- </a:t>
            </a:r>
            <a:r>
              <a:rPr lang="en-US" dirty="0"/>
              <a:t>Meet with client, and discuss scope of penetration test</a:t>
            </a:r>
          </a:p>
          <a:p>
            <a:endParaRPr lang="en-US" dirty="0"/>
          </a:p>
          <a:p>
            <a:r>
              <a:rPr lang="en-US" b="1" dirty="0"/>
              <a:t>Intelligence Gathering</a:t>
            </a:r>
            <a:r>
              <a:rPr lang="en-US" dirty="0"/>
              <a:t>- Find information about client (legally)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operates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mechanism are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services are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Threat Modeling</a:t>
            </a:r>
            <a:r>
              <a:rPr lang="en-US" dirty="0"/>
              <a:t>- Identify potential weaknesses</a:t>
            </a:r>
          </a:p>
          <a:p>
            <a:endParaRPr lang="en-US" dirty="0"/>
          </a:p>
          <a:p>
            <a:r>
              <a:rPr lang="en-US" b="1" dirty="0"/>
              <a:t>Vulnerability Analysis</a:t>
            </a:r>
            <a:r>
              <a:rPr lang="en-US" dirty="0"/>
              <a:t>- Determine if the vulnerability exists and is viable to exploit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BFD0B-839B-19FF-3C12-897E16AB0B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79"/>
          <a:stretch/>
        </p:blipFill>
        <p:spPr>
          <a:xfrm>
            <a:off x="9525000" y="149293"/>
            <a:ext cx="2381250" cy="1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5ED79B8-92FE-9843-AB10-0A31612A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E880D1A-4615-20B8-031F-6DA10719F65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A35818-D9EE-7F1F-0108-85DA3D416B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A50BE87-1990-FA4F-4587-FB931A8988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0CFB59-F2A4-FD7B-3144-C8075F4B7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2D5ADF-AA97-09E4-7355-18F63E10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35F778-F252-40F2-EA65-974DCB9C9FDE}"/>
              </a:ext>
            </a:extLst>
          </p:cNvPr>
          <p:cNvSpPr txBox="1"/>
          <p:nvPr/>
        </p:nvSpPr>
        <p:spPr>
          <a:xfrm>
            <a:off x="152400" y="152400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Penetration Testing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3C41B-9A53-F413-CB52-E4500F161790}"/>
              </a:ext>
            </a:extLst>
          </p:cNvPr>
          <p:cNvSpPr txBox="1"/>
          <p:nvPr/>
        </p:nvSpPr>
        <p:spPr>
          <a:xfrm>
            <a:off x="1066800" y="1143000"/>
            <a:ext cx="845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Preengagement</a:t>
            </a:r>
            <a:r>
              <a:rPr lang="en-US" b="1" dirty="0"/>
              <a:t> Interaction- </a:t>
            </a:r>
            <a:r>
              <a:rPr lang="en-US" dirty="0"/>
              <a:t>Meet with client, and discuss scope of penetration test</a:t>
            </a:r>
          </a:p>
          <a:p>
            <a:endParaRPr lang="en-US" dirty="0"/>
          </a:p>
          <a:p>
            <a:r>
              <a:rPr lang="en-US" b="1" dirty="0"/>
              <a:t>Intelligence Gathering</a:t>
            </a:r>
            <a:r>
              <a:rPr lang="en-US" dirty="0"/>
              <a:t>- Find information about client (legally)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operates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mechanism are in 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services are open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Threat Modeling</a:t>
            </a:r>
            <a:r>
              <a:rPr lang="en-US" dirty="0"/>
              <a:t>- Identify potential weaknesses</a:t>
            </a:r>
          </a:p>
          <a:p>
            <a:endParaRPr lang="en-US" dirty="0"/>
          </a:p>
          <a:p>
            <a:r>
              <a:rPr lang="en-US" b="1" dirty="0"/>
              <a:t>Vulnerability Analysis</a:t>
            </a:r>
            <a:r>
              <a:rPr lang="en-US" dirty="0"/>
              <a:t>- Determine if the vulnerability exists and is viable to exploit</a:t>
            </a:r>
          </a:p>
          <a:p>
            <a:endParaRPr lang="en-US" dirty="0"/>
          </a:p>
          <a:p>
            <a:r>
              <a:rPr lang="en-US" b="1" dirty="0"/>
              <a:t>Exploitation</a:t>
            </a:r>
            <a:r>
              <a:rPr lang="en-US" dirty="0"/>
              <a:t>- Send target malicious payload to exploit vulnerability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85D91-913A-CEA6-8C14-4A21482E67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79"/>
          <a:stretch/>
        </p:blipFill>
        <p:spPr>
          <a:xfrm>
            <a:off x="9525000" y="149293"/>
            <a:ext cx="2381250" cy="13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6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9553</TotalTime>
  <Words>1082</Words>
  <Application>Microsoft Office PowerPoint</Application>
  <PresentationFormat>Widescreen</PresentationFormat>
  <Paragraphs>191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Pearsall, Reese</cp:lastModifiedBy>
  <cp:revision>67</cp:revision>
  <dcterms:created xsi:type="dcterms:W3CDTF">2022-08-21T16:55:59Z</dcterms:created>
  <dcterms:modified xsi:type="dcterms:W3CDTF">2025-03-31T19:58:21Z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