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410" r:id="rId3"/>
    <p:sldId id="411" r:id="rId4"/>
    <p:sldId id="414" r:id="rId5"/>
    <p:sldId id="417" r:id="rId6"/>
    <p:sldId id="415" r:id="rId7"/>
    <p:sldId id="416" r:id="rId8"/>
    <p:sldId id="422" r:id="rId9"/>
    <p:sldId id="418" r:id="rId10"/>
    <p:sldId id="419" r:id="rId11"/>
    <p:sldId id="420" r:id="rId12"/>
    <p:sldId id="421" r:id="rId13"/>
    <p:sldId id="423" r:id="rId14"/>
    <p:sldId id="424" r:id="rId15"/>
    <p:sldId id="425" r:id="rId16"/>
    <p:sldId id="426" r:id="rId17"/>
    <p:sldId id="427" r:id="rId18"/>
    <p:sldId id="428" r:id="rId19"/>
    <p:sldId id="429" r:id="rId20"/>
    <p:sldId id="430" r:id="rId21"/>
    <p:sldId id="431" r:id="rId22"/>
    <p:sldId id="432" r:id="rId23"/>
    <p:sldId id="433" r:id="rId24"/>
    <p:sldId id="434" r:id="rId25"/>
    <p:sldId id="435" r:id="rId26"/>
    <p:sldId id="436" r:id="rId27"/>
    <p:sldId id="437" r:id="rId28"/>
    <p:sldId id="438" r:id="rId29"/>
    <p:sldId id="439" r:id="rId30"/>
    <p:sldId id="440" r:id="rId31"/>
    <p:sldId id="441" r:id="rId32"/>
    <p:sldId id="442" r:id="rId33"/>
    <p:sldId id="443" r:id="rId34"/>
    <p:sldId id="444" r:id="rId35"/>
    <p:sldId id="445" r:id="rId36"/>
    <p:sldId id="446" r:id="rId37"/>
    <p:sldId id="447" r:id="rId38"/>
    <p:sldId id="448" r:id="rId39"/>
    <p:sldId id="449" r:id="rId40"/>
    <p:sldId id="450" r:id="rId4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1"/>
    <a:srgbClr val="EEB211"/>
    <a:srgbClr val="F6D28B"/>
    <a:srgbClr val="E2BC00"/>
    <a:srgbClr val="FFD700"/>
    <a:srgbClr val="FFCC00"/>
    <a:srgbClr val="E5E18B"/>
    <a:srgbClr val="FB75FB"/>
    <a:srgbClr val="FFFFFF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>
      <p:cViewPr>
        <p:scale>
          <a:sx n="75" d="100"/>
          <a:sy n="75" d="100"/>
        </p:scale>
        <p:origin x="1896" y="10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5:54:34.1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2,'1861'0,"-1855"0,-3-1,-1 1,1 0,0 0,0 0,0 0,0 1,-1-1,1 1,0 0,0-1,-1 1,1 0,5 3,-9-3,1 0,0-1,0 1,-1 0,1-1,-1 1,1 0,0-1,-1 1,1-1,-1 1,1-1,-1 1,1-1,-1 1,0-1,1 1,-1-1,0 0,1 0,-1 1,0-1,1 0,-1 0,0 0,-1 1,1-1,-20 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5:54:57.7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91,'305'2,"322"-4,-342-8,173-3,205 15,479-4,-709-8,174-2,1126 13,-1690-4,-2-1,58-13,-59 9,1 2,65-3,85 10,-186-1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5:54:59.9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74,'1'-1,"-1"0,1 0,0-1,-1 1,1 0,0 0,-1 0,1 0,0 1,0-1,0 0,0 0,0 0,0 1,0-1,0 0,0 1,0-1,0 1,1 0,-1-1,0 1,0 0,0 0,1-1,-1 1,3 0,42-3,-39 3,775-3,-394 6,2088-3,-2391 0,1-3,-1-4,93-21,-136 22,0 2,0 1,81 5,-31 1,3061-2,-1601-2,-1533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5:55:03.9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0 140,'1'-1,"-1"0,0 0,0 0,1 0,-1 0,1 0,-1 1,1-1,-1 0,1 0,0 1,-1-1,1 0,0 1,-1-1,1 1,0-1,0 1,0-1,0 1,-1-1,1 1,0 0,0 0,0-1,0 1,0 0,1 0,34-4,-29 4,578-6,-322 9,5769-3,-5707-23,-5 0,370-27,62 31,-480 21,-144-2,1273 30,-120-11,-822-22,243 0,728 6,-445 46,-790-37,154-1,-20-2,577 3,-554-14,-119 12,-44 0,-147-9,238-3,-234-2,0-1,0-2,-1-3,48-15,-75 20,0 1,0 1,0 1,0 0,19 1,52-5,12-6,1 6,139 7,-87 2,447-3,-583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5:54:34.1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2,'1861'0,"-1855"0,-3-1,-1 1,1 0,0 0,0 0,0 0,0 1,-1-1,1 1,0 0,0-1,-1 1,1 0,5 3,-9-3,1 0,0-1,0 1,-1 0,1-1,-1 1,1 0,0-1,-1 1,1-1,-1 1,1-1,-1 1,1-1,-1 1,0-1,1 1,-1-1,0 0,1 0,-1 1,0-1,1 0,-1 0,0 0,-1 1,1-1,-20 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5:54:35.4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1,'404'12,"15"-1,805-12,-1204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5:54:36.6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26,'0'-1,"1"0,0 0,-1 0,1 0,-1 0,1 0,0 0,0 0,0 0,-1 0,1 1,0-1,0 0,0 1,0-1,0 1,0-1,0 1,1-1,-1 1,0 0,0 0,0-1,0 1,0 0,3 0,38-3,-35 3,614-6,-332 9,632-3,-902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5:54:38.3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26,'174'-18,"811"10,-560 11,244 20,-637-20,303 18,-316-21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5:54:39.4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92,'1'-2,"0"1,0-1,0 0,0 0,0 0,0 1,0-1,0 1,1-1,-1 1,0-1,1 1,0 0,-1-1,1 1,0 0,3-1,33-18,-37 20,20-7,0 2,1 0,0 1,-1 1,1 2,1 0,-1 1,24 3,12-1,1246 0,-1290-3,0-1,-1 0,19-5,31-4,173 9,-123 4,-92-2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5:54:40.5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24,'1461'0,"-1435"-1,49-10,17 0,276 10,-177 3,-166-2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5:54:42.9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1,'690'27,"126"15,681-44,-800 3,-678-1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5:54:35.4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1,'404'12,"15"-1,805-12,-1204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5:54:46.0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1,'4538'0,"-4519"0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5:54:55.2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1,'4573'0,"-4376"12,-4 0,73-14,196 3,-310 10,72 1,1166-13,-1365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5:54:57.7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91,'305'2,"322"-4,-342-8,173-3,205 15,479-4,-709-8,174-2,1126 13,-1690-4,-2-1,58-13,-59 9,1 2,65-3,85 10,-186-1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5:54:59.9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74,'1'-1,"-1"0,1 0,0-1,-1 1,1 0,0 0,-1 0,1 0,0 1,0-1,0 0,0 0,0 0,0 1,0-1,0 0,0 1,0-1,0 1,1 0,-1-1,0 1,0 0,0 0,1-1,-1 1,3 0,42-3,-39 3,775-3,-394 6,2088-3,-2391 0,1-3,-1-4,93-21,-136 22,0 2,0 1,81 5,-31 1,3061-2,-1601-2,-1533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5:55:03.9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0 140,'1'-1,"-1"0,0 0,0 0,1 0,-1 0,1 0,-1 1,1-1,-1 0,1 0,0 1,-1-1,1 0,0 1,-1-1,1 1,0-1,0 1,0-1,0 1,-1-1,1 1,0 0,0 0,0-1,0 1,0 0,1 0,34-4,-29 4,578-6,-322 9,5769-3,-5707-23,-5 0,370-27,62 31,-480 21,-144-2,1273 30,-120-11,-822-22,243 0,728 6,-445 46,-790-37,154-1,-20-2,577 3,-554-14,-119 12,-44 0,-147-9,238-3,-234-2,0-1,0-2,-1-3,48-15,-75 20,0 1,0 1,0 1,0 0,19 1,52-5,12-6,1 6,139 7,-87 2,447-3,-583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5:56:05.92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25,'172'1,"188"-3,-226-9,47-1,1786 13,-1964-2,-1 1,1 0,0 0,0 0,0 1,-1-1,1 1,0-1,-1 1,1 0,0 0,-1 0,1 0,-1 1,0-1,1 1,-1-1,0 1,0 0,0 0,3 3,-3-1,0 1,0 0,-1-1,1 1,-1 0,0 0,0 0,-1 0,1-1,-1 1,0 7,0 10,0-12,0 0,0 0,-1 0,0 0,-4 16,4-23,0-1,0 1,-1-1,1 1,0-1,-1 0,0 1,0-1,1 0,-1 0,0 0,0-1,-1 1,1 0,0-1,-1 1,1-1,-1 0,1 0,-1 0,1 0,-1 0,0-1,1 1,-4 0,-36 2,0-1,-64-5,16-1,-1555 2,859 4,783-2,-1 0,1 0,0 0,-1 0,1 0,-1-1,1 0,0 1,0-1,-1-1,1 1,0 0,0-1,-4-2,-3-6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5:56:09.52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70,'508'-2,"509"5,-696 8,214 1,-532-12,134 0,203-25,-190 9,288 9,-250 9,1965-2,-2115-2,46-7,-44 3,41 0,51-6,-87 7,52-1,12 4,98 5,-205-2,0-1,0 0,0 1,0-1,0 1,0 0,0 0,-1 0,1 0,0 0,-1 0,1 0,0 0,-1 1,0-1,1 0,-1 1,0-1,0 1,1 1,1 2,-1 0,0 0,0 0,0 0,-1 0,1 0,0 9,-1-3,-1-1,1 1,-2 0,1 0,-2-1,1 1,-5 12,5-19,-1 0,0-1,0 1,-1-1,1 0,-1 1,1-1,-1 0,0-1,0 1,-1 0,1-1,0 0,-1 1,0-2,1 1,-1 0,0-1,0 1,0-1,0 0,0 0,-4 0,-14 1,0 0,0-1,-25-3,14 1,-704 1,-249-4,640-6,-221-3,-2691 14,3109-13,5 0,93 8,30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5:56:13.50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0 139,'4251'0,"-3945"-12,4 0,171-10,155-25,-530 47,204-27,-212 16,0 4,122 7,-86 2,-130-2,-1-1,1 1,-1 0,1 0,-1 1,0-1,1 1,-1 0,1 0,-1 0,0 0,0 0,0 1,0 0,0-1,0 1,0 0,4 5,-5-4,0 1,0 0,-1-1,1 1,-1 0,0 0,0 0,-1 0,1 0,-1 0,0 0,0 0,0 0,-1 0,1 0,-2 5,-2 20,-2-1,0 1,-2-1,-1-1,-2 0,0 0,-26 42,35-66,-1 0,0 0,0 0,0-1,0 1,0-1,-1 0,1 0,-1 0,1 0,-1-1,0 1,1-1,-1 0,0 0,0 0,-7 0,-8 0,-1-1,-28-3,11 1,-1310-3,720 8,-1792-3,2054 11,27 0,-1174-11,1472-4,26-1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7:29:42.2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357 82,'1221'0,"-1196"-1,0-1,33-8,-31 4,47-2,280 8,-1223-30,-119 5,705 27,569 21,-100-3,129-13,-40-2,-158 8,31 0,491-14,-613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07:34:59.0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311 26 24575,'-48'-2'0,"-59"-9"0,22 0 0,82 10 0,-1 1 0,0 0 0,0 0 0,0 0 0,0 0 0,1 0 0,-1 1 0,0-1 0,0 1 0,1 0 0,-1 0 0,-5 3 0,7-2 0,1-1 0,0 0 0,-1 1 0,1-1 0,0 1 0,0-1 0,0 1 0,0-1 0,0 1 0,0 0 0,1 0 0,-1-1 0,0 1 0,1 0 0,-1 0 0,1 0 0,0 0 0,0 0 0,0 0 0,0-1 0,0 1 0,0 0 0,0 0 0,1 0 0,-1 0 0,2 3 0,5 52 0,-2 0 0,-2 0 0,-5 57 0,5 98 0,-3-208 1,0 1 1,0-1-1,1 0 0,0 0 0,0 1 0,0-1 0,0 0 0,1 0 1,-1 0-1,1 0 0,0 0 0,0-1 0,1 1 0,-1 0 1,1-1-1,0 0 0,0 0 0,0 0 0,0 0 0,0 0 0,1 0 1,-1-1-1,1 0 0,5 3 0,3-1-18,0-1 0,0 0 0,1-1 0,-1 0 0,1-1 0,21-1 0,38 5-1258,-48 0-5551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5:54:36.6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26,'0'-1,"1"0,0 0,-1 0,1 0,-1 0,1 0,0 0,0 0,0 0,-1 0,1 1,0-1,0 0,0 1,0-1,0 1,0-1,0 1,1-1,-1 1,0 0,0 0,0-1,0 1,0 0,3 0,38-3,-35 3,614-6,-332 9,632-3,-902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07:35:02.5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236 0 24575,'38'0'0,"0"2"0,-1 1 0,1 2 0,-1 1 0,66 21 0,-99-26 0,-1 1 0,1 0 0,0 0 0,-1 0 0,0 0 0,1 1 0,-1-1 0,0 1 0,-1 0 0,1 0 0,0 0 0,-1 0 0,1 0 0,-1 1 0,0-1 0,0 1 0,-1-1 0,1 1 0,-1 0 0,1 0 0,-1-1 0,0 1 0,-1 0 0,1 6 0,1 11 0,-1 0 0,-1 0 0,-5 34 0,2-5 0,0-16 0,-9 48 0,7-50 0,-4 59 0,9-78 0,-1 1 0,0-1 0,-1 0 0,0 0 0,-6 17 0,7-26 0,0 0 0,-1-1 0,1 0 0,-1 1 0,1-1 0,-1 0 0,0 0 0,0 0 0,-1 0 0,1 0 0,-1 0 0,1-1 0,-1 1 0,0-1 0,0 0 0,0 0 0,0 0 0,0 0 0,-1 0 0,1-1 0,0 1 0,-1-1 0,-4 1 0,-15 1 0,0-1 0,-33-3 0,35 0 0,-1 1 0,1 1 0,-26 5 0,-2 1-455,0-1 0,-91-3 0,118-3-6371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07:50:09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16544 1626 24575,'-30'-16'0,"-50"-38"0,-9-5 0,7 17 0,-2 4 0,-167-51 0,178 62 0,-131-67 0,53 21 0,22 14 0,-200-79 0,-165-13 0,372 115 0,-184-52 0,-350-54 0,316 82 0,-155-21 0,-559-66 0,250 43 0,608 81 0,-317-16 0,152 16 0,-570-20 0,-4 44 0,387 2 0,-1023-3 0,1499 0 0,-1 4 0,2 3 0,-1 4 0,-132 36 0,4 16 0,-309 81 0,93-33 0,10 32 0,2-3 0,293-108 0,-197 30 0,198-46 0,0 4 0,1 4 0,-164 61 0,-275 173 0,483-226 0,-78 27 0,-57 27 0,-225 131 0,391-198 0,-51 38 0,-18 10 0,24-20 0,-85 68 0,-52 31 0,190-128 0,0 1 0,2 1 0,0 1 0,-40 48 0,44-48 0,20-21 0,-1 1 0,1 0 0,-1-1 0,1 1 0,0 0 0,-1-1 0,1 1 0,-1-1 0,0 1 0,1-1 0,-1 0 0,1 1 0,-1-1 0,0 1 0,1-1 0,-1 0 0,0 0 0,1 1 0,-1-1 0,0 0 0,0 0 0,1 0 0,-1 0 0,0 0 0,0 0 0,0 0 0,-4-16 0,13-36 0,-7 48 0,40-168 0,-21 99 0,16-115 0,-2-51 0,-34 239 0,7-37 0,-7 35 0,1 0 0,-1 1 0,0-1 0,1 0 0,-1 1 0,1-1 0,-1 1 0,1-1 0,0 1 0,0-1 0,0 1 0,0-1 0,0 1 0,0 0 0,0 0 0,0-1 0,2 0 0,3 10 0,-4 12 0,-1-1 0,0 1 0,-1-1 0,-1 1 0,-1-1 0,-5 20 0,0 13 0,-46 220 0,20-126 0,11-85 0,19-53 0,-1 0 0,1 0 0,0 0 0,0 0 0,1 1 0,0-1 0,0 11 0,2-16 0,0 0 0,1 0 0,0 0 0,-1-1 0,1 1 0,0 0 0,0-1 0,0 1 0,1 0 0,-1-1 0,1 0 0,-1 1 0,1-1 0,0 0 0,0 0 0,0 0 0,0 0 0,0 0 0,0 0 0,1 0 0,-1-1 0,0 1 0,1-1 0,-1 0 0,1 0 0,4 2 0,17 6 0,0-1 0,0-1 0,1-1 0,0-1 0,32 3 0,127-4 0,-26-2 0,-119 3-1365,-6 2-5461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08:33:38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24575,'2'8'0,"1"0"0,0 0 0,0 0 0,0 0 0,1-1 0,0 0 0,1 1 0,0-1 0,7 8 0,1 3 0,82 118 0,35 56 0,-87-131 0,2-2 0,2-2 0,88 81 0,-1-2 0,-111-110 0,2 2 0,0-1 0,52 42 0,-54-57-1365,-7-9-5461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08:33:39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858 0 24575,'-5'1'0,"1"-1"0,0 1 0,0 0 0,0 0 0,0 1 0,0-1 0,0 1 0,0 0 0,0 0 0,0 0 0,1 0 0,-1 1 0,1 0 0,0 0 0,-5 4 0,-46 60 0,28-33 0,-144 188 0,-42 48 0,139-201 0,57-56 0,0 0 0,1 2 0,1 0 0,0 0 0,2 1 0,-17 26 0,-12 43 9,26-51-467,-2-1 0,-33 50 0,33-61-6368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08:33:38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24575,'2'8'0,"1"0"0,0 0 0,0 0 0,0 0 0,1-1 0,0 0 0,1 1 0,0-1 0,7 8 0,1 3 0,82 118 0,35 56 0,-87-131 0,2-2 0,2-2 0,88 81 0,-1-2 0,-111-110 0,2 2 0,0-1 0,52 42 0,-54-57-1365,-7-9-5461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08:33:39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858 0 24575,'-5'1'0,"1"-1"0,0 1 0,0 0 0,0 0 0,0 1 0,0-1 0,0 1 0,0 0 0,0 0 0,0 0 0,1 0 0,-1 1 0,1 0 0,0 0 0,-5 4 0,-46 60 0,28-33 0,-144 188 0,-42 48 0,139-201 0,57-56 0,0 0 0,1 2 0,1 0 0,0 0 0,2 1 0,-17 26 0,-12 43 9,26-51-467,-2-1 0,-33 50 0,33-61-6368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08:34:46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24575,'6'0'0,"2"5"0,0 15 0,4 10 0,0 11 0,-1 5 0,-4 1 0,-2-2 0,-2-3 0,-2-1 0,-1-3 0,0-8-8191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08:34:47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24575,'0'5'0,"0"9"0,0 8 0,0 6 0,0 4 0,0 2 0,0 3 0,0-1 0,0 1 0,0 0 0,0-7-8191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08:34:49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0 323 24575,'1'-3'0,"0"0"0,0 0 0,1 0 0,-1 1 0,1-1 0,-1 1 0,1-1 0,0 1 0,0 0 0,0-1 0,0 1 0,1 0 0,-1 0 0,0 1 0,4-3 0,5-5 0,33-31 0,1 2 0,2 2 0,61-36 0,-77 54 0,-18 9 0,0 1 0,1 0 0,0 0 0,0 2 0,1 0 0,0 1 0,0 0 0,0 1 0,0 0 0,20-1 0,-17 4 0,-1 1 0,0 0 0,0 1 0,1 1 0,-1 1 0,30 8 0,-38-7 0,1 0 0,-1 0 0,0 1 0,0 1 0,-1-1 0,1 1 0,-1 0 0,0 1 0,-1 0 0,0 1 0,0-1 0,10 16 0,-9-12-78,117 181-1209,-115-173-5539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5:54:38.3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26,'174'-18,"811"10,-560 11,244 20,-637-20,303 18,-316-21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5:54:39.4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92,'1'-2,"0"1,0-1,0 0,0 0,0 0,0 1,0-1,0 1,1-1,-1 1,0-1,1 1,0 0,-1-1,1 1,0 0,3-1,33-18,-37 20,20-7,0 2,1 0,0 1,-1 1,1 2,1 0,-1 1,24 3,12-1,1246 0,-1290-3,0-1,-1 0,19-5,31-4,173 9,-123 4,-92-2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5:54:40.5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24,'1461'0,"-1435"-1,49-10,17 0,276 10,-177 3,-166-2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5:54:42.9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1,'690'27,"126"15,681-44,-800 3,-678-1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5:54:46.0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1,'4538'0,"-4519"0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5:54:55.2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1,'4573'0,"-4376"12,-4 0,73-14,196 3,-310 10,72 1,1166-13,-1365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4/1/2025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4/1/2025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4/1/2025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4/1/2025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4/1/2025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4/1/2025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4/1/2025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5.xml"/><Relationship Id="rId18" Type="http://schemas.openxmlformats.org/officeDocument/2006/relationships/image" Target="../media/image20.png"/><Relationship Id="rId26" Type="http://schemas.openxmlformats.org/officeDocument/2006/relationships/image" Target="../media/image24.png"/><Relationship Id="rId3" Type="http://schemas.openxmlformats.org/officeDocument/2006/relationships/image" Target="../media/image12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17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4.xml"/><Relationship Id="rId24" Type="http://schemas.openxmlformats.org/officeDocument/2006/relationships/image" Target="../media/image23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25.png"/><Relationship Id="rId10" Type="http://schemas.openxmlformats.org/officeDocument/2006/relationships/image" Target="../media/image16.png"/><Relationship Id="rId19" Type="http://schemas.openxmlformats.org/officeDocument/2006/relationships/customXml" Target="../ink/ink8.xml"/><Relationship Id="rId4" Type="http://schemas.openxmlformats.org/officeDocument/2006/relationships/image" Target="../media/image13.png"/><Relationship Id="rId9" Type="http://schemas.openxmlformats.org/officeDocument/2006/relationships/customXml" Target="../ink/ink3.xml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customXml" Target="../ink/ink1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7.xml"/><Relationship Id="rId18" Type="http://schemas.openxmlformats.org/officeDocument/2006/relationships/image" Target="../media/image32.png"/><Relationship Id="rId26" Type="http://schemas.openxmlformats.org/officeDocument/2006/relationships/image" Target="../media/image35.png"/><Relationship Id="rId3" Type="http://schemas.openxmlformats.org/officeDocument/2006/relationships/image" Target="../media/image12.png"/><Relationship Id="rId21" Type="http://schemas.openxmlformats.org/officeDocument/2006/relationships/customXml" Target="../ink/ink21.xml"/><Relationship Id="rId34" Type="http://schemas.openxmlformats.org/officeDocument/2006/relationships/customXml" Target="../ink/ink27.xml"/><Relationship Id="rId7" Type="http://schemas.openxmlformats.org/officeDocument/2006/relationships/customXml" Target="../ink/ink14.xml"/><Relationship Id="rId12" Type="http://schemas.openxmlformats.org/officeDocument/2006/relationships/image" Target="../media/image29.png"/><Relationship Id="rId17" Type="http://schemas.openxmlformats.org/officeDocument/2006/relationships/customXml" Target="../ink/ink19.xml"/><Relationship Id="rId25" Type="http://schemas.openxmlformats.org/officeDocument/2006/relationships/customXml" Target="../ink/ink23.xml"/><Relationship Id="rId33" Type="http://schemas.openxmlformats.org/officeDocument/2006/relationships/image" Target="../media/image39.png"/><Relationship Id="rId2" Type="http://schemas.openxmlformats.org/officeDocument/2006/relationships/image" Target="../media/image1.png"/><Relationship Id="rId16" Type="http://schemas.openxmlformats.org/officeDocument/2006/relationships/image" Target="../media/image31.png"/><Relationship Id="rId20" Type="http://schemas.openxmlformats.org/officeDocument/2006/relationships/image" Target="../media/image21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customXml" Target="../ink/ink16.xml"/><Relationship Id="rId24" Type="http://schemas.openxmlformats.org/officeDocument/2006/relationships/image" Target="../media/image34.png"/><Relationship Id="rId32" Type="http://schemas.openxmlformats.org/officeDocument/2006/relationships/customXml" Target="../ink/ink26.xml"/><Relationship Id="rId5" Type="http://schemas.openxmlformats.org/officeDocument/2006/relationships/customXml" Target="../ink/ink13.xml"/><Relationship Id="rId15" Type="http://schemas.openxmlformats.org/officeDocument/2006/relationships/customXml" Target="../ink/ink18.xml"/><Relationship Id="rId23" Type="http://schemas.openxmlformats.org/officeDocument/2006/relationships/customXml" Target="../ink/ink22.xml"/><Relationship Id="rId28" Type="http://schemas.openxmlformats.org/officeDocument/2006/relationships/image" Target="../media/image36.png"/><Relationship Id="rId10" Type="http://schemas.openxmlformats.org/officeDocument/2006/relationships/image" Target="../media/image28.png"/><Relationship Id="rId19" Type="http://schemas.openxmlformats.org/officeDocument/2006/relationships/customXml" Target="../ink/ink20.xml"/><Relationship Id="rId31" Type="http://schemas.openxmlformats.org/officeDocument/2006/relationships/image" Target="../media/image38.png"/><Relationship Id="rId4" Type="http://schemas.openxmlformats.org/officeDocument/2006/relationships/image" Target="../media/image13.png"/><Relationship Id="rId9" Type="http://schemas.openxmlformats.org/officeDocument/2006/relationships/customXml" Target="../ink/ink15.xml"/><Relationship Id="rId14" Type="http://schemas.openxmlformats.org/officeDocument/2006/relationships/image" Target="../media/image30.png"/><Relationship Id="rId22" Type="http://schemas.openxmlformats.org/officeDocument/2006/relationships/image" Target="../media/image33.png"/><Relationship Id="rId27" Type="http://schemas.openxmlformats.org/officeDocument/2006/relationships/customXml" Target="../ink/ink24.xml"/><Relationship Id="rId30" Type="http://schemas.openxmlformats.org/officeDocument/2006/relationships/customXml" Target="../ink/ink25.xml"/><Relationship Id="rId35" Type="http://schemas.openxmlformats.org/officeDocument/2006/relationships/image" Target="../media/image40.png"/><Relationship Id="rId8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5" Type="http://schemas.openxmlformats.org/officeDocument/2006/relationships/image" Target="../media/image42.jpeg"/><Relationship Id="rId4" Type="http://schemas.openxmlformats.org/officeDocument/2006/relationships/hyperlink" Target="https://www.jenkins.io/security/advisories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customXml" Target="../ink/ink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5" Type="http://schemas.openxmlformats.org/officeDocument/2006/relationships/image" Target="../media/image48.png"/><Relationship Id="rId4" Type="http://schemas.openxmlformats.org/officeDocument/2006/relationships/customXml" Target="../ink/ink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4.png"/><Relationship Id="rId7" Type="http://schemas.openxmlformats.org/officeDocument/2006/relationships/customXml" Target="../ink/ink3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5" Type="http://schemas.openxmlformats.org/officeDocument/2006/relationships/image" Target="../media/image62.png"/><Relationship Id="rId4" Type="http://schemas.openxmlformats.org/officeDocument/2006/relationships/customXml" Target="../ink/ink3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13" Type="http://schemas.openxmlformats.org/officeDocument/2006/relationships/image" Target="../media/image68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customXml" Target="../ink/ink3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.xml"/><Relationship Id="rId11" Type="http://schemas.openxmlformats.org/officeDocument/2006/relationships/image" Target="../media/image67.png"/><Relationship Id="rId5" Type="http://schemas.openxmlformats.org/officeDocument/2006/relationships/image" Target="../media/image64.png"/><Relationship Id="rId10" Type="http://schemas.openxmlformats.org/officeDocument/2006/relationships/customXml" Target="../ink/ink37.xml"/><Relationship Id="rId4" Type="http://schemas.openxmlformats.org/officeDocument/2006/relationships/customXml" Target="../ink/ink34.xml"/><Relationship Id="rId9" Type="http://schemas.openxmlformats.org/officeDocument/2006/relationships/image" Target="../media/image6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TCP_and_UDP_port_number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map.org/nsedoc/script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ESOF 422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spc="-204" dirty="0">
                <a:latin typeface="Arial" panose="020B0604020202020204" pitchFamily="34" charset="0"/>
                <a:cs typeface="Arial" panose="020B0604020202020204" pitchFamily="34" charset="0"/>
              </a:rPr>
              <a:t>Advanced Software Engineering: Cyber Practices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rgbClr val="F6D28B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362200" y="2749813"/>
            <a:ext cx="6781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Metasploit, Exploitation, Causing some damage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1" y="5523188"/>
            <a:ext cx="98298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E4E9B8-0CF2-48ED-6C1B-D09DC4AAA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F230EA-01B2-FBF2-1FBD-6C237FC3858C}"/>
              </a:ext>
            </a:extLst>
          </p:cNvPr>
          <p:cNvSpPr txBox="1"/>
          <p:nvPr/>
        </p:nvSpPr>
        <p:spPr>
          <a:xfrm>
            <a:off x="4495800" y="297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7555A7D-48D1-4137-BD03-9CFDC5628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87E859B-3BA8-4525-F11B-71143BFA5FA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1ACE1D1-4F98-BD3C-6984-22E3C3420D4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2C28CC6-33CE-982C-4793-E2612FF6EA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FF913A9-83CB-19D5-A376-8FB20FBD3C4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FEB9FE-241D-11FF-8CC9-04781D870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54CCEE-A5CD-84F4-EF2E-4CECB711B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973538" cy="12288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D041D5-A88D-FF3E-5A36-AB9D8AA09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28896"/>
            <a:ext cx="11717385" cy="401058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6CA7EB2-ED07-2304-E36F-1F49026BC4FE}"/>
                  </a:ext>
                </a:extLst>
              </p14:cNvPr>
              <p14:cNvContentPartPr/>
              <p14:nvPr/>
            </p14:nvContentPartPr>
            <p14:xfrm>
              <a:off x="7830" y="1599660"/>
              <a:ext cx="688320" cy="11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6CA7EB2-ED07-2304-E36F-1F49026BC4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45810" y="1492020"/>
                <a:ext cx="79596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7CC1D0F-CDCB-A74C-7B5A-054B1CB33F2E}"/>
                  </a:ext>
                </a:extLst>
              </p14:cNvPr>
              <p14:cNvContentPartPr/>
              <p14:nvPr/>
            </p14:nvContentPartPr>
            <p14:xfrm>
              <a:off x="-450" y="2350980"/>
              <a:ext cx="744480" cy="8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7CC1D0F-CDCB-A74C-7B5A-054B1CB33F2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54090" y="2243340"/>
                <a:ext cx="85212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F6036B8-654E-B206-7983-EB9C8CF12CCA}"/>
                  </a:ext>
                </a:extLst>
              </p14:cNvPr>
              <p14:cNvContentPartPr/>
              <p14:nvPr/>
            </p14:nvContentPartPr>
            <p14:xfrm>
              <a:off x="7830" y="3329820"/>
              <a:ext cx="693720" cy="9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F6036B8-654E-B206-7983-EB9C8CF12CC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45810" y="3221820"/>
                <a:ext cx="8013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7E155D5-C6B5-FC7D-48E0-4D30F8D082C7}"/>
                  </a:ext>
                </a:extLst>
              </p14:cNvPr>
              <p14:cNvContentPartPr/>
              <p14:nvPr/>
            </p14:nvContentPartPr>
            <p14:xfrm>
              <a:off x="73350" y="4587300"/>
              <a:ext cx="950400" cy="18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7E155D5-C6B5-FC7D-48E0-4D30F8D082C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710" y="4479300"/>
                <a:ext cx="105804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9E3B16C-31E8-ECF5-3BD6-AB3743AE43E4}"/>
                  </a:ext>
                </a:extLst>
              </p14:cNvPr>
              <p14:cNvContentPartPr/>
              <p14:nvPr/>
            </p14:nvContentPartPr>
            <p14:xfrm>
              <a:off x="24390" y="4816260"/>
              <a:ext cx="775440" cy="33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9E3B16C-31E8-ECF5-3BD6-AB3743AE43E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29610" y="4708260"/>
                <a:ext cx="88308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FCE07D2-2044-E8E9-05BD-2F58AC565544}"/>
                  </a:ext>
                </a:extLst>
              </p14:cNvPr>
              <p14:cNvContentPartPr/>
              <p14:nvPr/>
            </p14:nvContentPartPr>
            <p14:xfrm>
              <a:off x="40590" y="5085900"/>
              <a:ext cx="806040" cy="9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FCE07D2-2044-E8E9-05BD-2F58AC56554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3050" y="4977900"/>
                <a:ext cx="9136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F00B0A2-4680-E2AA-360D-27AB63AA6046}"/>
                  </a:ext>
                </a:extLst>
              </p14:cNvPr>
              <p14:cNvContentPartPr/>
              <p14:nvPr/>
            </p14:nvContentPartPr>
            <p14:xfrm>
              <a:off x="4212630" y="2375460"/>
              <a:ext cx="1338840" cy="25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F00B0A2-4680-E2AA-360D-27AB63AA604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158630" y="2267820"/>
                <a:ext cx="144648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32E2938-D017-D7F5-634D-D74AD1A650FE}"/>
                  </a:ext>
                </a:extLst>
              </p14:cNvPr>
              <p14:cNvContentPartPr/>
              <p14:nvPr/>
            </p14:nvContentPartPr>
            <p14:xfrm>
              <a:off x="4237110" y="1600020"/>
              <a:ext cx="164088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32E2938-D017-D7F5-634D-D74AD1A650F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183110" y="1492380"/>
                <a:ext cx="1748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763853F-5340-75C0-18AD-C97D73206C81}"/>
                  </a:ext>
                </a:extLst>
              </p14:cNvPr>
              <p14:cNvContentPartPr/>
              <p14:nvPr/>
            </p14:nvContentPartPr>
            <p14:xfrm>
              <a:off x="4245390" y="3338820"/>
              <a:ext cx="2693520" cy="169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763853F-5340-75C0-18AD-C97D73206C8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191390" y="3231180"/>
                <a:ext cx="280116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0D25DBF-9774-9D4F-2EE3-8C077561A220}"/>
                  </a:ext>
                </a:extLst>
              </p14:cNvPr>
              <p14:cNvContentPartPr/>
              <p14:nvPr/>
            </p14:nvContentPartPr>
            <p14:xfrm>
              <a:off x="4188150" y="4588020"/>
              <a:ext cx="2455200" cy="338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0D25DBF-9774-9D4F-2EE3-8C077561A22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134510" y="4480020"/>
                <a:ext cx="256284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FDE76A3-A5AC-9505-8873-24FF83BA3EA8}"/>
                  </a:ext>
                </a:extLst>
              </p14:cNvPr>
              <p14:cNvContentPartPr/>
              <p14:nvPr/>
            </p14:nvContentPartPr>
            <p14:xfrm>
              <a:off x="4212630" y="4806540"/>
              <a:ext cx="3322440" cy="266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FDE76A3-A5AC-9505-8873-24FF83BA3EA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158630" y="4698900"/>
                <a:ext cx="343008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56D1237-095D-B74D-F6F3-55619B5A9774}"/>
                  </a:ext>
                </a:extLst>
              </p14:cNvPr>
              <p14:cNvContentPartPr/>
              <p14:nvPr/>
            </p14:nvContentPartPr>
            <p14:xfrm>
              <a:off x="4245390" y="5036220"/>
              <a:ext cx="7298640" cy="57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56D1237-095D-B74D-F6F3-55619B5A977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191390" y="4928580"/>
                <a:ext cx="7406280" cy="27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5509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E4A1638-EF90-4BC8-F77D-C3F161F44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61850FB-4AD0-C554-03AD-A53AFDF68F4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4A6D50A-4948-AF8D-1643-3D4CB467197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2D515F2-D9B1-8F2B-3AD3-290EE1A511B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817C471-68A5-82E9-A726-374C6F5A4CD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31F030-ED9D-8F4C-FD51-CE6C846B4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15A6A8-C4B6-4C83-9A2B-6FDCFFFFF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973538" cy="12288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BF9AC0-03C8-5437-5DB7-3D383BCC8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28896"/>
            <a:ext cx="11717385" cy="401058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30919E0-5F34-07D0-CF4F-9439CB55E27F}"/>
                  </a:ext>
                </a:extLst>
              </p14:cNvPr>
              <p14:cNvContentPartPr/>
              <p14:nvPr/>
            </p14:nvContentPartPr>
            <p14:xfrm>
              <a:off x="7830" y="1599660"/>
              <a:ext cx="688320" cy="11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30919E0-5F34-07D0-CF4F-9439CB55E27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46170" y="1491660"/>
                <a:ext cx="79596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216E1DD-9ECC-D917-C4DA-76F7C7C9A1ED}"/>
                  </a:ext>
                </a:extLst>
              </p14:cNvPr>
              <p14:cNvContentPartPr/>
              <p14:nvPr/>
            </p14:nvContentPartPr>
            <p14:xfrm>
              <a:off x="-450" y="2350980"/>
              <a:ext cx="744480" cy="8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216E1DD-9ECC-D917-C4DA-76F7C7C9A1E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54450" y="2242980"/>
                <a:ext cx="85212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188CEAC-99CB-1390-1F23-C2B27C5E1D82}"/>
                  </a:ext>
                </a:extLst>
              </p14:cNvPr>
              <p14:cNvContentPartPr/>
              <p14:nvPr/>
            </p14:nvContentPartPr>
            <p14:xfrm>
              <a:off x="7830" y="3329820"/>
              <a:ext cx="693720" cy="9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188CEAC-99CB-1390-1F23-C2B27C5E1D8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46170" y="3225820"/>
                <a:ext cx="801360" cy="217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2994051-76C5-D95E-770E-4BA6F1E6436C}"/>
                  </a:ext>
                </a:extLst>
              </p14:cNvPr>
              <p14:cNvContentPartPr/>
              <p14:nvPr/>
            </p14:nvContentPartPr>
            <p14:xfrm>
              <a:off x="73350" y="4587300"/>
              <a:ext cx="950400" cy="18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2994051-76C5-D95E-770E-4BA6F1E6436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350" y="4479300"/>
                <a:ext cx="105804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2418928-3498-B014-7AAB-3C6043A1E562}"/>
                  </a:ext>
                </a:extLst>
              </p14:cNvPr>
              <p14:cNvContentPartPr/>
              <p14:nvPr/>
            </p14:nvContentPartPr>
            <p14:xfrm>
              <a:off x="24390" y="4816260"/>
              <a:ext cx="775440" cy="33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2418928-3498-B014-7AAB-3C6043A1E56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29585" y="4708260"/>
                <a:ext cx="88303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99AAD3B-B5C1-2DA2-30A9-718177A72E15}"/>
                  </a:ext>
                </a:extLst>
              </p14:cNvPr>
              <p14:cNvContentPartPr/>
              <p14:nvPr/>
            </p14:nvContentPartPr>
            <p14:xfrm>
              <a:off x="40590" y="5085900"/>
              <a:ext cx="806040" cy="9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99AAD3B-B5C1-2DA2-30A9-718177A72E1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3410" y="4977900"/>
                <a:ext cx="9136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115E43A-980C-0EC7-25CD-3EAF0671ECFB}"/>
                  </a:ext>
                </a:extLst>
              </p14:cNvPr>
              <p14:cNvContentPartPr/>
              <p14:nvPr/>
            </p14:nvContentPartPr>
            <p14:xfrm>
              <a:off x="4212630" y="2375460"/>
              <a:ext cx="1338840" cy="25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115E43A-980C-0EC7-25CD-3EAF0671ECF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158645" y="2267460"/>
                <a:ext cx="1446451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4FB379D-CBB9-BCC3-22DB-BF43564DCEAF}"/>
                  </a:ext>
                </a:extLst>
              </p14:cNvPr>
              <p14:cNvContentPartPr/>
              <p14:nvPr/>
            </p14:nvContentPartPr>
            <p14:xfrm>
              <a:off x="4237110" y="1600020"/>
              <a:ext cx="164088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4FB379D-CBB9-BCC3-22DB-BF43564DCEA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183110" y="1492020"/>
                <a:ext cx="1748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BB55E49-62E9-D576-A005-D4B4357C99CB}"/>
                  </a:ext>
                </a:extLst>
              </p14:cNvPr>
              <p14:cNvContentPartPr/>
              <p14:nvPr/>
            </p14:nvContentPartPr>
            <p14:xfrm>
              <a:off x="4245390" y="3338820"/>
              <a:ext cx="2693520" cy="169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BB55E49-62E9-D576-A005-D4B4357C99C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191397" y="3230820"/>
                <a:ext cx="2801146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DAD72F2-B5FB-F51F-2384-C5074DF196C1}"/>
                  </a:ext>
                </a:extLst>
              </p14:cNvPr>
              <p14:cNvContentPartPr/>
              <p14:nvPr/>
            </p14:nvContentPartPr>
            <p14:xfrm>
              <a:off x="4188150" y="4588020"/>
              <a:ext cx="2455200" cy="338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DAD72F2-B5FB-F51F-2384-C5074DF196C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134150" y="4480020"/>
                <a:ext cx="256284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F1D8E0B-256F-4168-8F88-66EBBC0F3A3F}"/>
                  </a:ext>
                </a:extLst>
              </p14:cNvPr>
              <p14:cNvContentPartPr/>
              <p14:nvPr/>
            </p14:nvContentPartPr>
            <p14:xfrm>
              <a:off x="4212630" y="4806540"/>
              <a:ext cx="3322440" cy="266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F1D8E0B-256F-4168-8F88-66EBBC0F3A3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158630" y="4698540"/>
                <a:ext cx="343008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59D125C-1EC4-EAE7-C0FA-35641C4B01BB}"/>
                  </a:ext>
                </a:extLst>
              </p14:cNvPr>
              <p14:cNvContentPartPr/>
              <p14:nvPr/>
            </p14:nvContentPartPr>
            <p14:xfrm>
              <a:off x="4245390" y="5036220"/>
              <a:ext cx="7298640" cy="57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59D125C-1EC4-EAE7-C0FA-35641C4B01B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191390" y="4928220"/>
                <a:ext cx="7406280" cy="273600"/>
              </a:xfrm>
              <a:prstGeom prst="rect">
                <a:avLst/>
              </a:prstGeom>
            </p:spPr>
          </p:pic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56F28B80-A034-5C60-2837-ACD345EB7F06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-450" y="5257980"/>
            <a:ext cx="7694257" cy="14792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FF6FE43-49CB-5D11-FF8C-8856DBD51C90}"/>
                  </a:ext>
                </a:extLst>
              </p14:cNvPr>
              <p14:cNvContentPartPr/>
              <p14:nvPr/>
            </p14:nvContentPartPr>
            <p14:xfrm>
              <a:off x="48870" y="5379660"/>
              <a:ext cx="1038960" cy="853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FF6FE43-49CB-5D11-FF8C-8856DBD51C9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-5130" y="5272020"/>
                <a:ext cx="114660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A65F1D5-0CFE-C444-3AF3-A053CC21B4B6}"/>
                  </a:ext>
                </a:extLst>
              </p14:cNvPr>
              <p14:cNvContentPartPr/>
              <p14:nvPr/>
            </p14:nvContentPartPr>
            <p14:xfrm>
              <a:off x="4947390" y="5379300"/>
              <a:ext cx="2403360" cy="84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A65F1D5-0CFE-C444-3AF3-A053CC21B4B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893390" y="5271300"/>
                <a:ext cx="251100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91CCB57-D2A0-F98B-2639-88C44C7D178D}"/>
                  </a:ext>
                </a:extLst>
              </p14:cNvPr>
              <p14:cNvContentPartPr/>
              <p14:nvPr/>
            </p14:nvContentPartPr>
            <p14:xfrm>
              <a:off x="1902150" y="6465060"/>
              <a:ext cx="2530800" cy="1483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91CCB57-D2A0-F98B-2639-88C44C7D178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48150" y="6357420"/>
                <a:ext cx="2638440" cy="3639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5F5FE66-9A4C-3FC4-6F99-6B2BD8B4FDDE}"/>
              </a:ext>
            </a:extLst>
          </p:cNvPr>
          <p:cNvSpPr txBox="1"/>
          <p:nvPr/>
        </p:nvSpPr>
        <p:spPr>
          <a:xfrm>
            <a:off x="7699250" y="5315748"/>
            <a:ext cx="2514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</a:t>
            </a:r>
            <a:r>
              <a:rPr lang="en-US" b="1" dirty="0"/>
              <a:t>Jenkins</a:t>
            </a:r>
            <a:r>
              <a:rPr lang="en-US" dirty="0"/>
              <a:t> server running on port </a:t>
            </a:r>
            <a:r>
              <a:rPr lang="en-US" b="1" dirty="0"/>
              <a:t>8484</a:t>
            </a:r>
          </a:p>
        </p:txBody>
      </p:sp>
    </p:spTree>
    <p:extLst>
      <p:ext uri="{BB962C8B-B14F-4D97-AF65-F5344CB8AC3E}">
        <p14:creationId xmlns:p14="http://schemas.microsoft.com/office/powerpoint/2010/main" val="1030025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4D8383B-1C84-7D3E-00ED-7C0A2C127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813AC42-4613-73B8-C088-F5A6B3A157F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11B8668-EF09-D716-9E41-1DE2364F3A7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121567F-3095-0A78-5CCD-CF307A95AAA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CFF6EF0-ECFE-A511-79BD-98A2CCB2F55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6CAEC4-1B80-F87F-CF3A-489F9599E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65056E2-62DF-2C68-043B-24B2BE666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995681"/>
            <a:ext cx="6462219" cy="381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2F90FA2-5F3C-818C-E8A6-63876DA830E2}"/>
              </a:ext>
            </a:extLst>
          </p:cNvPr>
          <p:cNvSpPr txBox="1"/>
          <p:nvPr/>
        </p:nvSpPr>
        <p:spPr>
          <a:xfrm>
            <a:off x="7391400" y="5334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localhost:8484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C817EE-428F-71CA-5D36-8A7AAB1B242C}"/>
              </a:ext>
            </a:extLst>
          </p:cNvPr>
          <p:cNvSpPr txBox="1"/>
          <p:nvPr/>
        </p:nvSpPr>
        <p:spPr>
          <a:xfrm>
            <a:off x="381000" y="514350"/>
            <a:ext cx="441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Jenkins</a:t>
            </a:r>
            <a:r>
              <a:rPr lang="en-US" sz="2400" dirty="0"/>
              <a:t> is a popular tool used in a CI/CD pipeline.</a:t>
            </a:r>
          </a:p>
          <a:p>
            <a:endParaRPr lang="en-US" sz="2400" dirty="0"/>
          </a:p>
          <a:p>
            <a:r>
              <a:rPr lang="en-US" sz="2400" dirty="0"/>
              <a:t>When new code is pushed, it kicks off an automated process of building, running tests, and deploying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72D02C-A5BD-0A00-F66E-EC3C2E81DF72}"/>
              </a:ext>
            </a:extLst>
          </p:cNvPr>
          <p:cNvSpPr txBox="1"/>
          <p:nvPr/>
        </p:nvSpPr>
        <p:spPr>
          <a:xfrm>
            <a:off x="341814" y="3429000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4"/>
              </a:rPr>
              <a:t>https://www.jenkins.io/security/advisories/</a:t>
            </a:r>
            <a:endParaRPr 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FECF33-09C5-E1B0-DBA2-78E318FC18E0}"/>
              </a:ext>
            </a:extLst>
          </p:cNvPr>
          <p:cNvSpPr txBox="1"/>
          <p:nvPr/>
        </p:nvSpPr>
        <p:spPr>
          <a:xfrm>
            <a:off x="513807" y="43434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have been many CVEs linked to Jenkins in the past 20 years…</a:t>
            </a:r>
          </a:p>
        </p:txBody>
      </p:sp>
      <p:pic>
        <p:nvPicPr>
          <p:cNvPr id="3074" name="Picture 2" descr="The Evil Patrick Meme Is the Newest 'SpongeBob' Meme">
            <a:extLst>
              <a:ext uri="{FF2B5EF4-FFF2-40B4-BE49-F238E27FC236}">
                <a16:creationId xmlns:a16="http://schemas.microsoft.com/office/drawing/2014/main" id="{B125BF5D-5280-0E93-9E4B-4EBEB20D5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000608"/>
            <a:ext cx="1276893" cy="127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Orange Mushroom (@OrangeyMushroom) / X">
            <a:extLst>
              <a:ext uri="{FF2B5EF4-FFF2-40B4-BE49-F238E27FC236}">
                <a16:creationId xmlns:a16="http://schemas.microsoft.com/office/drawing/2014/main" id="{E8AE11B1-A18D-7D8C-F882-16EBEC1FE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315686"/>
            <a:ext cx="841474" cy="841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C4CB299-F2A3-3003-D37B-71D56007B822}"/>
              </a:ext>
            </a:extLst>
          </p:cNvPr>
          <p:cNvSpPr txBox="1"/>
          <p:nvPr/>
        </p:nvSpPr>
        <p:spPr>
          <a:xfrm>
            <a:off x="5807397" y="5551757"/>
            <a:ext cx="489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see what Metasploit has about Jenkins…</a:t>
            </a:r>
          </a:p>
        </p:txBody>
      </p:sp>
    </p:spTree>
    <p:extLst>
      <p:ext uri="{BB962C8B-B14F-4D97-AF65-F5344CB8AC3E}">
        <p14:creationId xmlns:p14="http://schemas.microsoft.com/office/powerpoint/2010/main" val="2482898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AD2ED13-75AE-5A0A-03E5-1D9503683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58FD27B-54DC-F0D2-BF1A-BCA7DCA1453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BE23890-E741-6F9B-CCE8-9CE70814FAC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6445D20-12CD-C89F-0079-F4409475453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D3ACE75-6BD9-CF5E-379A-AA059DB9AFE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8B73D2-F0D6-11C1-E8D2-4E6EDFA2C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48284D-5EF5-EEE7-78C9-979F6AEB3B42}"/>
              </a:ext>
            </a:extLst>
          </p:cNvPr>
          <p:cNvSpPr txBox="1"/>
          <p:nvPr/>
        </p:nvSpPr>
        <p:spPr>
          <a:xfrm>
            <a:off x="76200" y="76200"/>
            <a:ext cx="4883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Searching for stuff in Metasploit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526B4D-77C7-DA5D-6FBE-40A91EBB7E54}"/>
              </a:ext>
            </a:extLst>
          </p:cNvPr>
          <p:cNvSpPr txBox="1"/>
          <p:nvPr/>
        </p:nvSpPr>
        <p:spPr>
          <a:xfrm>
            <a:off x="1143000" y="8382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think of Metasploit as a large catalog of different modules. Now you need to search for a specific exploit in the </a:t>
            </a:r>
            <a:r>
              <a:rPr lang="en-US" b="1" dirty="0" err="1">
                <a:latin typeface="Consolas" panose="020B0609020204030204" pitchFamily="49" charset="0"/>
              </a:rPr>
              <a:t>msfconsole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8B3EEB-FCD6-A301-6B40-B5F16099D3EA}"/>
              </a:ext>
            </a:extLst>
          </p:cNvPr>
          <p:cNvSpPr txBox="1"/>
          <p:nvPr/>
        </p:nvSpPr>
        <p:spPr>
          <a:xfrm>
            <a:off x="1171575" y="2508593"/>
            <a:ext cx="708559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search &lt;</a:t>
            </a:r>
            <a:r>
              <a:rPr lang="en-US" sz="2800" b="1" dirty="0" err="1">
                <a:latin typeface="Consolas" panose="020B0609020204030204" pitchFamily="49" charset="0"/>
              </a:rPr>
              <a:t>keyword:value</a:t>
            </a:r>
            <a:r>
              <a:rPr lang="en-US" sz="2800" b="1" dirty="0">
                <a:latin typeface="Consolas" panose="020B0609020204030204" pitchFamily="49" charset="0"/>
              </a:rPr>
              <a:t>&gt; </a:t>
            </a:r>
            <a:r>
              <a:rPr lang="en-US" sz="2800" b="1" dirty="0" err="1">
                <a:latin typeface="Consolas" panose="020B0609020204030204" pitchFamily="49" charset="0"/>
              </a:rPr>
              <a:t>type:exploit</a:t>
            </a:r>
            <a:endParaRPr lang="en-US" sz="2800" b="1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1E54DC-7DA5-6999-9A44-99DE8699DB16}"/>
              </a:ext>
            </a:extLst>
          </p:cNvPr>
          <p:cNvSpPr txBox="1"/>
          <p:nvPr/>
        </p:nvSpPr>
        <p:spPr>
          <a:xfrm>
            <a:off x="942413" y="3484000"/>
            <a:ext cx="87831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Some of the keywords</a:t>
            </a:r>
          </a:p>
          <a:p>
            <a:endParaRPr lang="en-US" sz="2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cve</a:t>
            </a:r>
            <a:r>
              <a:rPr lang="en-US" sz="2400" dirty="0"/>
              <a:t>- a specific CVE ID (ex. </a:t>
            </a:r>
            <a:r>
              <a:rPr lang="en-US" sz="2400" b="1" dirty="0">
                <a:latin typeface="Consolas" panose="020B0609020204030204" pitchFamily="49" charset="0"/>
              </a:rPr>
              <a:t>cve:2024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platform</a:t>
            </a:r>
            <a:r>
              <a:rPr lang="en-US" sz="2400" dirty="0"/>
              <a:t>- victim operating system (ex. </a:t>
            </a:r>
            <a:r>
              <a:rPr lang="en-US" sz="2400" b="1" dirty="0">
                <a:latin typeface="Consolas" panose="020B0609020204030204" pitchFamily="49" charset="0"/>
              </a:rPr>
              <a:t>platform:-windows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rank</a:t>
            </a:r>
            <a:r>
              <a:rPr lang="en-US" sz="2400" dirty="0"/>
              <a:t>- how “effective” of an exploit it is (ex. </a:t>
            </a:r>
            <a:r>
              <a:rPr lang="en-US" sz="2400" b="1" dirty="0" err="1">
                <a:latin typeface="Consolas" panose="020B0609020204030204" pitchFamily="49" charset="0"/>
              </a:rPr>
              <a:t>rank:good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port</a:t>
            </a:r>
            <a:r>
              <a:rPr lang="en-US" sz="2400" dirty="0"/>
              <a:t>- exploits that target a specific port (ex. </a:t>
            </a:r>
            <a:r>
              <a:rPr lang="en-US" sz="2400" b="1" dirty="0">
                <a:latin typeface="Consolas" panose="020B0609020204030204" pitchFamily="49" charset="0"/>
              </a:rPr>
              <a:t>port:22</a:t>
            </a:r>
            <a:r>
              <a:rPr lang="en-US" sz="24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6C6A26-299A-47CE-8771-1CB2AE32F6DD}"/>
              </a:ext>
            </a:extLst>
          </p:cNvPr>
          <p:cNvSpPr txBox="1"/>
          <p:nvPr/>
        </p:nvSpPr>
        <p:spPr>
          <a:xfrm>
            <a:off x="1171575" y="1696619"/>
            <a:ext cx="25506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search log4j</a:t>
            </a:r>
          </a:p>
        </p:txBody>
      </p:sp>
    </p:spTree>
    <p:extLst>
      <p:ext uri="{BB962C8B-B14F-4D97-AF65-F5344CB8AC3E}">
        <p14:creationId xmlns:p14="http://schemas.microsoft.com/office/powerpoint/2010/main" val="1707264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E07DE8F-57DE-DFF4-9931-41F6C7657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E279C01-00F1-FCCF-3A85-D825B133150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DF2D74E-480E-8856-B615-F5E44208D0D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A23F0DF-6AA7-B5D1-6EAA-BCA4F8A442D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A66C352-362B-E93B-0B4B-8DECD822FED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B8B108-CD46-B606-AE48-B7E927CDE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F7365D-9017-1C19-583D-93DEB22FB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00"/>
            <a:ext cx="12192000" cy="5715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C9FA7D-0047-003F-E6E3-86EEBC72E102}"/>
              </a:ext>
            </a:extLst>
          </p:cNvPr>
          <p:cNvSpPr txBox="1"/>
          <p:nvPr/>
        </p:nvSpPr>
        <p:spPr>
          <a:xfrm>
            <a:off x="152400" y="0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search for modules that have to do with log4j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F7D339-EDD3-BB5F-05A3-EC05AF783B80}"/>
              </a:ext>
            </a:extLst>
          </p:cNvPr>
          <p:cNvSpPr txBox="1"/>
          <p:nvPr/>
        </p:nvSpPr>
        <p:spPr>
          <a:xfrm>
            <a:off x="142875" y="6107668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16 different modules we can use</a:t>
            </a:r>
          </a:p>
        </p:txBody>
      </p:sp>
    </p:spTree>
    <p:extLst>
      <p:ext uri="{BB962C8B-B14F-4D97-AF65-F5344CB8AC3E}">
        <p14:creationId xmlns:p14="http://schemas.microsoft.com/office/powerpoint/2010/main" val="1709157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83C35DD-305C-0B65-55B1-412973BD1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9746965-BD5B-C048-B402-B8ADE174E40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4EFE151-7C1C-D1EA-D466-62408776131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0FEC8C9-A3CB-7C70-850D-569AC22251B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C3EF784-5996-A478-B6D0-F24BF913B34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6391F9-605F-B061-E4EA-DD05E716E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A1A9E0-0E34-7F19-4033-BC3AAD43C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00"/>
            <a:ext cx="12192000" cy="5715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E12DDF-C925-3419-F86C-54304A66D457}"/>
              </a:ext>
            </a:extLst>
          </p:cNvPr>
          <p:cNvSpPr txBox="1"/>
          <p:nvPr/>
        </p:nvSpPr>
        <p:spPr>
          <a:xfrm>
            <a:off x="152400" y="0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search for modules that have to do with log4j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868F96-7BBB-A4F0-1C59-544B0DEA22A7}"/>
              </a:ext>
            </a:extLst>
          </p:cNvPr>
          <p:cNvSpPr txBox="1"/>
          <p:nvPr/>
        </p:nvSpPr>
        <p:spPr>
          <a:xfrm>
            <a:off x="142875" y="6107668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16 different modules we can use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D9DEFB-04D5-090A-D766-E653C355B02E}"/>
              </a:ext>
            </a:extLst>
          </p:cNvPr>
          <p:cNvSpPr/>
          <p:nvPr/>
        </p:nvSpPr>
        <p:spPr>
          <a:xfrm>
            <a:off x="0" y="1371600"/>
            <a:ext cx="533400" cy="3962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C103D9-958D-25FE-ED12-2FB223BAC9E8}"/>
              </a:ext>
            </a:extLst>
          </p:cNvPr>
          <p:cNvSpPr/>
          <p:nvPr/>
        </p:nvSpPr>
        <p:spPr>
          <a:xfrm>
            <a:off x="2736263" y="2209800"/>
            <a:ext cx="3131137" cy="685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we decide which module to use, we can use the #</a:t>
            </a:r>
          </a:p>
        </p:txBody>
      </p:sp>
    </p:spTree>
    <p:extLst>
      <p:ext uri="{BB962C8B-B14F-4D97-AF65-F5344CB8AC3E}">
        <p14:creationId xmlns:p14="http://schemas.microsoft.com/office/powerpoint/2010/main" val="4228026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DD8187C-5C4A-66FA-55B3-1733945B8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84FCB45-6061-BDE9-30CB-BCF7CFED871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21B73C6-B1E3-3AE1-08D4-DA5D26E85CE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8DD6157-E3AD-23DE-0352-E05ABFF1697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7CB6397-6646-D105-3646-860411D3048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86D2DA-3E85-BF72-92FE-CFA45CE43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1A7906-9781-805B-8320-34A95A60A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00"/>
            <a:ext cx="12192000" cy="5715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927E33-88A4-8085-ECEB-8F8E15503D0A}"/>
              </a:ext>
            </a:extLst>
          </p:cNvPr>
          <p:cNvSpPr txBox="1"/>
          <p:nvPr/>
        </p:nvSpPr>
        <p:spPr>
          <a:xfrm>
            <a:off x="152400" y="0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search for modules that have to do with log4j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F446F9-6A0B-D293-E931-E9855BFEE4AA}"/>
              </a:ext>
            </a:extLst>
          </p:cNvPr>
          <p:cNvSpPr txBox="1"/>
          <p:nvPr/>
        </p:nvSpPr>
        <p:spPr>
          <a:xfrm>
            <a:off x="142875" y="6107668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16 different modules we can use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4A4E1-4692-3B80-AC76-61D15748A777}"/>
              </a:ext>
            </a:extLst>
          </p:cNvPr>
          <p:cNvSpPr/>
          <p:nvPr/>
        </p:nvSpPr>
        <p:spPr>
          <a:xfrm>
            <a:off x="533400" y="1371600"/>
            <a:ext cx="3352800" cy="3962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B7F5DD-5496-885B-FFF8-0E5AA2C1C544}"/>
              </a:ext>
            </a:extLst>
          </p:cNvPr>
          <p:cNvSpPr/>
          <p:nvPr/>
        </p:nvSpPr>
        <p:spPr>
          <a:xfrm>
            <a:off x="3962400" y="2057400"/>
            <a:ext cx="3131137" cy="685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name and keywords</a:t>
            </a:r>
          </a:p>
        </p:txBody>
      </p:sp>
    </p:spTree>
    <p:extLst>
      <p:ext uri="{BB962C8B-B14F-4D97-AF65-F5344CB8AC3E}">
        <p14:creationId xmlns:p14="http://schemas.microsoft.com/office/powerpoint/2010/main" val="894317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1A68823-E8C7-0A42-31EF-073223160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478FF5E-74CF-23B8-7BA7-145BB83E3EF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6C4B8F1-3772-BDB7-9519-36F37EEE4E6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ED38040-AD0D-845B-4F24-640D2C56DD7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645BBA3-736C-BDF4-E978-B6B0F6FEEE5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9F05A2-6023-087E-CB1C-0A1666709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45E3A2-A6F0-9D6A-70F3-E974512A9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00"/>
            <a:ext cx="12192000" cy="5715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F4040A-13D0-7DAB-B119-E7C0CA3FFE79}"/>
              </a:ext>
            </a:extLst>
          </p:cNvPr>
          <p:cNvSpPr txBox="1"/>
          <p:nvPr/>
        </p:nvSpPr>
        <p:spPr>
          <a:xfrm>
            <a:off x="152400" y="0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search for modules that have to do with log4j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01C10-6EFA-0845-AF35-5DD121EE110B}"/>
              </a:ext>
            </a:extLst>
          </p:cNvPr>
          <p:cNvSpPr txBox="1"/>
          <p:nvPr/>
        </p:nvSpPr>
        <p:spPr>
          <a:xfrm>
            <a:off x="142875" y="6107668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16 different modules we can use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EF8CA4-5B36-CBD1-E62F-99A9884A9EF9}"/>
              </a:ext>
            </a:extLst>
          </p:cNvPr>
          <p:cNvSpPr/>
          <p:nvPr/>
        </p:nvSpPr>
        <p:spPr>
          <a:xfrm>
            <a:off x="3886200" y="1257300"/>
            <a:ext cx="1219200" cy="3962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2FAAE4-5100-4587-EAA5-CD76038EDCBF}"/>
              </a:ext>
            </a:extLst>
          </p:cNvPr>
          <p:cNvSpPr/>
          <p:nvPr/>
        </p:nvSpPr>
        <p:spPr>
          <a:xfrm>
            <a:off x="5257800" y="2133600"/>
            <a:ext cx="3131137" cy="685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the vulnerability was disclosed</a:t>
            </a:r>
          </a:p>
        </p:txBody>
      </p:sp>
    </p:spTree>
    <p:extLst>
      <p:ext uri="{BB962C8B-B14F-4D97-AF65-F5344CB8AC3E}">
        <p14:creationId xmlns:p14="http://schemas.microsoft.com/office/powerpoint/2010/main" val="3694438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D69D717-4833-3140-B684-915AB3B36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DBC4439-6322-270C-F463-46431797CC7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931B35F-956E-0F07-01BF-AFC6981946E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89064E1-1BDF-D6B9-5017-934797ABA56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2527EBC-9EFC-CFFA-7E3E-3677B029A70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CADDF6-43DF-1120-4F6F-9E11102E3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05BF62-F95E-57CB-7D30-319C29ECF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00"/>
            <a:ext cx="12192000" cy="5715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48DB8B-C77C-4BFB-84DA-19CD6F789D8E}"/>
              </a:ext>
            </a:extLst>
          </p:cNvPr>
          <p:cNvSpPr txBox="1"/>
          <p:nvPr/>
        </p:nvSpPr>
        <p:spPr>
          <a:xfrm>
            <a:off x="152400" y="0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search for modules that have to do with log4j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D2681F-FAD6-B384-A875-42E01B71A37E}"/>
              </a:ext>
            </a:extLst>
          </p:cNvPr>
          <p:cNvSpPr txBox="1"/>
          <p:nvPr/>
        </p:nvSpPr>
        <p:spPr>
          <a:xfrm>
            <a:off x="142875" y="6107668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16 different modules we can use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5F6926-1FEB-5997-A00C-B3130053BFAF}"/>
              </a:ext>
            </a:extLst>
          </p:cNvPr>
          <p:cNvSpPr/>
          <p:nvPr/>
        </p:nvSpPr>
        <p:spPr>
          <a:xfrm>
            <a:off x="5105400" y="1257300"/>
            <a:ext cx="762000" cy="3962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BD5034-5888-7A32-26C0-E1930A100531}"/>
              </a:ext>
            </a:extLst>
          </p:cNvPr>
          <p:cNvSpPr/>
          <p:nvPr/>
        </p:nvSpPr>
        <p:spPr>
          <a:xfrm>
            <a:off x="1752600" y="2133600"/>
            <a:ext cx="3131137" cy="685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rank is how likely it is to disrupt or crash the service</a:t>
            </a:r>
          </a:p>
        </p:txBody>
      </p:sp>
    </p:spTree>
    <p:extLst>
      <p:ext uri="{BB962C8B-B14F-4D97-AF65-F5344CB8AC3E}">
        <p14:creationId xmlns:p14="http://schemas.microsoft.com/office/powerpoint/2010/main" val="2243839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6F42DD4-52FE-CA72-95E1-4060B1B67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5157DCF-E11B-7F6F-8601-A97048C30CF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D680A50-B347-FBA9-18C8-CAE3DA0F512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799679F-9CE8-182A-517B-43353C70E78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873B794-B56D-96CA-2F57-4311B3056D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5DB5EA-8638-0372-389C-3A36F1022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CB0D29-91A1-21F5-D423-BDBBDA5E9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00"/>
            <a:ext cx="12192000" cy="5715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CB5FA3-AE31-5C8B-C594-62B75D5C9791}"/>
              </a:ext>
            </a:extLst>
          </p:cNvPr>
          <p:cNvSpPr txBox="1"/>
          <p:nvPr/>
        </p:nvSpPr>
        <p:spPr>
          <a:xfrm>
            <a:off x="152400" y="0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search for modules that have to do with log4j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A4D49E-87B8-142B-42AC-75E408EF80C0}"/>
              </a:ext>
            </a:extLst>
          </p:cNvPr>
          <p:cNvSpPr txBox="1"/>
          <p:nvPr/>
        </p:nvSpPr>
        <p:spPr>
          <a:xfrm>
            <a:off x="142875" y="6107668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16 different modules we can use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E3DFFC-7562-0D7B-DC89-D65510772A3C}"/>
              </a:ext>
            </a:extLst>
          </p:cNvPr>
          <p:cNvSpPr/>
          <p:nvPr/>
        </p:nvSpPr>
        <p:spPr>
          <a:xfrm>
            <a:off x="5105400" y="1257300"/>
            <a:ext cx="762000" cy="3962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C1206D-DC91-0140-61D7-B573A01DEA28}"/>
              </a:ext>
            </a:extLst>
          </p:cNvPr>
          <p:cNvSpPr/>
          <p:nvPr/>
        </p:nvSpPr>
        <p:spPr>
          <a:xfrm>
            <a:off x="1752600" y="2133600"/>
            <a:ext cx="3131137" cy="685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rank is how likely it is to disrupt or crash the service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AF1335-95AC-E7C4-EBCE-876D6A7F9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297" y="1099414"/>
            <a:ext cx="10789406" cy="410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6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AA7A407-FDE2-9EEC-128C-8742DAE2D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20A9385-0053-D8F4-8F48-5EB2826C932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1A97D24-0638-8F7F-7811-9305DF6087D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E3F64DE-065F-F57B-22FA-33BDF680ACA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C81B89C-BAB5-F2F0-F932-3C3868BFE75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3A1457-A817-597D-BAE1-9FEC7FCFB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A12AF93-1A7E-79C9-C724-9D42F2F96FAF}"/>
              </a:ext>
            </a:extLst>
          </p:cNvPr>
          <p:cNvSpPr txBox="1"/>
          <p:nvPr/>
        </p:nvSpPr>
        <p:spPr>
          <a:xfrm>
            <a:off x="152400" y="76200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Announcements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BBF63C-8AFA-085D-C723-5C2C085E227D}"/>
              </a:ext>
            </a:extLst>
          </p:cNvPr>
          <p:cNvSpPr txBox="1"/>
          <p:nvPr/>
        </p:nvSpPr>
        <p:spPr>
          <a:xfrm>
            <a:off x="1828800" y="2209800"/>
            <a:ext cx="7997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Friday will be a workday for HW4 and HW5</a:t>
            </a:r>
          </a:p>
        </p:txBody>
      </p:sp>
    </p:spTree>
    <p:extLst>
      <p:ext uri="{BB962C8B-B14F-4D97-AF65-F5344CB8AC3E}">
        <p14:creationId xmlns:p14="http://schemas.microsoft.com/office/powerpoint/2010/main" val="1550422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AEC779F-9F8F-37F2-79BA-3DC2FD37E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F70D9AF-99D6-ED6A-4ACD-E7519C7665F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145E3B6-7A05-80F2-90CD-53811C2CCFF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CA26785-A418-3866-C7DD-98C1DE29992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7C309DA-04A2-6654-9D41-4F6B26C5BB8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9DCE34-9B58-2285-5712-CA685A7AA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01AEFE-174F-2F09-AEB7-1AD75560B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00"/>
            <a:ext cx="12192000" cy="5715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6767D5-1CC3-E22D-59F5-CCB65ADD116D}"/>
              </a:ext>
            </a:extLst>
          </p:cNvPr>
          <p:cNvSpPr txBox="1"/>
          <p:nvPr/>
        </p:nvSpPr>
        <p:spPr>
          <a:xfrm>
            <a:off x="152400" y="0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search for modules that have to do with log4j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77E3E3-8FE6-9371-8512-8B61E42C0A48}"/>
              </a:ext>
            </a:extLst>
          </p:cNvPr>
          <p:cNvSpPr/>
          <p:nvPr/>
        </p:nvSpPr>
        <p:spPr>
          <a:xfrm>
            <a:off x="152400" y="1733550"/>
            <a:ext cx="8763000" cy="12382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DC75B9-711E-A5B5-EA96-2E3FAEA82A39}"/>
              </a:ext>
            </a:extLst>
          </p:cNvPr>
          <p:cNvSpPr/>
          <p:nvPr/>
        </p:nvSpPr>
        <p:spPr>
          <a:xfrm>
            <a:off x="2793414" y="3162300"/>
            <a:ext cx="48006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an exploit module for Log4J that will inject the payload in an HTTP header</a:t>
            </a:r>
          </a:p>
        </p:txBody>
      </p:sp>
    </p:spTree>
    <p:extLst>
      <p:ext uri="{BB962C8B-B14F-4D97-AF65-F5344CB8AC3E}">
        <p14:creationId xmlns:p14="http://schemas.microsoft.com/office/powerpoint/2010/main" val="1371812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3212B67-95ED-38C3-4B1D-F599BE272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F109AD2-96DD-ED73-F4F0-0DB3F0C1277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5E1E629-0636-387C-632D-929BED39024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31CE3FF-5713-CF78-CA3B-CE63410CB02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10CFD8C-37B3-0FEE-FB69-306B81EA12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388DB5-CCBB-BE74-E6D8-A99B4B1E1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3BE339-939F-4FAD-00FB-F451FA977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00"/>
            <a:ext cx="12192000" cy="5715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51EB28-86E4-58E4-A1E1-3203DE10B842}"/>
              </a:ext>
            </a:extLst>
          </p:cNvPr>
          <p:cNvSpPr txBox="1"/>
          <p:nvPr/>
        </p:nvSpPr>
        <p:spPr>
          <a:xfrm>
            <a:off x="152400" y="0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search for modules that have to do with log4j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573659-C443-7233-A4E8-FF18DC9CDA77}"/>
              </a:ext>
            </a:extLst>
          </p:cNvPr>
          <p:cNvSpPr/>
          <p:nvPr/>
        </p:nvSpPr>
        <p:spPr>
          <a:xfrm>
            <a:off x="228600" y="2959799"/>
            <a:ext cx="8763000" cy="6216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E4DE51-A323-8E8C-7C44-BA1412B6708F}"/>
              </a:ext>
            </a:extLst>
          </p:cNvPr>
          <p:cNvSpPr/>
          <p:nvPr/>
        </p:nvSpPr>
        <p:spPr>
          <a:xfrm>
            <a:off x="3695700" y="3924300"/>
            <a:ext cx="48006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an auxiliary module that will scan a remote host to look for the Log4J vulnerability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1383C5C-73EF-BDF9-EE47-3DBF6DA58A05}"/>
                  </a:ext>
                </a:extLst>
              </p14:cNvPr>
              <p14:cNvContentPartPr/>
              <p14:nvPr/>
            </p14:nvContentPartPr>
            <p14:xfrm>
              <a:off x="462060" y="3066015"/>
              <a:ext cx="770760" cy="30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1383C5C-73EF-BDF9-EE47-3DBF6DA58A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8420" y="2958015"/>
                <a:ext cx="878400" cy="24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8816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4934624-6ACB-A983-3D79-0DE94A7B5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D329C7D-4A82-2F08-B8A0-F0D56871CC8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25B9EB1-5D9D-1809-3D2B-5CB1C00F476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9D3EEB0-D4BE-78F3-3744-1A57899C948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CD3CD67-E95A-AA04-5B3A-BF3BCDEC905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84CC5A-8A86-06D1-CE7D-2BCCEE496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FCB316-E071-CAFE-63AB-6FCAE52A5480}"/>
              </a:ext>
            </a:extLst>
          </p:cNvPr>
          <p:cNvSpPr txBox="1"/>
          <p:nvPr/>
        </p:nvSpPr>
        <p:spPr>
          <a:xfrm>
            <a:off x="152400" y="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 to Jenkins.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1224B-6D39-3C79-A3EB-B3220A7900A8}"/>
              </a:ext>
            </a:extLst>
          </p:cNvPr>
          <p:cNvSpPr txBox="1"/>
          <p:nvPr/>
        </p:nvSpPr>
        <p:spPr>
          <a:xfrm>
            <a:off x="1898867" y="0"/>
            <a:ext cx="819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know the target is a windows machine using a Jenkins server on port 8484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EB8EED-A10B-40BD-C6D4-28C1CE0DD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9600"/>
            <a:ext cx="12192000" cy="332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13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93B3D17-E4EC-7C9B-35E9-20301B488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52C644B-63A5-154D-3C6D-71E60B55274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53C8A1C-D78F-DA2C-E497-69C9D362A21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EA692E7-2BFE-D94C-A9AA-C870CFFA35E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6F19593-39F3-73F8-1B18-80BAF884768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12EDB6-F117-19BE-767D-EA0A0EA62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D0F5E5-2788-0A33-FDCB-7441E83F47DF}"/>
              </a:ext>
            </a:extLst>
          </p:cNvPr>
          <p:cNvSpPr txBox="1"/>
          <p:nvPr/>
        </p:nvSpPr>
        <p:spPr>
          <a:xfrm>
            <a:off x="152400" y="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 to Jenkins.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AE1ED-2A7B-6E7D-935A-236FA047A42C}"/>
              </a:ext>
            </a:extLst>
          </p:cNvPr>
          <p:cNvSpPr txBox="1"/>
          <p:nvPr/>
        </p:nvSpPr>
        <p:spPr>
          <a:xfrm>
            <a:off x="1898867" y="0"/>
            <a:ext cx="819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know the target is a windows machine using a Jenkins server on port 8484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8D2375-8B6A-6F1B-9639-1D5B699F1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9600"/>
            <a:ext cx="12192000" cy="332981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D8AEC0-00C1-0099-532E-6FF802AC274F}"/>
                  </a:ext>
                </a:extLst>
              </p14:cNvPr>
              <p14:cNvContentPartPr/>
              <p14:nvPr/>
            </p14:nvContentPartPr>
            <p14:xfrm>
              <a:off x="116820" y="3038655"/>
              <a:ext cx="111960" cy="242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D8AEC0-00C1-0099-532E-6FF802AC27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180" y="3021015"/>
                <a:ext cx="14760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9285100-CFB5-0712-150E-A1C689A920A3}"/>
                  </a:ext>
                </a:extLst>
              </p14:cNvPr>
              <p14:cNvContentPartPr/>
              <p14:nvPr/>
            </p14:nvContentPartPr>
            <p14:xfrm>
              <a:off x="9982980" y="3076455"/>
              <a:ext cx="212040" cy="257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9285100-CFB5-0712-150E-A1C689A920A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65340" y="3058455"/>
                <a:ext cx="247680" cy="2934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589EACE-5D47-6D18-BAA7-04C458424050}"/>
              </a:ext>
            </a:extLst>
          </p:cNvPr>
          <p:cNvSpPr txBox="1"/>
          <p:nvPr/>
        </p:nvSpPr>
        <p:spPr>
          <a:xfrm>
            <a:off x="7345385" y="3280935"/>
            <a:ext cx="3902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Let’s look at this exploit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12F220-CBC4-9472-1351-F986C99A09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4648200"/>
            <a:ext cx="4068642" cy="8191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D52CE1-F073-580A-024C-E01BB9B5A7C0}"/>
              </a:ext>
            </a:extLst>
          </p:cNvPr>
          <p:cNvSpPr txBox="1"/>
          <p:nvPr/>
        </p:nvSpPr>
        <p:spPr>
          <a:xfrm>
            <a:off x="4544892" y="4857740"/>
            <a:ext cx="6514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This will give us a detailed description of the exploit</a:t>
            </a:r>
          </a:p>
        </p:txBody>
      </p:sp>
    </p:spTree>
    <p:extLst>
      <p:ext uri="{BB962C8B-B14F-4D97-AF65-F5344CB8AC3E}">
        <p14:creationId xmlns:p14="http://schemas.microsoft.com/office/powerpoint/2010/main" val="29429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62C396C-ABAF-0325-ADAE-9CDA36608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1AD3B96-F2F4-5FFC-C4A4-09F3FBEF28F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C52F239-7BB7-3096-8371-18B91647A18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232479C-23BD-615A-54AA-37A25A3D4C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314C2A4-6A64-3E74-D3CB-F105D98F62E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150A1F-33BD-B35B-9D93-4D18E0EA8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BE2B8E-1BDF-EF87-F8E2-751AFDFDD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1" y="228600"/>
            <a:ext cx="4724399" cy="5982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46783F1-DE8A-CDFD-D924-E9733FE0D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228600"/>
            <a:ext cx="8033385" cy="59824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B772064-3120-9741-D7C6-5259FD578A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4736" y="1066800"/>
            <a:ext cx="5816525" cy="733538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EF9DA15-2C6B-22DC-3BBF-8DA7C5F6536E}"/>
              </a:ext>
            </a:extLst>
          </p:cNvPr>
          <p:cNvSpPr txBox="1"/>
          <p:nvPr/>
        </p:nvSpPr>
        <p:spPr>
          <a:xfrm>
            <a:off x="6184737" y="1898058"/>
            <a:ext cx="51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Ok… so this seems to be a RCE exploit where we can execute arbitrary OS commands</a:t>
            </a:r>
          </a:p>
        </p:txBody>
      </p:sp>
    </p:spTree>
    <p:extLst>
      <p:ext uri="{BB962C8B-B14F-4D97-AF65-F5344CB8AC3E}">
        <p14:creationId xmlns:p14="http://schemas.microsoft.com/office/powerpoint/2010/main" val="2125936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FC38042-EA30-61E7-536E-CE96A7EE2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EB91D09-CAF7-3FF4-FD7D-C365139896D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5CD8FA4-1822-D0F0-E819-14A0DCF698A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98D90C5-CD32-8364-9DBD-1188B29C403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F86C0C8-1BA5-31D8-482A-54D367EB6A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4E056C-7ABF-B0BD-8705-7A8BCED58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DBACC2-7A7A-B234-6784-1C726E368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1" y="228600"/>
            <a:ext cx="4724399" cy="5982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9A0B11-28BA-940B-518E-7B2822ABA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228600"/>
            <a:ext cx="8033385" cy="59824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46AD79F-B853-38A6-4D7E-AD76865E0E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4736" y="1066800"/>
            <a:ext cx="5816525" cy="733538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F09B0A3-67BD-5F05-5E77-145236A8768B}"/>
              </a:ext>
            </a:extLst>
          </p:cNvPr>
          <p:cNvSpPr txBox="1"/>
          <p:nvPr/>
        </p:nvSpPr>
        <p:spPr>
          <a:xfrm>
            <a:off x="6184737" y="1898058"/>
            <a:ext cx="515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Ok… so this seems to be a RCE exploit where we can execute arbitrary OS commands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9CBE2-0F2F-E6A9-C23B-7CA0C27B9673}"/>
              </a:ext>
            </a:extLst>
          </p:cNvPr>
          <p:cNvSpPr/>
          <p:nvPr/>
        </p:nvSpPr>
        <p:spPr>
          <a:xfrm>
            <a:off x="4953000" y="4114800"/>
            <a:ext cx="1295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50144F-D48E-63D8-00ED-425CD11390E1}"/>
              </a:ext>
            </a:extLst>
          </p:cNvPr>
          <p:cNvSpPr/>
          <p:nvPr/>
        </p:nvSpPr>
        <p:spPr>
          <a:xfrm>
            <a:off x="4994112" y="5029200"/>
            <a:ext cx="1101888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1EE85F-227D-DAA9-0D62-B60BD439FBEE}"/>
              </a:ext>
            </a:extLst>
          </p:cNvPr>
          <p:cNvSpPr txBox="1"/>
          <p:nvPr/>
        </p:nvSpPr>
        <p:spPr>
          <a:xfrm>
            <a:off x="2209800" y="3025676"/>
            <a:ext cx="1828800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must provide the remote IP address, remote port, and URL path to the Jenkins application</a:t>
            </a:r>
          </a:p>
        </p:txBody>
      </p:sp>
    </p:spTree>
    <p:extLst>
      <p:ext uri="{BB962C8B-B14F-4D97-AF65-F5344CB8AC3E}">
        <p14:creationId xmlns:p14="http://schemas.microsoft.com/office/powerpoint/2010/main" val="158625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490B1E3-79BE-22EA-2DB6-759483C90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9004035-8CD0-E46B-3FCB-1E94352D15E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68E8F96-8F60-B8D6-9DCA-A73BD7924DD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4FF8421-3646-4221-5CA2-6BD0F90CE7F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3B154F2-16B8-F206-F266-CE9CF91FB26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E586B3-EE98-1C4A-E6B6-A1CCADDD6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E73ADC-0B37-9F8C-37F4-24C510DEE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28600"/>
            <a:ext cx="7059010" cy="714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31CCFD-8E7D-4DCA-B360-4F9182A32A4E}"/>
              </a:ext>
            </a:extLst>
          </p:cNvPr>
          <p:cNvSpPr txBox="1"/>
          <p:nvPr/>
        </p:nvSpPr>
        <p:spPr>
          <a:xfrm>
            <a:off x="7467600" y="262671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“use” keyword is used to load the exploit and prepare for execution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76A5D1-63B2-DC63-1B77-ADE300472649}"/>
              </a:ext>
            </a:extLst>
          </p:cNvPr>
          <p:cNvSpPr txBox="1"/>
          <p:nvPr/>
        </p:nvSpPr>
        <p:spPr>
          <a:xfrm>
            <a:off x="762000" y="1143000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provide a specific payload (which OS command we want to run). By default, the payload will be to summon a </a:t>
            </a:r>
            <a:r>
              <a:rPr lang="en-US" b="1" dirty="0"/>
              <a:t>reverse shell </a:t>
            </a:r>
            <a:r>
              <a:rPr lang="en-US" dirty="0"/>
              <a:t>on the target machine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6C3A0E-07DE-BC46-C34F-3CFBCAFA95D7}"/>
              </a:ext>
            </a:extLst>
          </p:cNvPr>
          <p:cNvSpPr txBox="1"/>
          <p:nvPr/>
        </p:nvSpPr>
        <p:spPr>
          <a:xfrm>
            <a:off x="952500" y="21336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reverse shell is a shell that is created on a victim’s remote machine, and the input, output, and standard error come from the attacker</a:t>
            </a:r>
          </a:p>
        </p:txBody>
      </p:sp>
      <p:pic>
        <p:nvPicPr>
          <p:cNvPr id="14" name="Graphic 13" descr="Computer with solid fill">
            <a:extLst>
              <a:ext uri="{FF2B5EF4-FFF2-40B4-BE49-F238E27FC236}">
                <a16:creationId xmlns:a16="http://schemas.microsoft.com/office/drawing/2014/main" id="{E3AD5F2F-7052-D3C5-C07B-40A036ADE2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63000" y="3510758"/>
            <a:ext cx="1600200" cy="1600200"/>
          </a:xfrm>
          <a:prstGeom prst="rect">
            <a:avLst/>
          </a:prstGeom>
        </p:spPr>
      </p:pic>
      <p:pic>
        <p:nvPicPr>
          <p:cNvPr id="15" name="Graphic 14" descr="Computer with solid fill">
            <a:extLst>
              <a:ext uri="{FF2B5EF4-FFF2-40B4-BE49-F238E27FC236}">
                <a16:creationId xmlns:a16="http://schemas.microsoft.com/office/drawing/2014/main" id="{A7F2ED0F-220B-EFC5-54CA-D65407232B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129" y="3565720"/>
            <a:ext cx="1676400" cy="1676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0B3A0F6-C844-57FA-7BB4-2C34EE9C1C62}"/>
              </a:ext>
            </a:extLst>
          </p:cNvPr>
          <p:cNvSpPr txBox="1"/>
          <p:nvPr/>
        </p:nvSpPr>
        <p:spPr>
          <a:xfrm>
            <a:off x="8782052" y="488813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Kali Linux</a:t>
            </a:r>
          </a:p>
        </p:txBody>
      </p:sp>
      <p:pic>
        <p:nvPicPr>
          <p:cNvPr id="20" name="Picture 2" descr="Metasploitable – Secuneus Tech | Learn Cyber Security">
            <a:extLst>
              <a:ext uri="{FF2B5EF4-FFF2-40B4-BE49-F238E27FC236}">
                <a16:creationId xmlns:a16="http://schemas.microsoft.com/office/drawing/2014/main" id="{E6CE746D-7B14-C924-8C77-B5375EB49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3914578"/>
            <a:ext cx="555704" cy="55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B9A26E2-1C9D-1188-80F4-043CBBF77F16}"/>
              </a:ext>
            </a:extLst>
          </p:cNvPr>
          <p:cNvSpPr txBox="1"/>
          <p:nvPr/>
        </p:nvSpPr>
        <p:spPr>
          <a:xfrm>
            <a:off x="8697894" y="5126591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“The pen tester”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2B85D7-0151-8134-5FA0-9F5650F41756}"/>
              </a:ext>
            </a:extLst>
          </p:cNvPr>
          <p:cNvSpPr txBox="1"/>
          <p:nvPr/>
        </p:nvSpPr>
        <p:spPr>
          <a:xfrm>
            <a:off x="8782052" y="34544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192.168.1.5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F03048-C6D6-6942-72A0-10AE2AB9B0E3}"/>
              </a:ext>
            </a:extLst>
          </p:cNvPr>
          <p:cNvSpPr txBox="1"/>
          <p:nvPr/>
        </p:nvSpPr>
        <p:spPr>
          <a:xfrm>
            <a:off x="582206" y="354746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192.168.1.4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9FCCEC-81C2-27C7-F21A-A529B50BB3FF}"/>
              </a:ext>
            </a:extLst>
          </p:cNvPr>
          <p:cNvSpPr txBox="1"/>
          <p:nvPr/>
        </p:nvSpPr>
        <p:spPr>
          <a:xfrm>
            <a:off x="526129" y="5181256"/>
            <a:ext cx="1747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“Target Machine”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E93A43-32B2-D64F-1CFE-B87BEA4C3C16}"/>
              </a:ext>
            </a:extLst>
          </p:cNvPr>
          <p:cNvSpPr txBox="1"/>
          <p:nvPr/>
        </p:nvSpPr>
        <p:spPr>
          <a:xfrm>
            <a:off x="274278" y="4937278"/>
            <a:ext cx="229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Windows 2008 Server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100F5E0-BCFD-7E77-19E0-12886473E3D1}"/>
              </a:ext>
            </a:extLst>
          </p:cNvPr>
          <p:cNvSpPr/>
          <p:nvPr/>
        </p:nvSpPr>
        <p:spPr>
          <a:xfrm>
            <a:off x="7132523" y="3894562"/>
            <a:ext cx="1847852" cy="646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Listener</a:t>
            </a:r>
          </a:p>
          <a:p>
            <a:pPr algn="ctr"/>
            <a:r>
              <a:rPr lang="en-US" dirty="0"/>
              <a:t>Port 8080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F0E47BE-F2F2-5DCD-1462-7DE703387279}"/>
                  </a:ext>
                </a:extLst>
              </p14:cNvPr>
              <p14:cNvContentPartPr/>
              <p14:nvPr/>
            </p14:nvContentPartPr>
            <p14:xfrm>
              <a:off x="2718440" y="3135460"/>
              <a:ext cx="5955840" cy="8197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F0E47BE-F2F2-5DCD-1462-7DE70338727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09440" y="3126460"/>
                <a:ext cx="5973480" cy="83736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CF852B6-74CC-270C-849F-DFCA63D540D9}"/>
              </a:ext>
            </a:extLst>
          </p:cNvPr>
          <p:cNvSpPr txBox="1"/>
          <p:nvPr/>
        </p:nvSpPr>
        <p:spPr>
          <a:xfrm>
            <a:off x="3615631" y="336265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Send payload to create a special shell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E49631-47F8-CC4C-CAF0-63B1BEDBB6E6}"/>
              </a:ext>
            </a:extLst>
          </p:cNvPr>
          <p:cNvSpPr txBox="1"/>
          <p:nvPr/>
        </p:nvSpPr>
        <p:spPr>
          <a:xfrm>
            <a:off x="2815323" y="4183225"/>
            <a:ext cx="3826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Special Shell:</a:t>
            </a:r>
          </a:p>
          <a:p>
            <a:r>
              <a:rPr lang="en-US" dirty="0"/>
              <a:t>Input comes from 192.168.1.5:8080</a:t>
            </a:r>
          </a:p>
          <a:p>
            <a:r>
              <a:rPr lang="en-US" dirty="0"/>
              <a:t>Output goes to 192.168.1.5:8080</a:t>
            </a:r>
          </a:p>
        </p:txBody>
      </p:sp>
    </p:spTree>
    <p:extLst>
      <p:ext uri="{BB962C8B-B14F-4D97-AF65-F5344CB8AC3E}">
        <p14:creationId xmlns:p14="http://schemas.microsoft.com/office/powerpoint/2010/main" val="4239191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96E37B1-B299-17C7-A847-CE31F9BB7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E7E21A2-6B9F-82EA-FE87-5EB1E90C7D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7FC520D-D09B-D092-7CE2-8BD02634589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B73A589-B0C9-EE5D-6A23-4D997AD0055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6E2B3F8-747B-A27A-5352-0C727C212D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D2D984-E4F9-EF8E-941F-181DF343F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3EC079-917E-CCFC-166A-2E0427F9F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28600"/>
            <a:ext cx="7059010" cy="714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25C23C-293F-E9F1-9177-BF7AEDA0A21E}"/>
              </a:ext>
            </a:extLst>
          </p:cNvPr>
          <p:cNvSpPr txBox="1"/>
          <p:nvPr/>
        </p:nvSpPr>
        <p:spPr>
          <a:xfrm>
            <a:off x="7467600" y="262671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“use” keyword is used to load the exploit and prepare for execution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1E18E8-0DAE-7D17-E6DC-C2E9F767E4C6}"/>
              </a:ext>
            </a:extLst>
          </p:cNvPr>
          <p:cNvSpPr txBox="1"/>
          <p:nvPr/>
        </p:nvSpPr>
        <p:spPr>
          <a:xfrm>
            <a:off x="762000" y="1143000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provide a specific payload (which OS command we want to run). By default, the payload will be to summon a </a:t>
            </a:r>
            <a:r>
              <a:rPr lang="en-US" b="1" dirty="0"/>
              <a:t>reverse shell </a:t>
            </a:r>
            <a:r>
              <a:rPr lang="en-US" dirty="0"/>
              <a:t>on the target machine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BDA385-CBDA-2330-02D2-B7CC3B871E72}"/>
              </a:ext>
            </a:extLst>
          </p:cNvPr>
          <p:cNvSpPr txBox="1"/>
          <p:nvPr/>
        </p:nvSpPr>
        <p:spPr>
          <a:xfrm>
            <a:off x="952500" y="21336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reverse shell is a shell that is created on a victim’s remote machine, and the input, output, and standard error come from the attacker</a:t>
            </a:r>
          </a:p>
        </p:txBody>
      </p:sp>
      <p:pic>
        <p:nvPicPr>
          <p:cNvPr id="14" name="Graphic 13" descr="Computer with solid fill">
            <a:extLst>
              <a:ext uri="{FF2B5EF4-FFF2-40B4-BE49-F238E27FC236}">
                <a16:creationId xmlns:a16="http://schemas.microsoft.com/office/drawing/2014/main" id="{E7704410-42D6-678B-9429-C9BFB2A772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63000" y="3510758"/>
            <a:ext cx="1600200" cy="1600200"/>
          </a:xfrm>
          <a:prstGeom prst="rect">
            <a:avLst/>
          </a:prstGeom>
        </p:spPr>
      </p:pic>
      <p:pic>
        <p:nvPicPr>
          <p:cNvPr id="15" name="Graphic 14" descr="Computer with solid fill">
            <a:extLst>
              <a:ext uri="{FF2B5EF4-FFF2-40B4-BE49-F238E27FC236}">
                <a16:creationId xmlns:a16="http://schemas.microsoft.com/office/drawing/2014/main" id="{8EA0B6DA-71A0-4408-9BF9-4F46569172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129" y="3565720"/>
            <a:ext cx="1676400" cy="1676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EDA0114-4C42-A1E5-6120-F9B87C044D2B}"/>
              </a:ext>
            </a:extLst>
          </p:cNvPr>
          <p:cNvSpPr txBox="1"/>
          <p:nvPr/>
        </p:nvSpPr>
        <p:spPr>
          <a:xfrm>
            <a:off x="8782052" y="488813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Kali Linux</a:t>
            </a:r>
          </a:p>
        </p:txBody>
      </p:sp>
      <p:pic>
        <p:nvPicPr>
          <p:cNvPr id="20" name="Picture 2" descr="Metasploitable – Secuneus Tech | Learn Cyber Security">
            <a:extLst>
              <a:ext uri="{FF2B5EF4-FFF2-40B4-BE49-F238E27FC236}">
                <a16:creationId xmlns:a16="http://schemas.microsoft.com/office/drawing/2014/main" id="{C5D55A54-F341-30D6-F17A-2060702F8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3914578"/>
            <a:ext cx="555704" cy="55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B5E6DD3-1293-5319-92EA-4817ED72C007}"/>
              </a:ext>
            </a:extLst>
          </p:cNvPr>
          <p:cNvSpPr txBox="1"/>
          <p:nvPr/>
        </p:nvSpPr>
        <p:spPr>
          <a:xfrm>
            <a:off x="8697894" y="5126591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“The pen tester”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97DCF5-270D-0632-5F8F-EC09DCCE7079}"/>
              </a:ext>
            </a:extLst>
          </p:cNvPr>
          <p:cNvSpPr txBox="1"/>
          <p:nvPr/>
        </p:nvSpPr>
        <p:spPr>
          <a:xfrm>
            <a:off x="8782052" y="34544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192.168.1.5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FCF2A5-FE43-99A1-9460-03D303F87E5C}"/>
              </a:ext>
            </a:extLst>
          </p:cNvPr>
          <p:cNvSpPr txBox="1"/>
          <p:nvPr/>
        </p:nvSpPr>
        <p:spPr>
          <a:xfrm>
            <a:off x="582206" y="354746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192.168.1.4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515449-4926-4E7E-24F0-702EDABBA248}"/>
              </a:ext>
            </a:extLst>
          </p:cNvPr>
          <p:cNvSpPr txBox="1"/>
          <p:nvPr/>
        </p:nvSpPr>
        <p:spPr>
          <a:xfrm>
            <a:off x="526129" y="5181256"/>
            <a:ext cx="1747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“Target Machine”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2FAABC-7C18-642A-67DF-6020FF2812FF}"/>
              </a:ext>
            </a:extLst>
          </p:cNvPr>
          <p:cNvSpPr txBox="1"/>
          <p:nvPr/>
        </p:nvSpPr>
        <p:spPr>
          <a:xfrm>
            <a:off x="274278" y="4937278"/>
            <a:ext cx="229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Windows 2008 Server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7289110-05DE-F4BB-3192-1236B8B108C2}"/>
              </a:ext>
            </a:extLst>
          </p:cNvPr>
          <p:cNvSpPr/>
          <p:nvPr/>
        </p:nvSpPr>
        <p:spPr>
          <a:xfrm>
            <a:off x="7132523" y="3894562"/>
            <a:ext cx="1847852" cy="646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Listener</a:t>
            </a:r>
          </a:p>
          <a:p>
            <a:pPr algn="ctr"/>
            <a:r>
              <a:rPr lang="en-US" dirty="0"/>
              <a:t>Port 8080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A376B2-9371-D9B8-2FBA-8DA9EE2BF959}"/>
              </a:ext>
            </a:extLst>
          </p:cNvPr>
          <p:cNvSpPr/>
          <p:nvPr/>
        </p:nvSpPr>
        <p:spPr>
          <a:xfrm>
            <a:off x="2362200" y="4038600"/>
            <a:ext cx="1066801" cy="596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 shell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D86E01-CC95-3EF5-34EB-CDB69B5B9042}"/>
              </a:ext>
            </a:extLst>
          </p:cNvPr>
          <p:cNvCxnSpPr/>
          <p:nvPr/>
        </p:nvCxnSpPr>
        <p:spPr>
          <a:xfrm flipH="1">
            <a:off x="3581400" y="4038600"/>
            <a:ext cx="3429000" cy="152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F0CEB3-8CED-483A-4A74-E1A574366C0F}"/>
              </a:ext>
            </a:extLst>
          </p:cNvPr>
          <p:cNvCxnSpPr>
            <a:cxnSpLocks/>
          </p:cNvCxnSpPr>
          <p:nvPr/>
        </p:nvCxnSpPr>
        <p:spPr>
          <a:xfrm flipV="1">
            <a:off x="3581400" y="4337086"/>
            <a:ext cx="3329839" cy="138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0C32071-E441-22A2-9BFF-BAEE7E9FA685}"/>
              </a:ext>
            </a:extLst>
          </p:cNvPr>
          <p:cNvSpPr txBox="1"/>
          <p:nvPr/>
        </p:nvSpPr>
        <p:spPr>
          <a:xfrm>
            <a:off x="4906796" y="44509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TCP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4111F0-430A-722C-2157-716A95C5C63D}"/>
              </a:ext>
            </a:extLst>
          </p:cNvPr>
          <p:cNvSpPr txBox="1"/>
          <p:nvPr/>
        </p:nvSpPr>
        <p:spPr>
          <a:xfrm>
            <a:off x="1137225" y="2976885"/>
            <a:ext cx="926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It’s the most common way to get control (an </a:t>
            </a:r>
            <a:r>
              <a:rPr lang="en-US" dirty="0" err="1"/>
              <a:t>interactiable</a:t>
            </a:r>
            <a:r>
              <a:rPr lang="en-US" dirty="0"/>
              <a:t> OS shell)  on a remote machine</a:t>
            </a:r>
          </a:p>
        </p:txBody>
      </p:sp>
    </p:spTree>
    <p:extLst>
      <p:ext uri="{BB962C8B-B14F-4D97-AF65-F5344CB8AC3E}">
        <p14:creationId xmlns:p14="http://schemas.microsoft.com/office/powerpoint/2010/main" val="4112205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09D0DB7-4DE8-0416-0E25-C9A11C9E2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B17F60A-FF11-7B13-ED8F-3BA86FE1D67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6F6F0A2-EC21-51B6-BF03-97A9C54C0D7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52A4347-BD88-FFF0-8F93-4F7338DF86E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6B25A44-10EE-3C77-0E3C-C393D4CB98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F784B4-D4A0-4491-073B-0EFA440ED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1124ED-AFB9-D7BD-DD6F-83BCADAD8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28600"/>
            <a:ext cx="7059010" cy="714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8D76B8-C460-D593-5A52-85C05CDB09B5}"/>
              </a:ext>
            </a:extLst>
          </p:cNvPr>
          <p:cNvSpPr txBox="1"/>
          <p:nvPr/>
        </p:nvSpPr>
        <p:spPr>
          <a:xfrm>
            <a:off x="7467600" y="262671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“use” keyword is used to load the exploit and prepare for execution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EFBD6D-7C51-B317-D437-40F60AF53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219200"/>
            <a:ext cx="7154273" cy="15051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A1C1A17-64F6-F0CF-7F24-15E47698D04F}"/>
              </a:ext>
            </a:extLst>
          </p:cNvPr>
          <p:cNvSpPr txBox="1"/>
          <p:nvPr/>
        </p:nvSpPr>
        <p:spPr>
          <a:xfrm>
            <a:off x="7667503" y="1648614"/>
            <a:ext cx="4095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the required fields</a:t>
            </a:r>
          </a:p>
          <a:p>
            <a:r>
              <a:rPr lang="en-US" dirty="0"/>
              <a:t>(information about the victim machine)</a:t>
            </a:r>
          </a:p>
        </p:txBody>
      </p:sp>
    </p:spTree>
    <p:extLst>
      <p:ext uri="{BB962C8B-B14F-4D97-AF65-F5344CB8AC3E}">
        <p14:creationId xmlns:p14="http://schemas.microsoft.com/office/powerpoint/2010/main" val="3435466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E2425D5-7C75-D6D0-B131-8DF363FE0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AC8E605-5F44-7634-6D6B-0DA53ED5513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C769D59-D905-D258-9977-EA18735AEE9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241B281-6C52-00F4-5449-56653A9097E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781B0AD-5514-2466-8652-22509E21653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01EB8D-BFA8-C288-38DE-1C58E0059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F20BCD-2192-4CEF-A215-B102A94D9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28600"/>
            <a:ext cx="7059010" cy="714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E058A5-460D-0BC9-E678-710A81EB6053}"/>
              </a:ext>
            </a:extLst>
          </p:cNvPr>
          <p:cNvSpPr txBox="1"/>
          <p:nvPr/>
        </p:nvSpPr>
        <p:spPr>
          <a:xfrm>
            <a:off x="7467600" y="262671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“use” keyword is used to load the exploit and prepare for execution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83DBA1-6233-E9A9-1D0D-E08EDE380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219200"/>
            <a:ext cx="7154273" cy="15051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DD2E836-3C61-26BA-CE85-7FE7A57FCEFD}"/>
              </a:ext>
            </a:extLst>
          </p:cNvPr>
          <p:cNvSpPr txBox="1"/>
          <p:nvPr/>
        </p:nvSpPr>
        <p:spPr>
          <a:xfrm>
            <a:off x="7667503" y="1648614"/>
            <a:ext cx="4095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the required fields</a:t>
            </a:r>
          </a:p>
          <a:p>
            <a:r>
              <a:rPr lang="en-US" dirty="0"/>
              <a:t>(information about the victim machine)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A8025D-2530-6A08-CB5A-E668D9AE4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3451272"/>
            <a:ext cx="7276646" cy="21875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8F1AC4-C7FA-3040-194D-D46753668F33}"/>
              </a:ext>
            </a:extLst>
          </p:cNvPr>
          <p:cNvSpPr txBox="1"/>
          <p:nvPr/>
        </p:nvSpPr>
        <p:spPr>
          <a:xfrm>
            <a:off x="7848599" y="3628898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exploit</a:t>
            </a:r>
            <a:r>
              <a:rPr lang="en-US" dirty="0"/>
              <a:t> is used to run our exploit and send the payload</a:t>
            </a:r>
          </a:p>
        </p:txBody>
      </p:sp>
    </p:spTree>
    <p:extLst>
      <p:ext uri="{BB962C8B-B14F-4D97-AF65-F5344CB8AC3E}">
        <p14:creationId xmlns:p14="http://schemas.microsoft.com/office/powerpoint/2010/main" val="125897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71BAE74-70B6-52C4-36A1-AA3DFA01D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FF2B9A7-5249-1C2D-ED0C-AA442F06192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7DEB60A-2733-35C8-EAB4-32B58DF1009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2901DB3-EC09-FBCB-FEC4-22205128096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ADF90BC-8CB8-6B1C-709D-531C798A41F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C75997-6607-941B-8B86-05A69BF3A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2BF4AE-BA99-BCA8-2EEB-BE5926CE4445}"/>
              </a:ext>
            </a:extLst>
          </p:cNvPr>
          <p:cNvSpPr txBox="1"/>
          <p:nvPr/>
        </p:nvSpPr>
        <p:spPr>
          <a:xfrm>
            <a:off x="516466" y="131564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Penetration Testing </a:t>
            </a:r>
            <a:r>
              <a:rPr lang="en-US" sz="2000" dirty="0"/>
              <a:t>(pen testing) is an </a:t>
            </a:r>
            <a:r>
              <a:rPr lang="en-US" sz="2000" i="1" dirty="0"/>
              <a:t>authorized</a:t>
            </a:r>
            <a:r>
              <a:rPr lang="en-US" sz="2000" dirty="0"/>
              <a:t> simulated cyber attack launched against a system to evaluate its security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771E9C-6F72-0BD1-3A81-98E8DACDA25D}"/>
              </a:ext>
            </a:extLst>
          </p:cNvPr>
          <p:cNvSpPr txBox="1"/>
          <p:nvPr/>
        </p:nvSpPr>
        <p:spPr>
          <a:xfrm>
            <a:off x="685800" y="989337"/>
            <a:ext cx="101681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Another instance of </a:t>
            </a:r>
            <a:r>
              <a:rPr lang="en-US" b="1" dirty="0"/>
              <a:t>ethical hacking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tests are done by a security expert of a group of experts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Helps identify vulnerabilities before attackers can exploit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authorized</a:t>
            </a:r>
            <a:r>
              <a:rPr lang="en-US" dirty="0"/>
              <a:t>- an organization allows them to “hack” them (no legal consequences)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vulnerabilities range from simple social engineering attacks to fully-fledged RCE exploits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E9481-9184-3A90-0680-4FA8FD7A5FE0}"/>
              </a:ext>
            </a:extLst>
          </p:cNvPr>
          <p:cNvSpPr txBox="1"/>
          <p:nvPr/>
        </p:nvSpPr>
        <p:spPr>
          <a:xfrm>
            <a:off x="533400" y="2458675"/>
            <a:ext cx="929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process of penetration testing includes several steps, but the main parts are </a:t>
            </a:r>
            <a:r>
              <a:rPr lang="en-US" b="1" dirty="0"/>
              <a:t>finding vulnerabilities</a:t>
            </a:r>
            <a:r>
              <a:rPr lang="en-US" dirty="0"/>
              <a:t> and </a:t>
            </a:r>
            <a:r>
              <a:rPr lang="en-US" b="1" dirty="0"/>
              <a:t>exploiting</a:t>
            </a:r>
            <a:r>
              <a:rPr lang="en-US" dirty="0"/>
              <a:t> them (with permission)</a:t>
            </a:r>
          </a:p>
        </p:txBody>
      </p:sp>
      <p:pic>
        <p:nvPicPr>
          <p:cNvPr id="10" name="Picture 2" descr="Purple Team increases the effectiveness of the Red Team and Blue Team in  SCI | INCIBE-CERT | INCIBE">
            <a:extLst>
              <a:ext uri="{FF2B5EF4-FFF2-40B4-BE49-F238E27FC236}">
                <a16:creationId xmlns:a16="http://schemas.microsoft.com/office/drawing/2014/main" id="{E96A16BD-1EC5-FB63-2A4C-6A0613C71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76600"/>
            <a:ext cx="6598709" cy="308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E63E35-4EA2-46BD-C4AC-6A21B174D434}"/>
              </a:ext>
            </a:extLst>
          </p:cNvPr>
          <p:cNvSpPr txBox="1"/>
          <p:nvPr/>
        </p:nvSpPr>
        <p:spPr>
          <a:xfrm>
            <a:off x="8763000" y="3581400"/>
            <a:ext cx="2899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b="1" dirty="0"/>
              <a:t>Red Teamers</a:t>
            </a:r>
            <a:r>
              <a:rPr lang="en-US" dirty="0"/>
              <a:t>” are often the integral part of penetration tests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60B4AF-75E1-01D5-EAA9-D16268BB0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244" y="4634256"/>
            <a:ext cx="3112627" cy="10951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27EEE2-2FA9-DD29-3D49-12ECCE3619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6244" y="5379335"/>
            <a:ext cx="2700278" cy="75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69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A5788A6-C6EE-0C84-B244-C1CEC3C4F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ACE27A4-E9AC-FFFE-24D5-358F16D2245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1116B1A-04D9-4F74-6693-AE10B85EA6D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EC08457-8B78-5C71-58A5-973F7AB2E33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72EE291-C9F4-1599-E554-9FCE0106641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DBCCEC-F9AD-1A56-148B-253B1C91D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82D567-2036-337D-6D20-60400148C505}"/>
              </a:ext>
            </a:extLst>
          </p:cNvPr>
          <p:cNvSpPr txBox="1"/>
          <p:nvPr/>
        </p:nvSpPr>
        <p:spPr>
          <a:xfrm>
            <a:off x="9766300" y="481926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our attack works, we are met with a </a:t>
            </a:r>
            <a:r>
              <a:rPr lang="en-US" b="1" dirty="0" err="1"/>
              <a:t>meterpreter</a:t>
            </a:r>
            <a:r>
              <a:rPr lang="en-US" b="1" dirty="0"/>
              <a:t> </a:t>
            </a:r>
            <a:r>
              <a:rPr lang="en-US" dirty="0"/>
              <a:t>shell</a:t>
            </a:r>
            <a:endParaRPr lang="en-US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4AAA1A-8828-FA2C-5C46-7545C7C62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9864"/>
            <a:ext cx="9486235" cy="16874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48BFEE-3C29-5FBE-BBE8-CF94D61B14D3}"/>
              </a:ext>
            </a:extLst>
          </p:cNvPr>
          <p:cNvSpPr txBox="1"/>
          <p:nvPr/>
        </p:nvSpPr>
        <p:spPr>
          <a:xfrm>
            <a:off x="1472535" y="1981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meterpreter</a:t>
            </a:r>
            <a:r>
              <a:rPr lang="en-US" dirty="0"/>
              <a:t> is our reverse shell, but it can also recognize a variety of different </a:t>
            </a:r>
            <a:r>
              <a:rPr lang="en-US" dirty="0" err="1"/>
              <a:t>Metaploit</a:t>
            </a:r>
            <a:r>
              <a:rPr lang="en-US" dirty="0"/>
              <a:t> commands and modules for </a:t>
            </a:r>
            <a:r>
              <a:rPr lang="en-US" b="1" dirty="0"/>
              <a:t>post-exploitation</a:t>
            </a:r>
            <a:r>
              <a:rPr lang="en-US" dirty="0"/>
              <a:t> tools</a:t>
            </a:r>
          </a:p>
        </p:txBody>
      </p:sp>
    </p:spTree>
    <p:extLst>
      <p:ext uri="{BB962C8B-B14F-4D97-AF65-F5344CB8AC3E}">
        <p14:creationId xmlns:p14="http://schemas.microsoft.com/office/powerpoint/2010/main" val="3023593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F87F5B4-F14B-B56A-3A0A-3AFF77E77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44B823C-9C10-ACBC-6059-8C0B4AABD9B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916F149-E3F4-45DD-37C7-3FB91D52381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0CA58E8-D633-BE36-F3CB-2BF8E01006C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C719C92-222F-16A6-8E55-6E4C10DCAB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C0EAF0-C2DD-1CE9-DEA3-228DC24B6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B9F064-834D-4D5B-69EC-85E99625A1DC}"/>
              </a:ext>
            </a:extLst>
          </p:cNvPr>
          <p:cNvSpPr txBox="1"/>
          <p:nvPr/>
        </p:nvSpPr>
        <p:spPr>
          <a:xfrm>
            <a:off x="9766300" y="481926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our attack works, we are met with a </a:t>
            </a:r>
            <a:r>
              <a:rPr lang="en-US" b="1" dirty="0" err="1"/>
              <a:t>meterpreter</a:t>
            </a:r>
            <a:r>
              <a:rPr lang="en-US" b="1" dirty="0"/>
              <a:t> </a:t>
            </a:r>
            <a:r>
              <a:rPr lang="en-US" dirty="0"/>
              <a:t>shell</a:t>
            </a:r>
            <a:endParaRPr lang="en-US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5A842E-E67E-9A6D-316F-40C4531E3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9864"/>
            <a:ext cx="9486235" cy="1687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E0C269-BC77-9A8A-4064-F268BCEEA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860648"/>
            <a:ext cx="8965706" cy="22100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C2B290-D568-6EC9-6AB5-B106B39F3E6E}"/>
              </a:ext>
            </a:extLst>
          </p:cNvPr>
          <p:cNvSpPr txBox="1"/>
          <p:nvPr/>
        </p:nvSpPr>
        <p:spPr>
          <a:xfrm>
            <a:off x="609600" y="5246081"/>
            <a:ext cx="6121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We can now run commands in the reverse shell, and those commands are being executed on the victim machine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E27060-632D-9E38-B13A-8FEAAF153E0E}"/>
              </a:ext>
            </a:extLst>
          </p:cNvPr>
          <p:cNvSpPr txBox="1"/>
          <p:nvPr/>
        </p:nvSpPr>
        <p:spPr>
          <a:xfrm>
            <a:off x="6781800" y="5309890"/>
            <a:ext cx="541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now enter the post-exploitation stage. What damage can we do? Can we move around? Can we exfiltrate information?</a:t>
            </a:r>
          </a:p>
        </p:txBody>
      </p:sp>
    </p:spTree>
    <p:extLst>
      <p:ext uri="{BB962C8B-B14F-4D97-AF65-F5344CB8AC3E}">
        <p14:creationId xmlns:p14="http://schemas.microsoft.com/office/powerpoint/2010/main" val="1838804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59D7984-CA26-81C8-4928-230DD376F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E898566-F910-75BF-ABAD-93487FEA983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5DF98AA-DF69-1896-E245-511602B0ACB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504CC2E-964A-91E0-C833-B67E769A381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33B7F20-D180-EFDC-50F5-9121492022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FC9582-2A0D-7FED-42E5-A9E22FCA0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B4E4DA-C973-66CF-2A60-82E134E3AE20}"/>
              </a:ext>
            </a:extLst>
          </p:cNvPr>
          <p:cNvSpPr txBox="1"/>
          <p:nvPr/>
        </p:nvSpPr>
        <p:spPr>
          <a:xfrm>
            <a:off x="9766300" y="481926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our attack works, we are met with a </a:t>
            </a:r>
            <a:r>
              <a:rPr lang="en-US" b="1" dirty="0" err="1"/>
              <a:t>meterpreter</a:t>
            </a:r>
            <a:r>
              <a:rPr lang="en-US" b="1" dirty="0"/>
              <a:t> </a:t>
            </a:r>
            <a:r>
              <a:rPr lang="en-US" dirty="0"/>
              <a:t>shell</a:t>
            </a:r>
            <a:endParaRPr lang="en-US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4A71A0-F2C7-1BB4-BE85-4BF58B3FF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9864"/>
            <a:ext cx="9486235" cy="1687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21B6A9-8620-B17A-4CA7-CAF15A5CE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860648"/>
            <a:ext cx="8965706" cy="22100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0DC2C8-E82E-0AA2-A2D5-DD0A8CACE101}"/>
              </a:ext>
            </a:extLst>
          </p:cNvPr>
          <p:cNvSpPr txBox="1"/>
          <p:nvPr/>
        </p:nvSpPr>
        <p:spPr>
          <a:xfrm>
            <a:off x="609600" y="5246081"/>
            <a:ext cx="6121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We can now run commands in the reverse shell, and those commands are being executed on the victim machine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4D52DF-655C-EFFC-2B0D-6A670CB9874F}"/>
              </a:ext>
            </a:extLst>
          </p:cNvPr>
          <p:cNvSpPr txBox="1"/>
          <p:nvPr/>
        </p:nvSpPr>
        <p:spPr>
          <a:xfrm>
            <a:off x="6781800" y="5309890"/>
            <a:ext cx="541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now enter the post-exploitation stage. What damage can we do? Can we move around? Can we exfiltrate information?</a:t>
            </a:r>
          </a:p>
        </p:txBody>
      </p:sp>
    </p:spTree>
    <p:extLst>
      <p:ext uri="{BB962C8B-B14F-4D97-AF65-F5344CB8AC3E}">
        <p14:creationId xmlns:p14="http://schemas.microsoft.com/office/powerpoint/2010/main" val="4048896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E6B1EA9-300C-A480-534A-C25500935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8D9A513-180F-83A5-F7B0-483D4184C37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236422C-491C-CCB9-A1AA-541EAD41015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80E0322-7E27-030E-7F27-204687881BD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8231803-A5E2-ECA3-2C9A-AB84A15ED39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216A89-3300-C478-49DF-67A3C389A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9114FE-59C2-DF38-7123-21BD96F28D77}"/>
              </a:ext>
            </a:extLst>
          </p:cNvPr>
          <p:cNvSpPr txBox="1"/>
          <p:nvPr/>
        </p:nvSpPr>
        <p:spPr>
          <a:xfrm>
            <a:off x="76200" y="152400"/>
            <a:ext cx="6136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Common Post-Exploitation Tactics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A6B285-1590-5CEA-98C8-ECB6D3D38C0C}"/>
              </a:ext>
            </a:extLst>
          </p:cNvPr>
          <p:cNvSpPr txBox="1"/>
          <p:nvPr/>
        </p:nvSpPr>
        <p:spPr>
          <a:xfrm>
            <a:off x="324454" y="795228"/>
            <a:ext cx="1051602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Privilege Escalation</a:t>
            </a:r>
          </a:p>
          <a:p>
            <a:r>
              <a:rPr lang="en-US" dirty="0">
                <a:sym typeface="Wingdings" panose="05000000000000000000" pitchFamily="2" charset="2"/>
              </a:rPr>
              <a:t> Try to get admin permissions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Persistence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Create a backdoor for access into the system later on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Credential Harvesting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Steal information, credentials, passwords, browser history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Lateral Movement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Move from the compromised machine to another machine on the network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Exfiltration</a:t>
            </a:r>
          </a:p>
          <a:p>
            <a:r>
              <a:rPr lang="en-US" dirty="0">
                <a:sym typeface="Wingdings" panose="05000000000000000000" pitchFamily="2" charset="2"/>
              </a:rPr>
              <a:t> Steal information. Send information back to attacker’s machine via HTTP, DNS tunneling, Dropbox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Covering Tracks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Erase logs, disable antivirus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Break the system</a:t>
            </a:r>
          </a:p>
          <a:p>
            <a:r>
              <a:rPr lang="en-US" dirty="0">
                <a:sym typeface="Wingdings" panose="05000000000000000000" pitchFamily="2" charset="2"/>
              </a:rPr>
              <a:t> Encrypt all the files, install a </a:t>
            </a:r>
            <a:r>
              <a:rPr lang="en-US" dirty="0" err="1">
                <a:sym typeface="Wingdings" panose="05000000000000000000" pitchFamily="2" charset="2"/>
              </a:rPr>
              <a:t>cryptominer</a:t>
            </a:r>
            <a:r>
              <a:rPr lang="en-US" dirty="0">
                <a:sym typeface="Wingdings" panose="05000000000000000000" pitchFamily="2" charset="2"/>
              </a:rPr>
              <a:t>, turn it into part of a botnet</a:t>
            </a:r>
            <a:endParaRPr lang="en-US" dirty="0"/>
          </a:p>
        </p:txBody>
      </p:sp>
      <p:pic>
        <p:nvPicPr>
          <p:cNvPr id="5123" name="Picture 3" descr="Rubbing Hands Emoji, AKA When The Function Got Memes">
            <a:extLst>
              <a:ext uri="{FF2B5EF4-FFF2-40B4-BE49-F238E27FC236}">
                <a16:creationId xmlns:a16="http://schemas.microsoft.com/office/drawing/2014/main" id="{74F2533E-FD71-30EC-BABD-F6137A9E8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5" r="25625"/>
          <a:stretch/>
        </p:blipFill>
        <p:spPr bwMode="auto">
          <a:xfrm>
            <a:off x="8534400" y="414010"/>
            <a:ext cx="2593133" cy="265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980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351D08D-DF86-CCAF-B66D-DFC78147B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CAC1B67-8F79-6D2B-DF4E-D84882477FF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81EC807-3449-BBAE-943F-29D7D242D2A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33E3DD4-3B87-9E4B-A08D-6E645E68F37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A37220C-5DC2-B708-DC88-994BA45DCD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B1581B-3007-EAEF-CB10-2ED92C1C6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91E5E5-15F6-0EBD-D23B-74EE82F0D969}"/>
              </a:ext>
            </a:extLst>
          </p:cNvPr>
          <p:cNvSpPr txBox="1"/>
          <p:nvPr/>
        </p:nvSpPr>
        <p:spPr>
          <a:xfrm>
            <a:off x="152400" y="228600"/>
            <a:ext cx="5782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Let’s steal some password hashes!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CD2780-F56F-E5FB-8B24-1BB28995D0A1}"/>
              </a:ext>
            </a:extLst>
          </p:cNvPr>
          <p:cNvSpPr txBox="1"/>
          <p:nvPr/>
        </p:nvSpPr>
        <p:spPr>
          <a:xfrm>
            <a:off x="1183148" y="1219200"/>
            <a:ext cx="891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Metasploit has plenty of modules for post-exploitation, including a module for dumping the password hashes and sending them back to the attacker machine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FCCF11-00DB-3EEE-90F5-5FE6CA54BD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5400"/>
          <a:stretch/>
        </p:blipFill>
        <p:spPr>
          <a:xfrm>
            <a:off x="549202" y="2836109"/>
            <a:ext cx="11093595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260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1E198DE-3606-70DE-1C45-A1377F5C1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3DD9562-331A-D4C1-FC7A-C968D8D1520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37DDE73-8AD1-8C77-C0F8-36D6691E3AA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3141088-5874-51F1-BE00-8E6CCA3FCF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45F07D0-78ED-06B8-E7DE-52D036C20CE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1456C1-6BFC-95D4-EA5B-7A46243BB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B9CE03-B221-7BFD-B3A7-A9A1FF55D425}"/>
              </a:ext>
            </a:extLst>
          </p:cNvPr>
          <p:cNvSpPr txBox="1"/>
          <p:nvPr/>
        </p:nvSpPr>
        <p:spPr>
          <a:xfrm>
            <a:off x="152400" y="228600"/>
            <a:ext cx="5782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Let’s steal some password hashes!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0DE796-AFAE-A850-068C-F89F8FAABB17}"/>
              </a:ext>
            </a:extLst>
          </p:cNvPr>
          <p:cNvSpPr txBox="1"/>
          <p:nvPr/>
        </p:nvSpPr>
        <p:spPr>
          <a:xfrm>
            <a:off x="1183148" y="1219200"/>
            <a:ext cx="891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Metasploit has plenty of modules for post-exploitation, including a module for dumping the password hashes and sending them back to the attacker machine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8AF33D-ED72-4F80-50BB-DB9FFA832F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-557"/>
          <a:stretch/>
        </p:blipFill>
        <p:spPr>
          <a:xfrm>
            <a:off x="998876" y="3188931"/>
            <a:ext cx="9612036" cy="3022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523D66-D421-0D68-147B-34FE4FB065B9}"/>
              </a:ext>
            </a:extLst>
          </p:cNvPr>
          <p:cNvSpPr txBox="1"/>
          <p:nvPr/>
        </p:nvSpPr>
        <p:spPr>
          <a:xfrm>
            <a:off x="986176" y="2723414"/>
            <a:ext cx="9446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fails! Because our shell does not have Admin level permissions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F9B4D4-8688-B17D-7E54-A09F408F81FA}"/>
              </a:ext>
            </a:extLst>
          </p:cNvPr>
          <p:cNvGrpSpPr/>
          <p:nvPr/>
        </p:nvGrpSpPr>
        <p:grpSpPr>
          <a:xfrm>
            <a:off x="5063480" y="5778580"/>
            <a:ext cx="357120" cy="452880"/>
            <a:chOff x="5063480" y="5778580"/>
            <a:chExt cx="357120" cy="45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8EC1E3B-E033-30A3-940F-CD7A280E5102}"/>
                    </a:ext>
                  </a:extLst>
                </p14:cNvPr>
                <p14:cNvContentPartPr/>
                <p14:nvPr/>
              </p14:nvContentPartPr>
              <p14:xfrm>
                <a:off x="5105240" y="5778580"/>
                <a:ext cx="315360" cy="376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8EC1E3B-E033-30A3-940F-CD7A280E510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96240" y="5769580"/>
                  <a:ext cx="33300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B38D943-9D6C-EC37-2446-AE36B20A0494}"/>
                    </a:ext>
                  </a:extLst>
                </p14:cNvPr>
                <p14:cNvContentPartPr/>
                <p14:nvPr/>
              </p14:nvContentPartPr>
              <p14:xfrm>
                <a:off x="5063480" y="5841940"/>
                <a:ext cx="308880" cy="389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B38D943-9D6C-EC37-2446-AE36B20A049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54480" y="5832940"/>
                  <a:ext cx="326520" cy="407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343242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F183FB4-CDBE-8AFB-6708-AB7876039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384DE22-1FCC-7B61-F513-5E4DD5AAC64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71BBB16-300A-8433-0C9A-AC0E055CF77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D4935D4-FD3B-85E2-75B1-691F3555744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ADC1A75-0423-E9BB-2842-A28444A52A7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8F0779-1756-205E-686F-5F81E7C45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2CD795-93A6-E296-AA2A-5D25759DBBB2}"/>
              </a:ext>
            </a:extLst>
          </p:cNvPr>
          <p:cNvSpPr txBox="1"/>
          <p:nvPr/>
        </p:nvSpPr>
        <p:spPr>
          <a:xfrm>
            <a:off x="152400" y="228600"/>
            <a:ext cx="5782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Let’s steal some password hashes!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779AE-1023-499D-7811-8D6938CCB0E6}"/>
              </a:ext>
            </a:extLst>
          </p:cNvPr>
          <p:cNvSpPr txBox="1"/>
          <p:nvPr/>
        </p:nvSpPr>
        <p:spPr>
          <a:xfrm>
            <a:off x="1183148" y="937274"/>
            <a:ext cx="891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Metasploit has plenty of modules for post-exploitation, including a module for dumping the password hashes and sending them back to the attacker machine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D45931-8A40-4D3E-8D90-0894671434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-557"/>
          <a:stretch/>
        </p:blipFill>
        <p:spPr>
          <a:xfrm>
            <a:off x="998876" y="3188931"/>
            <a:ext cx="9612036" cy="3022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D304F8-9D11-6618-1851-54CAD180A655}"/>
              </a:ext>
            </a:extLst>
          </p:cNvPr>
          <p:cNvSpPr txBox="1"/>
          <p:nvPr/>
        </p:nvSpPr>
        <p:spPr>
          <a:xfrm>
            <a:off x="674740" y="2221580"/>
            <a:ext cx="10520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exploit modules for privilege escalations on Windows… but Reese couldn’t find any that works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002588-2DFF-8B70-96EC-2B786B62B291}"/>
              </a:ext>
            </a:extLst>
          </p:cNvPr>
          <p:cNvGrpSpPr/>
          <p:nvPr/>
        </p:nvGrpSpPr>
        <p:grpSpPr>
          <a:xfrm>
            <a:off x="5063480" y="5778580"/>
            <a:ext cx="357120" cy="452880"/>
            <a:chOff x="5063480" y="5778580"/>
            <a:chExt cx="357120" cy="45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364C47F-D7D9-F24E-3B2C-417C674B0648}"/>
                    </a:ext>
                  </a:extLst>
                </p14:cNvPr>
                <p14:cNvContentPartPr/>
                <p14:nvPr/>
              </p14:nvContentPartPr>
              <p14:xfrm>
                <a:off x="5105240" y="5778580"/>
                <a:ext cx="315360" cy="376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364C47F-D7D9-F24E-3B2C-417C674B064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96240" y="5769580"/>
                  <a:ext cx="33300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41B1A71-F5B7-3B50-D12A-7EBD688D3B29}"/>
                    </a:ext>
                  </a:extLst>
                </p14:cNvPr>
                <p14:cNvContentPartPr/>
                <p14:nvPr/>
              </p14:nvContentPartPr>
              <p14:xfrm>
                <a:off x="5063480" y="5841940"/>
                <a:ext cx="308880" cy="389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41B1A71-F5B7-3B50-D12A-7EBD688D3B2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54480" y="5832940"/>
                  <a:ext cx="326520" cy="40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F2A1A3-D575-635E-5BF9-C1CBDC94C194}"/>
              </a:ext>
            </a:extLst>
          </p:cNvPr>
          <p:cNvGrpSpPr/>
          <p:nvPr/>
        </p:nvGrpSpPr>
        <p:grpSpPr>
          <a:xfrm>
            <a:off x="4686200" y="2730460"/>
            <a:ext cx="152280" cy="139320"/>
            <a:chOff x="4686200" y="2730460"/>
            <a:chExt cx="152280" cy="13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6AB051D-CB75-EF14-47A5-138EB4683DE9}"/>
                    </a:ext>
                  </a:extLst>
                </p14:cNvPr>
                <p14:cNvContentPartPr/>
                <p14:nvPr/>
              </p14:nvContentPartPr>
              <p14:xfrm>
                <a:off x="4686200" y="2730460"/>
                <a:ext cx="26640" cy="139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6AB051D-CB75-EF14-47A5-138EB4683DE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77200" y="2721820"/>
                  <a:ext cx="442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7D57854-08BF-73A5-D1E1-A22368408991}"/>
                    </a:ext>
                  </a:extLst>
                </p14:cNvPr>
                <p14:cNvContentPartPr/>
                <p14:nvPr/>
              </p14:nvContentPartPr>
              <p14:xfrm>
                <a:off x="4838120" y="2730460"/>
                <a:ext cx="360" cy="112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7D57854-08BF-73A5-D1E1-A2236840899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29480" y="2721820"/>
                  <a:ext cx="18000" cy="13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4E4B7B8-201D-D82B-5E00-797CC98FD5C3}"/>
                  </a:ext>
                </a:extLst>
              </p14:cNvPr>
              <p14:cNvContentPartPr/>
              <p14:nvPr/>
            </p14:nvContentPartPr>
            <p14:xfrm>
              <a:off x="4635440" y="2957260"/>
              <a:ext cx="326880" cy="1195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4E4B7B8-201D-D82B-5E00-797CC98FD5C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26440" y="2948620"/>
                <a:ext cx="344520" cy="13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44294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A256979-54E5-6472-40B5-EEEE4FF7E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C6CB983-A36F-E357-9E8D-9C0C9FCE8CB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57091D4-A45F-F8B0-023C-B1DEB44B261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B44E123-8BDD-BC00-F0C3-77FDC892263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5456A2F-574F-6EE6-44AB-F1EC71163F7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A527FC-8C97-6BE9-865B-DE9D14499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56DD3D4-9470-976F-4622-E74794DDFE4C}"/>
              </a:ext>
            </a:extLst>
          </p:cNvPr>
          <p:cNvSpPr txBox="1"/>
          <p:nvPr/>
        </p:nvSpPr>
        <p:spPr>
          <a:xfrm>
            <a:off x="903749" y="152400"/>
            <a:ext cx="10591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Let’s suppose we were able to get an exploit working, and we were able to get the hashed passwords of five different users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2790B4-C98C-70E0-4B29-11EE6F0BF2F0}"/>
              </a:ext>
            </a:extLst>
          </p:cNvPr>
          <p:cNvSpPr txBox="1"/>
          <p:nvPr/>
        </p:nvSpPr>
        <p:spPr>
          <a:xfrm>
            <a:off x="381000" y="1828800"/>
            <a:ext cx="856195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user1:8846f7eaee8fb117ad06bdd830b7586c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user2:e10adc3949ba59abbe56e057f20f883e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user3:b1b3773a05c0ed0176787a4f1574ff007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admin:5f4dcc3b5aa765d61d8327deb882cf99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user5:c8e792b64cc27cb40d29018f6da0973a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ED5DC9-0FF1-1090-9C0B-4E8461591FE5}"/>
              </a:ext>
            </a:extLst>
          </p:cNvPr>
          <p:cNvSpPr txBox="1"/>
          <p:nvPr/>
        </p:nvSpPr>
        <p:spPr>
          <a:xfrm>
            <a:off x="547179" y="41910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These are NTLM Hashes, a password hashing algorithm used on Windows 2000, XP, Vista, 7 and 8!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41A92F-C61B-C543-5A77-3E060A4F74D0}"/>
              </a:ext>
            </a:extLst>
          </p:cNvPr>
          <p:cNvSpPr txBox="1"/>
          <p:nvPr/>
        </p:nvSpPr>
        <p:spPr>
          <a:xfrm>
            <a:off x="534479" y="5156756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a weak hashing algorithm, because it uses MD4 (broken) (no salt)</a:t>
            </a:r>
          </a:p>
        </p:txBody>
      </p:sp>
    </p:spTree>
    <p:extLst>
      <p:ext uri="{BB962C8B-B14F-4D97-AF65-F5344CB8AC3E}">
        <p14:creationId xmlns:p14="http://schemas.microsoft.com/office/powerpoint/2010/main" val="14702390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49144DF-F8FB-8F34-E41F-54B6CC7A4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E752501-A539-EFD5-41F9-9F726158541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57F44D8-D3CC-4192-5D6E-FD0A3B42AE6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634BE8C-468A-1934-6BF2-C42DB465EA4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705673B-6B98-05AB-EB25-821CC48B21E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186E7C-89E5-A38B-76D8-E9832DD77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36EAC15-0351-62E0-9BE2-45F4FA5400EE}"/>
              </a:ext>
            </a:extLst>
          </p:cNvPr>
          <p:cNvSpPr txBox="1"/>
          <p:nvPr/>
        </p:nvSpPr>
        <p:spPr>
          <a:xfrm>
            <a:off x="202120" y="228600"/>
            <a:ext cx="856195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user1:8846f7eaee8fb117ad06bdd830b7586c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user2:e10adc3949ba59abbe56e057f20f883e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user3:b1b3773a05c0ed0176787a4f1574ff007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admin:5f4dcc3b5aa765d61d8327deb882cf99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user5:c8e792b64cc27cb40d29018f6da0973a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60B665-7BE9-1C4E-1777-925771D0C150}"/>
              </a:ext>
            </a:extLst>
          </p:cNvPr>
          <p:cNvSpPr txBox="1"/>
          <p:nvPr/>
        </p:nvSpPr>
        <p:spPr>
          <a:xfrm>
            <a:off x="457200" y="2534989"/>
            <a:ext cx="10594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We can use some Kali Linux tools to crack these passwords!</a:t>
            </a:r>
          </a:p>
        </p:txBody>
      </p:sp>
      <p:pic>
        <p:nvPicPr>
          <p:cNvPr id="7170" name="Picture 2" descr="1Password is Ready for John the Ripper | 1Password">
            <a:extLst>
              <a:ext uri="{FF2B5EF4-FFF2-40B4-BE49-F238E27FC236}">
                <a16:creationId xmlns:a16="http://schemas.microsoft.com/office/drawing/2014/main" id="{4AEFB8B0-9CC5-C872-E78C-5E4C78F4A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60381"/>
            <a:ext cx="3095625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654CC3-DF4B-BE1F-2C9D-14958D363947}"/>
              </a:ext>
            </a:extLst>
          </p:cNvPr>
          <p:cNvSpPr txBox="1"/>
          <p:nvPr/>
        </p:nvSpPr>
        <p:spPr>
          <a:xfrm>
            <a:off x="3886200" y="41148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John the Ripper is an open-source password cracking tool that uses several different approaches to crack a variety of different hashed passwords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9DC1E4-9FC7-D333-A39B-899918A926CB}"/>
              </a:ext>
            </a:extLst>
          </p:cNvPr>
          <p:cNvCxnSpPr/>
          <p:nvPr/>
        </p:nvCxnSpPr>
        <p:spPr>
          <a:xfrm>
            <a:off x="9067800" y="14478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74DBB50-729E-AE84-2B59-0D0803F4F265}"/>
              </a:ext>
            </a:extLst>
          </p:cNvPr>
          <p:cNvSpPr txBox="1"/>
          <p:nvPr/>
        </p:nvSpPr>
        <p:spPr>
          <a:xfrm>
            <a:off x="9572304" y="1216967"/>
            <a:ext cx="2254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passwords.txt</a:t>
            </a:r>
          </a:p>
        </p:txBody>
      </p:sp>
    </p:spTree>
    <p:extLst>
      <p:ext uri="{BB962C8B-B14F-4D97-AF65-F5344CB8AC3E}">
        <p14:creationId xmlns:p14="http://schemas.microsoft.com/office/powerpoint/2010/main" val="36522223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B5E9707-1F14-7717-5FF8-C0F74E4F6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66AA522-CBDB-3B26-D1F5-0617324ED09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E375F04-2263-1295-6E75-2D5B1351C78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C661F3D-8725-6F81-BB10-4F0B130CB24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6214DCB-3A65-C433-1780-7D10549F958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B2C40B-65AE-C01E-E6E4-96707B501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1Password is Ready for John the Ripper | 1Password">
            <a:extLst>
              <a:ext uri="{FF2B5EF4-FFF2-40B4-BE49-F238E27FC236}">
                <a16:creationId xmlns:a16="http://schemas.microsoft.com/office/drawing/2014/main" id="{284E466D-16AA-3479-7804-D95DD8D41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3205"/>
            <a:ext cx="1836388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F4FF01-C7F1-96A1-D82E-58B5F9B79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45" y="2209800"/>
            <a:ext cx="11620509" cy="32691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DE78F0-F585-A932-40ED-344B8B1C3D25}"/>
              </a:ext>
            </a:extLst>
          </p:cNvPr>
          <p:cNvSpPr txBox="1"/>
          <p:nvPr/>
        </p:nvSpPr>
        <p:spPr>
          <a:xfrm>
            <a:off x="3200400" y="1061110"/>
            <a:ext cx="5360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find the plaintext passwords!</a:t>
            </a:r>
          </a:p>
        </p:txBody>
      </p:sp>
    </p:spTree>
    <p:extLst>
      <p:ext uri="{BB962C8B-B14F-4D97-AF65-F5344CB8AC3E}">
        <p14:creationId xmlns:p14="http://schemas.microsoft.com/office/powerpoint/2010/main" val="3189572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DCCE460-5416-8E0A-D63D-DF73BF796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EF2B103-A519-5045-FEAE-B71171E0A7B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5D87507-723A-296A-A726-5E4BCF92951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757A23A-35D1-9EB0-794E-F5EBBA0850B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A65C557-D762-2E79-A8C0-D636806226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FB42C4-4701-A5F8-11F7-6282ABB38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33DE73-7C8A-ACDC-F6DB-55C024FC269D}"/>
              </a:ext>
            </a:extLst>
          </p:cNvPr>
          <p:cNvSpPr txBox="1"/>
          <p:nvPr/>
        </p:nvSpPr>
        <p:spPr>
          <a:xfrm>
            <a:off x="228600" y="15240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Metasploit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F8C746-4E1F-F4F8-516B-EFC1B1CD876B}"/>
              </a:ext>
            </a:extLst>
          </p:cNvPr>
          <p:cNvSpPr txBox="1"/>
          <p:nvPr/>
        </p:nvSpPr>
        <p:spPr>
          <a:xfrm>
            <a:off x="1066800" y="10668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Metasploit</a:t>
            </a:r>
            <a:r>
              <a:rPr lang="en-US" dirty="0"/>
              <a:t> is the go-to framework for penetration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 and open-source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endless functionality for automating routine and complex pen testing procedures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945F92-3618-B2A7-B44E-0F34327F9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438400"/>
            <a:ext cx="6019800" cy="323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115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C701313-F309-4681-3D3D-9AB349454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6E4E21A-984C-CE29-4E00-776DF317544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C432E53-1DD9-7745-1F3F-1EDE70EE40F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858E210-63E4-6968-23E4-4F7DE87352F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8AEA40E-012C-3A33-6DD8-63D3D5BF78B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0A0C7C-7AC4-528A-E357-ACF28A68F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F40DC8-08A1-1B6B-5C6D-C3E169AD5C37}"/>
              </a:ext>
            </a:extLst>
          </p:cNvPr>
          <p:cNvSpPr txBox="1"/>
          <p:nvPr/>
        </p:nvSpPr>
        <p:spPr>
          <a:xfrm>
            <a:off x="1905000" y="381000"/>
            <a:ext cx="723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msfvenom</a:t>
            </a:r>
            <a:r>
              <a:rPr lang="en-US" sz="3200" dirty="0"/>
              <a:t> is a Metasploit tool that allows you to create shellcode and binaries from common payloads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535D78-4B95-9192-7886-A3249FA52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99" y="2526215"/>
            <a:ext cx="11895661" cy="2552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6E48DB-2770-72FF-CA1B-01C7C5FAA91D}"/>
              </a:ext>
            </a:extLst>
          </p:cNvPr>
          <p:cNvSpPr txBox="1"/>
          <p:nvPr/>
        </p:nvSpPr>
        <p:spPr>
          <a:xfrm>
            <a:off x="4724400" y="5423887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issues</a:t>
            </a:r>
            <a:r>
              <a:rPr lang="en-US" sz="2400" dirty="0">
                <a:highlight>
                  <a:srgbClr val="00FF00"/>
                </a:highligh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1424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39E9336-259D-07BC-58A0-82B110F67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685BBEC-1999-DD51-BB9A-DD1AC8E2B65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1CDA91A-A0CD-9604-B634-8A3F8EAD824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E746AD2-06E8-DDC5-BD8C-4955C3B7B27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03D5EE4-EA7D-8075-EB57-29D7E85627F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6286CB-7C08-F49F-C8AB-5D3AF0847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D841D8-A31C-FDC1-B7EA-111163B0F77D}"/>
              </a:ext>
            </a:extLst>
          </p:cNvPr>
          <p:cNvSpPr txBox="1"/>
          <p:nvPr/>
        </p:nvSpPr>
        <p:spPr>
          <a:xfrm>
            <a:off x="228600" y="152400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Metasploit Modules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65D3F4-39C5-3C92-3A26-6D1B22576C2E}"/>
              </a:ext>
            </a:extLst>
          </p:cNvPr>
          <p:cNvSpPr txBox="1"/>
          <p:nvPr/>
        </p:nvSpPr>
        <p:spPr>
          <a:xfrm>
            <a:off x="1259348" y="1357719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Metasploit Framework consists of </a:t>
            </a:r>
            <a:r>
              <a:rPr lang="en-US" b="1" dirty="0"/>
              <a:t>modules</a:t>
            </a:r>
            <a:r>
              <a:rPr lang="en-US" dirty="0"/>
              <a:t> which are programs/functionality to do something handy in the world of ethical hacking. There are six types of modules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CF2D21-C197-8DCA-9C05-B8BA88F9ACB2}"/>
              </a:ext>
            </a:extLst>
          </p:cNvPr>
          <p:cNvSpPr txBox="1"/>
          <p:nvPr/>
        </p:nvSpPr>
        <p:spPr>
          <a:xfrm>
            <a:off x="701354" y="2624135"/>
            <a:ext cx="5470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Auxiliary</a:t>
            </a:r>
            <a:r>
              <a:rPr lang="en-US" dirty="0"/>
              <a:t>- do not exploit a target, but contain helpful tasks for analyzing, gathering, scanning, etc.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F4CA8C-567F-C3F4-BAE2-7AC1E7AE6EB3}"/>
              </a:ext>
            </a:extLst>
          </p:cNvPr>
          <p:cNvSpPr txBox="1"/>
          <p:nvPr/>
        </p:nvSpPr>
        <p:spPr>
          <a:xfrm>
            <a:off x="701354" y="3635917"/>
            <a:ext cx="524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Encoder</a:t>
            </a:r>
            <a:r>
              <a:rPr lang="en-US" dirty="0"/>
              <a:t>- Techniques for encoding payloads to deal with bad characters, such as null bytes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A96D0B-91BC-3DFF-0276-156F159B62F8}"/>
              </a:ext>
            </a:extLst>
          </p:cNvPr>
          <p:cNvSpPr txBox="1"/>
          <p:nvPr/>
        </p:nvSpPr>
        <p:spPr>
          <a:xfrm>
            <a:off x="764253" y="4729295"/>
            <a:ext cx="5116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Evasion-</a:t>
            </a:r>
            <a:r>
              <a:rPr lang="en-US" dirty="0"/>
              <a:t> Techniques for creating evasive payloads to avoid antivirus and windows defender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890224-6233-EDD4-E07B-355A05DA0A83}"/>
              </a:ext>
            </a:extLst>
          </p:cNvPr>
          <p:cNvSpPr txBox="1"/>
          <p:nvPr/>
        </p:nvSpPr>
        <p:spPr>
          <a:xfrm>
            <a:off x="6324600" y="2624135"/>
            <a:ext cx="5775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NOP-</a:t>
            </a:r>
            <a:r>
              <a:rPr lang="en-US" dirty="0"/>
              <a:t> generate a sequence of “No operations” instructions, typically used if buffer overflow exploits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A2441D-48E0-3D1A-5731-1951FE49D880}"/>
              </a:ext>
            </a:extLst>
          </p:cNvPr>
          <p:cNvSpPr txBox="1"/>
          <p:nvPr/>
        </p:nvSpPr>
        <p:spPr>
          <a:xfrm>
            <a:off x="6324600" y="3701410"/>
            <a:ext cx="5470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Exploit</a:t>
            </a:r>
            <a:r>
              <a:rPr lang="en-US" dirty="0"/>
              <a:t>- used to leverage vulnerabilities that allow the framework to execute arbitrary code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A5FB03-389F-5FA5-7109-D03F4C242F4A}"/>
              </a:ext>
            </a:extLst>
          </p:cNvPr>
          <p:cNvSpPr txBox="1"/>
          <p:nvPr/>
        </p:nvSpPr>
        <p:spPr>
          <a:xfrm>
            <a:off x="6350258" y="4753100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Payloads-</a:t>
            </a:r>
            <a:r>
              <a:rPr lang="en-US" dirty="0"/>
              <a:t> Provide the shellcode of the arbitrary code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748975-B702-E1C2-EB14-2DE6C2E5C86D}"/>
              </a:ext>
            </a:extLst>
          </p:cNvPr>
          <p:cNvSpPr txBox="1"/>
          <p:nvPr/>
        </p:nvSpPr>
        <p:spPr>
          <a:xfrm>
            <a:off x="2848066" y="5730310"/>
            <a:ext cx="621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Post-</a:t>
            </a:r>
            <a:r>
              <a:rPr lang="en-US" dirty="0"/>
              <a:t> Techniques that are useful for post exploitation tasks</a:t>
            </a:r>
          </a:p>
        </p:txBody>
      </p:sp>
    </p:spTree>
    <p:extLst>
      <p:ext uri="{BB962C8B-B14F-4D97-AF65-F5344CB8AC3E}">
        <p14:creationId xmlns:p14="http://schemas.microsoft.com/office/powerpoint/2010/main" val="4136499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E73B973-C4AC-CA72-FB80-07E9A959D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DFA7CE1-B91B-9F28-1126-5F1E748D453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F1C18CF-F4B5-5C16-BDE7-8060E380287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231E3CA-8B29-A903-4646-6D0035100F9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D98BFE5-4F3A-D4D1-47FE-335D0B16271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7D8508-8971-7EE5-1BE6-9F5157BB5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5463A0-288B-81F4-28D7-2156A672F1CA}"/>
              </a:ext>
            </a:extLst>
          </p:cNvPr>
          <p:cNvSpPr txBox="1"/>
          <p:nvPr/>
        </p:nvSpPr>
        <p:spPr>
          <a:xfrm>
            <a:off x="76200" y="76200"/>
            <a:ext cx="6673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The slides and lecture have the following setup:</a:t>
            </a:r>
          </a:p>
        </p:txBody>
      </p:sp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4305CC9A-5593-B60C-1C63-C1DFE7D59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24800" y="1943100"/>
            <a:ext cx="1600200" cy="1600200"/>
          </a:xfrm>
          <a:prstGeom prst="rect">
            <a:avLst/>
          </a:prstGeom>
        </p:spPr>
      </p:pic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EEDA5098-DF7A-1861-D9C4-793AB2B4A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81200" y="1905000"/>
            <a:ext cx="1676400" cy="1676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26B5AC-BACA-7C9B-53EF-E00A2723FF88}"/>
              </a:ext>
            </a:extLst>
          </p:cNvPr>
          <p:cNvSpPr txBox="1"/>
          <p:nvPr/>
        </p:nvSpPr>
        <p:spPr>
          <a:xfrm>
            <a:off x="7943852" y="332048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Kali Linux</a:t>
            </a:r>
          </a:p>
        </p:txBody>
      </p:sp>
      <p:pic>
        <p:nvPicPr>
          <p:cNvPr id="13" name="Picture 2" descr="Metasploitable – Secuneus Tech | Learn Cyber Security">
            <a:extLst>
              <a:ext uri="{FF2B5EF4-FFF2-40B4-BE49-F238E27FC236}">
                <a16:creationId xmlns:a16="http://schemas.microsoft.com/office/drawing/2014/main" id="{C2B052BA-79EF-5664-08FA-1F822F7A5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2346920"/>
            <a:ext cx="555704" cy="55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7850115-969A-67E1-355F-3EA16A5BF2B1}"/>
              </a:ext>
            </a:extLst>
          </p:cNvPr>
          <p:cNvSpPr txBox="1"/>
          <p:nvPr/>
        </p:nvSpPr>
        <p:spPr>
          <a:xfrm>
            <a:off x="7859694" y="3558933"/>
            <a:ext cx="1455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“The pen tester”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EFB7A8-63C2-A3DA-E4A7-0A7C5AAC92FC}"/>
              </a:ext>
            </a:extLst>
          </p:cNvPr>
          <p:cNvSpPr txBox="1"/>
          <p:nvPr/>
        </p:nvSpPr>
        <p:spPr>
          <a:xfrm>
            <a:off x="7943852" y="188674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192.168.1.5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401664-9073-7083-00E7-A9A2ECC8A881}"/>
              </a:ext>
            </a:extLst>
          </p:cNvPr>
          <p:cNvSpPr txBox="1"/>
          <p:nvPr/>
        </p:nvSpPr>
        <p:spPr>
          <a:xfrm>
            <a:off x="2037277" y="188674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192.168.1.4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33578F-7193-919F-DDA2-196F50075F84}"/>
              </a:ext>
            </a:extLst>
          </p:cNvPr>
          <p:cNvSpPr txBox="1"/>
          <p:nvPr/>
        </p:nvSpPr>
        <p:spPr>
          <a:xfrm>
            <a:off x="1981200" y="3520536"/>
            <a:ext cx="1747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“Target Machine”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86B208-8FE2-9D7F-3CC4-30A4A7E0CD50}"/>
              </a:ext>
            </a:extLst>
          </p:cNvPr>
          <p:cNvSpPr/>
          <p:nvPr/>
        </p:nvSpPr>
        <p:spPr>
          <a:xfrm>
            <a:off x="1158829" y="1340524"/>
            <a:ext cx="8939719" cy="3124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ACB9AB-4737-578F-086A-F2B3A9FB6CA6}"/>
              </a:ext>
            </a:extLst>
          </p:cNvPr>
          <p:cNvSpPr txBox="1"/>
          <p:nvPr/>
        </p:nvSpPr>
        <p:spPr>
          <a:xfrm>
            <a:off x="8140961" y="101361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192.168.1.0/24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66A51F-E82D-156D-50D4-7FC00094BF4B}"/>
              </a:ext>
            </a:extLst>
          </p:cNvPr>
          <p:cNvSpPr txBox="1"/>
          <p:nvPr/>
        </p:nvSpPr>
        <p:spPr>
          <a:xfrm>
            <a:off x="1729349" y="3276558"/>
            <a:ext cx="229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Windows 2008 Server</a:t>
            </a:r>
          </a:p>
        </p:txBody>
      </p:sp>
      <p:pic>
        <p:nvPicPr>
          <p:cNvPr id="1028" name="Picture 4" descr="VirtualBox | Virtualization | Oracle">
            <a:extLst>
              <a:ext uri="{FF2B5EF4-FFF2-40B4-BE49-F238E27FC236}">
                <a16:creationId xmlns:a16="http://schemas.microsoft.com/office/drawing/2014/main" id="{5A767984-E6D7-6490-7AA6-CCD5A0255E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40551" r="11383" b="39220"/>
          <a:stretch/>
        </p:blipFill>
        <p:spPr bwMode="auto">
          <a:xfrm>
            <a:off x="4648200" y="4572000"/>
            <a:ext cx="1828800" cy="31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954D0C2-D4FF-336C-6BB4-5D73CC3F8E78}"/>
              </a:ext>
            </a:extLst>
          </p:cNvPr>
          <p:cNvSpPr txBox="1"/>
          <p:nvPr/>
        </p:nvSpPr>
        <p:spPr>
          <a:xfrm>
            <a:off x="519794" y="4993819"/>
            <a:ext cx="11152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Our goal will be to do some reconnaissance on the target machine, and exploit a vulnerability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6BEA77-AA9B-70E1-6277-5E211DCE75CD}"/>
              </a:ext>
            </a:extLst>
          </p:cNvPr>
          <p:cNvSpPr txBox="1"/>
          <p:nvPr/>
        </p:nvSpPr>
        <p:spPr>
          <a:xfrm>
            <a:off x="803632" y="669904"/>
            <a:ext cx="798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won’t be able to run the commands with the same IP addresses that I do</a:t>
            </a:r>
          </a:p>
        </p:txBody>
      </p:sp>
    </p:spTree>
    <p:extLst>
      <p:ext uri="{BB962C8B-B14F-4D97-AF65-F5344CB8AC3E}">
        <p14:creationId xmlns:p14="http://schemas.microsoft.com/office/powerpoint/2010/main" val="362087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67A9391-72E5-2B3C-33A2-B444C42C6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770636B-89D3-FA83-8AA9-A08B143F3DA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BA11DBE-537F-2813-8ABA-67804020D16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13B47A8-6E15-AF0F-ACBE-39B062587D6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043DCBC-D6F6-93EE-B564-AE19D31715F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62B603-432C-4082-9442-C6DD2A9FB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D81D59-B2CB-EEE0-56CC-0F32566F90AE}"/>
              </a:ext>
            </a:extLst>
          </p:cNvPr>
          <p:cNvSpPr txBox="1"/>
          <p:nvPr/>
        </p:nvSpPr>
        <p:spPr>
          <a:xfrm>
            <a:off x="152400" y="76200"/>
            <a:ext cx="4196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to find vulnerabilities?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E3E85F-CF6B-DF6B-F8F9-D29286A5EF2E}"/>
              </a:ext>
            </a:extLst>
          </p:cNvPr>
          <p:cNvSpPr txBox="1"/>
          <p:nvPr/>
        </p:nvSpPr>
        <p:spPr>
          <a:xfrm>
            <a:off x="1447800" y="1219200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Ports</a:t>
            </a:r>
            <a:r>
              <a:rPr lang="en-US" dirty="0"/>
              <a:t> are logical endpoints for communication between devices over a network. All network communication goes through a port of some kind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24D3F4-1F7A-CBE3-B778-E1509FDB9AE3}"/>
              </a:ext>
            </a:extLst>
          </p:cNvPr>
          <p:cNvSpPr txBox="1"/>
          <p:nvPr/>
        </p:nvSpPr>
        <p:spPr>
          <a:xfrm>
            <a:off x="1877449" y="1953726"/>
            <a:ext cx="891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80 </a:t>
            </a:r>
            <a:r>
              <a:rPr lang="en-US" b="1" dirty="0">
                <a:sym typeface="Wingdings" panose="05000000000000000000" pitchFamily="2" charset="2"/>
              </a:rPr>
              <a:t> HTTP</a:t>
            </a:r>
          </a:p>
          <a:p>
            <a:r>
              <a:rPr lang="en-US" b="1" dirty="0">
                <a:sym typeface="Wingdings" panose="05000000000000000000" pitchFamily="2" charset="2"/>
              </a:rPr>
              <a:t>443  HTTPS</a:t>
            </a:r>
          </a:p>
          <a:p>
            <a:r>
              <a:rPr lang="en-US" b="1" dirty="0">
                <a:sym typeface="Wingdings" panose="05000000000000000000" pitchFamily="2" charset="2"/>
              </a:rPr>
              <a:t>22  SSH</a:t>
            </a:r>
          </a:p>
          <a:p>
            <a:r>
              <a:rPr lang="en-US" b="1" dirty="0">
                <a:sym typeface="Wingdings" panose="05000000000000000000" pitchFamily="2" charset="2"/>
              </a:rPr>
              <a:t>53  DNS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C0386B-FCE3-A1DC-16BC-2784E133EA8F}"/>
              </a:ext>
            </a:extLst>
          </p:cNvPr>
          <p:cNvSpPr txBox="1"/>
          <p:nvPr/>
        </p:nvSpPr>
        <p:spPr>
          <a:xfrm>
            <a:off x="1447800" y="3581400"/>
            <a:ext cx="495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Ports 1024 – 49151 are used by software vendors, and their applications are typically </a:t>
            </a:r>
            <a:r>
              <a:rPr lang="en-US" dirty="0" err="1"/>
              <a:t>binded</a:t>
            </a:r>
            <a:r>
              <a:rPr lang="en-US" dirty="0"/>
              <a:t> to a specific port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E101AC-80F8-0D1D-22B2-F5978EE6C6E6}"/>
              </a:ext>
            </a:extLst>
          </p:cNvPr>
          <p:cNvSpPr txBox="1"/>
          <p:nvPr/>
        </p:nvSpPr>
        <p:spPr>
          <a:xfrm>
            <a:off x="1447800" y="4871186"/>
            <a:ext cx="700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https://en.wikipedia.org/wiki/List_of_TCP_and_UDP_port_numbers</a:t>
            </a:r>
            <a:endParaRPr lang="en-US" dirty="0"/>
          </a:p>
        </p:txBody>
      </p:sp>
      <p:sp>
        <p:nvSpPr>
          <p:cNvPr id="37" name="AutoShape 4" descr="Socket vs Port - Detailed Explanation and Difference - IP With Ease">
            <a:extLst>
              <a:ext uri="{FF2B5EF4-FFF2-40B4-BE49-F238E27FC236}">
                <a16:creationId xmlns:a16="http://schemas.microsoft.com/office/drawing/2014/main" id="{45366E50-BB86-EC8E-9939-49E56819E5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614B637-FB50-CC75-B657-20DCBC68D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788" y="2074621"/>
            <a:ext cx="4577412" cy="25862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6234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9D5FB3E-6103-1FC8-58D1-67A402549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1D8AF63-E95A-872C-0950-FBBE2CD4A35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25B6E07-1D8A-8A75-421A-CABB79B9DA2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DB140FA-D276-24D1-17EB-4615B866F4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C2127BB-C5EC-1255-BC63-C219B6B3050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0178B5-6B51-12A8-75E2-5DA1AC8C3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F405C2-77DB-24CA-D00D-B034AE57FD78}"/>
              </a:ext>
            </a:extLst>
          </p:cNvPr>
          <p:cNvSpPr txBox="1"/>
          <p:nvPr/>
        </p:nvSpPr>
        <p:spPr>
          <a:xfrm>
            <a:off x="152400" y="76200"/>
            <a:ext cx="4196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to find vulnerabilities?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6299C8-4522-1354-1F39-8DCD822D47AF}"/>
              </a:ext>
            </a:extLst>
          </p:cNvPr>
          <p:cNvSpPr txBox="1"/>
          <p:nvPr/>
        </p:nvSpPr>
        <p:spPr>
          <a:xfrm>
            <a:off x="1066800" y="1066800"/>
            <a:ext cx="4344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</a:rPr>
              <a:t>nmap</a:t>
            </a:r>
            <a:r>
              <a:rPr lang="en-US" sz="2000" dirty="0"/>
              <a:t> is usually a good starting point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B2B67C-74BB-5696-BA07-02B1E0D54667}"/>
              </a:ext>
            </a:extLst>
          </p:cNvPr>
          <p:cNvSpPr txBox="1"/>
          <p:nvPr/>
        </p:nvSpPr>
        <p:spPr>
          <a:xfrm>
            <a:off x="1066800" y="1626513"/>
            <a:ext cx="5917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–A flag will try to identify services and their versions</a:t>
            </a:r>
          </a:p>
        </p:txBody>
      </p:sp>
      <p:pic>
        <p:nvPicPr>
          <p:cNvPr id="2050" name="Picture 2" descr="Order Warning Signs for Workplace Safety">
            <a:extLst>
              <a:ext uri="{FF2B5EF4-FFF2-40B4-BE49-F238E27FC236}">
                <a16:creationId xmlns:a16="http://schemas.microsoft.com/office/drawing/2014/main" id="{49A9BAC2-3CBF-9928-FEBB-6582D6845C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8" t="13333" r="7778" b="12222"/>
          <a:stretch/>
        </p:blipFill>
        <p:spPr bwMode="auto">
          <a:xfrm>
            <a:off x="9107948" y="160756"/>
            <a:ext cx="685800" cy="60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236ED7-91EC-20E7-4E6D-867FBDC12A2C}"/>
              </a:ext>
            </a:extLst>
          </p:cNvPr>
          <p:cNvSpPr txBox="1"/>
          <p:nvPr/>
        </p:nvSpPr>
        <p:spPr>
          <a:xfrm>
            <a:off x="9793748" y="1385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should not </a:t>
            </a:r>
            <a:r>
              <a:rPr lang="en-US" dirty="0" err="1"/>
              <a:t>nmap</a:t>
            </a:r>
            <a:r>
              <a:rPr lang="en-US" dirty="0"/>
              <a:t> a machine unless you have permission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DE92B2-6657-20BC-EBF2-349BBFE6931F}"/>
              </a:ext>
            </a:extLst>
          </p:cNvPr>
          <p:cNvSpPr txBox="1"/>
          <p:nvPr/>
        </p:nvSpPr>
        <p:spPr>
          <a:xfrm>
            <a:off x="1076498" y="2129825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then research known vulnerabilities and exploits for those services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E57F33-782C-16FE-C2FD-FE0A1A68C437}"/>
              </a:ext>
            </a:extLst>
          </p:cNvPr>
          <p:cNvSpPr txBox="1"/>
          <p:nvPr/>
        </p:nvSpPr>
        <p:spPr>
          <a:xfrm>
            <a:off x="1076498" y="3020629"/>
            <a:ext cx="84802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–A 192.168.1.4   &lt;additional-flags&gt;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BE88BA-9E91-CAE3-5760-3D58CFF4CAEB}"/>
              </a:ext>
            </a:extLst>
          </p:cNvPr>
          <p:cNvSpPr txBox="1"/>
          <p:nvPr/>
        </p:nvSpPr>
        <p:spPr>
          <a:xfrm>
            <a:off x="304800" y="3912168"/>
            <a:ext cx="55996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/>
              <a:t>TCP connection scan</a:t>
            </a:r>
          </a:p>
          <a:p>
            <a:endParaRPr lang="en-US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/>
              <a:t>stealthy TCP connection</a:t>
            </a:r>
          </a:p>
          <a:p>
            <a:endParaRPr lang="en-US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skip ping tests</a:t>
            </a:r>
          </a:p>
          <a:p>
            <a:endParaRPr lang="en-US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-p </a:t>
            </a:r>
            <a:r>
              <a:rPr lang="en-US" dirty="0"/>
              <a:t>specify port ranges (ex –p1-1000, -p 22, 80, 443)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6C9C65-630F-2054-F328-8BF5DDF467BA}"/>
              </a:ext>
            </a:extLst>
          </p:cNvPr>
          <p:cNvSpPr txBox="1"/>
          <p:nvPr/>
        </p:nvSpPr>
        <p:spPr>
          <a:xfrm>
            <a:off x="6400800" y="3403601"/>
            <a:ext cx="61555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>
                <a:latin typeface="Consolas" panose="020B0609020204030204" pitchFamily="49" charset="0"/>
              </a:rPr>
              <a:t>-script </a:t>
            </a:r>
            <a:r>
              <a:rPr lang="en-US" dirty="0"/>
              <a:t>specifies a specific </a:t>
            </a:r>
            <a:r>
              <a:rPr lang="en-US" dirty="0" err="1"/>
              <a:t>nmap</a:t>
            </a:r>
            <a:r>
              <a:rPr lang="en-US" dirty="0"/>
              <a:t> script to run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40A515-5C16-C818-F0DA-1D9070F77C5F}"/>
              </a:ext>
            </a:extLst>
          </p:cNvPr>
          <p:cNvSpPr txBox="1"/>
          <p:nvPr/>
        </p:nvSpPr>
        <p:spPr>
          <a:xfrm>
            <a:off x="6403521" y="4085498"/>
            <a:ext cx="52093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-script=http-</a:t>
            </a:r>
            <a:r>
              <a:rPr lang="en-US" b="1" dirty="0" err="1">
                <a:latin typeface="Consolas" panose="020B0609020204030204" pitchFamily="49" charset="0"/>
              </a:rPr>
              <a:t>enum.nse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/>
              <a:t>will scan for popular web applications and servers</a:t>
            </a:r>
          </a:p>
          <a:p>
            <a:endParaRPr lang="en-US" dirty="0"/>
          </a:p>
          <a:p>
            <a:r>
              <a:rPr lang="en-US" b="1" dirty="0">
                <a:latin typeface="Consolas" panose="020B0609020204030204" pitchFamily="49" charset="0"/>
              </a:rPr>
              <a:t>-script=http-</a:t>
            </a:r>
            <a:r>
              <a:rPr lang="en-US" b="1" dirty="0" err="1">
                <a:latin typeface="Consolas" panose="020B0609020204030204" pitchFamily="49" charset="0"/>
              </a:rPr>
              <a:t>cors.nse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/>
              <a:t>will a test an http server for its CORS policy</a:t>
            </a:r>
          </a:p>
          <a:p>
            <a:endParaRPr lang="en-US" dirty="0"/>
          </a:p>
          <a:p>
            <a:r>
              <a:rPr lang="en-US" b="1" dirty="0">
                <a:latin typeface="Consolas" panose="020B0609020204030204" pitchFamily="49" charset="0"/>
              </a:rPr>
              <a:t>-script=</a:t>
            </a:r>
            <a:r>
              <a:rPr lang="en-US" b="1" dirty="0"/>
              <a:t>http-vuln-cve2011-3192</a:t>
            </a:r>
            <a:r>
              <a:rPr lang="en-US" dirty="0"/>
              <a:t> will test for a specific </a:t>
            </a:r>
            <a:r>
              <a:rPr lang="en-US" dirty="0" err="1"/>
              <a:t>apache</a:t>
            </a:r>
            <a:r>
              <a:rPr lang="en-US" dirty="0"/>
              <a:t> CVE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7B46FF-8C16-FC72-DA5A-FBC430E1BBEF}"/>
              </a:ext>
            </a:extLst>
          </p:cNvPr>
          <p:cNvSpPr txBox="1"/>
          <p:nvPr/>
        </p:nvSpPr>
        <p:spPr>
          <a:xfrm>
            <a:off x="3239029" y="6497942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https://nmap.org/nsedoc/scripts/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92C3EFD-CA37-31F4-0E55-8C4C783DCB04}"/>
              </a:ext>
            </a:extLst>
          </p:cNvPr>
          <p:cNvSpPr/>
          <p:nvPr/>
        </p:nvSpPr>
        <p:spPr>
          <a:xfrm>
            <a:off x="7951396" y="1526348"/>
            <a:ext cx="3124200" cy="11238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Warning</a:t>
            </a:r>
            <a:r>
              <a:rPr lang="en-US" dirty="0">
                <a:solidFill>
                  <a:sysClr val="windowText" lastClr="000000"/>
                </a:solidFill>
              </a:rPr>
              <a:t>: </a:t>
            </a:r>
            <a:r>
              <a:rPr lang="en-US" b="1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nmap</a:t>
            </a:r>
            <a:r>
              <a:rPr lang="en-US" dirty="0">
                <a:solidFill>
                  <a:sysClr val="windowText" lastClr="000000"/>
                </a:solidFill>
              </a:rPr>
              <a:t> can take a </a:t>
            </a:r>
            <a:r>
              <a:rPr lang="en-US" i="1" dirty="0">
                <a:solidFill>
                  <a:sysClr val="windowText" lastClr="000000"/>
                </a:solidFill>
              </a:rPr>
              <a:t>long</a:t>
            </a:r>
            <a:r>
              <a:rPr lang="en-US" dirty="0">
                <a:solidFill>
                  <a:sysClr val="windowText" lastClr="000000"/>
                </a:solidFill>
              </a:rPr>
              <a:t> time to run</a:t>
            </a:r>
          </a:p>
        </p:txBody>
      </p:sp>
    </p:spTree>
    <p:extLst>
      <p:ext uri="{BB962C8B-B14F-4D97-AF65-F5344CB8AC3E}">
        <p14:creationId xmlns:p14="http://schemas.microsoft.com/office/powerpoint/2010/main" val="3616025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E7D8FB3-E382-74C1-AEBB-81F3618D6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69B139B-F292-6E1A-CEFC-B212F1E3C9E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B55260F-73E9-9A49-0F7F-DE41F340FF0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35BF269-78FC-B8B5-E5C3-51A2B25B30C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98CF240-A8DA-D920-EFEF-C9251D159C4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A1D7CB-A2AA-738D-3259-70EF810C4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79CB3A-0C7E-BBE7-978F-B2F12070D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973538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04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10372</TotalTime>
  <Words>1907</Words>
  <Application>Microsoft Office PowerPoint</Application>
  <PresentationFormat>Widescreen</PresentationFormat>
  <Paragraphs>247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Courier New</vt:lpstr>
      <vt:lpstr>Wingdings</vt:lpstr>
      <vt:lpstr>Office Theme</vt:lpstr>
      <vt:lpstr>ESOF 422:  Advanced Software Engineering: Cyber Practices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ESOF 422</dc:title>
  <dc:creator>Reese Pearsall</dc:creator>
  <cp:lastModifiedBy>Reese Pearsall</cp:lastModifiedBy>
  <cp:revision>70</cp:revision>
  <dcterms:created xsi:type="dcterms:W3CDTF">2022-08-21T16:55:59Z</dcterms:created>
  <dcterms:modified xsi:type="dcterms:W3CDTF">2025-04-02T17:28:17Z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