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410" r:id="rId3"/>
    <p:sldId id="411" r:id="rId4"/>
    <p:sldId id="427" r:id="rId5"/>
    <p:sldId id="412" r:id="rId6"/>
    <p:sldId id="422" r:id="rId7"/>
    <p:sldId id="413" r:id="rId8"/>
    <p:sldId id="424" r:id="rId9"/>
    <p:sldId id="425" r:id="rId10"/>
    <p:sldId id="426" r:id="rId11"/>
    <p:sldId id="414" r:id="rId12"/>
    <p:sldId id="415" r:id="rId13"/>
    <p:sldId id="416" r:id="rId14"/>
    <p:sldId id="428" r:id="rId15"/>
    <p:sldId id="418" r:id="rId16"/>
    <p:sldId id="429" r:id="rId17"/>
    <p:sldId id="430" r:id="rId18"/>
    <p:sldId id="431" r:id="rId19"/>
    <p:sldId id="432" r:id="rId20"/>
    <p:sldId id="417" r:id="rId21"/>
    <p:sldId id="421" r:id="rId22"/>
    <p:sldId id="423" r:id="rId2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1"/>
    <a:srgbClr val="EEB211"/>
    <a:srgbClr val="F6D28B"/>
    <a:srgbClr val="E2BC00"/>
    <a:srgbClr val="FFD700"/>
    <a:srgbClr val="FFCC00"/>
    <a:srgbClr val="E5E18B"/>
    <a:srgbClr val="FB75FB"/>
    <a:srgbClr val="FFFFFF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>
      <p:cViewPr>
        <p:scale>
          <a:sx n="75" d="100"/>
          <a:sy n="75" d="100"/>
        </p:scale>
        <p:origin x="1896" y="10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8:24:01.1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3759 24575,'4'0'0,"1"-1"0,-1 0 0,1 0 0,-1-1 0,0 0 0,0 1 0,0-1 0,0-1 0,7-4 0,9-5 0,156-78 0,313-216 0,-57-42 0,-102 75 0,-243 205 0,-3-3 0,92-100 0,-63 49 0,180-151 0,558-429 0,-508 442 0,13-11 0,-45 18 0,-81 69 0,-116 84 0,-53 45 0,87-61 0,-47 52-1365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8:33:36.7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7246 0 24575,'-5'1'0,"0"0"0,-1 0 0,1 0 0,0 0 0,0 1 0,0 0 0,1 0 0,-1 0 0,0 0 0,1 1 0,-1 0 0,1 0 0,0 0 0,0 0 0,0 1 0,-4 5 0,-8 9 0,0 2 0,-15 24 0,18-25 0,-136 203 0,-82 115 0,152-232 0,-103 105 0,116-140 0,-2-4 0,-133 100 0,183-155 0,-1 0 0,-1-2 0,0 0 0,0-1 0,-1 0 0,-26 4 0,-132 17 0,96-19 0,-321 21 0,-1-30 0,204-3 0,-146 3 0,-313-4 0,249-24 0,-23 1 0,355 24 0,1-4 0,0-3 0,-124-32 0,-141-45 0,-662-195 0,926 253 0,1-4 0,2-4 0,-82-51 0,100 53 0,-123-81 0,172 108 0,0 0 0,1 0 0,0-1 0,0 0 0,1 0 0,0-1 0,0 0 0,1 0 0,0 0 0,-8-20 0,4 1 0,1 0 0,-9-50 0,11 48 0,-3-5 0,6 23 0,0 0 0,1-1 0,0 1 0,-1-23 0,4 33 0,0-1 0,0 1 0,0-1 0,0 1 0,1-1 0,-1 1 0,1-1 0,-1 1 0,1-1 0,0 1 0,0 0 0,0 0 0,1-1 0,-1 1 0,0 0 0,1 0 0,-1 0 0,1 0 0,0 0 0,0 1 0,0-1 0,-1 1 0,2-1 0,-1 1 0,0-1 0,0 1 0,0 0 0,1 0 0,2-1 0,25-5 0,0 1 0,1 1 0,-1 2 0,35 1 0,-14-1 0,351-4 0,-1243 7 0,835 0 0,1 0 0,-1 0 0,1 0 0,-1 1 0,1 0 0,-1 0 0,1 0 0,-1 1 0,-8 3 0,12-3 0,1-1 0,-1 1 0,0-1 0,1 1 0,-1 0 0,1 0 0,0-1 0,-1 1 0,1 0 0,0 0 0,0 0 0,0 0 0,1 1 0,-1-1 0,0 0 0,1 0 0,0 0 0,-1 1 0,1-1 0,0 0 0,0 0 0,0 1 0,0-1 0,1 0 0,-1 0 0,1 4 0,5 20 0,1 0 0,1 0 0,1-1 0,15 31 0,20 57 0,24 161-1365,-58-223-5461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9:03:22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24575,'452'-21'0,"-347"12"0,140 6 0,26 0 0,-137-14 0,-79 8 0,60-1 0,19 12 0,-80 0 0,-1-2 0,1-2 0,76-13 0,-46 3 0,1 3 0,0 4 0,114 8 0,-54-1 0,3525-2-1365,-3641 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9:32:14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23457,'29562'-70'0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8:24:03.0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24575,'12'8'0,"-1"0"0,-1 1 0,1 0 0,-1 0 0,0 1 0,11 16 0,11 9 0,354 368 0,368 372 0,1 44 0,-487-453 0,-177-237 0,-5-3 0,75 152 0,36 65 0,53 106 0,-207-366 0,4-3 0,73 96 0,133 133 0,-8 1 0,-142-173 0,159 165 0,-225-264 0,-1 1 0,54 77 0,-74-93-227,1-1-1,1-1 1,1-1-1,1-1 1,27 21-1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8:24:01.1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3759 24575,'4'0'0,"1"-1"0,-1 0 0,1 0 0,-1-1 0,0 0 0,0 1 0,0-1 0,0-1 0,7-4 0,9-5 0,156-78 0,313-216 0,-57-42 0,-102 75 0,-243 205 0,-3-3 0,92-100 0,-63 49 0,180-151 0,558-429 0,-508 442 0,13-11 0,-45 18 0,-81 69 0,-116 84 0,-53 45 0,87-61 0,-47 52-1365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8:24:03.0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24575,'12'8'0,"-1"0"0,-1 1 0,1 0 0,-1 0 0,0 1 0,11 16 0,11 9 0,354 368 0,368 372 0,1 44 0,-487-453 0,-177-237 0,-5-3 0,75 152 0,36 65 0,53 106 0,-207-366 0,4-3 0,73 96 0,133 133 0,-8 1 0,-142-173 0,159 165 0,-225-264 0,-1 1 0,54 77 0,-74-93-227,1-1-1,1-1 1,1-1-1,1-1 1,27 21-1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8:31:28.332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1808 274 24575,'-509'31'0,"385"-20"0,-15-4 0,72-6 0,-110 19 0,-293 87 0,356-93 0,20-3 0,83-9 0,4-1 0,0 0 0,-1 0 0,1 1 0,0 0 0,0 0 0,0 1 0,-9 4 0,13-5 0,1 1 0,-1-1 0,1 1 0,0 0 0,-1-1 0,1 1 0,1 0 0,-1 0 0,0 0 0,1 0 0,-1 1 0,1-1 0,0 0 0,0 1 0,0-1 0,1 0 0,-1 1 0,1-1 0,0 4 0,-6 99 0,9 114 0,1-71 0,7 80 0,74 409 0,-48-426 0,-10 1 0,0 292 0,-27-491 0,0 59 0,-3 1 0,-22 118 0,-103 681 0,97 6 0,31-876 0,0 0 0,0 0 0,0 0 0,0 0 0,1 0 0,-1 0 0,1 0 0,0 0 0,0 0 0,0 0 0,0 0 0,0-1 0,0 1 0,1 0 0,0-1 0,-1 1 0,1-1 0,0 0 0,0 1 0,0-1 0,1 0 0,1 2 0,2-2 0,0 1 0,0-1 0,0 0 0,0 0 0,0-1 0,0 1 0,0-1 0,1-1 0,11 1 0,396-4 0,-153-2 0,266 7 0,401-4 0,-566-11 0,165-2 0,-348 15 0,232-29 0,-248 13 0,197 7 0,9 1 0,-216 0 0,-49 4 0,200-35 0,-93 10 0,-111 19 0,-34 5 0,89 4 0,9 1 0,-160 0 0,0 0 0,1-1 0,-1 1 0,-1-1 0,1 1 0,0-1 0,0-1 0,0 1 0,0 0 0,-1-1 0,1 0 0,0 0 0,-1 0 0,0 0 0,1 0 0,-1-1 0,0 0 0,0 1 0,-1-1 0,1 0 0,0 0 0,-1-1 0,0 1 0,0-1 0,0 1 0,0-1 0,0 1 0,-1-1 0,0 0 0,1 0 0,-2 0 0,2-5 0,0-11 0,-2 0 0,0 0 0,-1 0 0,-1 0 0,-5-27 0,0-1 0,-9-556 0,18 398 0,7-187 0,-1 280 0,33-166 0,-11 141 0,-6 39 0,-4-1 0,11-180 0,-32 109 0,-34-255 0,-75-162 0,31 154 0,71 382 0,0-17 0,1-72 0,3 21 0,0 41 0,5 48 0,-3 0 0,0 0 0,-2 0 0,-12-49 0,14 77 0,1 1 0,0-1 0,-1 0 0,0 0 0,0 1 0,0-1 0,0 1 0,0-1 0,0 1 0,0 0 0,-1 0 0,1 0 0,-1 0 0,0 0 0,1 1 0,-1-1 0,0 1 0,0 0 0,0-1 0,0 1 0,0 1 0,0-1 0,-5 0 0,-8-1 0,0 1 0,0 0 0,-24 3 0,13-1 0,-679 57 0,253-26 0,-2-34 0,157-2 0,281 4 0,-994 35 0,475 46 0,485-73-341,-1-2 0,0-2-1,-73-4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8:24:01.1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3759 24575,'4'0'0,"1"-1"0,-1 0 0,1 0 0,-1-1 0,0 0 0,0 1 0,0-1 0,0-1 0,7-4 0,9-5 0,156-78 0,313-216 0,-57-42 0,-102 75 0,-243 205 0,-3-3 0,92-100 0,-63 49 0,180-151 0,558-429 0,-508 442 0,13-11 0,-45 18 0,-81 69 0,-116 84 0,-53 45 0,87-61 0,-47 52-1365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8:24:03.0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24575,'12'8'0,"-1"0"0,-1 1 0,1 0 0,-1 0 0,0 1 0,11 16 0,11 9 0,354 368 0,368 372 0,1 44 0,-487-453 0,-177-237 0,-5-3 0,75 152 0,36 65 0,53 106 0,-207-366 0,4-3 0,73 96 0,133 133 0,-8 1 0,-142-173 0,159 165 0,-225-264 0,-1 1 0,54 77 0,-74-93-227,1-1-1,1-1 1,1-1-1,1-1 1,27 21-1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8:31:28.332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2338 354 24575,'-658'40'0,"497"-26"0,-19-5 0,94-7 0,-143 24 0,-379 112 0,461-120 0,25-4 0,108-11 0,5-2 0,0 0 0,-2 1 0,2 0 0,0 1 0,0-1 0,0 2 0,-11 5 0,16-6 0,1 1 0,-1-2 0,2 2 0,-1 0 0,-1-1 0,2 1 0,0 0 0,0-1 0,-1 1 0,2 0 0,-2 1 0,2-1 0,0 0 0,-1 1 0,1-1 0,1 0 0,-1 1 0,1-1 0,0 5 0,-8 128 0,12 148 0,1-93 0,9 105 0,96 528 0,-62-551 0,-13 1 0,0 378 0,-35-635 0,0 77 0,-4 0 0,-28 154 0,-134 880 0,126 7 0,40-1132 0,0 0 0,0 0 0,0 0 0,0 0 0,1 0 0,-1 0 0,2-1 0,-1 1 0,0 0 0,1 0 0,-1 0 0,0-1 0,0 0 0,2 1 0,0-1 0,-2 1 0,1-2 0,1 1 0,0 1 0,-1-2 0,2 1 0,1 2 0,3-2 0,0 1 0,0-2 0,-1 1 0,1-1 0,0 0 0,0 0 0,-1 0 0,2-2 0,15 1 0,511-5 0,-197-2 0,343 8 0,519-4 0,-732-15 0,214-3 0,-451 20 0,301-37 0,-321 16 0,254 9 0,12 2 0,-279 0 0,-63 5 0,258-46 0,-120 14 0,-144 24 0,-44 6 0,116 6 0,11 1 0,-207 0 0,0 0 0,2-1 0,-2 1 0,-1-2 0,1 2 0,0-1 0,0-1 0,0 0 0,0 1 0,-1-2 0,2 1 0,-1-1 0,-1 1 0,-1-1 0,3 0 0,-2 0 0,-1-1 0,1 1 0,-1-1 0,1 0 0,0 0 0,-2-1 0,1 1 0,-1-1 0,1 1 0,0-1 0,-1 1 0,-1-1 0,1 0 0,0 0 0,-2 0 0,3-7 0,-1-14 0,-2 0 0,0 0 0,-1 0 0,-1 1 0,-7-36 0,0-1 0,-12-719 0,23 514 0,10-241 0,-2 362 0,43-215 0,-14 183 0,-8 50 0,-5-2 0,14-232 0,-41 141 0,-44-330 0,-98-209 0,41 199 0,92 493 0,0-21 0,0-93 0,5 27 0,0 52 0,6 63 0,-3 0 0,-1 0 0,-2 0 0,-16-63 0,19 99 0,1 1 0,-1-1 0,0 0 0,-1 1 0,0 0 0,1-1 0,-1 2 0,1-2 0,-1 1 0,1 0 0,-2 1 0,1-1 0,-1 1 0,0-1 0,2 2 0,-2-2 0,0 2 0,0 0 0,0-2 0,0 2 0,0 1 0,1-2 0,-8 1 0,-9-1 0,-1 0 0,0 1 0,-31 4 0,18-2 0,-879 74 0,327-34 0,-3-43 0,204-3 0,363 5 0,-1285 45 0,613 60 0,628-95-341,-1-2 0,0-3-1,-95-5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8:33:34.40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1116 24575,'0'-7'0,"1"0"0,0 0 0,1 0 0,-1 0 0,1 0 0,1 0 0,-1 0 0,1 1 0,0-1 0,1 1 0,-1 0 0,1 0 0,1 0 0,-1 0 0,1 1 0,0 0 0,10-8 0,8-6 0,1 2 0,0 1 0,28-14 0,-35 21 0,105-56 0,163-59 0,142-28 0,-340 122 0,-2 1 0,785-273 0,-749 258 0,2 6 0,2 5 0,1 5 0,1 6 0,139-5 0,32 18 0,1 14 0,503 72 0,-757-70 0,438 81 0,-361-59 0,224 84 0,-174-49 0,93 42 0,-173-55 0,-2 5 0,152 124 0,-33-22 0,-130-102 0,-3 3 0,111 111 0,-91-66 0,77 75 0,-145-159 0,-27-20 0,0 1 0,-1-1 0,1 0 0,0 0 0,0 1 0,-1-1 0,1 0 0,0 0 0,0 0 0,0 0 0,-1 0 0,1 0 0,0 0 0,0 0 0,0 0 0,-1-1 0,1 1 0,0 0 0,0 0 0,-1-1 0,1 1 0,1-1 0,-1-1 0,1-1 0,0 0 0,-1 1 0,0-1 0,1 0 0,-1 0 0,0 0 0,0 0 0,-1 0 0,1 0 0,-1 0 0,1 0 0,-1 0 0,0 0 0,-1-6 0,-2-86 0,-4 1 0,-20-94 0,5 43 0,-30-193 0,48 320 0,1 20 0,1 31 0,-1 105 0,5 0 0,32 216 0,-29-326 0,-2 0 0,0 0 0,-2 39 0,-2-53 0,0 1 0,-1-1 0,-1-1 0,0 1 0,-1 0 0,0-1 0,-1 1 0,-11 20 0,13-30 0,0-1 0,0 1 0,0-1 0,0 0 0,-1 0 0,1 0 0,-1 0 0,0-1 0,0 1 0,0-1 0,0 0 0,0 0 0,-1-1 0,1 1 0,-1-1 0,1 0 0,-1 0 0,1-1 0,-1 1 0,1-1 0,-10 0 0,-11-1 0,0-1 0,-44-9 0,46 6 0,-68-10-455,0 3 0,-132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customXml" Target="../ink/ink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9.xml"/><Relationship Id="rId10" Type="http://schemas.openxmlformats.org/officeDocument/2006/relationships/image" Target="../media/image20.svg"/><Relationship Id="rId4" Type="http://schemas.openxmlformats.org/officeDocument/2006/relationships/image" Target="../media/image7.sv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customXml" Target="../ink/ink11.xml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customXml" Target="../ink/ink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2.jpe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sv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12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2.jpe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sv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12" Type="http://schemas.openxmlformats.org/officeDocument/2006/relationships/customXml" Target="../ink/ink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12.jpe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sv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ESOF 422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spc="-204" dirty="0">
                <a:latin typeface="Arial" panose="020B0604020202020204" pitchFamily="34" charset="0"/>
                <a:cs typeface="Arial" panose="020B0604020202020204" pitchFamily="34" charset="0"/>
              </a:rPr>
              <a:t>Advanced Software Engineering: Cyber Practices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rgbClr val="F6D28B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362200" y="2749813"/>
            <a:ext cx="6781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Introduction to Digital Forensics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1" y="5523188"/>
            <a:ext cx="98298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E4E9B8-0CF2-48ED-6C1B-D09DC4AAA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F230EA-01B2-FBF2-1FBD-6C237FC3858C}"/>
              </a:ext>
            </a:extLst>
          </p:cNvPr>
          <p:cNvSpPr txBox="1"/>
          <p:nvPr/>
        </p:nvSpPr>
        <p:spPr>
          <a:xfrm>
            <a:off x="4495800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35727AA-04FB-7ECB-332B-0E9797EF8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1074C94-C959-90AC-BF88-B843A1B69EF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3969A73-9DCC-3D2D-DD70-B7A484AC2ED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A973EAD-813B-940C-3B9C-D3CA83BDF03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6CDDED5-2BB6-C2E3-478E-2DEDC1B33A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AACB75-47AB-94E7-0B81-79DB8AD89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375853-218D-7F46-4F08-77BE566CF706}"/>
              </a:ext>
            </a:extLst>
          </p:cNvPr>
          <p:cNvSpPr txBox="1"/>
          <p:nvPr/>
        </p:nvSpPr>
        <p:spPr>
          <a:xfrm>
            <a:off x="0" y="0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Types of Forensics</a:t>
            </a:r>
          </a:p>
        </p:txBody>
      </p:sp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0F97B342-3D74-713D-64D2-D62698925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9700" y="1371600"/>
            <a:ext cx="2743200" cy="2743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B7F29C-100B-ACB7-D0F6-05EEFF767FE8}"/>
              </a:ext>
            </a:extLst>
          </p:cNvPr>
          <p:cNvSpPr txBox="1"/>
          <p:nvPr/>
        </p:nvSpPr>
        <p:spPr>
          <a:xfrm>
            <a:off x="381000" y="4881770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Network forensics </a:t>
            </a:r>
            <a:r>
              <a:rPr lang="en-US" sz="2400" dirty="0"/>
              <a:t>focuses on analyzing digital evidence from network traffic</a:t>
            </a:r>
          </a:p>
        </p:txBody>
      </p:sp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F84F3152-BF01-D44A-E26F-260C49E71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7600" y="1447800"/>
            <a:ext cx="2743200" cy="2743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D0ACA49-7780-8E69-7687-EE10B6EDF40F}"/>
                  </a:ext>
                </a:extLst>
              </p14:cNvPr>
              <p14:cNvContentPartPr/>
              <p14:nvPr/>
            </p14:nvContentPartPr>
            <p14:xfrm>
              <a:off x="4391100" y="1931655"/>
              <a:ext cx="2557800" cy="5749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D0ACA49-7780-8E69-7687-EE10B6EDF4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55100" y="1895655"/>
                <a:ext cx="2629440" cy="64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1912696-A5F8-BD77-BA5A-2783C95DC4E0}"/>
                  </a:ext>
                </a:extLst>
              </p14:cNvPr>
              <p14:cNvContentPartPr/>
              <p14:nvPr/>
            </p14:nvContentPartPr>
            <p14:xfrm>
              <a:off x="4554180" y="3019215"/>
              <a:ext cx="2608920" cy="525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1912696-A5F8-BD77-BA5A-2783C95DC4E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18180" y="2983215"/>
                <a:ext cx="2680560" cy="59688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Graphic 15" descr="Envelope with solid fill">
            <a:extLst>
              <a:ext uri="{FF2B5EF4-FFF2-40B4-BE49-F238E27FC236}">
                <a16:creationId xmlns:a16="http://schemas.microsoft.com/office/drawing/2014/main" id="{77BC14E6-5123-50F3-A99A-24BDE6B700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25730" y="1356735"/>
            <a:ext cx="574920" cy="574920"/>
          </a:xfrm>
          <a:prstGeom prst="rect">
            <a:avLst/>
          </a:prstGeom>
        </p:spPr>
      </p:pic>
      <p:pic>
        <p:nvPicPr>
          <p:cNvPr id="17" name="Graphic 16" descr="Envelope with solid fill">
            <a:extLst>
              <a:ext uri="{FF2B5EF4-FFF2-40B4-BE49-F238E27FC236}">
                <a16:creationId xmlns:a16="http://schemas.microsoft.com/office/drawing/2014/main" id="{839D8C17-0568-CF5C-4F62-BB86919180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31890" y="1303581"/>
            <a:ext cx="574920" cy="574920"/>
          </a:xfrm>
          <a:prstGeom prst="rect">
            <a:avLst/>
          </a:prstGeom>
        </p:spPr>
      </p:pic>
      <p:pic>
        <p:nvPicPr>
          <p:cNvPr id="18" name="Graphic 17" descr="Envelope with solid fill">
            <a:extLst>
              <a:ext uri="{FF2B5EF4-FFF2-40B4-BE49-F238E27FC236}">
                <a16:creationId xmlns:a16="http://schemas.microsoft.com/office/drawing/2014/main" id="{B8AC5D56-78E6-1FF2-4DA7-83BAE8531C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96000" y="1447800"/>
            <a:ext cx="574920" cy="574920"/>
          </a:xfrm>
          <a:prstGeom prst="rect">
            <a:avLst/>
          </a:prstGeom>
        </p:spPr>
      </p:pic>
      <p:pic>
        <p:nvPicPr>
          <p:cNvPr id="19" name="Graphic 18" descr="Envelope with solid fill">
            <a:extLst>
              <a:ext uri="{FF2B5EF4-FFF2-40B4-BE49-F238E27FC236}">
                <a16:creationId xmlns:a16="http://schemas.microsoft.com/office/drawing/2014/main" id="{9AF7954D-B466-E0FC-73C5-05FEDE1CC1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82010" y="3406712"/>
            <a:ext cx="574920" cy="574920"/>
          </a:xfrm>
          <a:prstGeom prst="rect">
            <a:avLst/>
          </a:prstGeom>
        </p:spPr>
      </p:pic>
      <p:pic>
        <p:nvPicPr>
          <p:cNvPr id="20" name="Graphic 19" descr="Envelope with solid fill">
            <a:extLst>
              <a:ext uri="{FF2B5EF4-FFF2-40B4-BE49-F238E27FC236}">
                <a16:creationId xmlns:a16="http://schemas.microsoft.com/office/drawing/2014/main" id="{11DDA245-96F4-5AB6-0BF7-CF8F9538CD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5095" y="3638192"/>
            <a:ext cx="574920" cy="574920"/>
          </a:xfrm>
          <a:prstGeom prst="rect">
            <a:avLst/>
          </a:prstGeom>
        </p:spPr>
      </p:pic>
      <p:pic>
        <p:nvPicPr>
          <p:cNvPr id="21" name="Graphic 20" descr="Envelope with solid fill">
            <a:extLst>
              <a:ext uri="{FF2B5EF4-FFF2-40B4-BE49-F238E27FC236}">
                <a16:creationId xmlns:a16="http://schemas.microsoft.com/office/drawing/2014/main" id="{16F7EFE0-2AFC-3D33-9292-406EFEC5FA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80445" y="3529948"/>
            <a:ext cx="574920" cy="5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15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6BBF057-BC58-01DF-7837-51132B56C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1E9B4EA-1C26-C53A-5297-0D917E7CA9B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8882DAF-540C-8201-3234-AC84A8D8C57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E8DFC3C-2D7D-45D1-F2FD-896B1A16984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F635302-109F-C9CF-2AAC-2468BD51E3A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842D20-65B8-6933-0C5B-C59602B24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61FF55-A1C2-6967-221C-713193170B76}"/>
              </a:ext>
            </a:extLst>
          </p:cNvPr>
          <p:cNvSpPr txBox="1"/>
          <p:nvPr/>
        </p:nvSpPr>
        <p:spPr>
          <a:xfrm>
            <a:off x="0" y="0"/>
            <a:ext cx="4004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Digital Evidence Processing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2B564C-7191-625B-42AF-A8C8925EB82F}"/>
              </a:ext>
            </a:extLst>
          </p:cNvPr>
          <p:cNvSpPr txBox="1"/>
          <p:nvPr/>
        </p:nvSpPr>
        <p:spPr>
          <a:xfrm>
            <a:off x="699959" y="1295400"/>
            <a:ext cx="66093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It is critical to follow appropriate processes and procedures when collecting and processing digital evidence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Not following processes could put an investigator at legal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Improperly collected or tracked evidence could be inadmissible in court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C4DDFE-361A-B140-1B61-CFB99839FBF8}"/>
              </a:ext>
            </a:extLst>
          </p:cNvPr>
          <p:cNvSpPr txBox="1"/>
          <p:nvPr/>
        </p:nvSpPr>
        <p:spPr>
          <a:xfrm>
            <a:off x="7696200" y="1852589"/>
            <a:ext cx="4038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NIST 800-61r2 </a:t>
            </a:r>
            <a:r>
              <a:rPr lang="en-US" sz="2800" dirty="0"/>
              <a:t>and </a:t>
            </a:r>
            <a:r>
              <a:rPr lang="en-US" sz="2800" b="1" dirty="0"/>
              <a:t>NIST IR 8387 </a:t>
            </a:r>
            <a:r>
              <a:rPr lang="en-US" sz="2800" dirty="0"/>
              <a:t>provides guidelines and best practices for incident response and digital evidence preservation</a:t>
            </a:r>
          </a:p>
        </p:txBody>
      </p:sp>
    </p:spTree>
    <p:extLst>
      <p:ext uri="{BB962C8B-B14F-4D97-AF65-F5344CB8AC3E}">
        <p14:creationId xmlns:p14="http://schemas.microsoft.com/office/powerpoint/2010/main" val="1309983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58E2A92-23E1-97D0-966E-F033B300C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0F2ED47-D26F-534A-813A-6DDE6C40A48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CD7A202-002E-3563-D8A4-39095621378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2E185F0-0E79-7FE9-153E-79DF8071D7D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94E903D-8A9E-1041-A2A3-A98CEDECE48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F5858E-F246-8B21-352C-A4985ABA9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B02131-98EE-2EA8-A7F6-29F8440BD4B8}"/>
              </a:ext>
            </a:extLst>
          </p:cNvPr>
          <p:cNvSpPr txBox="1"/>
          <p:nvPr/>
        </p:nvSpPr>
        <p:spPr>
          <a:xfrm>
            <a:off x="0" y="0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192DC-90A3-B1F6-0DA8-6E5C8ABF4DE5}"/>
              </a:ext>
            </a:extLst>
          </p:cNvPr>
          <p:cNvSpPr txBox="1"/>
          <p:nvPr/>
        </p:nvSpPr>
        <p:spPr>
          <a:xfrm>
            <a:off x="838200" y="1524000"/>
            <a:ext cx="6553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Context is critical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Always important to understand the “why” of the case that you’re working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Timelines can be critical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Will directly influence what data you collect, how you process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Technical vs. Corporate vs Legal vs Law Enforcement</a:t>
            </a:r>
          </a:p>
        </p:txBody>
      </p:sp>
    </p:spTree>
    <p:extLst>
      <p:ext uri="{BB962C8B-B14F-4D97-AF65-F5344CB8AC3E}">
        <p14:creationId xmlns:p14="http://schemas.microsoft.com/office/powerpoint/2010/main" val="2054218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6BE5899-5EB8-28FF-0134-6B48C3505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284E03B-15F7-8A81-608B-BB0C5683C04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1B2AFE3-8BEE-3B12-35F2-86B090630A5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7F844D-FF28-15AE-B06E-88E07F59AA6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78581FD-1BAA-D2D7-5791-CC51C62135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410726-34A4-20D1-1823-C87656B67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D199C81-5233-3B88-6218-C2ADF72A7927}"/>
              </a:ext>
            </a:extLst>
          </p:cNvPr>
          <p:cNvSpPr txBox="1"/>
          <p:nvPr/>
        </p:nvSpPr>
        <p:spPr>
          <a:xfrm>
            <a:off x="0" y="0"/>
            <a:ext cx="3834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Digital Evidence Collection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00B45A-941E-F8F0-67ED-8B0AEF628AFC}"/>
              </a:ext>
            </a:extLst>
          </p:cNvPr>
          <p:cNvSpPr txBox="1"/>
          <p:nvPr/>
        </p:nvSpPr>
        <p:spPr>
          <a:xfrm>
            <a:off x="381000" y="1066800"/>
            <a:ext cx="8839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Digital evidence is typically collected through software or hardware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Hardware tools are used when the device is physically in the possession of the investigator and provide power and an interface to access on the target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Implicants of these choices on the principles of computer-based evidence exchange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collect </a:t>
            </a:r>
            <a:r>
              <a:rPr lang="en-US" sz="2400" b="1" dirty="0"/>
              <a:t>artifacts</a:t>
            </a:r>
            <a:r>
              <a:rPr lang="en-US" sz="2400" dirty="0"/>
              <a:t> on the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ED1AA2-3515-6A9E-BCB2-889895C62ED1}"/>
              </a:ext>
            </a:extLst>
          </p:cNvPr>
          <p:cNvSpPr txBox="1"/>
          <p:nvPr/>
        </p:nvSpPr>
        <p:spPr>
          <a:xfrm>
            <a:off x="685800" y="4191000"/>
            <a:ext cx="350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Volatile Artifacts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Does not persistent across power cycles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RAM contents, fileless malware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A22EB-0427-F2A3-193A-441A7FB16066}"/>
              </a:ext>
            </a:extLst>
          </p:cNvPr>
          <p:cNvSpPr txBox="1"/>
          <p:nvPr/>
        </p:nvSpPr>
        <p:spPr>
          <a:xfrm>
            <a:off x="4781550" y="4191000"/>
            <a:ext cx="350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Non-volatile Artifacts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Does persistent across power cycles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Hard drive contents, malware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Slower</a:t>
            </a:r>
          </a:p>
        </p:txBody>
      </p:sp>
    </p:spTree>
    <p:extLst>
      <p:ext uri="{BB962C8B-B14F-4D97-AF65-F5344CB8AC3E}">
        <p14:creationId xmlns:p14="http://schemas.microsoft.com/office/powerpoint/2010/main" val="311046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F92A46A-E1A2-2FF9-B446-0FEB3DCEE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B57B1C2-E7C6-EEE0-F067-8EB436DE8E3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2B0D31B-FCC0-9983-931A-5B2ADAFE10E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245B360-EF2D-9324-A24D-38714AF5E37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FA28D93-E659-AF3D-17AE-FCEC1DC3D6D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81D91A-D022-F7B1-7D37-6DA72CE9E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4CD44A-102D-125C-5C1C-32FA760191A5}"/>
              </a:ext>
            </a:extLst>
          </p:cNvPr>
          <p:cNvSpPr txBox="1"/>
          <p:nvPr/>
        </p:nvSpPr>
        <p:spPr>
          <a:xfrm>
            <a:off x="0" y="0"/>
            <a:ext cx="5046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Disk Capture (Non-volatile artifacts)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1B6D51-174F-9228-9C43-30FFA6E0506C}"/>
              </a:ext>
            </a:extLst>
          </p:cNvPr>
          <p:cNvSpPr txBox="1"/>
          <p:nvPr/>
        </p:nvSpPr>
        <p:spPr>
          <a:xfrm>
            <a:off x="336866" y="995569"/>
            <a:ext cx="594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Creating a copy of the contents of a hard drive to a file for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Must have a way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Access data (physically and virtually)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Power on the device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277D2D-E557-2987-E138-33453CA566AB}"/>
              </a:ext>
            </a:extLst>
          </p:cNvPr>
          <p:cNvSpPr txBox="1"/>
          <p:nvPr/>
        </p:nvSpPr>
        <p:spPr>
          <a:xfrm>
            <a:off x="336866" y="3420650"/>
            <a:ext cx="4953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May get deleted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Will be able to parse the entire “raw” disk and data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Cons: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Capture used and “unused” disk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Time consuming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Very large output file</a:t>
            </a:r>
          </a:p>
        </p:txBody>
      </p:sp>
      <p:pic>
        <p:nvPicPr>
          <p:cNvPr id="5122" name="Picture 2" descr="Multiple Ways to Create Image file for Forensics Investigation - Hacking  Articles">
            <a:extLst>
              <a:ext uri="{FF2B5EF4-FFF2-40B4-BE49-F238E27FC236}">
                <a16:creationId xmlns:a16="http://schemas.microsoft.com/office/drawing/2014/main" id="{DA841711-E883-B837-9843-C7F5FE060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249611"/>
            <a:ext cx="4543425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470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986ACB5-E680-F8C8-16BC-8899D9875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1E56D41-8510-F728-19C2-FE9F3159463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59C170F-EA7B-0DF5-063B-71BA590405F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C7A1E12-40DE-BA0A-C555-AEFE1167D85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3AC7BA6-51AD-A517-7691-D63D2992CCD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D26F17-83B6-BF66-A972-AC5D2AEB1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B32E34-7263-671B-A7ED-0FEF40F9786A}"/>
              </a:ext>
            </a:extLst>
          </p:cNvPr>
          <p:cNvSpPr txBox="1"/>
          <p:nvPr/>
        </p:nvSpPr>
        <p:spPr>
          <a:xfrm>
            <a:off x="0" y="0"/>
            <a:ext cx="4071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Principle of Digital Forensics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7B1DD9-CAFB-4C6A-5F8D-F79C15DEA43C}"/>
              </a:ext>
            </a:extLst>
          </p:cNvPr>
          <p:cNvSpPr txBox="1"/>
          <p:nvPr/>
        </p:nvSpPr>
        <p:spPr>
          <a:xfrm>
            <a:off x="609600" y="1447800"/>
            <a:ext cx="71627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Certainty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We’re almost never “certain”. This is a protected term that must be used with extreme care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We cannot be certain of what occurred at a crime scene or other situation when we have only a limited amount of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We present possibilities and hypotheses and the evidence and information that support or refute these hypotheses</a:t>
            </a:r>
          </a:p>
        </p:txBody>
      </p:sp>
      <p:pic>
        <p:nvPicPr>
          <p:cNvPr id="6146" name="Picture 2" descr="Statistics say that some people might or might not like this, idk. :  r/antimeme">
            <a:extLst>
              <a:ext uri="{FF2B5EF4-FFF2-40B4-BE49-F238E27FC236}">
                <a16:creationId xmlns:a16="http://schemas.microsoft.com/office/drawing/2014/main" id="{2AB163C6-C69F-3FD4-328F-1956668AC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762" y="2590800"/>
            <a:ext cx="3945571" cy="301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Three Types of Certainty • Mike Rucker, Ph.D.">
            <a:extLst>
              <a:ext uri="{FF2B5EF4-FFF2-40B4-BE49-F238E27FC236}">
                <a16:creationId xmlns:a16="http://schemas.microsoft.com/office/drawing/2014/main" id="{44394CCD-5013-2A7D-58E3-FE07A8E0F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967" y="264986"/>
            <a:ext cx="3041233" cy="228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8B00BBE-0B6F-6E9F-EB0C-4815D88AEDC3}"/>
                  </a:ext>
                </a:extLst>
              </p14:cNvPr>
              <p14:cNvContentPartPr/>
              <p14:nvPr/>
            </p14:nvContentPartPr>
            <p14:xfrm>
              <a:off x="8331200" y="2817580"/>
              <a:ext cx="2196000" cy="40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8B00BBE-0B6F-6E9F-EB0C-4815D88AEDC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22560" y="2808580"/>
                <a:ext cx="2213640" cy="579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2DC70AF-F0C5-C25F-4150-811E1B9703F5}"/>
              </a:ext>
            </a:extLst>
          </p:cNvPr>
          <p:cNvSpPr txBox="1"/>
          <p:nvPr/>
        </p:nvSpPr>
        <p:spPr>
          <a:xfrm>
            <a:off x="8761445" y="2271184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forensics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D91EDA-846A-5F8B-A3E0-7A602F6D30F9}"/>
              </a:ext>
            </a:extLst>
          </p:cNvPr>
          <p:cNvSpPr txBox="1"/>
          <p:nvPr/>
        </p:nvSpPr>
        <p:spPr>
          <a:xfrm>
            <a:off x="11121318" y="5027743"/>
            <a:ext cx="769763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have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64FA66-2114-6FC5-B738-AD21701604C0}"/>
              </a:ext>
            </a:extLst>
          </p:cNvPr>
          <p:cNvSpPr txBox="1"/>
          <p:nvPr/>
        </p:nvSpPr>
        <p:spPr>
          <a:xfrm>
            <a:off x="10191867" y="5355714"/>
            <a:ext cx="1505540" cy="33855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happened idk</a:t>
            </a:r>
          </a:p>
        </p:txBody>
      </p:sp>
    </p:spTree>
    <p:extLst>
      <p:ext uri="{BB962C8B-B14F-4D97-AF65-F5344CB8AC3E}">
        <p14:creationId xmlns:p14="http://schemas.microsoft.com/office/powerpoint/2010/main" val="1004781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E1CE63F-0505-950F-E434-A94F26D4B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4AA44A1-8240-A008-DFA3-CF3A839425E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203DA5C-8B09-8A54-D1D1-49DBEBC18BB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CB922C4-B079-02B0-70B6-563075B0ADF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3F6812B-4D6A-E807-4A4D-1A4210C8B40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C3CBA6-77CB-9130-349B-15948D02F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211C842-12B6-89D5-DFF5-87A86810ADFC}"/>
              </a:ext>
            </a:extLst>
          </p:cNvPr>
          <p:cNvSpPr txBox="1"/>
          <p:nvPr/>
        </p:nvSpPr>
        <p:spPr>
          <a:xfrm>
            <a:off x="0" y="0"/>
            <a:ext cx="4071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Principle of Digital Forensics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A1F0E-F0BD-4BE5-00F2-7CC3EDC7107E}"/>
              </a:ext>
            </a:extLst>
          </p:cNvPr>
          <p:cNvSpPr txBox="1"/>
          <p:nvPr/>
        </p:nvSpPr>
        <p:spPr>
          <a:xfrm>
            <a:off x="1140297" y="1295400"/>
            <a:ext cx="8958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Locard’s</a:t>
            </a:r>
            <a:r>
              <a:rPr lang="en-US" sz="2400" b="1" dirty="0"/>
              <a:t> Exchange Principle</a:t>
            </a:r>
            <a:r>
              <a:rPr lang="en-US" sz="2400" dirty="0"/>
              <a:t>: every contact leaves a trace</a:t>
            </a:r>
          </a:p>
        </p:txBody>
      </p:sp>
      <p:pic>
        <p:nvPicPr>
          <p:cNvPr id="7170" name="Picture 2" descr="Locard's Exchange Principle">
            <a:extLst>
              <a:ext uri="{FF2B5EF4-FFF2-40B4-BE49-F238E27FC236}">
                <a16:creationId xmlns:a16="http://schemas.microsoft.com/office/drawing/2014/main" id="{F4AD198D-8757-3D74-5EE5-192D1F4E8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71437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EB4B15-CED9-B02F-4AD0-71A786DD93D8}"/>
              </a:ext>
            </a:extLst>
          </p:cNvPr>
          <p:cNvSpPr txBox="1"/>
          <p:nvPr/>
        </p:nvSpPr>
        <p:spPr>
          <a:xfrm>
            <a:off x="802148" y="4491335"/>
            <a:ext cx="61722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US" sz="2000" dirty="0"/>
              <a:t>Anyone, or anything, entering a crime scene</a:t>
            </a:r>
          </a:p>
          <a:p>
            <a:pPr marL="742950" lvl="1" indent="-285750" algn="l" fontAlgn="ctr">
              <a:buFont typeface="Arial" panose="020B0604020202020204" pitchFamily="34" charset="0"/>
              <a:buChar char="•"/>
            </a:pPr>
            <a:r>
              <a:rPr lang="en-US" sz="2000" dirty="0"/>
              <a:t>takes something of the scene with them</a:t>
            </a:r>
          </a:p>
          <a:p>
            <a:pPr marL="742950" lvl="1" indent="-285750" algn="l" fontAlgn="ctr">
              <a:buFont typeface="Arial" panose="020B0604020202020204" pitchFamily="34" charset="0"/>
              <a:buChar char="•"/>
            </a:pPr>
            <a:r>
              <a:rPr lang="en-US" sz="2000" dirty="0"/>
              <a:t>leaves something of themselves behind when they leave.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1C413C-59A4-8EF5-F017-CF3CDC7EB94A}"/>
              </a:ext>
            </a:extLst>
          </p:cNvPr>
          <p:cNvSpPr txBox="1"/>
          <p:nvPr/>
        </p:nvSpPr>
        <p:spPr>
          <a:xfrm>
            <a:off x="7680960" y="2464813"/>
            <a:ext cx="4419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en-US" b="1" dirty="0"/>
              <a:t>Data Exchange</a:t>
            </a:r>
            <a:r>
              <a:rPr lang="en-US" dirty="0"/>
              <a:t>: Every interaction with digital devices involves data exchange. Actions leave behind traces in the form of data packets, logs, or artefacts.</a:t>
            </a:r>
          </a:p>
          <a:p>
            <a:pPr algn="l" fontAlgn="base">
              <a:buFont typeface="+mj-lt"/>
              <a:buAutoNum type="arabicPeriod"/>
            </a:pPr>
            <a:endParaRPr lang="en-US" dirty="0"/>
          </a:p>
          <a:p>
            <a:pPr algn="l" fontAlgn="base">
              <a:buFont typeface="+mj-lt"/>
              <a:buAutoNum type="arabicPeriod"/>
            </a:pPr>
            <a:r>
              <a:rPr lang="en-US" b="1" dirty="0"/>
              <a:t>Digital Evidence</a:t>
            </a:r>
            <a:r>
              <a:rPr lang="en-US" dirty="0"/>
              <a:t>: When a hacker gains unauthorized access to a system, they may leave behind login records, IP addresses, or malware signatures.</a:t>
            </a:r>
          </a:p>
        </p:txBody>
      </p:sp>
    </p:spTree>
    <p:extLst>
      <p:ext uri="{BB962C8B-B14F-4D97-AF65-F5344CB8AC3E}">
        <p14:creationId xmlns:p14="http://schemas.microsoft.com/office/powerpoint/2010/main" val="868583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FF8E701-117F-D4F9-8757-096BEB8B6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9DF112B-78D6-9E08-6829-68F9195E1A7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966943F-1F56-6903-4685-74E63F0F607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BF52571-8F2B-708D-08D9-6E4D9418D64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CB79FF2-DAA8-21A9-A8AB-B64A060864D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FCF291-0A66-DB93-A0D4-FF579F089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2B1811B-E34B-0BCE-1AF0-6132F2F6C411}"/>
              </a:ext>
            </a:extLst>
          </p:cNvPr>
          <p:cNvSpPr txBox="1"/>
          <p:nvPr/>
        </p:nvSpPr>
        <p:spPr>
          <a:xfrm>
            <a:off x="0" y="0"/>
            <a:ext cx="4071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Principle of Digital Forensics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CB6597-CE11-06F9-B1FB-A9E06FC75D08}"/>
              </a:ext>
            </a:extLst>
          </p:cNvPr>
          <p:cNvSpPr txBox="1"/>
          <p:nvPr/>
        </p:nvSpPr>
        <p:spPr>
          <a:xfrm>
            <a:off x="914400" y="1143000"/>
            <a:ext cx="96012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Authentication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Integrity of data/records being analyzed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Must be able to show:</a:t>
            </a:r>
          </a:p>
          <a:p>
            <a:r>
              <a:rPr lang="en-US" sz="2000" dirty="0">
                <a:sym typeface="Wingdings" panose="05000000000000000000" pitchFamily="2" charset="2"/>
              </a:rPr>
              <a:t>	 Contents of record are unchanged</a:t>
            </a:r>
          </a:p>
          <a:p>
            <a:r>
              <a:rPr lang="en-US" sz="2000" dirty="0">
                <a:sym typeface="Wingdings" panose="05000000000000000000" pitchFamily="2" charset="2"/>
              </a:rPr>
              <a:t>	 Information in record originates from purported source</a:t>
            </a:r>
          </a:p>
          <a:p>
            <a:r>
              <a:rPr lang="en-US" sz="2000" dirty="0">
                <a:sym typeface="Wingdings" panose="05000000000000000000" pitchFamily="2" charset="2"/>
              </a:rPr>
              <a:t>	 Extraneous information such as data of collection/record is accurate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59221-032D-E8DC-B883-C92391D906B7}"/>
              </a:ext>
            </a:extLst>
          </p:cNvPr>
          <p:cNvSpPr txBox="1"/>
          <p:nvPr/>
        </p:nvSpPr>
        <p:spPr>
          <a:xfrm>
            <a:off x="863364" y="3503702"/>
            <a:ext cx="9873216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Integrity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Showing that evidence has not been modified since time of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message digest (hash) functions to perform this work for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Hash functions always produce the same output for a given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SHA256/SHA512 is ideal</a:t>
            </a:r>
          </a:p>
        </p:txBody>
      </p:sp>
    </p:spTree>
    <p:extLst>
      <p:ext uri="{BB962C8B-B14F-4D97-AF65-F5344CB8AC3E}">
        <p14:creationId xmlns:p14="http://schemas.microsoft.com/office/powerpoint/2010/main" val="4090459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FE8B7E6-D588-9AE5-3295-C1565030A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5F9FC13-A0B3-C38E-1660-B8B1144E1BD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BE4B68B-E5F0-EF58-C494-C980793AC68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936C7CF-EFDB-44F5-2DD0-EB8E0F373CD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2B16B46-0E61-95EF-0E06-48AC246394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5DAF86-1468-8C99-9770-654DA6638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29031FB-B6A2-7F06-4C81-72050AC86BE8}"/>
              </a:ext>
            </a:extLst>
          </p:cNvPr>
          <p:cNvSpPr txBox="1"/>
          <p:nvPr/>
        </p:nvSpPr>
        <p:spPr>
          <a:xfrm>
            <a:off x="0" y="0"/>
            <a:ext cx="4071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Principle of Digital Forensics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DA77F0-8C45-C873-5F22-9A7063F515A2}"/>
              </a:ext>
            </a:extLst>
          </p:cNvPr>
          <p:cNvSpPr txBox="1"/>
          <p:nvPr/>
        </p:nvSpPr>
        <p:spPr>
          <a:xfrm>
            <a:off x="1066800" y="827953"/>
            <a:ext cx="85344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Soundness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 the evidence was handled (preserved and examined)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Consists of two key concepts</a:t>
            </a:r>
          </a:p>
          <a:p>
            <a:r>
              <a:rPr lang="en-US" sz="2000" dirty="0"/>
              <a:t>	</a:t>
            </a:r>
            <a:r>
              <a:rPr lang="en-US" sz="2000" dirty="0">
                <a:sym typeface="Wingdings" panose="05000000000000000000" pitchFamily="2" charset="2"/>
              </a:rPr>
              <a:t> Non-modification of evidence</a:t>
            </a:r>
          </a:p>
          <a:p>
            <a:r>
              <a:rPr lang="en-US" sz="2000" dirty="0">
                <a:sym typeface="Wingdings" panose="05000000000000000000" pitchFamily="2" charset="2"/>
              </a:rPr>
              <a:t>	 Documentation (tools, time, methods, hashes)</a:t>
            </a:r>
          </a:p>
          <a:p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b="1" dirty="0">
                <a:sym typeface="Wingdings" panose="05000000000000000000" pitchFamily="2" charset="2"/>
              </a:rPr>
              <a:t>Chain of Custody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Documentation that proves continuity of possession of evidence</a:t>
            </a:r>
            <a:endParaRPr lang="en-US" sz="2000" dirty="0"/>
          </a:p>
        </p:txBody>
      </p:sp>
      <p:pic>
        <p:nvPicPr>
          <p:cNvPr id="8194" name="Picture 2" descr="Chain of Custody - Monder Criminal Lawyer Group CA">
            <a:extLst>
              <a:ext uri="{FF2B5EF4-FFF2-40B4-BE49-F238E27FC236}">
                <a16:creationId xmlns:a16="http://schemas.microsoft.com/office/drawing/2014/main" id="{564C3F1F-EA94-FF1A-1593-E5A9652A3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918086"/>
            <a:ext cx="5419336" cy="299545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494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449F659-2D47-28C5-D478-62A62FD15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E91BCA5-102B-EF0E-696C-E225E680534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FCCA947-513F-5570-25D1-DBCC2E8A67D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55C343E-39DE-CA98-3743-97298C1E996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C438DE9-7A7A-DEBD-4D22-881029C0D3A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099810-325B-0CE9-5326-3D73337F8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03266E-72D7-4A83-A69E-A3EAC513532C}"/>
              </a:ext>
            </a:extLst>
          </p:cNvPr>
          <p:cNvSpPr txBox="1"/>
          <p:nvPr/>
        </p:nvSpPr>
        <p:spPr>
          <a:xfrm>
            <a:off x="0" y="0"/>
            <a:ext cx="4071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Principle of Digital Forensics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B360A7-6FBF-D4A5-6D54-7627D46A2F99}"/>
              </a:ext>
            </a:extLst>
          </p:cNvPr>
          <p:cNvSpPr txBox="1"/>
          <p:nvPr/>
        </p:nvSpPr>
        <p:spPr>
          <a:xfrm>
            <a:off x="914400" y="1295400"/>
            <a:ext cx="72517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Repeatability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a given piece of evidence, the process by which it is analyzed and information that analysis is repeatable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Enables independent verification</a:t>
            </a:r>
          </a:p>
          <a:p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b="1" dirty="0">
                <a:sym typeface="Wingdings" panose="05000000000000000000" pitchFamily="2" charset="2"/>
              </a:rPr>
              <a:t>Evidence Characteristics</a:t>
            </a:r>
          </a:p>
          <a:p>
            <a:r>
              <a:rPr lang="en-US" sz="2800" dirty="0">
                <a:sym typeface="Wingdings" panose="05000000000000000000" pitchFamily="2" charset="2"/>
              </a:rPr>
              <a:t>-</a:t>
            </a:r>
            <a:r>
              <a:rPr lang="en-US" sz="2000" dirty="0">
                <a:sym typeface="Wingdings" panose="05000000000000000000" pitchFamily="2" charset="2"/>
              </a:rPr>
              <a:t>Class characteristics: similar between groups of items (ex. file formats, headers)</a:t>
            </a:r>
          </a:p>
          <a:p>
            <a:r>
              <a:rPr lang="en-US" sz="2000" dirty="0">
                <a:sym typeface="Wingdings" panose="05000000000000000000" pitchFamily="2" charset="2"/>
              </a:rPr>
              <a:t>-Unique traits: can be tied to an individual (ex. MAC address, static IPs)</a:t>
            </a:r>
          </a:p>
        </p:txBody>
      </p:sp>
    </p:spTree>
    <p:extLst>
      <p:ext uri="{BB962C8B-B14F-4D97-AF65-F5344CB8AC3E}">
        <p14:creationId xmlns:p14="http://schemas.microsoft.com/office/powerpoint/2010/main" val="375101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AA7A407-FDE2-9EEC-128C-8742DAE2D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20A9385-0053-D8F4-8F48-5EB2826C932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1A97D24-0638-8F7F-7811-9305DF6087D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E3F64DE-065F-F57B-22FA-33BDF680ACA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C81B89C-BAB5-F2F0-F932-3C3868BFE75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3A1457-A817-597D-BAE1-9FEC7FCFB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12AF93-1A7E-79C9-C724-9D42F2F96FAF}"/>
              </a:ext>
            </a:extLst>
          </p:cNvPr>
          <p:cNvSpPr txBox="1"/>
          <p:nvPr/>
        </p:nvSpPr>
        <p:spPr>
          <a:xfrm>
            <a:off x="152400" y="76200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1550422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D211356-DDEE-20F2-BFA7-6E326A1D9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B23A585-CA86-3697-CEE6-9AC8F4BAC39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59DA476-E097-3159-57B9-839A1626B42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35ABCC1-40A6-1B72-CE5B-6767780B38B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94C37A1-07DF-B23C-E25D-2F5D3DCEE6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A12785-377D-1C44-5357-DC060AE4A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D649A0-C759-260A-9870-48AEF7927888}"/>
              </a:ext>
            </a:extLst>
          </p:cNvPr>
          <p:cNvSpPr txBox="1"/>
          <p:nvPr/>
        </p:nvSpPr>
        <p:spPr>
          <a:xfrm>
            <a:off x="0" y="0"/>
            <a:ext cx="5046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Disk Capture (Non-volatile artifacts)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4080A3-6D96-570C-F20F-DEA37C321B45}"/>
              </a:ext>
            </a:extLst>
          </p:cNvPr>
          <p:cNvSpPr txBox="1"/>
          <p:nvPr/>
        </p:nvSpPr>
        <p:spPr>
          <a:xfrm>
            <a:off x="336866" y="995569"/>
            <a:ext cx="594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Creating a copy of the contents of a hard drive to a file for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Must have a way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Access data (physically and virtually)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Power on the device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765FAF-DD35-A06E-3C0A-5CF5E78EA0CF}"/>
              </a:ext>
            </a:extLst>
          </p:cNvPr>
          <p:cNvSpPr txBox="1"/>
          <p:nvPr/>
        </p:nvSpPr>
        <p:spPr>
          <a:xfrm>
            <a:off x="336866" y="3566412"/>
            <a:ext cx="5667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write blocker </a:t>
            </a:r>
            <a:r>
              <a:rPr lang="en-US" sz="2400" dirty="0"/>
              <a:t>is a tool that permits </a:t>
            </a:r>
            <a:r>
              <a:rPr lang="en-US" sz="2400" i="1" dirty="0"/>
              <a:t>read-only</a:t>
            </a:r>
            <a:r>
              <a:rPr lang="en-US" sz="2400" dirty="0"/>
              <a:t> access to storage devices and copies hard disk contents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6C2EB6-3DF9-D0DA-308E-B3B44D6536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834"/>
          <a:stretch/>
        </p:blipFill>
        <p:spPr>
          <a:xfrm>
            <a:off x="6588757" y="1492881"/>
            <a:ext cx="5473703" cy="24142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F3CA19-4897-87D0-2C8F-3FC937A12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084" y="104641"/>
            <a:ext cx="1951992" cy="13882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7471BD-5D35-3BFB-8F56-CC397DE19D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7666" y="3917662"/>
            <a:ext cx="5117468" cy="20208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0A2062-4ED8-2F08-560A-FDF525D4AD07}"/>
              </a:ext>
            </a:extLst>
          </p:cNvPr>
          <p:cNvSpPr txBox="1"/>
          <p:nvPr/>
        </p:nvSpPr>
        <p:spPr>
          <a:xfrm>
            <a:off x="457200" y="5005162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Read-only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evidence won’t change. Maintains integrity of machine</a:t>
            </a:r>
          </a:p>
        </p:txBody>
      </p:sp>
    </p:spTree>
    <p:extLst>
      <p:ext uri="{BB962C8B-B14F-4D97-AF65-F5344CB8AC3E}">
        <p14:creationId xmlns:p14="http://schemas.microsoft.com/office/powerpoint/2010/main" val="493248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A5FE30C-CEE6-FB75-4C2A-DF0BAF4E0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4D4879F-EC88-EB78-302D-87D019AFD95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1C100B0-0E65-76CE-650B-87D651AEAE8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13C5348-D4F2-DC2C-7E22-1692D46F8C5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0A1D906-6EF0-4550-174E-83CBCDCBC61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7941E3-A68E-7731-54FD-24B86A9A5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1719AE-DD91-83A1-30C9-7EFC3DBD28A0}"/>
              </a:ext>
            </a:extLst>
          </p:cNvPr>
          <p:cNvSpPr txBox="1"/>
          <p:nvPr/>
        </p:nvSpPr>
        <p:spPr>
          <a:xfrm>
            <a:off x="0" y="0"/>
            <a:ext cx="3970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Capturing Volatile Evidence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AD03FA-A16C-4805-1E0B-A2BAEEB7D339}"/>
              </a:ext>
            </a:extLst>
          </p:cNvPr>
          <p:cNvSpPr txBox="1"/>
          <p:nvPr/>
        </p:nvSpPr>
        <p:spPr>
          <a:xfrm>
            <a:off x="1905000" y="1905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A9B66-E2C5-032E-6B4C-33FF6BEE6EDA}"/>
              </a:ext>
            </a:extLst>
          </p:cNvPr>
          <p:cNvSpPr txBox="1"/>
          <p:nvPr/>
        </p:nvSpPr>
        <p:spPr>
          <a:xfrm>
            <a:off x="499445" y="1061303"/>
            <a:ext cx="95991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Volatile evidence is non-persistent when power is lost to the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Main component that affects us is any system with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RAM loses all contents when system is powered off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F20B74-9937-8D16-BCFC-05AE577CE4B9}"/>
              </a:ext>
            </a:extLst>
          </p:cNvPr>
          <p:cNvSpPr txBox="1"/>
          <p:nvPr/>
        </p:nvSpPr>
        <p:spPr>
          <a:xfrm>
            <a:off x="512145" y="2859490"/>
            <a:ext cx="74047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Volatile evidence capture requires interacting with a running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Typically done remotely over SSH using RAM capture tools (software)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Need to be careful to understand how you're capturing RAM</a:t>
            </a:r>
          </a:p>
          <a:p>
            <a:r>
              <a:rPr lang="en-US" sz="2400" dirty="0"/>
              <a:t>	-You need administrative access</a:t>
            </a:r>
          </a:p>
          <a:p>
            <a:r>
              <a:rPr lang="en-US" sz="2400" dirty="0"/>
              <a:t>	-You could be creating new files on disk</a:t>
            </a:r>
          </a:p>
          <a:p>
            <a:r>
              <a:rPr lang="en-US" sz="2400" dirty="0"/>
              <a:t>	-You can trigger an antivirus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19650E-EF5B-16EC-6D5F-AB4B63EAA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777" y="2743200"/>
            <a:ext cx="4287823" cy="31954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351F697-7733-CF5D-B126-22A6F0DD086A}"/>
                  </a:ext>
                </a:extLst>
              </p14:cNvPr>
              <p14:cNvContentPartPr/>
              <p14:nvPr/>
            </p14:nvContentPartPr>
            <p14:xfrm>
              <a:off x="558800" y="2540020"/>
              <a:ext cx="10642680" cy="25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351F697-7733-CF5D-B126-22A6F0DD08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9800" y="2531020"/>
                <a:ext cx="10660320" cy="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360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423B0A2-28A9-64A9-70E5-A22A327E3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1FA5836-E963-5D2D-610C-93D6C88E5E1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B9C9ACE-189A-B33B-1961-35D4698833B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D92591F-D4A3-749D-F26A-7FB0080FEEE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B5341B9-2D7F-0799-0F9E-2D962D2FD38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98A0B4-CF2B-CA09-BC81-003FF0ECA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5F21304-18A8-F5D9-64C9-E206F6A4D501}"/>
              </a:ext>
            </a:extLst>
          </p:cNvPr>
          <p:cNvSpPr txBox="1"/>
          <p:nvPr/>
        </p:nvSpPr>
        <p:spPr>
          <a:xfrm>
            <a:off x="0" y="0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Communication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6AE64-2089-1399-94D3-41F8FB814F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841" t="215" r="-989" b="-215"/>
          <a:stretch/>
        </p:blipFill>
        <p:spPr>
          <a:xfrm>
            <a:off x="457200" y="511844"/>
            <a:ext cx="6553200" cy="591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90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7529786-6515-D4B0-A582-C6DADD13C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0E365C8-CDAA-E0EF-8D83-5B481CB4AA9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0985F8E-7AD0-ADED-937D-52530F39F97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B754768-EE59-A586-D1DD-441BBDE42DB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9A56AA4-AEA3-FE82-2974-F31A4A81CB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825E1E-59FF-D28B-12EC-F4103E394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733910-689A-9F7A-C77B-DAE4715CF0A8}"/>
              </a:ext>
            </a:extLst>
          </p:cNvPr>
          <p:cNvSpPr txBox="1"/>
          <p:nvPr/>
        </p:nvSpPr>
        <p:spPr>
          <a:xfrm>
            <a:off x="0" y="0"/>
            <a:ext cx="2462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Digital Forensics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154777-3168-6CAA-B544-7695AB72BC5A}"/>
              </a:ext>
            </a:extLst>
          </p:cNvPr>
          <p:cNvSpPr txBox="1"/>
          <p:nvPr/>
        </p:nvSpPr>
        <p:spPr>
          <a:xfrm>
            <a:off x="304801" y="1050977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Digital Forensics </a:t>
            </a:r>
            <a:r>
              <a:rPr lang="en-US" sz="2000" dirty="0"/>
              <a:t>is the collection, analysis, and interpretation of digital evidence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837BBD-611E-3AD9-A4CD-0A7A15AE72BC}"/>
              </a:ext>
            </a:extLst>
          </p:cNvPr>
          <p:cNvSpPr txBox="1"/>
          <p:nvPr/>
        </p:nvSpPr>
        <p:spPr>
          <a:xfrm>
            <a:off x="381000" y="1758863"/>
            <a:ext cx="7772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help support or refute a theory of how an offense occurred or that critical address critical elements of the offense such as intent or an alibi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Digital Evidence plays a crucial part in many modern-day investigations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F2A0E-55A8-6683-771E-0DA90DF7775A}"/>
              </a:ext>
            </a:extLst>
          </p:cNvPr>
          <p:cNvSpPr txBox="1"/>
          <p:nvPr/>
        </p:nvSpPr>
        <p:spPr>
          <a:xfrm>
            <a:off x="371475" y="3826371"/>
            <a:ext cx="84677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our scope of digital forensics, we are focusing on </a:t>
            </a:r>
            <a:r>
              <a:rPr lang="en-US" sz="2000" b="1" dirty="0"/>
              <a:t>incident response</a:t>
            </a:r>
            <a:r>
              <a:rPr lang="en-US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System has been compromised, now must analyze, recover, and report on the threat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Crucial for understanding threats and hardening security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Import legal implications</a:t>
            </a:r>
            <a:endParaRPr lang="en-US" sz="2000" dirty="0"/>
          </a:p>
        </p:txBody>
      </p:sp>
      <p:pic>
        <p:nvPicPr>
          <p:cNvPr id="8" name="Picture 2" descr="Alexis Brignoni, Special Agent and Digital Forensic Examiner, FBI - Forensic  Focus">
            <a:extLst>
              <a:ext uri="{FF2B5EF4-FFF2-40B4-BE49-F238E27FC236}">
                <a16:creationId xmlns:a16="http://schemas.microsoft.com/office/drawing/2014/main" id="{D0E63159-2A73-22AE-8DD6-4A7037811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254" y="541978"/>
            <a:ext cx="3218746" cy="526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225A46-AECE-ECA4-C2B3-11D169477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4849738"/>
            <a:ext cx="1590908" cy="147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5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2971608-825C-72C6-F0B6-7BDCAAF20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BDFD113-5DEF-9064-25A0-7F56E97ED0E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A9D5C3D-1A36-AC70-8EE1-7DA66F39C4B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D7F65F1-D9A9-4F39-AC96-AAE578F6D9D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84E304A-CDB3-C8DA-1F2E-E8E9BDC638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F05CD1-D26A-3F9A-7A57-2F8481B77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B4AEE0-D8C5-787C-9547-52DC5BC5DA92}"/>
              </a:ext>
            </a:extLst>
          </p:cNvPr>
          <p:cNvSpPr txBox="1"/>
          <p:nvPr/>
        </p:nvSpPr>
        <p:spPr>
          <a:xfrm>
            <a:off x="0" y="0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4D586C-33D9-9224-CD3E-118839DA04A5}"/>
              </a:ext>
            </a:extLst>
          </p:cNvPr>
          <p:cNvSpPr txBox="1"/>
          <p:nvPr/>
        </p:nvSpPr>
        <p:spPr>
          <a:xfrm>
            <a:off x="456586" y="1166842"/>
            <a:ext cx="80806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responding to an incident, we want to answer important questions such 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did the incident happen? What is the timeline?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is the root cause of the incident?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Who attacked us?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Why did they attack us?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is the scope of the damage?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Reflection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Did staff and organizations perform as expected?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will our organization do next time?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corrective actions need to happen?</a:t>
            </a:r>
          </a:p>
        </p:txBody>
      </p:sp>
      <p:pic>
        <p:nvPicPr>
          <p:cNvPr id="4098" name="Picture 2" descr="Five W's and One H. Five Ws and One H | by Terri Pouliot | Medium">
            <a:extLst>
              <a:ext uri="{FF2B5EF4-FFF2-40B4-BE49-F238E27FC236}">
                <a16:creationId xmlns:a16="http://schemas.microsoft.com/office/drawing/2014/main" id="{BF695210-B0B9-5231-F0A0-CA065A71A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678" y="1603991"/>
            <a:ext cx="3534736" cy="326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33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03F007F-0010-7DC7-D786-681C8B378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3580505-E375-B0D5-90C1-7B0B421720F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6E17FB-80D0-19A5-EE60-8DA842255B1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CB7B6FE-C922-95F7-37FA-BFD56A0FE90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8D843AB-FEF0-C28A-71F7-6DEB33E579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EED8EF-051D-F0A6-33B0-F519706C0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3C53FC-229C-7D89-F618-2BB58E682060}"/>
              </a:ext>
            </a:extLst>
          </p:cNvPr>
          <p:cNvSpPr txBox="1"/>
          <p:nvPr/>
        </p:nvSpPr>
        <p:spPr>
          <a:xfrm>
            <a:off x="0" y="0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Important Difference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FEE10-859F-D7CC-026C-281A1C82CBFA}"/>
              </a:ext>
            </a:extLst>
          </p:cNvPr>
          <p:cNvSpPr txBox="1"/>
          <p:nvPr/>
        </p:nvSpPr>
        <p:spPr>
          <a:xfrm>
            <a:off x="2438400" y="2057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2FC7351-0416-1C25-9A5A-34FF221B4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650128"/>
              </p:ext>
            </p:extLst>
          </p:nvPr>
        </p:nvGraphicFramePr>
        <p:xfrm>
          <a:off x="1970548" y="1676400"/>
          <a:ext cx="8128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717118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82573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Cybersecurity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Digital Forensics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70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Prevents attacks, Securing devices, 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Investigates after an attack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72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Real-time response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Post-incident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89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Proactive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Reactive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344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Building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Investigating and Analyzing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240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58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70FF6CC-01EF-E33B-5B3E-A35695A8F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AA6313B-9C9A-780A-6C70-D087FB758C5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C50B48A-E7F6-38D1-2206-F00E2708A7B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D11DE56-DDA6-9E92-3032-816BCCCB66B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D3F5199-A075-5600-4581-0FD2082984D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65C603-6693-7580-6689-02C576C59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9D1184-B8BA-9357-013D-A9ABE9E11643}"/>
              </a:ext>
            </a:extLst>
          </p:cNvPr>
          <p:cNvSpPr txBox="1"/>
          <p:nvPr/>
        </p:nvSpPr>
        <p:spPr>
          <a:xfrm>
            <a:off x="76200" y="76200"/>
            <a:ext cx="3026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Common Use Cases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FDDFE-B578-9585-0190-198FE0E667E1}"/>
              </a:ext>
            </a:extLst>
          </p:cNvPr>
          <p:cNvSpPr txBox="1"/>
          <p:nvPr/>
        </p:nvSpPr>
        <p:spPr>
          <a:xfrm>
            <a:off x="762000" y="1905000"/>
            <a:ext cx="495840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Data Breaches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Insider threats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Malware infections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Intellectual property theft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Employee Misconduct</a:t>
            </a:r>
          </a:p>
        </p:txBody>
      </p:sp>
      <p:pic>
        <p:nvPicPr>
          <p:cNvPr id="2050" name="Picture 2" descr="Insider threat mitigation: Systematic literature review - ScienceDirect">
            <a:extLst>
              <a:ext uri="{FF2B5EF4-FFF2-40B4-BE49-F238E27FC236}">
                <a16:creationId xmlns:a16="http://schemas.microsoft.com/office/drawing/2014/main" id="{5B8EEEF7-A7D9-0617-7273-2166EFEFB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993" y="1219200"/>
            <a:ext cx="5491807" cy="340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1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355F0A6-90A9-067B-AFC0-FECA1279C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F317B60-39CB-F220-CFC0-526BC96470D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4691E09-6798-825C-263A-2E589AE58AF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E01CCC6-0CCA-F308-408E-B8E7E3579D5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2BF7F09-0C07-91FC-E257-B397205B18A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7CA4E3-5FEC-D610-4ADB-65B4950CF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0AE91C-7CDF-99BA-C51D-AA50730FD108}"/>
              </a:ext>
            </a:extLst>
          </p:cNvPr>
          <p:cNvSpPr txBox="1"/>
          <p:nvPr/>
        </p:nvSpPr>
        <p:spPr>
          <a:xfrm>
            <a:off x="0" y="0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Types of Forensics</a:t>
            </a:r>
          </a:p>
        </p:txBody>
      </p:sp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AD1D787F-09A1-92E1-7836-14EC47EF2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400" y="1600200"/>
            <a:ext cx="2743200" cy="2743200"/>
          </a:xfrm>
          <a:prstGeom prst="rect">
            <a:avLst/>
          </a:prstGeom>
        </p:spPr>
      </p:pic>
      <p:pic>
        <p:nvPicPr>
          <p:cNvPr id="3074" name="Picture 2" descr="Components of Computer - Tpoint Tech">
            <a:extLst>
              <a:ext uri="{FF2B5EF4-FFF2-40B4-BE49-F238E27FC236}">
                <a16:creationId xmlns:a16="http://schemas.microsoft.com/office/drawing/2014/main" id="{89778907-D569-957E-B2A2-FF5B47BE1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19200"/>
            <a:ext cx="4114800" cy="34037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EC29AD3-1B40-9589-E257-77B233E6225F}"/>
              </a:ext>
            </a:extLst>
          </p:cNvPr>
          <p:cNvGrpSpPr/>
          <p:nvPr/>
        </p:nvGrpSpPr>
        <p:grpSpPr>
          <a:xfrm>
            <a:off x="3009780" y="1266015"/>
            <a:ext cx="1715400" cy="3432600"/>
            <a:chOff x="3009780" y="1266015"/>
            <a:chExt cx="1715400" cy="343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490A0A8-E070-D858-24AD-DDA4963DE9A1}"/>
                    </a:ext>
                  </a:extLst>
                </p14:cNvPr>
                <p14:cNvContentPartPr/>
                <p14:nvPr/>
              </p14:nvContentPartPr>
              <p14:xfrm>
                <a:off x="3009780" y="1266015"/>
                <a:ext cx="1715400" cy="1353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490A0A8-E070-D858-24AD-DDA4963DE9A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73780" y="1230015"/>
                  <a:ext cx="1787040" cy="14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018696-6F7B-DE97-D295-35ED54A22DA1}"/>
                    </a:ext>
                  </a:extLst>
                </p14:cNvPr>
                <p14:cNvContentPartPr/>
                <p14:nvPr/>
              </p14:nvContentPartPr>
              <p14:xfrm>
                <a:off x="3019500" y="2704935"/>
                <a:ext cx="1598040" cy="1993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018696-6F7B-DE97-D295-35ED54A22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83500" y="2668935"/>
                  <a:ext cx="1669680" cy="20653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076" name="Picture 4" descr="What is RAM (Random-Access Memory)?">
            <a:extLst>
              <a:ext uri="{FF2B5EF4-FFF2-40B4-BE49-F238E27FC236}">
                <a16:creationId xmlns:a16="http://schemas.microsoft.com/office/drawing/2014/main" id="{108DFC19-C4F0-A103-3DB4-A480B292F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15326"/>
            <a:ext cx="1447800" cy="105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mazon.com: Western Digital(WD) BLUE Deskptop 1TB( 1Terabyte) 3.5&quot;Hard Disk  Drive, 5400~7200RPM, SATA3 ( 6.0GB/s), 64MB Cache, IDEAL for  PC/Mac/CCTV/NAS/DVR/Raid and SATA Applications, 1YR Warranty (Blue) :  Electronics">
            <a:extLst>
              <a:ext uri="{FF2B5EF4-FFF2-40B4-BE49-F238E27FC236}">
                <a16:creationId xmlns:a16="http://schemas.microsoft.com/office/drawing/2014/main" id="{D7077086-1F54-8D17-4E7A-3D23C914EE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8" t="7778" r="17778" b="7778"/>
          <a:stretch/>
        </p:blipFill>
        <p:spPr bwMode="auto">
          <a:xfrm>
            <a:off x="6284974" y="4661289"/>
            <a:ext cx="1289488" cy="168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494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461388F-0E23-59CB-D2F5-6245C2FEB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8E10BE9-7065-157C-5502-2980F0C544A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FEF1F4D-8320-98FE-F051-5433664EE27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CEE00F4-9D61-B185-444C-7820B56BAB7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59FC5A2-1682-E828-3D21-A9B16817424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DA8699-ADBC-D0FC-A535-D1CC9BC0D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B8FB438-DA4C-6F51-BCB5-A2CC4F87AED3}"/>
              </a:ext>
            </a:extLst>
          </p:cNvPr>
          <p:cNvSpPr txBox="1"/>
          <p:nvPr/>
        </p:nvSpPr>
        <p:spPr>
          <a:xfrm>
            <a:off x="0" y="0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Types of Forensics</a:t>
            </a:r>
          </a:p>
        </p:txBody>
      </p:sp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2BB2B6D3-7CB1-56FC-BF57-768578EA0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400" y="1600200"/>
            <a:ext cx="2743200" cy="2743200"/>
          </a:xfrm>
          <a:prstGeom prst="rect">
            <a:avLst/>
          </a:prstGeom>
        </p:spPr>
      </p:pic>
      <p:pic>
        <p:nvPicPr>
          <p:cNvPr id="3074" name="Picture 2" descr="Components of Computer - Tpoint Tech">
            <a:extLst>
              <a:ext uri="{FF2B5EF4-FFF2-40B4-BE49-F238E27FC236}">
                <a16:creationId xmlns:a16="http://schemas.microsoft.com/office/drawing/2014/main" id="{3364B14B-9336-79EF-6BBB-DA841D43B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19200"/>
            <a:ext cx="4114800" cy="34037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BACC42C-4047-CF27-8807-4551B11833F1}"/>
              </a:ext>
            </a:extLst>
          </p:cNvPr>
          <p:cNvGrpSpPr/>
          <p:nvPr/>
        </p:nvGrpSpPr>
        <p:grpSpPr>
          <a:xfrm>
            <a:off x="3009780" y="1266015"/>
            <a:ext cx="1715400" cy="3432600"/>
            <a:chOff x="3009780" y="1266015"/>
            <a:chExt cx="1715400" cy="343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939D5CB-4692-A405-CB4D-626CD1534BE0}"/>
                    </a:ext>
                  </a:extLst>
                </p14:cNvPr>
                <p14:cNvContentPartPr/>
                <p14:nvPr/>
              </p14:nvContentPartPr>
              <p14:xfrm>
                <a:off x="3009780" y="1266015"/>
                <a:ext cx="1715400" cy="1353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939D5CB-4692-A405-CB4D-626CD1534BE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73780" y="1230015"/>
                  <a:ext cx="1787040" cy="14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4D930AD-DD0C-AA48-5294-7E5160DF1465}"/>
                    </a:ext>
                  </a:extLst>
                </p14:cNvPr>
                <p14:cNvContentPartPr/>
                <p14:nvPr/>
              </p14:nvContentPartPr>
              <p14:xfrm>
                <a:off x="3019500" y="2704935"/>
                <a:ext cx="1598040" cy="1993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4D930AD-DD0C-AA48-5294-7E5160DF146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83500" y="2668935"/>
                  <a:ext cx="1669680" cy="20653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076" name="Picture 4" descr="What is RAM (Random-Access Memory)?">
            <a:extLst>
              <a:ext uri="{FF2B5EF4-FFF2-40B4-BE49-F238E27FC236}">
                <a16:creationId xmlns:a16="http://schemas.microsoft.com/office/drawing/2014/main" id="{7A0024E8-FE9C-5DCE-9056-6EC893AEA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15326"/>
            <a:ext cx="1447800" cy="105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mazon.com: Western Digital(WD) BLUE Deskptop 1TB( 1Terabyte) 3.5&quot;Hard Disk  Drive, 5400~7200RPM, SATA3 ( 6.0GB/s), 64MB Cache, IDEAL for  PC/Mac/CCTV/NAS/DVR/Raid and SATA Applications, 1YR Warranty (Blue) :  Electronics">
            <a:extLst>
              <a:ext uri="{FF2B5EF4-FFF2-40B4-BE49-F238E27FC236}">
                <a16:creationId xmlns:a16="http://schemas.microsoft.com/office/drawing/2014/main" id="{4A746C46-F5C4-D6E5-60FB-87F244C93A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8" t="7778" r="17778" b="7778"/>
          <a:stretch/>
        </p:blipFill>
        <p:spPr bwMode="auto">
          <a:xfrm>
            <a:off x="6284974" y="4661289"/>
            <a:ext cx="1289488" cy="168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B46FFD9-18B2-6139-A493-856756510E24}"/>
                  </a:ext>
                </a:extLst>
              </p14:cNvPr>
              <p14:cNvContentPartPr/>
              <p14:nvPr/>
            </p14:nvContentPartPr>
            <p14:xfrm>
              <a:off x="6007140" y="101415"/>
              <a:ext cx="2194920" cy="1806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B46FFD9-18B2-6139-A493-856756510E2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71500" y="65775"/>
                <a:ext cx="2266560" cy="18781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BA1758A-AE63-CBB5-AB47-ED2D422973BB}"/>
              </a:ext>
            </a:extLst>
          </p:cNvPr>
          <p:cNvSpPr txBox="1"/>
          <p:nvPr/>
        </p:nvSpPr>
        <p:spPr>
          <a:xfrm>
            <a:off x="381000" y="488177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Memory forensics </a:t>
            </a:r>
            <a:r>
              <a:rPr lang="en-US" sz="2400" dirty="0"/>
              <a:t>focuses on analyzing volatile data in RAM</a:t>
            </a:r>
          </a:p>
        </p:txBody>
      </p:sp>
    </p:spTree>
    <p:extLst>
      <p:ext uri="{BB962C8B-B14F-4D97-AF65-F5344CB8AC3E}">
        <p14:creationId xmlns:p14="http://schemas.microsoft.com/office/powerpoint/2010/main" val="1514672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E2D6267-4CF4-3233-B116-AC4B333AC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796B2A2-D78B-8165-74BE-54FA1ADE195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BFBCA2E-EDB4-1247-85A6-19B01ABF3A6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E938543-B705-0141-BD67-DB223777C7F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6C06065-8FC7-0CE9-07E7-632A19DCF3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CA3116-EB04-983F-F773-D16B2FAB7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32BD05-BD90-9E7C-BA9E-E256185553D2}"/>
              </a:ext>
            </a:extLst>
          </p:cNvPr>
          <p:cNvSpPr txBox="1"/>
          <p:nvPr/>
        </p:nvSpPr>
        <p:spPr>
          <a:xfrm>
            <a:off x="0" y="0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Types of Forensics</a:t>
            </a:r>
          </a:p>
        </p:txBody>
      </p:sp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385A1D5F-7296-0DFE-55EB-5BFE82E1C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400" y="1600200"/>
            <a:ext cx="2743200" cy="2743200"/>
          </a:xfrm>
          <a:prstGeom prst="rect">
            <a:avLst/>
          </a:prstGeom>
        </p:spPr>
      </p:pic>
      <p:pic>
        <p:nvPicPr>
          <p:cNvPr id="3074" name="Picture 2" descr="Components of Computer - Tpoint Tech">
            <a:extLst>
              <a:ext uri="{FF2B5EF4-FFF2-40B4-BE49-F238E27FC236}">
                <a16:creationId xmlns:a16="http://schemas.microsoft.com/office/drawing/2014/main" id="{DD993D79-86A9-D6E5-7631-B944E1BB7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19200"/>
            <a:ext cx="4114800" cy="34037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BA48582-78D0-1A43-7B84-2013ED4916A5}"/>
              </a:ext>
            </a:extLst>
          </p:cNvPr>
          <p:cNvGrpSpPr/>
          <p:nvPr/>
        </p:nvGrpSpPr>
        <p:grpSpPr>
          <a:xfrm>
            <a:off x="3009780" y="1266015"/>
            <a:ext cx="1715400" cy="3432600"/>
            <a:chOff x="3009780" y="1266015"/>
            <a:chExt cx="1715400" cy="343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FEBFAD6-9B1C-2CD2-032C-9CCB9409512E}"/>
                    </a:ext>
                  </a:extLst>
                </p14:cNvPr>
                <p14:cNvContentPartPr/>
                <p14:nvPr/>
              </p14:nvContentPartPr>
              <p14:xfrm>
                <a:off x="3009780" y="1266015"/>
                <a:ext cx="1715400" cy="1353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FEBFAD6-9B1C-2CD2-032C-9CCB9409512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73780" y="1230015"/>
                  <a:ext cx="1787040" cy="14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CD492B5-193C-C9D4-4274-B1A912F7BC60}"/>
                    </a:ext>
                  </a:extLst>
                </p14:cNvPr>
                <p14:cNvContentPartPr/>
                <p14:nvPr/>
              </p14:nvContentPartPr>
              <p14:xfrm>
                <a:off x="3019500" y="2704935"/>
                <a:ext cx="1598040" cy="1993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CD492B5-193C-C9D4-4274-B1A912F7BC6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83500" y="2668935"/>
                  <a:ext cx="1669680" cy="20653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076" name="Picture 4" descr="What is RAM (Random-Access Memory)?">
            <a:extLst>
              <a:ext uri="{FF2B5EF4-FFF2-40B4-BE49-F238E27FC236}">
                <a16:creationId xmlns:a16="http://schemas.microsoft.com/office/drawing/2014/main" id="{07D74900-3891-D68B-4AF5-94D210135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15326"/>
            <a:ext cx="1447800" cy="105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mazon.com: Western Digital(WD) BLUE Deskptop 1TB( 1Terabyte) 3.5&quot;Hard Disk  Drive, 5400~7200RPM, SATA3 ( 6.0GB/s), 64MB Cache, IDEAL for  PC/Mac/CCTV/NAS/DVR/Raid and SATA Applications, 1YR Warranty (Blue) :  Electronics">
            <a:extLst>
              <a:ext uri="{FF2B5EF4-FFF2-40B4-BE49-F238E27FC236}">
                <a16:creationId xmlns:a16="http://schemas.microsoft.com/office/drawing/2014/main" id="{146F055D-146D-E92F-0C41-B54E0D782F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8" t="7778" r="17778" b="7778"/>
          <a:stretch/>
        </p:blipFill>
        <p:spPr bwMode="auto">
          <a:xfrm>
            <a:off x="6284974" y="4661289"/>
            <a:ext cx="1289488" cy="168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7C037F1-D5E6-3565-DC09-50987525CD36}"/>
                  </a:ext>
                </a:extLst>
              </p14:cNvPr>
              <p14:cNvContentPartPr/>
              <p14:nvPr/>
            </p14:nvContentPartPr>
            <p14:xfrm>
              <a:off x="5510510" y="3812194"/>
              <a:ext cx="2838416" cy="2336095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7C037F1-D5E6-3565-DC09-50987525CD3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74508" y="3776193"/>
                <a:ext cx="2910060" cy="2407737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032A982-9E99-4301-8A75-0463D1D86995}"/>
              </a:ext>
            </a:extLst>
          </p:cNvPr>
          <p:cNvSpPr txBox="1"/>
          <p:nvPr/>
        </p:nvSpPr>
        <p:spPr>
          <a:xfrm>
            <a:off x="381000" y="488177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Disk forensics </a:t>
            </a:r>
            <a:r>
              <a:rPr lang="en-US" sz="2400" dirty="0"/>
              <a:t>focuses on analyzing non-volatile data in persistent memory</a:t>
            </a:r>
          </a:p>
        </p:txBody>
      </p:sp>
    </p:spTree>
    <p:extLst>
      <p:ext uri="{BB962C8B-B14F-4D97-AF65-F5344CB8AC3E}">
        <p14:creationId xmlns:p14="http://schemas.microsoft.com/office/powerpoint/2010/main" val="520456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11064</TotalTime>
  <Words>1064</Words>
  <Application>Microsoft Office PowerPoint</Application>
  <PresentationFormat>Widescreen</PresentationFormat>
  <Paragraphs>173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 Theme</vt:lpstr>
      <vt:lpstr>ESOF 422:  Advanced Software Engineering: Cyber Practices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ESOF 422</dc:title>
  <dc:creator>Reese Pearsall</dc:creator>
  <cp:lastModifiedBy>Reese Pearsall</cp:lastModifiedBy>
  <cp:revision>73</cp:revision>
  <dcterms:created xsi:type="dcterms:W3CDTF">2022-08-21T16:55:59Z</dcterms:created>
  <dcterms:modified xsi:type="dcterms:W3CDTF">2025-04-07T19:33:20Z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