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410" r:id="rId3"/>
    <p:sldId id="427" r:id="rId4"/>
    <p:sldId id="411" r:id="rId5"/>
    <p:sldId id="412" r:id="rId6"/>
    <p:sldId id="418" r:id="rId7"/>
    <p:sldId id="419" r:id="rId8"/>
    <p:sldId id="420" r:id="rId9"/>
    <p:sldId id="422" r:id="rId10"/>
    <p:sldId id="324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421" r:id="rId19"/>
    <p:sldId id="413" r:id="rId20"/>
    <p:sldId id="423" r:id="rId21"/>
    <p:sldId id="424" r:id="rId22"/>
    <p:sldId id="414" r:id="rId23"/>
    <p:sldId id="425" r:id="rId24"/>
    <p:sldId id="426" r:id="rId25"/>
    <p:sldId id="415" r:id="rId26"/>
    <p:sldId id="428" r:id="rId27"/>
    <p:sldId id="416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>
      <p:cViewPr varScale="1">
        <p:scale>
          <a:sx n="83" d="100"/>
          <a:sy n="83" d="100"/>
        </p:scale>
        <p:origin x="64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Investigative models, Attacker Lifecycle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346B-A599-9456-B959-39582B4C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91830EF-09E2-3D1C-F097-5F67A378213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20056-DD15-3783-515E-5111BB7DC65E}"/>
              </a:ext>
            </a:extLst>
          </p:cNvPr>
          <p:cNvSpPr txBox="1"/>
          <p:nvPr/>
        </p:nvSpPr>
        <p:spPr>
          <a:xfrm>
            <a:off x="5638800" y="304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6A0009F0-A57F-CAAA-B1F7-D1E56631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3CD77D-4A6C-92F5-223F-44C30D043C85}"/>
              </a:ext>
            </a:extLst>
          </p:cNvPr>
          <p:cNvSpPr txBox="1"/>
          <p:nvPr/>
        </p:nvSpPr>
        <p:spPr>
          <a:xfrm>
            <a:off x="6067425" y="213360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network forensic investigations, we can see evidence of these steps occurring!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9F1EE0C8-AC5F-D872-A65E-85A7C765C74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721F86F2-8D55-ABBF-2402-06601482EE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3F61B2A3-3C3F-8DD3-320E-A9D00EA710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FFA353BE-6533-8712-63CC-0364FC4B9EA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90250E4-735F-D0BB-5881-1D0C17FC0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4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2043-7821-93F0-C403-63830B9B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42076EA-6D7C-1B93-29A7-A4E27860E9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92714-E71B-952B-2904-D65AECE10E43}"/>
              </a:ext>
            </a:extLst>
          </p:cNvPr>
          <p:cNvSpPr txBox="1"/>
          <p:nvPr/>
        </p:nvSpPr>
        <p:spPr>
          <a:xfrm>
            <a:off x="5638800" y="295275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0FB39FBE-4087-3632-DEE6-3188483A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F5C0C987-C943-05C2-06D1-B729491F036F}"/>
              </a:ext>
            </a:extLst>
          </p:cNvPr>
          <p:cNvSpPr/>
          <p:nvPr/>
        </p:nvSpPr>
        <p:spPr>
          <a:xfrm>
            <a:off x="1524000" y="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BFBE-8721-425C-C42B-69FFBBCB8A2C}"/>
              </a:ext>
            </a:extLst>
          </p:cNvPr>
          <p:cNvSpPr txBox="1"/>
          <p:nvPr/>
        </p:nvSpPr>
        <p:spPr>
          <a:xfrm>
            <a:off x="5638800" y="1752600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1. Reconnaissance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80327-C07D-1E72-E746-D3A947725BFF}"/>
              </a:ext>
            </a:extLst>
          </p:cNvPr>
          <p:cNvSpPr txBox="1"/>
          <p:nvPr/>
        </p:nvSpPr>
        <p:spPr>
          <a:xfrm>
            <a:off x="5867400" y="2214265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Gather information about their target to understand potential vulnerabilities and points of 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253F6-C370-308A-EC5B-D7095F590243}"/>
              </a:ext>
            </a:extLst>
          </p:cNvPr>
          <p:cNvSpPr txBox="1"/>
          <p:nvPr/>
        </p:nvSpPr>
        <p:spPr>
          <a:xfrm>
            <a:off x="5549979" y="3105834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Intelligence (OSINT)</a:t>
            </a:r>
          </a:p>
          <a:p>
            <a:pPr lvl="1"/>
            <a:r>
              <a:rPr lang="en-US" dirty="0"/>
              <a:t>  - look at public web pages, social media profiles, forums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1BC3D-F3FA-1AB8-E3FB-A58C56AA7BDE}"/>
              </a:ext>
            </a:extLst>
          </p:cNvPr>
          <p:cNvSpPr txBox="1"/>
          <p:nvPr/>
        </p:nvSpPr>
        <p:spPr>
          <a:xfrm>
            <a:off x="5549979" y="3931757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Scanning</a:t>
            </a:r>
          </a:p>
          <a:p>
            <a:pPr lvl="1"/>
            <a:r>
              <a:rPr lang="en-US" dirty="0"/>
              <a:t>  -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dirty="0"/>
              <a:t> to discover open ports and/or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0EFE-EAC0-9FA7-9B03-036440A20C57}"/>
              </a:ext>
            </a:extLst>
          </p:cNvPr>
          <p:cNvSpPr txBox="1"/>
          <p:nvPr/>
        </p:nvSpPr>
        <p:spPr>
          <a:xfrm>
            <a:off x="5549979" y="4734164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information for phishing</a:t>
            </a:r>
          </a:p>
          <a:p>
            <a:pPr lvl="1"/>
            <a:r>
              <a:rPr lang="en-US" dirty="0"/>
              <a:t>   - Email lists, credentials,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F182C-1E37-268B-AAD8-0ED081B6641A}"/>
              </a:ext>
            </a:extLst>
          </p:cNvPr>
          <p:cNvSpPr txBox="1"/>
          <p:nvPr/>
        </p:nvSpPr>
        <p:spPr>
          <a:xfrm>
            <a:off x="5549979" y="5638800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attack surface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6E30AAE2-493B-402E-5364-62411B3638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B7464B1-A523-45BE-7073-724758FF84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B639FA1-C408-2D92-64C6-8F4632ED28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F6126757-BA59-B233-1B7C-7D2B3B2DF8B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59478B0D-316C-AC00-A461-EA627284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10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2A8B-D2AF-22B8-36C9-EA5758E4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F5853BD-3916-FD00-7F92-1D6515E4A6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D91DA-E039-5ED6-269A-E6939F8BB003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88509550-F3B0-B8B1-C40E-B890B2DB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4A5DAD2B-3063-1BD5-4C66-ADFB3AB71D65}"/>
              </a:ext>
            </a:extLst>
          </p:cNvPr>
          <p:cNvSpPr/>
          <p:nvPr/>
        </p:nvSpPr>
        <p:spPr>
          <a:xfrm>
            <a:off x="3505200" y="638264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20C67-0FAD-6F56-F287-E2EEE3FEE06D}"/>
              </a:ext>
            </a:extLst>
          </p:cNvPr>
          <p:cNvSpPr txBox="1"/>
          <p:nvPr/>
        </p:nvSpPr>
        <p:spPr>
          <a:xfrm>
            <a:off x="5638800" y="1752600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2. Weaponization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9A34-1D64-ED46-4A56-6F89BE30D602}"/>
              </a:ext>
            </a:extLst>
          </p:cNvPr>
          <p:cNvSpPr txBox="1"/>
          <p:nvPr/>
        </p:nvSpPr>
        <p:spPr>
          <a:xfrm>
            <a:off x="5549979" y="3105834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Malicious Emails</a:t>
            </a:r>
          </a:p>
          <a:p>
            <a:pPr lvl="1"/>
            <a:r>
              <a:rPr lang="en-US" dirty="0"/>
              <a:t>  - Phishing email, malicious macro file (.docx, .xlsx), zip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7A397-C434-2620-DBAD-ECD6C41B2988}"/>
              </a:ext>
            </a:extLst>
          </p:cNvPr>
          <p:cNvSpPr txBox="1"/>
          <p:nvPr/>
        </p:nvSpPr>
        <p:spPr>
          <a:xfrm>
            <a:off x="5549979" y="3931757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Trojan Software</a:t>
            </a:r>
          </a:p>
          <a:p>
            <a:pPr lvl="1"/>
            <a:r>
              <a:rPr lang="en-US" dirty="0"/>
              <a:t>  - Hide malicious payload in benign-looking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CD5B3-3782-8917-AE23-05B9E6699ED5}"/>
              </a:ext>
            </a:extLst>
          </p:cNvPr>
          <p:cNvSpPr txBox="1"/>
          <p:nvPr/>
        </p:nvSpPr>
        <p:spPr>
          <a:xfrm>
            <a:off x="5549980" y="535853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Malicious USB Drives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552AA-B12D-3C89-EDA7-5BDFAD7CF145}"/>
              </a:ext>
            </a:extLst>
          </p:cNvPr>
          <p:cNvSpPr txBox="1"/>
          <p:nvPr/>
        </p:nvSpPr>
        <p:spPr>
          <a:xfrm>
            <a:off x="5943600" y="227707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tailored payload for your attack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C5B50-2647-4823-755D-11C9CB2F7230}"/>
              </a:ext>
            </a:extLst>
          </p:cNvPr>
          <p:cNvSpPr txBox="1"/>
          <p:nvPr/>
        </p:nvSpPr>
        <p:spPr>
          <a:xfrm>
            <a:off x="5549979" y="4757680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Language-specific payload for targeted vulnerability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A7768763-52EB-2B48-D67E-246EE8EEB4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F5C3724-B387-608C-E95F-F007D78B77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615BEA41-13F4-9B08-D52A-7907DDDDA1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21780E84-529F-C9CF-44D1-EE05726F949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E4EE298-5CAD-FDC3-27A0-DEDC95FC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69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2E8C1-298F-1ADA-9B48-E35FCDE4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B3BDEE-936C-7F3C-9C65-F3904267CD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DC048-22F3-72B8-A554-ABFA123C87D1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FBF3B2BE-6D10-BC59-B883-4A4421B2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1AFBA4C-EB64-810E-451E-7F5611A49A0D}"/>
              </a:ext>
            </a:extLst>
          </p:cNvPr>
          <p:cNvSpPr/>
          <p:nvPr/>
        </p:nvSpPr>
        <p:spPr>
          <a:xfrm>
            <a:off x="1524000" y="1680865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A6A88-7F2D-B48B-91AC-771A163AD3D9}"/>
              </a:ext>
            </a:extLst>
          </p:cNvPr>
          <p:cNvSpPr txBox="1"/>
          <p:nvPr/>
        </p:nvSpPr>
        <p:spPr>
          <a:xfrm>
            <a:off x="5638800" y="17526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3. Delivery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1BAD8-E564-424C-E111-9EAE30798485}"/>
              </a:ext>
            </a:extLst>
          </p:cNvPr>
          <p:cNvSpPr txBox="1"/>
          <p:nvPr/>
        </p:nvSpPr>
        <p:spPr>
          <a:xfrm>
            <a:off x="5943600" y="3007310"/>
            <a:ext cx="30893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Email(s)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data to open port(s)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malicious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CB7A9-1F11-8480-03FA-0A6867B5B65D}"/>
              </a:ext>
            </a:extLst>
          </p:cNvPr>
          <p:cNvSpPr txBox="1"/>
          <p:nvPr/>
        </p:nvSpPr>
        <p:spPr>
          <a:xfrm>
            <a:off x="5943600" y="227707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payload to target victim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07A68DE8-2A58-D0EE-D5CB-61F5F5997E5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318FDC95-627F-001A-193A-A56A376732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27FACD7-F2C6-AEE0-988B-4AF3E862C1F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254C333B-5757-97C5-B6C2-937EB497F7C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977AAFE-07A4-DEA8-CD36-A012E0AD3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9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A4D46-9FFD-923E-7FE9-308C5E646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B59772E-3074-7110-EE79-913674E177C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D0A44-EB89-7FBA-679A-2CEDC246C36C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C208B34B-14CD-80C0-0766-6C216159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F3CBE27A-2FCA-32E8-8672-250689040B62}"/>
              </a:ext>
            </a:extLst>
          </p:cNvPr>
          <p:cNvSpPr/>
          <p:nvPr/>
        </p:nvSpPr>
        <p:spPr>
          <a:xfrm>
            <a:off x="3352800" y="24384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E6FDA-314C-E8D6-A304-76E1F9D2DC70}"/>
              </a:ext>
            </a:extLst>
          </p:cNvPr>
          <p:cNvSpPr txBox="1"/>
          <p:nvPr/>
        </p:nvSpPr>
        <p:spPr>
          <a:xfrm>
            <a:off x="5638800" y="175260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4. Exploitation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666B5-03FF-B66F-0A5E-1CAA85FB3E38}"/>
              </a:ext>
            </a:extLst>
          </p:cNvPr>
          <p:cNvSpPr txBox="1"/>
          <p:nvPr/>
        </p:nvSpPr>
        <p:spPr>
          <a:xfrm>
            <a:off x="5991934" y="2461737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 is triggered, and vulnerability is exploited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A1F97-2022-BE7D-F5C5-CAB80DCEBFE2}"/>
              </a:ext>
            </a:extLst>
          </p:cNvPr>
          <p:cNvSpPr txBox="1"/>
          <p:nvPr/>
        </p:nvSpPr>
        <p:spPr>
          <a:xfrm>
            <a:off x="6248400" y="3097591"/>
            <a:ext cx="3935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opens malicious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opens malicious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accepts attacker’s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plugs in USB device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2861A396-9804-6F40-4ADE-75AA8E413F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2BE06659-01A5-1D22-16B1-2EE9757600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7BE0C33-5A96-5468-CD9F-722DA9DC23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4B6FBA7B-6447-0052-FCC9-B3655EA7A81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EEDE591-0D5B-8B6B-D3BF-CA63C9C53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68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98A0-1F7E-259C-B4AF-F126AB6D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64FFD0B-DFBC-3139-9769-1F72F9D4845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4D1E-4627-53CA-9C58-C26042F0960B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D8E14A73-13A5-92E3-9F7D-18706FAC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88EFED76-548B-3F0C-29CE-F9B961E9199B}"/>
              </a:ext>
            </a:extLst>
          </p:cNvPr>
          <p:cNvSpPr/>
          <p:nvPr/>
        </p:nvSpPr>
        <p:spPr>
          <a:xfrm>
            <a:off x="1524000" y="31623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E7B1F-9A61-DB80-C05E-1F823D4BDD89}"/>
              </a:ext>
            </a:extLst>
          </p:cNvPr>
          <p:cNvSpPr txBox="1"/>
          <p:nvPr/>
        </p:nvSpPr>
        <p:spPr>
          <a:xfrm>
            <a:off x="5638800" y="175260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5.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07B13-EFC3-8662-B1CC-143FCB1AD132}"/>
              </a:ext>
            </a:extLst>
          </p:cNvPr>
          <p:cNvSpPr txBox="1"/>
          <p:nvPr/>
        </p:nvSpPr>
        <p:spPr>
          <a:xfrm>
            <a:off x="5943600" y="2362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way to install malware to cause damage or gain 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DD8A-C591-4C23-3052-DDE991DB408A}"/>
              </a:ext>
            </a:extLst>
          </p:cNvPr>
          <p:cNvSpPr txBox="1"/>
          <p:nvPr/>
        </p:nvSpPr>
        <p:spPr>
          <a:xfrm>
            <a:off x="5601275" y="3137491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Access Trojans (RATs)</a:t>
            </a:r>
          </a:p>
          <a:p>
            <a:pPr lvl="1"/>
            <a:r>
              <a:rPr lang="en-US" dirty="0"/>
              <a:t>  - Allows attack remote control over victim’s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1AF6-EBA3-3D64-1053-1D6A3CC85737}"/>
              </a:ext>
            </a:extLst>
          </p:cNvPr>
          <p:cNvSpPr txBox="1"/>
          <p:nvPr/>
        </p:nvSpPr>
        <p:spPr>
          <a:xfrm>
            <a:off x="5633828" y="3960332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Keyloggers</a:t>
            </a:r>
          </a:p>
          <a:p>
            <a:pPr lvl="1"/>
            <a:r>
              <a:rPr lang="en-US" dirty="0"/>
              <a:t>  - Discover passwords or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716E5-ADE4-DBE7-A333-44821CFEC4BA}"/>
              </a:ext>
            </a:extLst>
          </p:cNvPr>
          <p:cNvSpPr txBox="1"/>
          <p:nvPr/>
        </p:nvSpPr>
        <p:spPr>
          <a:xfrm>
            <a:off x="5643353" y="4769854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Backdoor</a:t>
            </a:r>
          </a:p>
          <a:p>
            <a:pPr lvl="1"/>
            <a:r>
              <a:rPr lang="en-US" dirty="0"/>
              <a:t>  - Can be used to re-enter system later 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AC1F4-C683-D96F-360E-12D1552E2A34}"/>
              </a:ext>
            </a:extLst>
          </p:cNvPr>
          <p:cNvSpPr txBox="1"/>
          <p:nvPr/>
        </p:nvSpPr>
        <p:spPr>
          <a:xfrm>
            <a:off x="5643353" y="557937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Lateral Movement</a:t>
            </a:r>
          </a:p>
          <a:p>
            <a:pPr lvl="1"/>
            <a:r>
              <a:rPr lang="en-US" dirty="0"/>
              <a:t>  - Try to spread to other devices on a network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0E8A12BB-7D23-5BB4-63EC-D62DA16E413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EB582ED-E77E-6D7F-9F83-BA1D1BCAD83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57485213-7311-C1A9-D489-A4E4F6C627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FA66BF54-835E-E862-6EC5-36F7882C55D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01AD7BA-9A31-9C50-88B1-A25D8602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27C8-E1F8-BC69-65D6-CD414282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9243019-9F5F-C07D-D55E-20C68F21B4B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B2E7A-402C-B02A-DFC1-56C3BBD8855A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B2AF94C1-D776-507E-DCF2-C7D2D371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C4B91D2B-9AD5-73F7-7A20-A3DFCCDE7E65}"/>
              </a:ext>
            </a:extLst>
          </p:cNvPr>
          <p:cNvSpPr/>
          <p:nvPr/>
        </p:nvSpPr>
        <p:spPr>
          <a:xfrm>
            <a:off x="3276600" y="41148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D1611-9766-CB3E-9181-8F891953B78F}"/>
              </a:ext>
            </a:extLst>
          </p:cNvPr>
          <p:cNvSpPr txBox="1"/>
          <p:nvPr/>
        </p:nvSpPr>
        <p:spPr>
          <a:xfrm>
            <a:off x="5638800" y="1752600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6. Command and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88593-FBC2-15A7-4034-CEA521F44B57}"/>
              </a:ext>
            </a:extLst>
          </p:cNvPr>
          <p:cNvSpPr txBox="1"/>
          <p:nvPr/>
        </p:nvSpPr>
        <p:spPr>
          <a:xfrm>
            <a:off x="5800661" y="2346129"/>
            <a:ext cx="6058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common for attackers to “phone home” to a </a:t>
            </a:r>
            <a:r>
              <a:rPr lang="en-US" b="1" dirty="0"/>
              <a:t>command and control (C2) </a:t>
            </a:r>
            <a:r>
              <a:rPr lang="en-US" dirty="0"/>
              <a:t>server to be able to compromise the system remotely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EF610-029B-CFCE-9D84-C75ABA14CCAB}"/>
              </a:ext>
            </a:extLst>
          </p:cNvPr>
          <p:cNvSpPr txBox="1"/>
          <p:nvPr/>
        </p:nvSpPr>
        <p:spPr>
          <a:xfrm>
            <a:off x="5943600" y="3429000"/>
            <a:ext cx="2973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HTTPS/HTTP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 for Botnets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6F40D4D0-8BA5-40C2-438D-74C0B828DB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5C037D2-B906-68A8-35BB-3A1AA05555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06F06159-CF0E-6DD8-0CF8-9D6C8A8DAD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653622B0-3C81-535C-9144-22229916995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E393298-9D52-7D0B-BD19-3716F0C3E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52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6BC9-374E-96CB-63E5-6F99CB9B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1E2614D-9280-5627-D0EC-FEF48F6B46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0632E-5625-A855-4035-676553FA2B76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C5040D6B-7264-0D94-B036-030940E28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8B5879FE-EC90-E1DD-3243-22E405807895}"/>
              </a:ext>
            </a:extLst>
          </p:cNvPr>
          <p:cNvSpPr/>
          <p:nvPr/>
        </p:nvSpPr>
        <p:spPr>
          <a:xfrm>
            <a:off x="1447800" y="48006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53AA9-1D19-FB98-7931-7C0962532AD5}"/>
              </a:ext>
            </a:extLst>
          </p:cNvPr>
          <p:cNvSpPr txBox="1"/>
          <p:nvPr/>
        </p:nvSpPr>
        <p:spPr>
          <a:xfrm>
            <a:off x="5638800" y="1752600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7. Actions on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51B88-D75E-7A0F-243F-F76C3299DB85}"/>
              </a:ext>
            </a:extLst>
          </p:cNvPr>
          <p:cNvSpPr txBox="1"/>
          <p:nvPr/>
        </p:nvSpPr>
        <p:spPr>
          <a:xfrm>
            <a:off x="5791200" y="2590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Malware is installed, attacker can remotely access a system, now do something evil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8E110-5C06-3083-13F8-2014815B5549}"/>
              </a:ext>
            </a:extLst>
          </p:cNvPr>
          <p:cNvSpPr txBox="1"/>
          <p:nvPr/>
        </p:nvSpPr>
        <p:spPr>
          <a:xfrm>
            <a:off x="5791200" y="362087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exfiltration</a:t>
            </a:r>
            <a:r>
              <a:rPr lang="en-US" dirty="0"/>
              <a:t> – unauthorized transfer of data from a device or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E593-2249-2FB3-E9E9-ADC0B852CE48}"/>
              </a:ext>
            </a:extLst>
          </p:cNvPr>
          <p:cNvSpPr txBox="1"/>
          <p:nvPr/>
        </p:nvSpPr>
        <p:spPr>
          <a:xfrm>
            <a:off x="5791200" y="459533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Information</a:t>
            </a:r>
          </a:p>
          <a:p>
            <a:endParaRPr lang="en-US" dirty="0"/>
          </a:p>
          <a:p>
            <a:r>
              <a:rPr lang="en-US" dirty="0"/>
              <a:t>Ransomware</a:t>
            </a:r>
          </a:p>
          <a:p>
            <a:endParaRPr lang="en-US" dirty="0"/>
          </a:p>
          <a:p>
            <a:r>
              <a:rPr lang="en-US" dirty="0"/>
              <a:t>Deface website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87B78F6F-ED52-A612-623A-16508B054E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228CAF9E-7A1D-867E-DBC6-31FA85B47A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4AC656B-0794-D8A7-0846-3688027741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DE2AF89-F044-E7C6-87CB-84A60F8E4D9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2BD9773-EA93-EA62-796B-D68CA285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5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E868-97FE-A722-51A4-B9B612AE5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ECA1049-51D0-77A2-4CA1-9A0DFA6147C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D455E-FE54-D8B0-6C82-6A5F126B80EA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58AC36D0-4B59-6FBB-50AB-FBEC43683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07ED9E3E-61F8-EA0B-64BE-BABF8E90478C}"/>
              </a:ext>
            </a:extLst>
          </p:cNvPr>
          <p:cNvSpPr/>
          <p:nvPr/>
        </p:nvSpPr>
        <p:spPr>
          <a:xfrm>
            <a:off x="1447800" y="48006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F9C4EE-B91D-2D5D-D826-8C5E0D432D00}"/>
              </a:ext>
            </a:extLst>
          </p:cNvPr>
          <p:cNvSpPr txBox="1"/>
          <p:nvPr/>
        </p:nvSpPr>
        <p:spPr>
          <a:xfrm>
            <a:off x="5638800" y="1752600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7. Actions on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AF315-61E7-F471-EA5C-7B22D30A72CD}"/>
              </a:ext>
            </a:extLst>
          </p:cNvPr>
          <p:cNvSpPr txBox="1"/>
          <p:nvPr/>
        </p:nvSpPr>
        <p:spPr>
          <a:xfrm>
            <a:off x="5791200" y="2590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Malware is installed, attacker can remotely access a system, now do something evil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ABDD2-233C-A764-D983-3B5C59CEC43F}"/>
              </a:ext>
            </a:extLst>
          </p:cNvPr>
          <p:cNvSpPr txBox="1"/>
          <p:nvPr/>
        </p:nvSpPr>
        <p:spPr>
          <a:xfrm>
            <a:off x="5791200" y="362087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exfiltration</a:t>
            </a:r>
            <a:r>
              <a:rPr lang="en-US" dirty="0"/>
              <a:t> – unauthorized transfer of data from a device or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A2DC7-7A1F-EF46-D1A8-406EC138D395}"/>
              </a:ext>
            </a:extLst>
          </p:cNvPr>
          <p:cNvSpPr txBox="1"/>
          <p:nvPr/>
        </p:nvSpPr>
        <p:spPr>
          <a:xfrm>
            <a:off x="5791200" y="459533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Information</a:t>
            </a:r>
          </a:p>
          <a:p>
            <a:endParaRPr lang="en-US" dirty="0"/>
          </a:p>
          <a:p>
            <a:r>
              <a:rPr lang="en-US" dirty="0"/>
              <a:t>Ransomware</a:t>
            </a:r>
          </a:p>
          <a:p>
            <a:endParaRPr lang="en-US" dirty="0"/>
          </a:p>
          <a:p>
            <a:r>
              <a:rPr lang="en-US" dirty="0"/>
              <a:t>Deface website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00408A9A-BA53-EEFC-F408-D46C0B06B3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3730A7C1-63E3-7133-A13B-8D2D714BA3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D4D1F2A8-3E0B-5DAE-B8BD-CDF8BCB56F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46C7E1A1-9E46-F5E6-9085-56FCCB63338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025A81E-CAF9-5B31-8D79-5930FA11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30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9E8FD6-E0C7-072A-5E2F-87B1935A4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74E5AB6-0347-406E-A085-9FC7DE0BAE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02D4FF-FF2E-BA6B-ADCC-5634215BE4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B7711F-881D-3192-6956-6B63AB9443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D1B0D8-FC5F-65F9-93D9-F927A08D47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26854-76ED-7E2B-A964-DAB5B75B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388B75-3A3C-7764-1EF0-83A873A0798A}"/>
              </a:ext>
            </a:extLst>
          </p:cNvPr>
          <p:cNvSpPr txBox="1"/>
          <p:nvPr/>
        </p:nvSpPr>
        <p:spPr>
          <a:xfrm>
            <a:off x="152400" y="76200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</a:t>
            </a:r>
            <a:r>
              <a:rPr lang="en-US" sz="2400" b="1" dirty="0"/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C7BDD-A0FE-D166-57D0-0411A9673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066800"/>
            <a:ext cx="5981402" cy="34391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56B90-8BFF-EEB7-9A56-43E930561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3348" y="49731"/>
            <a:ext cx="3505200" cy="27952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54CFD0-E21F-80A9-79BF-9EF0AD282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593044"/>
            <a:ext cx="3505200" cy="17922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FF188A-F416-CA7F-C396-94DF0D913A4E}"/>
              </a:ext>
            </a:extLst>
          </p:cNvPr>
          <p:cNvSpPr txBox="1"/>
          <p:nvPr/>
        </p:nvSpPr>
        <p:spPr>
          <a:xfrm>
            <a:off x="10210800" y="858771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Scientific Method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EE7F4-1891-66E1-29ED-CD754AA29EA7}"/>
              </a:ext>
            </a:extLst>
          </p:cNvPr>
          <p:cNvSpPr txBox="1"/>
          <p:nvPr/>
        </p:nvSpPr>
        <p:spPr>
          <a:xfrm>
            <a:off x="4191000" y="517689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Chronological event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E6AC81-3669-A47B-4EEC-DC0E7E652BFA}"/>
              </a:ext>
            </a:extLst>
          </p:cNvPr>
          <p:cNvSpPr txBox="1"/>
          <p:nvPr/>
        </p:nvSpPr>
        <p:spPr>
          <a:xfrm>
            <a:off x="1981200" y="729654"/>
            <a:ext cx="34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by attack lifecycle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9F1B341-7A6F-2F54-37DD-B41C3619F70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30" r="2792"/>
          <a:stretch/>
        </p:blipFill>
        <p:spPr>
          <a:xfrm>
            <a:off x="6248399" y="3766007"/>
            <a:ext cx="5943601" cy="24563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C1CEB2-0909-38C4-6D89-697C517D6CA5}"/>
              </a:ext>
            </a:extLst>
          </p:cNvPr>
          <p:cNvSpPr txBox="1"/>
          <p:nvPr/>
        </p:nvSpPr>
        <p:spPr>
          <a:xfrm>
            <a:off x="6593348" y="3181981"/>
            <a:ext cx="4531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Relational Analysis- </a:t>
            </a:r>
            <a:r>
              <a:rPr lang="en-US" dirty="0"/>
              <a:t>Track objects, people,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61817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Investigation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962338-D553-4DC3-4A1A-7A60DE515456}"/>
              </a:ext>
            </a:extLst>
          </p:cNvPr>
          <p:cNvSpPr txBox="1"/>
          <p:nvPr/>
        </p:nvSpPr>
        <p:spPr>
          <a:xfrm>
            <a:off x="990600" y="13716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NIST-800-61r2</a:t>
            </a:r>
            <a:r>
              <a:rPr lang="en-US" sz="2400" dirty="0"/>
              <a:t> provides guidelines and best practices for incident response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DCC360-9246-D67A-AC6B-17C0A5F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667000"/>
            <a:ext cx="5696745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40D3B1-C826-BF16-F3E6-E3A8355E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1824291-B7ED-F15B-D423-4182E0BCA60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6E8F13E-D6CB-A725-0020-15C4279B94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E44147-8F7E-F742-1DB0-D9821B17CF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16136B-AAE9-0AEA-18CB-0C1AA0B59F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E872C-9CF7-1E6F-1D7D-D0960530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1D6697-F73A-48ED-AABA-E52AD287EFFA}"/>
              </a:ext>
            </a:extLst>
          </p:cNvPr>
          <p:cNvSpPr txBox="1"/>
          <p:nvPr/>
        </p:nvSpPr>
        <p:spPr>
          <a:xfrm>
            <a:off x="152400" y="76200"/>
            <a:ext cx="343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143D8-0325-D149-2CBC-258B143A99FF}"/>
              </a:ext>
            </a:extLst>
          </p:cNvPr>
          <p:cNvSpPr txBox="1"/>
          <p:nvPr/>
        </p:nvSpPr>
        <p:spPr>
          <a:xfrm>
            <a:off x="762000" y="742291"/>
            <a:ext cx="898515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is important to prioritize handling of incidents based on the following factors: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Functional Impact of the Incident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Information Impact of the Incident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Recoverability from the incident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A8E0C-7CD6-69AB-A673-B8BAE8CE2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95" y="1445238"/>
            <a:ext cx="6077798" cy="14956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EFED93-AB10-B354-619D-3FED60975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95" y="3337667"/>
            <a:ext cx="6001588" cy="16861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88885B1-7BE4-007E-1A39-2DE0E23EC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53" y="5451272"/>
            <a:ext cx="6125430" cy="14289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B7C9C14-3A51-8C1A-E2BA-E97EE763E278}"/>
              </a:ext>
            </a:extLst>
          </p:cNvPr>
          <p:cNvSpPr txBox="1"/>
          <p:nvPr/>
        </p:nvSpPr>
        <p:spPr>
          <a:xfrm>
            <a:off x="7513961" y="2450450"/>
            <a:ext cx="4466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functional impact and regular recoverability </a:t>
            </a:r>
            <a:r>
              <a:rPr lang="en-US" dirty="0">
                <a:sym typeface="Wingdings" panose="05000000000000000000" pitchFamily="2" charset="2"/>
              </a:rPr>
              <a:t> good candidate for IT team to prioritize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493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0E880E-C7FE-1A22-9363-DD691B0C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461775-9C27-58A4-423E-8ED0AA948F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7E18D1-E045-6CD5-5C9A-E688BB6941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656A48-8BD7-44B7-DFB9-FE595F0EA6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B230C5-EE67-1E7C-3484-CA50AF90F0E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237DBE-1D9B-500E-05A5-A9799DECC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D04182-0A2E-2CCC-1750-85AFCC69F5D4}"/>
              </a:ext>
            </a:extLst>
          </p:cNvPr>
          <p:cNvSpPr txBox="1"/>
          <p:nvPr/>
        </p:nvSpPr>
        <p:spPr>
          <a:xfrm>
            <a:off x="152400" y="76200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Eradication, Containment, and Recovery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88E27A-1F57-F7E9-0930-6125357E1607}"/>
              </a:ext>
            </a:extLst>
          </p:cNvPr>
          <p:cNvSpPr txBox="1"/>
          <p:nvPr/>
        </p:nvSpPr>
        <p:spPr>
          <a:xfrm>
            <a:off x="152400" y="1368139"/>
            <a:ext cx="8575133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" panose="020B0604020202020204" pitchFamily="34" charset="0"/>
              </a:rPr>
              <a:t>Containment</a:t>
            </a:r>
            <a:r>
              <a:rPr lang="en-US" sz="2400" dirty="0">
                <a:effectLst/>
                <a:latin typeface="Arial" panose="020B0604020202020204" pitchFamily="34" charset="0"/>
              </a:rPr>
              <a:t> = limit spread of incident and damage</a:t>
            </a:r>
          </a:p>
          <a:p>
            <a:pPr marL="285750" indent="-28575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</a:rPr>
              <a:t>Containment strategies vary and they must balance the need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</a:rPr>
              <a:t>to prevent additional damage or theft with a need to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  <a:latin typeface="Arial" panose="020B0604020202020204" pitchFamily="34" charset="0"/>
              </a:rPr>
              <a:t>maintain and collect evidence.</a:t>
            </a:r>
          </a:p>
          <a:p>
            <a:pPr marL="285750" indent="-28575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</a:rPr>
              <a:t>Premature containment can lead to situations where an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  <a:latin typeface="Arial" panose="020B0604020202020204" pitchFamily="34" charset="0"/>
              </a:rPr>
              <a:t>adversary is thought to be “evicted” but is not.</a:t>
            </a:r>
            <a:endParaRPr lang="en-US" sz="2400" dirty="0"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</a:rPr>
              <a:t>Containment cannot occur without root cause analysis.</a:t>
            </a:r>
            <a:endParaRPr lang="en-US" sz="2400" dirty="0">
              <a:latin typeface="Arial" panose="020B0604020202020204" pitchFamily="34" charset="0"/>
            </a:endParaRPr>
          </a:p>
          <a:p>
            <a:pPr marL="285750" indent="-28575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</a:rPr>
              <a:t>Containment typically involves parallel network and identity</a:t>
            </a:r>
            <a:br>
              <a:rPr lang="en-US" sz="2400" dirty="0">
                <a:effectLst/>
              </a:rPr>
            </a:br>
            <a:r>
              <a:rPr lang="en-US" sz="2400" dirty="0">
                <a:effectLst/>
                <a:latin typeface="Arial" panose="020B0604020202020204" pitchFamily="34" charset="0"/>
              </a:rPr>
              <a:t>efforts.</a:t>
            </a:r>
            <a:br>
              <a:rPr lang="en-US" sz="2400" dirty="0">
                <a:effectLst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400" dirty="0"/>
          </a:p>
        </p:txBody>
      </p:sp>
      <p:pic>
        <p:nvPicPr>
          <p:cNvPr id="3074" name="Picture 2" descr="Releasing an Animal From a Trap Safely">
            <a:extLst>
              <a:ext uri="{FF2B5EF4-FFF2-40B4-BE49-F238E27FC236}">
                <a16:creationId xmlns:a16="http://schemas.microsoft.com/office/drawing/2014/main" id="{D0F59C36-013B-78DE-5D37-D85ECA02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914400"/>
            <a:ext cx="311573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 am keeping my grandma locked in this cage until poll results are hidden :  r/2007scape">
            <a:extLst>
              <a:ext uri="{FF2B5EF4-FFF2-40B4-BE49-F238E27FC236}">
                <a16:creationId xmlns:a16="http://schemas.microsoft.com/office/drawing/2014/main" id="{14807436-F546-45BD-D4A8-6684B8EC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895600"/>
            <a:ext cx="2434589" cy="324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505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7366C8-89B4-3F6B-0531-9E5B4E8F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100CDD-9311-B4D7-15FE-8F74BAD172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236DF6-ED3A-D911-6C7A-F02C344AFC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136FAE5-50FE-F6B1-8767-2FB19A90D8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965FC07-F254-D8C1-9FC3-60E3758747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6B110-2C33-E6F8-0CC4-98DE4E15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D2E419-8220-79A1-F517-91854DE75046}"/>
              </a:ext>
            </a:extLst>
          </p:cNvPr>
          <p:cNvSpPr txBox="1"/>
          <p:nvPr/>
        </p:nvSpPr>
        <p:spPr>
          <a:xfrm>
            <a:off x="152400" y="76200"/>
            <a:ext cx="571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Eradication, Containment, and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44B5E8-5A29-2BA7-D7BE-5DB2745B3919}"/>
              </a:ext>
            </a:extLst>
          </p:cNvPr>
          <p:cNvSpPr txBox="1"/>
          <p:nvPr/>
        </p:nvSpPr>
        <p:spPr>
          <a:xfrm>
            <a:off x="762000" y="1392481"/>
            <a:ext cx="8001000" cy="6117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" panose="020B0604020202020204" pitchFamily="34" charset="0"/>
              </a:rPr>
              <a:t>Eradication-</a:t>
            </a:r>
            <a:r>
              <a:rPr lang="en-US" sz="2400" dirty="0">
                <a:effectLst/>
                <a:latin typeface="Arial" panose="020B0604020202020204" pitchFamily="34" charset="0"/>
              </a:rPr>
              <a:t> removing adversary access. Eliminate vulnerability</a:t>
            </a:r>
          </a:p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</a:rPr>
              <a:t>Good eradication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</a:rPr>
              <a:t>and recovery strategies will take inputs from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</a:rPr>
              <a:t>evidence collection and analysis and balance the</a:t>
            </a: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effectLst/>
                <a:latin typeface="Arial" panose="020B0604020202020204" pitchFamily="34" charset="0"/>
              </a:rPr>
              <a:t>business capabilities against attacker access.</a:t>
            </a:r>
          </a:p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Must identify all affected hosts</a:t>
            </a:r>
            <a:endParaRPr lang="en-US" sz="2400" dirty="0">
              <a:effectLst/>
              <a:latin typeface="Arial" panose="020B0604020202020204" pitchFamily="34" charset="0"/>
            </a:endParaRPr>
          </a:p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" panose="020B0604020202020204" pitchFamily="34" charset="0"/>
              </a:rPr>
              <a:t>Phased approaches generally work better.</a:t>
            </a:r>
          </a:p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Arial" panose="020B0604020202020204" pitchFamily="34" charset="0"/>
            </a:endParaRPr>
          </a:p>
          <a:p>
            <a:pPr marL="342900" indent="-342900" algn="l" rtl="0">
              <a:spcBef>
                <a:spcPts val="75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</a:endParaRPr>
          </a:p>
          <a:p>
            <a:pPr algn="l" rtl="0">
              <a:spcBef>
                <a:spcPts val="75"/>
              </a:spcBef>
            </a:pPr>
            <a:endParaRPr lang="en-US" sz="2400" dirty="0">
              <a:latin typeface="Arial" panose="020B0604020202020204" pitchFamily="34" charset="0"/>
            </a:endParaRPr>
          </a:p>
          <a:p>
            <a:pPr algn="l" rtl="0">
              <a:spcBef>
                <a:spcPts val="75"/>
              </a:spcBef>
            </a:pPr>
            <a:endParaRPr lang="en-US" sz="2400" dirty="0">
              <a:latin typeface="Arial" panose="020B0604020202020204" pitchFamily="34" charset="0"/>
            </a:endParaRPr>
          </a:p>
          <a:p>
            <a:pPr algn="l" rtl="0">
              <a:spcBef>
                <a:spcPts val="75"/>
              </a:spcBef>
            </a:pPr>
            <a:endParaRPr lang="en-US" sz="2400" dirty="0">
              <a:latin typeface="Arial" panose="020B0604020202020204" pitchFamily="34" charset="0"/>
            </a:endParaRPr>
          </a:p>
          <a:p>
            <a:pPr>
              <a:buNone/>
            </a:pPr>
            <a:b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81E8F9-76A5-903C-FFE7-2E807092F252}"/>
              </a:ext>
            </a:extLst>
          </p:cNvPr>
          <p:cNvSpPr txBox="1"/>
          <p:nvPr/>
        </p:nvSpPr>
        <p:spPr>
          <a:xfrm>
            <a:off x="794563" y="5003854"/>
            <a:ext cx="10145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Recovery-</a:t>
            </a:r>
            <a:r>
              <a:rPr lang="en-US" sz="2400" dirty="0"/>
              <a:t> ensuring systems are functional within expected parameters</a:t>
            </a:r>
          </a:p>
        </p:txBody>
      </p:sp>
      <p:pic>
        <p:nvPicPr>
          <p:cNvPr id="2050" name="Picture 2" descr="Eradicate Stock Illustrations – 686 Eradicate Stock Illustrations, Vectors  &amp; Clipart - Dreamstime">
            <a:extLst>
              <a:ext uri="{FF2B5EF4-FFF2-40B4-BE49-F238E27FC236}">
                <a16:creationId xmlns:a16="http://schemas.microsoft.com/office/drawing/2014/main" id="{B156E606-DFFA-DE8B-268B-9F60D3FA9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762000"/>
            <a:ext cx="3352800" cy="307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7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8211B1-DD28-28E6-9519-0CFBCA791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988A24-70F0-9237-0874-6D6380A81BE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9B6CA06-EDD9-5CA0-F88E-C93D9730B5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F0A72D-7E7A-0BA7-826F-5685019527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BB39EF4-1F9F-AA20-78CC-AB14D00F28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9FDFEE-0525-08E4-6098-248772651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A2CAE3-9A57-2C3E-41B0-5AB1DE6AF422}"/>
              </a:ext>
            </a:extLst>
          </p:cNvPr>
          <p:cNvSpPr txBox="1"/>
          <p:nvPr/>
        </p:nvSpPr>
        <p:spPr>
          <a:xfrm>
            <a:off x="152400" y="76200"/>
            <a:ext cx="4793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Evidence Gathering and Handling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216F9E-E9C6-6745-91AC-A829AAF8A2F2}"/>
              </a:ext>
            </a:extLst>
          </p:cNvPr>
          <p:cNvSpPr txBox="1"/>
          <p:nvPr/>
        </p:nvSpPr>
        <p:spPr>
          <a:xfrm>
            <a:off x="533400" y="1371600"/>
            <a:ext cx="81291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detailed log should be kept for all evidence: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Name, title, and phone number of who has handled each piece of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and data (and time zone) of each occurrence of evidence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Locations and where evidence was stored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86ACAD-141B-C268-9704-01441E50584B}"/>
              </a:ext>
            </a:extLst>
          </p:cNvPr>
          <p:cNvSpPr txBox="1"/>
          <p:nvPr/>
        </p:nvSpPr>
        <p:spPr>
          <a:xfrm>
            <a:off x="609600" y="3505200"/>
            <a:ext cx="57695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Identifying Attacking Host: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the Attacking Host’s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Researching IP addresses (WHOIS)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Incident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Monitoring known attacker communication channels</a:t>
            </a:r>
          </a:p>
        </p:txBody>
      </p:sp>
    </p:spTree>
    <p:extLst>
      <p:ext uri="{BB962C8B-B14F-4D97-AF65-F5344CB8AC3E}">
        <p14:creationId xmlns:p14="http://schemas.microsoft.com/office/powerpoint/2010/main" val="1559023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5D3F0B-277D-E0B6-7CF7-B9625B7B7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7107FB8-C4D0-5F62-421B-93051E2BFA7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33B9D7-8042-D327-53A2-BD7028A7EE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80B9827-FB40-5540-6E69-00971BB8CF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0F63A3-0BAB-81F4-4448-513913D4DF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EA5CBC-F9EF-FFB1-FC25-14E6EA3A2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54AFC69-76CB-6F71-F57B-46EB8E72A074}"/>
              </a:ext>
            </a:extLst>
          </p:cNvPr>
          <p:cNvSpPr txBox="1"/>
          <p:nvPr/>
        </p:nvSpPr>
        <p:spPr>
          <a:xfrm>
            <a:off x="152400" y="76200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Incident Notification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4A13F1-03C1-AD22-D92F-451FB5C4D4B7}"/>
              </a:ext>
            </a:extLst>
          </p:cNvPr>
          <p:cNvSpPr txBox="1"/>
          <p:nvPr/>
        </p:nvSpPr>
        <p:spPr>
          <a:xfrm>
            <a:off x="228600" y="1295400"/>
            <a:ext cx="4993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response policy typically involves notification to certain individuals or entities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381AA-1115-F9CB-960C-4D61EE8640E0}"/>
              </a:ext>
            </a:extLst>
          </p:cNvPr>
          <p:cNvSpPr txBox="1"/>
          <p:nvPr/>
        </p:nvSpPr>
        <p:spPr>
          <a:xfrm>
            <a:off x="497492" y="2106717"/>
            <a:ext cx="62440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information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officer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Cybersecurity and Infrastructure Security Agency (</a:t>
            </a:r>
            <a:r>
              <a:rPr lang="en-US" b="1" dirty="0"/>
              <a:t>CISA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D5B71E-C56E-A216-F8AE-EE35BB6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3" y="4038600"/>
            <a:ext cx="7211692" cy="942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BD799A-A328-417C-EA02-E3D23EC86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20278"/>
            <a:ext cx="6497997" cy="1974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106857-3306-A4BC-AF15-4B63EA5F728A}"/>
              </a:ext>
            </a:extLst>
          </p:cNvPr>
          <p:cNvSpPr txBox="1"/>
          <p:nvPr/>
        </p:nvSpPr>
        <p:spPr>
          <a:xfrm>
            <a:off x="609600" y="5182889"/>
            <a:ext cx="9412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Cybersecurity Information Sharing Act of 2015 </a:t>
            </a:r>
            <a:r>
              <a:rPr lang="en-US" dirty="0"/>
              <a:t>allows for government agencies to share cybersecurity threat data amongst federal and nonfederal entities, to help strengthen cybersecurity defenses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expire in September. Congress currently debating renewal.</a:t>
            </a:r>
          </a:p>
        </p:txBody>
      </p:sp>
      <p:pic>
        <p:nvPicPr>
          <p:cNvPr id="13" name="Picture 2" descr="Chris Krebs - Wikipedia">
            <a:extLst>
              <a:ext uri="{FF2B5EF4-FFF2-40B4-BE49-F238E27FC236}">
                <a16:creationId xmlns:a16="http://schemas.microsoft.com/office/drawing/2014/main" id="{C51465BC-9F5E-224A-6FB2-7A991D600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99214"/>
            <a:ext cx="762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790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E88321-EAD4-BFA1-6427-B65A1CD5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882380-5AC2-8551-9AAF-AA4ED626B60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D6CC38-E1F9-0B2F-8714-AE95190B88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8A768A-C53D-D2D7-848E-4A22C8810E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38C0F18-F6F7-2B33-9077-9FEEEF7717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89A884-73DB-16A2-96AC-BCC59C07B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84CFC0-C4EA-F107-E8A7-1B742C65CD4C}"/>
              </a:ext>
            </a:extLst>
          </p:cNvPr>
          <p:cNvSpPr txBox="1"/>
          <p:nvPr/>
        </p:nvSpPr>
        <p:spPr>
          <a:xfrm>
            <a:off x="152400" y="76200"/>
            <a:ext cx="3023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 Incident Activity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77A75A-4141-C877-8C72-A129343460F5}"/>
              </a:ext>
            </a:extLst>
          </p:cNvPr>
          <p:cNvSpPr txBox="1"/>
          <p:nvPr/>
        </p:nvSpPr>
        <p:spPr>
          <a:xfrm>
            <a:off x="838200" y="13716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Lessons learned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happened, when?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Did staff and organization perform as expected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would staff do differently next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corrective actions should be taken?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Assess issues because on </a:t>
            </a:r>
            <a:r>
              <a:rPr lang="en-US" b="1" dirty="0"/>
              <a:t>prioritization</a:t>
            </a:r>
            <a:r>
              <a:rPr lang="en-US" dirty="0"/>
              <a:t> from the detection/analysis steps</a:t>
            </a:r>
          </a:p>
          <a:p>
            <a:endParaRPr lang="en-US" dirty="0"/>
          </a:p>
          <a:p>
            <a:r>
              <a:rPr lang="en-US" dirty="0"/>
              <a:t>Put together report, document the number of incidents, time per incident, objective assessment, and share with necessary parties</a:t>
            </a:r>
          </a:p>
          <a:p>
            <a:endParaRPr lang="en-US" u="sng" dirty="0"/>
          </a:p>
          <a:p>
            <a:r>
              <a:rPr lang="en-US" b="1" dirty="0"/>
              <a:t>Retention</a:t>
            </a:r>
            <a:r>
              <a:rPr lang="en-US" dirty="0"/>
              <a:t>- data and records may need to be kept for a certain amount of time, or until legal cases have resolved</a:t>
            </a:r>
          </a:p>
        </p:txBody>
      </p:sp>
    </p:spTree>
    <p:extLst>
      <p:ext uri="{BB962C8B-B14F-4D97-AF65-F5344CB8AC3E}">
        <p14:creationId xmlns:p14="http://schemas.microsoft.com/office/powerpoint/2010/main" val="230923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860929-A352-549E-8606-F370AA5D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9973E87-3270-8473-5127-1CCA14C37E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D988BA5-C0CD-095E-9655-48225CB9A2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7009FD-6892-8C1C-69E9-9FFCA09A1E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6A7067-38DD-895D-BBD5-B650D92EB2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EDEB8D-A0F3-6342-68C8-2E3BF9AC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7C166D-6C38-3BC3-D623-B1F707BE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52400"/>
            <a:ext cx="7086600" cy="6088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534583-118D-8A39-1711-AC77B4F7FDFC}"/>
              </a:ext>
            </a:extLst>
          </p:cNvPr>
          <p:cNvSpPr txBox="1"/>
          <p:nvPr/>
        </p:nvSpPr>
        <p:spPr>
          <a:xfrm>
            <a:off x="7532618" y="2505670"/>
            <a:ext cx="4354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Incident response can be a daunting task at first, so it may be helpful to keep a checklist of necessary tasks</a:t>
            </a:r>
          </a:p>
        </p:txBody>
      </p:sp>
    </p:spTree>
    <p:extLst>
      <p:ext uri="{BB962C8B-B14F-4D97-AF65-F5344CB8AC3E}">
        <p14:creationId xmlns:p14="http://schemas.microsoft.com/office/powerpoint/2010/main" val="297091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21E61F-61C5-B4D5-EE8F-2411F72D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DE8F4D-5978-EE63-8255-F73AF45E77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927604-3C74-E1F4-5970-1444E4DCAF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7087043-993E-73D9-D357-52F9418008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A64D28-ACC8-B7F2-4A5D-89A8618138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4EC951-4414-6099-B058-3B12756D4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F2563B-2FC4-B09A-5AD5-B65C8E471761}"/>
              </a:ext>
            </a:extLst>
          </p:cNvPr>
          <p:cNvSpPr txBox="1"/>
          <p:nvPr/>
        </p:nvSpPr>
        <p:spPr>
          <a:xfrm>
            <a:off x="152400" y="76200"/>
            <a:ext cx="2940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Critical Focus Areas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545517-7A3B-C6CD-8143-81FA06B145C8}"/>
              </a:ext>
            </a:extLst>
          </p:cNvPr>
          <p:cNvSpPr txBox="1"/>
          <p:nvPr/>
        </p:nvSpPr>
        <p:spPr>
          <a:xfrm>
            <a:off x="838200" y="1143000"/>
            <a:ext cx="7924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Despite each investigation being unique, there are core investigations focus area  almost all investigation includes:</a:t>
            </a:r>
          </a:p>
          <a:p>
            <a:endParaRPr lang="en-US" sz="2400" dirty="0"/>
          </a:p>
          <a:p>
            <a:r>
              <a:rPr lang="en-US" sz="2400" u="sng" dirty="0"/>
              <a:t>Core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Customer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Intellectual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Financial and Payment system</a:t>
            </a:r>
          </a:p>
          <a:p>
            <a:endParaRPr lang="en-US" sz="2400" dirty="0"/>
          </a:p>
          <a:p>
            <a:r>
              <a:rPr lang="en-US" sz="2400" u="sng" dirty="0"/>
              <a:t>Core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Local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Remote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7336A-C37F-E4C3-DDE0-F784247D7112}"/>
              </a:ext>
            </a:extLst>
          </p:cNvPr>
          <p:cNvSpPr txBox="1"/>
          <p:nvPr/>
        </p:nvSpPr>
        <p:spPr>
          <a:xfrm>
            <a:off x="5933073" y="2590800"/>
            <a:ext cx="6172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Core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Active Domain Controllers</a:t>
            </a:r>
          </a:p>
          <a:p>
            <a:r>
              <a:rPr lang="en-US" sz="2000" b="1" dirty="0"/>
              <a:t>Active Directory</a:t>
            </a:r>
            <a:r>
              <a:rPr lang="en-US" sz="2000" dirty="0"/>
              <a:t>- (Microsoft) database of user accounts, groups, network resources, and security policies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Email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application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Remote Access Servers</a:t>
            </a:r>
          </a:p>
        </p:txBody>
      </p:sp>
    </p:spTree>
    <p:extLst>
      <p:ext uri="{BB962C8B-B14F-4D97-AF65-F5344CB8AC3E}">
        <p14:creationId xmlns:p14="http://schemas.microsoft.com/office/powerpoint/2010/main" val="322483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3FD9DE-6894-FF35-4DF0-BB5662928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C53C1A-A40F-D03D-AF85-027A8D3EAC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56E3269-0EB7-D172-51B8-54E5AF6488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F646DA-FA18-8C30-5CFC-EF92DDE489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C4E8198-0C95-782C-D49C-87555705783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CC7D6B-5B6D-4763-A921-9FC1DEBC0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B4AAB9-7F0F-FB22-010D-254B6860BCF0}"/>
              </a:ext>
            </a:extLst>
          </p:cNvPr>
          <p:cNvSpPr txBox="1"/>
          <p:nvPr/>
        </p:nvSpPr>
        <p:spPr>
          <a:xfrm>
            <a:off x="152400" y="76200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Investigation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7C632-8AB5-2BC7-1A36-88D5F8D2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367"/>
            <a:ext cx="6934200" cy="4267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80EC8D-1788-5180-7CB5-00DD49DCB101}"/>
              </a:ext>
            </a:extLst>
          </p:cNvPr>
          <p:cNvSpPr txBox="1"/>
          <p:nvPr/>
        </p:nvSpPr>
        <p:spPr>
          <a:xfrm>
            <a:off x="7848600" y="296733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Staircase Model</a:t>
            </a:r>
          </a:p>
        </p:txBody>
      </p:sp>
    </p:spTree>
    <p:extLst>
      <p:ext uri="{BB962C8B-B14F-4D97-AF65-F5344CB8AC3E}">
        <p14:creationId xmlns:p14="http://schemas.microsoft.com/office/powerpoint/2010/main" val="297102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11E086-7FCE-D7A8-C362-2A18297E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FCB091-946C-D83F-563A-CE97CE3E51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CD6F23-2C69-7BFA-259B-A901C50C45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DDB16D-B985-658D-47A8-BCBE1B22D2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1B3196-9ADA-49D5-60F1-6F90091DC3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DBB21F-2B46-B264-F9AC-A02BFFA96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8A42FC-7049-F923-C0BD-87DE0D5A1C62}"/>
              </a:ext>
            </a:extLst>
          </p:cNvPr>
          <p:cNvSpPr txBox="1"/>
          <p:nvPr/>
        </p:nvSpPr>
        <p:spPr>
          <a:xfrm>
            <a:off x="152400" y="76200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BAE96-4D06-5436-5FD2-39FE316F501C}"/>
              </a:ext>
            </a:extLst>
          </p:cNvPr>
          <p:cNvSpPr txBox="1"/>
          <p:nvPr/>
        </p:nvSpPr>
        <p:spPr>
          <a:xfrm>
            <a:off x="533400" y="1297842"/>
            <a:ext cx="6172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information for team members within and outside the organization, law enforcement 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Issue tracking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Encryption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Secure storage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Port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Network diagrams and critical assets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F0D72-6F2E-C3CC-A91A-1A1D2328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313" y="1278792"/>
            <a:ext cx="4304087" cy="23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5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0A3DFD-FA0E-8ACF-E305-D75D4EC7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7380FE-4D09-DD81-BFEB-4BC4FC00823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483936-5DE2-521A-66FC-AA02CCEF34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94F00D-13EC-D31C-04E6-D1755B63DE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03C640D-65F0-C0BF-025B-FA9C76BE3E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4151EE-DC52-F0F4-8868-138B0D0E1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8BFD3C-CEDC-C326-BA4E-EC8A2F09458C}"/>
              </a:ext>
            </a:extLst>
          </p:cNvPr>
          <p:cNvSpPr txBox="1"/>
          <p:nvPr/>
        </p:nvSpPr>
        <p:spPr>
          <a:xfrm>
            <a:off x="1524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10F1F-A5AA-E815-A775-9E230984AA44}"/>
              </a:ext>
            </a:extLst>
          </p:cNvPr>
          <p:cNvSpPr txBox="1"/>
          <p:nvPr/>
        </p:nvSpPr>
        <p:spPr>
          <a:xfrm>
            <a:off x="507301" y="1073455"/>
            <a:ext cx="63833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attack vector </a:t>
            </a:r>
            <a:r>
              <a:rPr lang="en-US" dirty="0"/>
              <a:t>is a method an attacker may use to exploit a vulnerability and compromise a system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attack surface </a:t>
            </a:r>
            <a:r>
              <a:rPr lang="en-US" dirty="0"/>
              <a:t>are a list of potential entry points and vulnerabilities an attacker could interact with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C30A5-5BD8-2926-318E-B2D76C6EFE20}"/>
              </a:ext>
            </a:extLst>
          </p:cNvPr>
          <p:cNvSpPr txBox="1"/>
          <p:nvPr/>
        </p:nvSpPr>
        <p:spPr>
          <a:xfrm>
            <a:off x="457200" y="3608338"/>
            <a:ext cx="6858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Common attack vectors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External/Removable Media</a:t>
            </a:r>
            <a:r>
              <a:rPr lang="en-US" dirty="0"/>
              <a:t>- malicious USBs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Attrition</a:t>
            </a:r>
            <a:r>
              <a:rPr lang="en-US" dirty="0"/>
              <a:t>- a brute force method to disrupt or degrade a system or service (</a:t>
            </a:r>
            <a:r>
              <a:rPr lang="en-US" dirty="0" err="1"/>
              <a:t>DDos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Web-based exploits- </a:t>
            </a:r>
            <a:r>
              <a:rPr lang="en-US" dirty="0"/>
              <a:t>XSS, SSRF,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Impersonation</a:t>
            </a:r>
            <a:r>
              <a:rPr lang="en-US" dirty="0"/>
              <a:t>- spoofing, MITM, rogue wireless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Loss or theft of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Hak5 Bash Bunny + Field Guide Book : Amazon.sg: Office Products">
            <a:extLst>
              <a:ext uri="{FF2B5EF4-FFF2-40B4-BE49-F238E27FC236}">
                <a16:creationId xmlns:a16="http://schemas.microsoft.com/office/drawing/2014/main" id="{D2FA7575-3190-4CF4-36B4-522DA860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443" y="3200400"/>
            <a:ext cx="360295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ttack Vector? Definition &amp; FAQs | AppOmni">
            <a:extLst>
              <a:ext uri="{FF2B5EF4-FFF2-40B4-BE49-F238E27FC236}">
                <a16:creationId xmlns:a16="http://schemas.microsoft.com/office/drawing/2014/main" id="{A2C2FED4-FABF-D67F-9816-6878BF9A9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657" y="320028"/>
            <a:ext cx="5334000" cy="237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1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FB41A3-A9E3-EE6A-A522-4FC83E254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A6909CD-90CF-20AA-D1AA-887FF8AA34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B1ED522-FD13-B029-C0BB-33405B9BE5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F6F5F6-2CFA-D3FB-0BE8-6940CD7FB8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1D56B2-FAB2-42FC-712C-D57108E31C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96600E-1599-0FD4-988B-BAE8D4E09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8B20D3-99C7-56C2-86EA-EE5FD778774C}"/>
              </a:ext>
            </a:extLst>
          </p:cNvPr>
          <p:cNvSpPr txBox="1"/>
          <p:nvPr/>
        </p:nvSpPr>
        <p:spPr>
          <a:xfrm>
            <a:off x="1524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4D74F-9B1B-71D2-6D7A-9FF33B23A02B}"/>
              </a:ext>
            </a:extLst>
          </p:cNvPr>
          <p:cNvSpPr txBox="1"/>
          <p:nvPr/>
        </p:nvSpPr>
        <p:spPr>
          <a:xfrm>
            <a:off x="609600" y="1066800"/>
            <a:ext cx="7924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precursor </a:t>
            </a:r>
            <a:r>
              <a:rPr lang="en-US" dirty="0"/>
              <a:t>is a sign that an incident may occur in  the future. 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indicator of compromise </a:t>
            </a:r>
            <a:r>
              <a:rPr lang="en-US" dirty="0"/>
              <a:t>is a sign that an incident may have occurred or may be occurring now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99583-C2D1-9546-579C-CE8436594E20}"/>
              </a:ext>
            </a:extLst>
          </p:cNvPr>
          <p:cNvSpPr txBox="1"/>
          <p:nvPr/>
        </p:nvSpPr>
        <p:spPr>
          <a:xfrm>
            <a:off x="617913" y="25908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Example precursors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Web server log entries show usage of vulnerability scanner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 announcement of new exploit that targets a vulnerability on the organization’s mail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public threat from a hacker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518F3-EBDE-C5E3-7F36-D2F0DDEAF18B}"/>
              </a:ext>
            </a:extLst>
          </p:cNvPr>
          <p:cNvSpPr txBox="1"/>
          <p:nvPr/>
        </p:nvSpPr>
        <p:spPr>
          <a:xfrm>
            <a:off x="6096000" y="2590800"/>
            <a:ext cx="4038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Example IOCs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Alert from an IDS or antivirus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Unusual network traffic spike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Unfamiliar 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failed login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Unusual configuration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Large number of bounced emails with suspicious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4930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E1C162-9744-B09A-0821-F8ABF47D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80AF1C-2209-0A85-EF96-66D3771834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46D457-6F1A-CF75-08A4-85F76FEB65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981532-CD77-42A5-EFE9-637963F5C8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93B2A9-55F3-BAB1-F6B5-A13EDBA5BA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F2D0B6-5D15-BB8B-141B-A379E337A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B7CA50-A574-22B9-A239-0E932EBD444B}"/>
              </a:ext>
            </a:extLst>
          </p:cNvPr>
          <p:cNvSpPr txBox="1"/>
          <p:nvPr/>
        </p:nvSpPr>
        <p:spPr>
          <a:xfrm>
            <a:off x="1524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14980-1885-22B8-5A05-55580322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99222"/>
            <a:ext cx="5867400" cy="54595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5BDB83-2DDC-3D39-1C64-BA09A2E09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0867" y="698273"/>
            <a:ext cx="6039693" cy="3505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76FF46-A34E-CDEA-0066-1F67C1605955}"/>
              </a:ext>
            </a:extLst>
          </p:cNvPr>
          <p:cNvSpPr txBox="1"/>
          <p:nvPr/>
        </p:nvSpPr>
        <p:spPr>
          <a:xfrm>
            <a:off x="6553200" y="4489904"/>
            <a:ext cx="5275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gather precursor and indicator information from a wide variety of sources (</a:t>
            </a:r>
            <a:r>
              <a:rPr lang="en-US" sz="2000" b="1" dirty="0"/>
              <a:t>defense in depth</a:t>
            </a:r>
            <a:r>
              <a:rPr lang="en-US" sz="2000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061141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3BEB63-83BE-6981-D92C-E38B429C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DB1822B-AF5F-474F-16E7-0CC87E6302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E8332A3-EC82-2825-877E-1385C81C56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4BDFEFA-FCAF-7B64-46E0-2C5BC698F3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F70A57-A754-BF95-49A0-FC53BB28AD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5A21B8-291F-0E4B-ADB4-20CF08AC4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4D335C-8AFB-7853-CB9D-89264D306EE9}"/>
              </a:ext>
            </a:extLst>
          </p:cNvPr>
          <p:cNvSpPr txBox="1"/>
          <p:nvPr/>
        </p:nvSpPr>
        <p:spPr>
          <a:xfrm>
            <a:off x="1524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54219D-A1AC-FE8B-AFA1-47DC98B3F2FC}"/>
              </a:ext>
            </a:extLst>
          </p:cNvPr>
          <p:cNvSpPr txBox="1"/>
          <p:nvPr/>
        </p:nvSpPr>
        <p:spPr>
          <a:xfrm>
            <a:off x="304800" y="16764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 </a:t>
            </a:r>
            <a:r>
              <a:rPr lang="en-US" dirty="0"/>
              <a:t>– The detection system correctly identifies malicious activity</a:t>
            </a:r>
          </a:p>
          <a:p>
            <a:endParaRPr lang="en-US" dirty="0"/>
          </a:p>
          <a:p>
            <a:r>
              <a:rPr lang="en-US" b="1" dirty="0"/>
              <a:t>False Positive </a:t>
            </a:r>
            <a:r>
              <a:rPr lang="en-US" dirty="0"/>
              <a:t>– The detection system incorrectly flags legitimate activity as a threat (false alarm)</a:t>
            </a:r>
          </a:p>
          <a:p>
            <a:endParaRPr lang="en-US" dirty="0"/>
          </a:p>
          <a:p>
            <a:r>
              <a:rPr lang="en-US" b="1" dirty="0"/>
              <a:t>True Negative </a:t>
            </a:r>
            <a:r>
              <a:rPr lang="en-US" dirty="0"/>
              <a:t>– The detection system correctly identifies normal, benign traffic</a:t>
            </a:r>
          </a:p>
          <a:p>
            <a:endParaRPr lang="en-US" dirty="0"/>
          </a:p>
          <a:p>
            <a:r>
              <a:rPr lang="en-US" b="1" dirty="0"/>
              <a:t>False Negative </a:t>
            </a:r>
            <a:r>
              <a:rPr lang="en-US" dirty="0"/>
              <a:t>– The detection system fails to detect actual malicious traffic, thinking it is just benign traffic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 descr="Binary classification - Wikipedia">
            <a:extLst>
              <a:ext uri="{FF2B5EF4-FFF2-40B4-BE49-F238E27FC236}">
                <a16:creationId xmlns:a16="http://schemas.microsoft.com/office/drawing/2014/main" id="{254A3CD6-2D21-FC57-CD83-849BF697A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76529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0D4183-1B04-1780-0477-BB8456688638}"/>
              </a:ext>
            </a:extLst>
          </p:cNvPr>
          <p:cNvSpPr txBox="1"/>
          <p:nvPr/>
        </p:nvSpPr>
        <p:spPr>
          <a:xfrm>
            <a:off x="838200" y="5396805"/>
            <a:ext cx="103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Negatives </a:t>
            </a:r>
            <a:r>
              <a:rPr lang="en-US" dirty="0"/>
              <a:t>are the scariest, and we want to minimize the number of false negatives for an IDS</a:t>
            </a:r>
          </a:p>
        </p:txBody>
      </p:sp>
    </p:spTree>
    <p:extLst>
      <p:ext uri="{BB962C8B-B14F-4D97-AF65-F5344CB8AC3E}">
        <p14:creationId xmlns:p14="http://schemas.microsoft.com/office/powerpoint/2010/main" val="227532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1462D2-B4C9-8AF2-1DFE-0DFB6089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01D214-10F1-37EC-19C8-6C05C6589F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E2224BB-5C99-1DC5-AA57-06679D87D4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C90C5F1-4765-CD2C-696D-142AA00458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01F6B1-1218-1C92-AB86-6549F3A03F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403BA-9C8D-FF44-E3FD-0B3F0C629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43EB33-9FAD-4789-1A67-B96B5C4D0766}"/>
              </a:ext>
            </a:extLst>
          </p:cNvPr>
          <p:cNvSpPr txBox="1"/>
          <p:nvPr/>
        </p:nvSpPr>
        <p:spPr>
          <a:xfrm>
            <a:off x="1524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Detection and Analysis</a:t>
            </a:r>
          </a:p>
        </p:txBody>
      </p:sp>
      <p:pic>
        <p:nvPicPr>
          <p:cNvPr id="3074" name="Picture 2" descr="Pyramid of pain">
            <a:extLst>
              <a:ext uri="{FF2B5EF4-FFF2-40B4-BE49-F238E27FC236}">
                <a16:creationId xmlns:a16="http://schemas.microsoft.com/office/drawing/2014/main" id="{6F4D4C6B-2585-AA31-D462-D688B39B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" y="1371600"/>
            <a:ext cx="8241929" cy="463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2BAA18-2EBB-9C23-3BE0-195A77F80E25}"/>
              </a:ext>
            </a:extLst>
          </p:cNvPr>
          <p:cNvSpPr txBox="1"/>
          <p:nvPr/>
        </p:nvSpPr>
        <p:spPr>
          <a:xfrm>
            <a:off x="8406908" y="1371600"/>
            <a:ext cx="36936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Pyramid of pain </a:t>
            </a:r>
            <a:r>
              <a:rPr lang="en-US" sz="2000" dirty="0"/>
              <a:t>describes different indicators of compromise that can be found during investigation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9BB6F-A289-40CF-A0B3-ECCA42283217}"/>
              </a:ext>
            </a:extLst>
          </p:cNvPr>
          <p:cNvSpPr txBox="1"/>
          <p:nvPr/>
        </p:nvSpPr>
        <p:spPr>
          <a:xfrm>
            <a:off x="8416837" y="2771704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easy they are to find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A15F9-7070-0BE9-AFA6-165D0426FF32}"/>
              </a:ext>
            </a:extLst>
          </p:cNvPr>
          <p:cNvSpPr txBox="1"/>
          <p:nvPr/>
        </p:nvSpPr>
        <p:spPr>
          <a:xfrm>
            <a:off x="8383951" y="3228945"/>
            <a:ext cx="3579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much pain they cause an attacker if we can implement appropriate countermeasures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270D6-E1C8-467F-8310-72E16148557F}"/>
              </a:ext>
            </a:extLst>
          </p:cNvPr>
          <p:cNvSpPr txBox="1"/>
          <p:nvPr/>
        </p:nvSpPr>
        <p:spPr>
          <a:xfrm>
            <a:off x="914400" y="1447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212529"/>
                </a:solidFill>
                <a:effectLst/>
                <a:latin typeface="apercu-light-pro"/>
              </a:rPr>
              <a:t>Tactics, Techniques and Procedures (TTPs)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921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12964</TotalTime>
  <Words>1472</Words>
  <Application>Microsoft Office PowerPoint</Application>
  <PresentationFormat>Widescreen</PresentationFormat>
  <Paragraphs>264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apercu-light-pro</vt:lpstr>
      <vt:lpstr>Arial</vt:lpstr>
      <vt:lpstr>Calibri</vt:lpstr>
      <vt:lpstr>Courier New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79</cp:revision>
  <dcterms:created xsi:type="dcterms:W3CDTF">2022-08-21T16:55:59Z</dcterms:created>
  <dcterms:modified xsi:type="dcterms:W3CDTF">2025-04-11T19:56:49Z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