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410" r:id="rId3"/>
    <p:sldId id="411" r:id="rId4"/>
    <p:sldId id="418" r:id="rId5"/>
    <p:sldId id="412" r:id="rId6"/>
    <p:sldId id="420" r:id="rId7"/>
    <p:sldId id="413" r:id="rId8"/>
    <p:sldId id="414" r:id="rId9"/>
    <p:sldId id="421" r:id="rId10"/>
    <p:sldId id="422" r:id="rId11"/>
    <p:sldId id="423" r:id="rId12"/>
    <p:sldId id="424" r:id="rId13"/>
    <p:sldId id="415" r:id="rId14"/>
    <p:sldId id="425" r:id="rId15"/>
    <p:sldId id="426" r:id="rId16"/>
    <p:sldId id="427" r:id="rId17"/>
    <p:sldId id="417" r:id="rId18"/>
    <p:sldId id="428" r:id="rId19"/>
    <p:sldId id="429" r:id="rId20"/>
    <p:sldId id="430" r:id="rId21"/>
    <p:sldId id="431" r:id="rId22"/>
    <p:sldId id="432" r:id="rId23"/>
    <p:sldId id="433" r:id="rId24"/>
    <p:sldId id="434" r:id="rId25"/>
    <p:sldId id="436" r:id="rId26"/>
    <p:sldId id="437" r:id="rId27"/>
    <p:sldId id="438" r:id="rId28"/>
    <p:sldId id="439" r:id="rId29"/>
    <p:sldId id="419" r:id="rId30"/>
    <p:sldId id="441" r:id="rId31"/>
    <p:sldId id="440" r:id="rId32"/>
    <p:sldId id="442" r:id="rId33"/>
    <p:sldId id="443" r:id="rId3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1"/>
    <a:srgbClr val="EEB211"/>
    <a:srgbClr val="F6D28B"/>
    <a:srgbClr val="E2BC00"/>
    <a:srgbClr val="FFD700"/>
    <a:srgbClr val="FFCC00"/>
    <a:srgbClr val="E5E18B"/>
    <a:srgbClr val="FB75FB"/>
    <a:srgbClr val="FFFFFF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>
      <p:cViewPr varScale="1">
        <p:scale>
          <a:sx n="139" d="100"/>
          <a:sy n="139" d="100"/>
        </p:scale>
        <p:origin x="88" y="5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7:22:10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0 158 24343,'1188'0'0,"-1503"-158"0,630 316 0,-630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43:12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1200 24575,'20'1'0,"39"7"0,-5 0 0,150-1 0,-162-8 0,1-2 0,72-16 0,-104 16 0,-1 0 0,1-1 0,-1 0 0,0-1 0,-1 0 0,13-9 0,50-43 0,-4 2 0,77-42 0,-105 72 0,59-50 0,-83 61 0,-1-1 0,0 0 0,-1-1 0,-1-1 0,0 0 0,10-19 0,125-285 0,-127 271 0,-12 31 0,1 0 0,25-33 0,-15 22 0,-13 21 0,0-1 0,0 1 0,1 1 0,0-1 0,0 1 0,19-13 0,-12 11 0,1 1 0,0 1 0,29-10 0,102-31 0,-120 43 0,-1 0 0,1 2 0,46-1 0,104-2 0,-105 4 0,-34-1 0,42-9 0,-49 7 0,0 2 0,52-2 0,-70 6-1365,-2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43:16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24575,'35'-1'0,"-1"3"0,57 9 0,-78-9 0,-1 2 0,1-1 0,-1 1 0,-1 1 0,1 0 0,0 1 0,-1 0 0,0 1 0,-1 0 0,15 13 0,142 117 0,-115-96 0,-44-34 0,0 1 0,-1-1 0,0 2 0,0-1 0,-1 1 0,0 0 0,6 13 0,29 71 0,-38-85 0,5 18 0,-1 0 0,8 54 0,3 13 0,2 1 0,-13-58 0,0-1 0,16 41 0,-15-56 0,0-1 0,1 0 0,1 0 0,1-1 0,1-1 0,23 28 0,44 61 0,-33-47 0,-20-23 0,3 0 0,0-2 0,44 38 0,-51-56 0,0 0 0,1-1 0,1-2 0,1 0 0,-1-2 0,42 13 0,162 33 0,-203-52 0,189 31 0,-153-27 0,114 32 0,-33-6 0,-108-30 0,0-2 0,0-2 0,52-3 0,-7-1 0,-61 3-1365,-3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44:05.3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1 279 24575,'129'1'0,"137"-2"0,-192-4 0,70-1 0,93 6 0,-236 0 0,0 0 0,0 0 0,1 1 0,-1-1 0,0 0 0,0-1 0,0 1 0,0 0 0,0 0 0,0 0 0,0-1 0,0 1 0,0 0 0,0-1 0,0 1 0,0-1 0,0 1 0,0-1 0,0 0 0,0 1 0,-1-1 0,1 0 0,0 1 0,0-1 0,-1 0 0,2-1 0,-2 1 0,0-1 0,0 1 0,0-1 0,0 1 0,0-1 0,0 1 0,0-1 0,-1 1 0,1-1 0,0 1 0,-1 0 0,1-1 0,-1 1 0,1 0 0,-1-1 0,-1-1 0,-6-8 0,0 0 0,0 0 0,-12-11 0,16 18 0,-45-44 0,-84-64 0,132 111 0,0-1 0,-1 1 0,1 0 0,0 1 0,-1-1 0,1 0 0,0 0 0,-1 0 0,1 1 0,-1-1 0,1 1 0,-1-1 0,1 1 0,-1 0 0,1-1 0,-3 1 0,3 0 0,1 0 0,0 1 0,0-1 0,-1 0 0,1 0 0,0 0 0,0 1 0,-1-1 0,1 0 0,0 0 0,0 1 0,0-1 0,-1 0 0,1 0 0,0 1 0,0-1 0,0 0 0,0 1 0,0-1 0,0 0 0,-1 1 0,1-1 0,0 0 0,0 1 0,0-1 0,0 1 0,4 17 0,1-7 0,0 0 0,1 0 0,0 0 0,1-1 0,0 1 0,1-2 0,14 15 0,-1-1 0,-16-18 0,1 0 0,1 0 0,-1 0 0,1-1 0,0 0 0,0-1 0,0 0 0,0 0 0,1 0 0,-1-1 0,14 3 0,15 6 0,-28-9 0,-1 0 0,0 1 0,0 0 0,0 0 0,-1 0 0,9 6 0,-14-9 0,0 1 0,0 0 0,0 0 0,0 0 0,0 1 0,0-1 0,0 0 0,0 0 0,0 0 0,0 1 0,-1-1 0,1 0 0,0 1 0,-1-1 0,1 1 0,-1-1 0,0 1 0,1-1 0,-1 1 0,0-1 0,0 1 0,0-1 0,0 1 0,0-1 0,0 1 0,-1-1 0,1 1 0,0-1 0,-1 1 0,1-1 0,-2 2 0,-4 11 0,-1-1 0,-1-1 0,-15 21 0,15-23 0,1 0 0,0 1 0,0 0 0,1 0 0,-7 19 0,9-22-124,-1 0 0,0 0 0,0 0 0,0-1 0,-1 1 0,0-1-1,-1-1 1,1 1 0,-1-1 0,-15 10 0,1-1-6702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44:57.8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1 279 24575,'129'1'0,"137"-2"0,-192-4 0,70-1 0,93 6 0,-236 0 0,0 0 0,0 0 0,1 1 0,-1-1 0,0 0 0,0-1 0,0 1 0,0 0 0,0 0 0,0 0 0,0-1 0,0 1 0,0 0 0,0-1 0,0 1 0,0-1 0,0 1 0,0-1 0,0 0 0,0 1 0,-1-1 0,1 0 0,0 1 0,0-1 0,-1 0 0,2-1 0,-2 1 0,0-1 0,0 1 0,0-1 0,0 1 0,0-1 0,0 1 0,0-1 0,-1 1 0,1-1 0,0 1 0,-1 0 0,1-1 0,-1 1 0,1 0 0,-1-1 0,-1-1 0,-6-8 0,0 0 0,0 0 0,-12-11 0,16 18 0,-45-44 0,-84-64 0,132 111 0,0-1 0,-1 1 0,1 0 0,0 1 0,-1-1 0,1 0 0,0 0 0,-1 0 0,1 1 0,-1-1 0,1 1 0,-1-1 0,1 1 0,-1 0 0,1-1 0,-3 1 0,3 0 0,1 0 0,0 1 0,0-1 0,-1 0 0,1 0 0,0 0 0,0 1 0,-1-1 0,1 0 0,0 0 0,0 1 0,0-1 0,-1 0 0,1 0 0,0 1 0,0-1 0,0 0 0,0 1 0,0-1 0,0 0 0,-1 1 0,1-1 0,0 0 0,0 1 0,0-1 0,0 1 0,4 17 0,1-7 0,0 0 0,1 0 0,0 0 0,1-1 0,0 1 0,1-2 0,14 15 0,-1-1 0,-16-18 0,1 0 0,1 0 0,-1 0 0,1-1 0,0 0 0,0-1 0,0 0 0,0 0 0,1 0 0,-1-1 0,14 3 0,15 6 0,-28-9 0,-1 0 0,0 1 0,0 0 0,0 0 0,-1 0 0,9 6 0,-14-9 0,0 1 0,0 0 0,0 0 0,0 0 0,0 1 0,0-1 0,0 0 0,0 0 0,0 0 0,0 1 0,-1-1 0,1 0 0,0 1 0,-1-1 0,1 1 0,-1-1 0,0 1 0,1-1 0,-1 1 0,0-1 0,0 1 0,0-1 0,0 1 0,0-1 0,0 1 0,-1-1 0,1 1 0,0-1 0,-1 1 0,1-1 0,-2 2 0,-4 11 0,-1-1 0,-1-1 0,-15 21 0,15-23 0,1 0 0,0 1 0,0 0 0,1 0 0,-7 19 0,9-22-124,-1 0 0,0 0 0,0 0 0,0-1 0,-1 1 0,0-1-1,-1-1 1,1 1 0,-1-1 0,-15 10 0,1-1-6702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46:35.7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1 279 24575,'129'1'0,"137"-2"0,-192-4 0,70-1 0,93 6 0,-236 0 0,0 0 0,0 0 0,1 1 0,-1-1 0,0 0 0,0-1 0,0 1 0,0 0 0,0 0 0,0 0 0,0-1 0,0 1 0,0 0 0,0-1 0,0 1 0,0-1 0,0 1 0,0-1 0,0 0 0,0 1 0,-1-1 0,1 0 0,0 1 0,0-1 0,-1 0 0,2-1 0,-2 1 0,0-1 0,0 1 0,0-1 0,0 1 0,0-1 0,0 1 0,0-1 0,-1 1 0,1-1 0,0 1 0,-1 0 0,1-1 0,-1 1 0,1 0 0,-1-1 0,-1-1 0,-6-8 0,0 0 0,0 0 0,-12-11 0,16 18 0,-45-44 0,-84-64 0,132 111 0,0-1 0,-1 1 0,1 0 0,0 1 0,-1-1 0,1 0 0,0 0 0,-1 0 0,1 1 0,-1-1 0,1 1 0,-1-1 0,1 1 0,-1 0 0,1-1 0,-3 1 0,3 0 0,1 0 0,0 1 0,0-1 0,-1 0 0,1 0 0,0 0 0,0 1 0,-1-1 0,1 0 0,0 0 0,0 1 0,0-1 0,-1 0 0,1 0 0,0 1 0,0-1 0,0 0 0,0 1 0,0-1 0,0 0 0,-1 1 0,1-1 0,0 0 0,0 1 0,0-1 0,0 1 0,4 17 0,1-7 0,0 0 0,1 0 0,0 0 0,1-1 0,0 1 0,1-2 0,14 15 0,-1-1 0,-16-18 0,1 0 0,1 0 0,-1 0 0,1-1 0,0 0 0,0-1 0,0 0 0,0 0 0,1 0 0,-1-1 0,14 3 0,15 6 0,-28-9 0,-1 0 0,0 1 0,0 0 0,0 0 0,-1 0 0,9 6 0,-14-9 0,0 1 0,0 0 0,0 0 0,0 0 0,0 1 0,0-1 0,0 0 0,0 0 0,0 0 0,0 1 0,-1-1 0,1 0 0,0 1 0,-1-1 0,1 1 0,-1-1 0,0 1 0,1-1 0,-1 1 0,0-1 0,0 1 0,0-1 0,0 1 0,0-1 0,0 1 0,-1-1 0,1 1 0,0-1 0,-1 1 0,1-1 0,-2 2 0,-4 11 0,-1-1 0,-1-1 0,-15 21 0,15-23 0,1 0 0,0 1 0,0 0 0,1 0 0,-7 19 0,9-22-124,-1 0 0,0 0 0,0 0 0,0-1 0,-1 1 0,0-1-1,-1-1 1,1 1 0,-1-1 0,-15 10 0,1-1-6702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9:34:50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1 735 24575,'0'-7'0,"1"0"0,0-1 0,0 1 0,1 0 0,0 0 0,0 0 0,1 0 0,4-8 0,33-52 0,-25 42 0,3 0 0,0 0 0,2 1 0,0 1 0,2 1 0,0 0 0,1 2 0,2 1 0,0 1 0,48-27 0,14 2 0,161-56 0,-213 87 0,31-8 0,1 3 0,133-16 0,-173 29 0,76-12 0,52-6 0,119-13 0,-11 19 0,-184 14 0,287-6 0,395 32 0,-711-17 0,-1 2 0,0 2 0,63 23 0,-42-12 0,-10-1 0,24 6 0,-78-25 0,1 0 0,0 0 0,-1 0 0,0 1 0,1 0 0,-1 1 0,0-1 0,-1 1 0,10 8 0,-12-10 0,64 48 0,2-3 0,3-4 0,0-2 0,94 36 0,-104-56 0,-35-13 0,0 2 0,26 12 0,224 112 0,-89-46 0,-185-87 0,-1 1 0,1-1 0,0 0 0,-1 0 0,1 0 0,0 0 0,-1-1 0,1 1 0,4 0 0,-6-1 0,-1 0 0,1 0 0,-1 0 0,0-1 0,1 1 0,-1 0 0,0 0 0,1 0 0,-1-1 0,0 1 0,1 0 0,-1 0 0,0-1 0,1 1 0,-1 0 0,0 0 0,0-1 0,1 1 0,-1 0 0,0-1 0,0 1 0,0-1 0,1 1 0,-1-1 0,1-17 0,-10-309 0,9 272 0,0 55 0,10 272 0,-7-237 0,-2 0 0,-2 35 0,1-68 0,-1-1 0,1 1 0,0 0 0,-1-1 0,1 1 0,-1-1 0,0 1 0,0-1 0,1 1 0,-1-1 0,0 1 0,0-1 0,0 0 0,0 0 0,0 1 0,-1-1 0,1 0 0,0 0 0,-1 0 0,1 0 0,0-1 0,-1 1 0,1 0 0,-1 0 0,1-1 0,-1 1 0,0-1 0,1 1 0,-1-1 0,-1 0 0,-7 2 0,-1-1 0,1-1 0,-19-1 0,14 1 0,-355-4-1365,340 4-5461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9:34:54.7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4838 0 24575,'-3'2'0,"1"-1"0,-1 0 0,1 1 0,-1-1 0,1 1 0,0 0 0,0 0 0,-1 0 0,2 0 0,-1 0 0,0 1 0,0-1 0,-1 3 0,0 0 0,-16 21 0,2 1 0,1 1 0,-13 32 0,17-33 0,-1-1 0,-2-1 0,0 0 0,-25 30 0,-20 18 0,33-40 0,0 0 0,-3-2 0,-40 35 0,44-48 0,-1-2 0,-39 19 0,33-18 0,-165 73 0,164-74 0,0-2 0,0-2 0,-64 15 0,-112 8 0,-6 1 0,150-23 0,1-3 0,-1-4 0,-1-2 0,-71-5 0,-268-38 0,349 31 0,-168-36 0,61 9 0,56 24 0,-11-2 0,23-6 0,-15-4 0,-201-14 0,215 30 0,1-3 0,-163-40 0,-176-84 0,119 22 0,296 106 0,15 5 0,0-1 0,0 1 0,1-1 0,-1 0 0,0 0 0,-5-5 0,8 6 0,0-1 0,1 1 0,-1-1 0,1 0 0,-1 0 0,1 0 0,0 0 0,0 0 0,0 0 0,0 0 0,0 0 0,0-1 0,0 1 0,1 0 0,-1-1 0,1 1 0,0-4 0,-3-73 0,4 58 0,-2 0 0,0-1 0,-8-38 0,3 42 0,4 14 0,0 0 0,1 0 0,0 0 0,-1 0 0,1 0 0,1 0 0,-1-1 0,1-5 0,0 9 0,0 0 0,1 0 0,-1 1 0,1-1 0,-1 0 0,1 1 0,-1-1 0,1 1 0,-1-1 0,1 0 0,0 1 0,-1-1 0,1 1 0,0 0 0,0-1 0,-1 1 0,1-1 0,0 1 0,0 0 0,-1 0 0,1-1 0,0 1 0,1 0 0,23-2 0,-20 2 0,257-21 0,-143 21 0,-532 0 0,412 0 0,-1 0 0,1 0 0,-1 0 0,1 1 0,-1-1 0,1 0 0,0 1 0,-1 0 0,1-1 0,0 1 0,-1 0 0,1-1 0,0 1 0,0 0 0,-1 0 0,1 0 0,0 0 0,0 0 0,0 1 0,0-1 0,1 0 0,-3 3 0,-11 34 0,11-28 0,-83 266-1365,79-250-5461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9:39:33.0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608 0 24575,'0'1249'0,"-13"-1073"0,1 11 0,9-158 0,1 7 0,2-36 0,0 0 0,0 0 0,0 0 0,0 1 0,0-1 0,0 0 0,0 0 0,0 0 0,0 0 0,0 0 0,0 0 0,0 0 0,0 1 0,1-1 0,-1 0 0,0 0 0,0 0 0,0 0 0,0 0 0,0 0 0,0 0 0,0 0 0,0 1 0,0-1 0,0 0 0,0 0 0,1 0 0,-1 0 0,0 0 0,0 0 0,0 0 0,0 0 0,0 0 0,0 0 0,0 0 0,1 0 0,-1 0 0,0 0 0,0 0 0,0 0 0,0 0 0,0 0 0,0 0 0,1 0 0,-1 0 0,0 0 0,7-5 0,7-13 0,-12 16 0,34-38 0,1 1 0,3 2 0,61-45 0,-27 22 0,-48 39 0,62-56 0,-78 67 0,-1-1 0,0 0 0,-1 0 0,0-1 0,0 0 0,6-16 0,8-17 0,-12 25 0,-1 0 0,0 0 0,9-39 0,-13 28 0,-5 29 0,0 0 0,0 0 0,0 0 0,0 0 0,0 0 0,0 0 0,0 0 0,0 0 0,-1 1 0,1-1 0,-1 0 0,0-2 0,-5 7 0,-5 12 0,0 1 0,1 0 0,-11 25 0,4-6 0,2-7 0,-40 67 0,48-84 0,-2 0 0,1 0 0,-2-1 0,1 0 0,-21 16 0,-41 13 0,24-9 0,32-22 0,0 2 0,1-1 0,0 2 0,0 0 0,1 1 0,-15 17 0,15-12 0,2 1 0,0 0 0,-15 35 0,17-38 0,0 0 0,0-1 0,-18 20 0,16-20 0,11-14 0,-1 1 0,1-1 0,-1 1 0,0-1 0,1 1 0,-1-1 0,0 1 0,1-1 0,-1 0 0,0 1 0,1-1 0,-1 0 0,0 0 0,0 1 0,1-1 0,-1 0 0,0 0 0,0 0 0,1 0 0,-1 0 0,0 0 0,0 0 0,1 0 0,-1 0 0,0-1 0,0 1 0,1 0 0,-1 0 0,0-1 0,0 1 0,1 0 0,-1-1 0,1 1 0,-1-1 0,0 1 0,1-1 0,-1 1 0,1-1 0,-1 1 0,0-2 0,-27-31 0,18 19 0,5 8 0,1 1 0,0-1 0,0 0 0,1 0 0,-1-1 0,1 1 0,-4-14 0,4 13 0,-3-7 0,-2 0 0,0 0 0,-1 1 0,-17-21 0,2 1 0,20 29 0,0-1 0,0 1 0,-1 0 0,1 0 0,-1 0 0,-6-3 0,7 4 0,0 0 0,0 0 0,0 0 0,0 0 0,0-1 0,1 1 0,0-1 0,0 0 0,-4-6 0,-5-10 0,-1 0 0,-1 0 0,-1 1 0,-1 1 0,0 1 0,-27-23 0,-33-39 0,40 39 0,-16-16 0,52 55 0,-1 1 0,1-1 0,0 1 0,-1-1 0,1 1 0,-1 0 0,1-1 0,-1 1 0,1 0 0,-1-1 0,1 1 0,-1 0 0,1 0 0,-1 0 0,1-1 0,-1 1 0,0 0 0,1 0 0,-1 0 0,1 0 0,-2 0 0,2 9 0,11 17 0,2-8 0,21 24 0,3 2 0,-5 2 0,-20-28 0,0-1 0,1 0 0,23 24 0,89 83 0,-68-67 0,-17-19 0,27 34 0,-45-48-1365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9:39:33.0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608 0 24575,'0'1249'0,"-13"-1073"0,1 11 0,9-158 0,1 7 0,2-36 0,0 0 0,0 0 0,0 0 0,0 1 0,0-1 0,0 0 0,0 0 0,0 0 0,0 0 0,0 0 0,0 0 0,0 0 0,0 1 0,1-1 0,-1 0 0,0 0 0,0 0 0,0 0 0,0 0 0,0 0 0,0 0 0,0 0 0,0 1 0,0-1 0,0 0 0,0 0 0,1 0 0,-1 0 0,0 0 0,0 0 0,0 0 0,0 0 0,0 0 0,0 0 0,0 0 0,1 0 0,-1 0 0,0 0 0,0 0 0,0 0 0,0 0 0,0 0 0,0 0 0,1 0 0,-1 0 0,0 0 0,7-5 0,7-13 0,-12 16 0,34-38 0,1 1 0,3 2 0,61-45 0,-27 22 0,-48 39 0,62-56 0,-78 67 0,-1-1 0,0 0 0,-1 0 0,0-1 0,0 0 0,6-16 0,8-17 0,-12 25 0,-1 0 0,0 0 0,9-39 0,-13 28 0,-5 29 0,0 0 0,0 0 0,0 0 0,0 0 0,0 0 0,0 0 0,0 0 0,0 0 0,-1 1 0,1-1 0,-1 0 0,0-2 0,-5 7 0,-5 12 0,0 1 0,1 0 0,-11 25 0,4-6 0,2-7 0,-40 67 0,48-84 0,-2 0 0,1 0 0,-2-1 0,1 0 0,-21 16 0,-41 13 0,24-9 0,32-22 0,0 2 0,1-1 0,0 2 0,0 0 0,1 1 0,-15 17 0,15-12 0,2 1 0,0 0 0,-15 35 0,17-38 0,0 0 0,0-1 0,-18 20 0,16-20 0,11-14 0,-1 1 0,1-1 0,-1 1 0,0-1 0,1 1 0,-1-1 0,0 1 0,1-1 0,-1 0 0,0 1 0,1-1 0,-1 0 0,0 0 0,0 1 0,1-1 0,-1 0 0,0 0 0,0 0 0,1 0 0,-1 0 0,0 0 0,0 0 0,1 0 0,-1 0 0,0-1 0,0 1 0,1 0 0,-1 0 0,0-1 0,0 1 0,1 0 0,-1-1 0,1 1 0,-1-1 0,0 1 0,1-1 0,-1 1 0,1-1 0,-1 1 0,0-2 0,-27-31 0,18 19 0,5 8 0,1 1 0,0-1 0,0 0 0,1 0 0,-1-1 0,1 1 0,-4-14 0,4 13 0,-3-7 0,-2 0 0,0 0 0,-1 1 0,-17-21 0,2 1 0,20 29 0,0-1 0,0 1 0,-1 0 0,1 0 0,-1 0 0,-6-3 0,7 4 0,0 0 0,0 0 0,0 0 0,0 0 0,0-1 0,1 1 0,0-1 0,0 0 0,-4-6 0,-5-10 0,-1 0 0,-1 0 0,-1 1 0,-1 1 0,0 1 0,-27-23 0,-33-39 0,40 39 0,-16-16 0,52 55 0,-1 1 0,1-1 0,0 1 0,-1-1 0,1 1 0,-1 0 0,1-1 0,-1 1 0,1 0 0,-1-1 0,1 1 0,-1 0 0,1 0 0,-1 0 0,1-1 0,-1 1 0,0 0 0,1 0 0,-1 0 0,1 0 0,-2 0 0,2 9 0,11 17 0,2-8 0,21 24 0,3 2 0,-5 2 0,-20-28 0,0-1 0,1 0 0,23 24 0,89 83 0,-68-67 0,-17-19 0,27 34 0,-45-48-1365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9:42:45.1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0,'5225'0'0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7:22:21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0 158 24343,'1188'0'0,"-1503"-158"0,630 316 0,-630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9:42:51.919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 0,'5164'-36'0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9:42:57.607"/>
    </inkml:context>
    <inkml:brush xml:id="br0">
      <inkml:brushProperty name="width" value="0.2" units="cm"/>
      <inkml:brushProperty name="height" value="0.4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0,'6176'0'0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9:44:58.51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138 0 0,'-138'181'0,"2546"-181"0,-2546-181 0,-1994 181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9:45:46.172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 0,'11243'97'0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4T19:45:50.921"/>
    </inkml:context>
    <inkml:brush xml:id="br0">
      <inkml:brushProperty name="width" value="0.5" units="cm"/>
      <inkml:brushProperty name="height" value="1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1,'12'1,"0"0,1 1,-1 1,12 4,8 1,368 66,-302-57,-30-4,116 6,455-18,-300-3,17-12,167 3,-353 12,326 11,666-9,-1061-6,244-12,110-7,8 22,-217 1,56 5,2 1,118 11,-285-11,12 1,631 32,222-42,-617 3,-168 11,20 0,-70-20,-87 3,-58 3,-7-1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4T19:45:55.817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64,'2'-2,"0"1,0-1,0 1,0 0,1 0,-1 0,0 0,0 0,1 0,-1 0,6 0,-6 1,34-8,-1 2,56-3,75 8,-106 1,222-1,378 4,-395 16,-25-2,167-15,-200-4,-117 2,341-15,3-5,-209 16,-101-7,36 1,125 21,-41 0,-8-9,284 14,-106 35,-1 0,5-34,-230-18,126-6,-295 5,0-1,0 0,0-2,0 0,23-10,-7 5,0 1,1 1,0 3,39-3,-34 4,84-10,93-9,-138 19,56-6,205-16,3 26,-127 3,-182-3,-19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7:22:31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0 158 24343,'1188'0'0,"-1503"-158"0,630 316 0,-630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43:12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1200 24575,'20'1'0,"39"7"0,-5 0 0,150-1 0,-162-8 0,1-2 0,72-16 0,-104 16 0,-1 0 0,1-1 0,-1 0 0,0-1 0,-1 0 0,13-9 0,50-43 0,-4 2 0,77-42 0,-105 72 0,59-50 0,-83 61 0,-1-1 0,0 0 0,-1-1 0,-1-1 0,0 0 0,10-19 0,125-285 0,-127 271 0,-12 31 0,1 0 0,25-33 0,-15 22 0,-13 21 0,0-1 0,0 1 0,1 1 0,0-1 0,0 1 0,19-13 0,-12 11 0,1 1 0,0 1 0,29-10 0,102-31 0,-120 43 0,-1 0 0,1 2 0,46-1 0,104-2 0,-105 4 0,-34-1 0,42-9 0,-49 7 0,0 2 0,52-2 0,-70 6-1365,-2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43:16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24575,'35'-1'0,"-1"3"0,57 9 0,-78-9 0,-1 2 0,1-1 0,-1 1 0,-1 1 0,1 0 0,0 1 0,-1 0 0,0 1 0,-1 0 0,15 13 0,142 117 0,-115-96 0,-44-34 0,0 1 0,-1-1 0,0 2 0,0-1 0,-1 1 0,0 0 0,6 13 0,29 71 0,-38-85 0,5 18 0,-1 0 0,8 54 0,3 13 0,2 1 0,-13-58 0,0-1 0,16 41 0,-15-56 0,0-1 0,1 0 0,1 0 0,1-1 0,1-1 0,23 28 0,44 61 0,-33-47 0,-20-23 0,3 0 0,0-2 0,44 38 0,-51-56 0,0 0 0,1-1 0,1-2 0,1 0 0,-1-2 0,42 13 0,162 33 0,-203-52 0,189 31 0,-153-27 0,114 32 0,-33-6 0,-108-30 0,0-2 0,0-2 0,52-3 0,-7-1 0,-61 3-1365,-3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43:12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1200 24575,'20'1'0,"39"7"0,-5 0 0,150-1 0,-162-8 0,1-2 0,72-16 0,-104 16 0,-1 0 0,1-1 0,-1 0 0,0-1 0,-1 0 0,13-9 0,50-43 0,-4 2 0,77-42 0,-105 72 0,59-50 0,-83 61 0,-1-1 0,0 0 0,-1-1 0,-1-1 0,0 0 0,10-19 0,125-285 0,-127 271 0,-12 31 0,1 0 0,25-33 0,-15 22 0,-13 21 0,0-1 0,0 1 0,1 1 0,0-1 0,0 1 0,19-13 0,-12 11 0,1 1 0,0 1 0,29-10 0,102-31 0,-120 43 0,-1 0 0,1 2 0,46-1 0,104-2 0,-105 4 0,-34-1 0,42-9 0,-49 7 0,0 2 0,52-2 0,-70 6-1365,-2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43:16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24575,'35'-1'0,"-1"3"0,57 9 0,-78-9 0,-1 2 0,1-1 0,-1 1 0,-1 1 0,1 0 0,0 1 0,-1 0 0,0 1 0,-1 0 0,15 13 0,142 117 0,-115-96 0,-44-34 0,0 1 0,-1-1 0,0 2 0,0-1 0,-1 1 0,0 0 0,6 13 0,29 71 0,-38-85 0,5 18 0,-1 0 0,8 54 0,3 13 0,2 1 0,-13-58 0,0-1 0,16 41 0,-15-56 0,0-1 0,1 0 0,1 0 0,1-1 0,1-1 0,23 28 0,44 61 0,-33-47 0,-20-23 0,3 0 0,0-2 0,44 38 0,-51-56 0,0 0 0,1-1 0,1-2 0,1 0 0,-1-2 0,42 13 0,162 33 0,-203-52 0,189 31 0,-153-27 0,114 32 0,-33-6 0,-108-30 0,0-2 0,0-2 0,52-3 0,-7-1 0,-61 3-1365,-3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44:05.3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1 279 24575,'129'1'0,"137"-2"0,-192-4 0,70-1 0,93 6 0,-236 0 0,0 0 0,0 0 0,1 1 0,-1-1 0,0 0 0,0-1 0,0 1 0,0 0 0,0 0 0,0 0 0,0-1 0,0 1 0,0 0 0,0-1 0,0 1 0,0-1 0,0 1 0,0-1 0,0 0 0,0 1 0,-1-1 0,1 0 0,0 1 0,0-1 0,-1 0 0,2-1 0,-2 1 0,0-1 0,0 1 0,0-1 0,0 1 0,0-1 0,0 1 0,0-1 0,-1 1 0,1-1 0,0 1 0,-1 0 0,1-1 0,-1 1 0,1 0 0,-1-1 0,-1-1 0,-6-8 0,0 0 0,0 0 0,-12-11 0,16 18 0,-45-44 0,-84-64 0,132 111 0,0-1 0,-1 1 0,1 0 0,0 1 0,-1-1 0,1 0 0,0 0 0,-1 0 0,1 1 0,-1-1 0,1 1 0,-1-1 0,1 1 0,-1 0 0,1-1 0,-3 1 0,3 0 0,1 0 0,0 1 0,0-1 0,-1 0 0,1 0 0,0 0 0,0 1 0,-1-1 0,1 0 0,0 0 0,0 1 0,0-1 0,-1 0 0,1 0 0,0 1 0,0-1 0,0 0 0,0 1 0,0-1 0,0 0 0,-1 1 0,1-1 0,0 0 0,0 1 0,0-1 0,0 1 0,4 17 0,1-7 0,0 0 0,1 0 0,0 0 0,1-1 0,0 1 0,1-2 0,14 15 0,-1-1 0,-16-18 0,1 0 0,1 0 0,-1 0 0,1-1 0,0 0 0,0-1 0,0 0 0,0 0 0,1 0 0,-1-1 0,14 3 0,15 6 0,-28-9 0,-1 0 0,0 1 0,0 0 0,0 0 0,-1 0 0,9 6 0,-14-9 0,0 1 0,0 0 0,0 0 0,0 0 0,0 1 0,0-1 0,0 0 0,0 0 0,0 0 0,0 1 0,-1-1 0,1 0 0,0 1 0,-1-1 0,1 1 0,-1-1 0,0 1 0,1-1 0,-1 1 0,0-1 0,0 1 0,0-1 0,0 1 0,0-1 0,0 1 0,-1-1 0,1 1 0,0-1 0,-1 1 0,1-1 0,-2 2 0,-4 11 0,-1-1 0,-1-1 0,-15 21 0,15-23 0,1 0 0,0 1 0,0 0 0,1 0 0,-7 19 0,9-22-124,-1 0 0,0 0 0,0 0 0,0-1 0,-1 1 0,0-1-1,-1-1 1,1 1 0,-1-1 0,-15 10 0,1-1-6702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44:57.8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1 279 24575,'129'1'0,"137"-2"0,-192-4 0,70-1 0,93 6 0,-236 0 0,0 0 0,0 0 0,1 1 0,-1-1 0,0 0 0,0-1 0,0 1 0,0 0 0,0 0 0,0 0 0,0-1 0,0 1 0,0 0 0,0-1 0,0 1 0,0-1 0,0 1 0,0-1 0,0 0 0,0 1 0,-1-1 0,1 0 0,0 1 0,0-1 0,-1 0 0,2-1 0,-2 1 0,0-1 0,0 1 0,0-1 0,0 1 0,0-1 0,0 1 0,0-1 0,-1 1 0,1-1 0,0 1 0,-1 0 0,1-1 0,-1 1 0,1 0 0,-1-1 0,-1-1 0,-6-8 0,0 0 0,0 0 0,-12-11 0,16 18 0,-45-44 0,-84-64 0,132 111 0,0-1 0,-1 1 0,1 0 0,0 1 0,-1-1 0,1 0 0,0 0 0,-1 0 0,1 1 0,-1-1 0,1 1 0,-1-1 0,1 1 0,-1 0 0,1-1 0,-3 1 0,3 0 0,1 0 0,0 1 0,0-1 0,-1 0 0,1 0 0,0 0 0,0 1 0,-1-1 0,1 0 0,0 0 0,0 1 0,0-1 0,-1 0 0,1 0 0,0 1 0,0-1 0,0 0 0,0 1 0,0-1 0,0 0 0,-1 1 0,1-1 0,0 0 0,0 1 0,0-1 0,0 1 0,4 17 0,1-7 0,0 0 0,1 0 0,0 0 0,1-1 0,0 1 0,1-2 0,14 15 0,-1-1 0,-16-18 0,1 0 0,1 0 0,-1 0 0,1-1 0,0 0 0,0-1 0,0 0 0,0 0 0,1 0 0,-1-1 0,14 3 0,15 6 0,-28-9 0,-1 0 0,0 1 0,0 0 0,0 0 0,-1 0 0,9 6 0,-14-9 0,0 1 0,0 0 0,0 0 0,0 0 0,0 1 0,0-1 0,0 0 0,0 0 0,0 0 0,0 1 0,-1-1 0,1 0 0,0 1 0,-1-1 0,1 1 0,-1-1 0,0 1 0,1-1 0,-1 1 0,0-1 0,0 1 0,0-1 0,0 1 0,0-1 0,0 1 0,-1-1 0,1 1 0,0-1 0,-1 1 0,1-1 0,-2 2 0,-4 11 0,-1-1 0,-1-1 0,-15 21 0,15-23 0,1 0 0,0 1 0,0 0 0,1 0 0,-7 19 0,9-22-124,-1 0 0,0 0 0,0 0 0,0-1 0,-1 1 0,0-1-1,-1-1 1,1 1 0,-1-1 0,-15 10 0,1-1-6702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13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customXml" Target="../ink/ink14.xml"/><Relationship Id="rId5" Type="http://schemas.openxmlformats.org/officeDocument/2006/relationships/image" Target="../media/image13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4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12" Type="http://schemas.openxmlformats.org/officeDocument/2006/relationships/customXml" Target="../ink/ink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0" Type="http://schemas.openxmlformats.org/officeDocument/2006/relationships/customXml" Target="../ink/ink15.xml"/><Relationship Id="rId4" Type="http://schemas.openxmlformats.org/officeDocument/2006/relationships/image" Target="../media/image18.png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1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customXml" Target="../ink/ink23.xml"/><Relationship Id="rId17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customXml" Target="../ink/ink22.xml"/><Relationship Id="rId4" Type="http://schemas.openxmlformats.org/officeDocument/2006/relationships/customXml" Target="../ink/ink19.xml"/><Relationship Id="rId9" Type="http://schemas.openxmlformats.org/officeDocument/2006/relationships/image" Target="../media/image32.png"/><Relationship Id="rId14" Type="http://schemas.openxmlformats.org/officeDocument/2006/relationships/customXml" Target="../ink/ink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ESOF 422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spc="-204" dirty="0">
                <a:latin typeface="Arial" panose="020B0604020202020204" pitchFamily="34" charset="0"/>
                <a:cs typeface="Arial" panose="020B0604020202020204" pitchFamily="34" charset="0"/>
              </a:rPr>
              <a:t>Advanced Software Engineering: Cyber Practices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F6D28B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62200" y="2749813"/>
            <a:ext cx="6781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Operating System Internals, Windows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98298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E4E9B8-0CF2-48ED-6C1B-D09DC4AA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F230EA-01B2-FBF2-1FBD-6C237FC3858C}"/>
              </a:ext>
            </a:extLst>
          </p:cNvPr>
          <p:cNvSpPr txBox="1"/>
          <p:nvPr/>
        </p:nvSpPr>
        <p:spPr>
          <a:xfrm>
            <a:off x="4495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C552D10-B4CD-D2A2-1BC7-E6D9D7F87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CE29F7D-6F39-112E-7CF1-08DB9AC26A45}"/>
              </a:ext>
            </a:extLst>
          </p:cNvPr>
          <p:cNvGrpSpPr/>
          <p:nvPr/>
        </p:nvGrpSpPr>
        <p:grpSpPr>
          <a:xfrm>
            <a:off x="0" y="6472428"/>
            <a:ext cx="12192000" cy="386080"/>
            <a:chOff x="0" y="6472428"/>
            <a:chExt cx="12192000" cy="3860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AC271BE-6DA7-A529-DFF4-68C6AD54BB5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D71981E-E616-A8A9-9815-CA3C325B6B6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5768A2A-FEB1-097E-A74F-63DEB101D6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D460F2-3F30-4957-2CA1-33CBA597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0DC71B-44D8-31AA-8332-57E0F763E31B}"/>
              </a:ext>
            </a:extLst>
          </p:cNvPr>
          <p:cNvSpPr txBox="1"/>
          <p:nvPr/>
        </p:nvSpPr>
        <p:spPr>
          <a:xfrm>
            <a:off x="381000" y="304800"/>
            <a:ext cx="632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OS keeps track of helpful information for each process.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C292C-F59E-F90D-A546-BDD707273684}"/>
              </a:ext>
            </a:extLst>
          </p:cNvPr>
          <p:cNvSpPr txBox="1"/>
          <p:nvPr/>
        </p:nvSpPr>
        <p:spPr>
          <a:xfrm>
            <a:off x="457200" y="914400"/>
            <a:ext cx="10123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process has a process ID (PID). This is a unique value assigned to the process by the OS. </a:t>
            </a:r>
          </a:p>
          <a:p>
            <a:endParaRPr lang="en-US" dirty="0"/>
          </a:p>
          <a:p>
            <a:r>
              <a:rPr lang="en-US" dirty="0"/>
              <a:t>For each process, it will keep track of the parent process ID (PPID)</a:t>
            </a:r>
          </a:p>
          <a:p>
            <a:r>
              <a:rPr lang="en-US" dirty="0">
                <a:sym typeface="Wingdings" panose="05000000000000000000" pitchFamily="2" charset="2"/>
              </a:rPr>
              <a:t> Very helpful to see why a process is running and its purpose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98B140-9465-E9EA-BC88-7EE5F3F1EFE7}"/>
              </a:ext>
            </a:extLst>
          </p:cNvPr>
          <p:cNvSpPr/>
          <p:nvPr/>
        </p:nvSpPr>
        <p:spPr>
          <a:xfrm>
            <a:off x="685800" y="2607040"/>
            <a:ext cx="2133600" cy="821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smss.exe</a:t>
            </a:r>
          </a:p>
          <a:p>
            <a:pPr algn="ctr"/>
            <a:r>
              <a:rPr lang="en-US" dirty="0"/>
              <a:t>PID: 4</a:t>
            </a:r>
          </a:p>
          <a:p>
            <a:pPr algn="ctr"/>
            <a:r>
              <a:rPr lang="en-US" dirty="0"/>
              <a:t>PPID: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8DBA5-4571-BB31-C616-81B41E2F47F4}"/>
              </a:ext>
            </a:extLst>
          </p:cNvPr>
          <p:cNvSpPr txBox="1"/>
          <p:nvPr/>
        </p:nvSpPr>
        <p:spPr>
          <a:xfrm>
            <a:off x="7848600" y="293957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= no parent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5A9F4-4BA7-7663-CABD-FC747039598B}"/>
              </a:ext>
            </a:extLst>
          </p:cNvPr>
          <p:cNvSpPr txBox="1"/>
          <p:nvPr/>
        </p:nvSpPr>
        <p:spPr>
          <a:xfrm>
            <a:off x="3385242" y="284725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Windows Session Manager used to load the kernel and start session during boot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4ADD78-693E-7856-FE2B-F2E23D1CED2A}"/>
              </a:ext>
            </a:extLst>
          </p:cNvPr>
          <p:cNvSpPr/>
          <p:nvPr/>
        </p:nvSpPr>
        <p:spPr>
          <a:xfrm>
            <a:off x="685800" y="3921311"/>
            <a:ext cx="2133600" cy="821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explorer.exe</a:t>
            </a:r>
          </a:p>
          <a:p>
            <a:pPr algn="ctr"/>
            <a:r>
              <a:rPr lang="en-US" dirty="0"/>
              <a:t>PID: 6</a:t>
            </a:r>
          </a:p>
          <a:p>
            <a:pPr algn="ctr"/>
            <a:r>
              <a:rPr lang="en-US" dirty="0"/>
              <a:t>PPID: 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1E2125-DD7A-B70F-0C28-5B4A26DC340E}"/>
              </a:ext>
            </a:extLst>
          </p:cNvPr>
          <p:cNvCxnSpPr>
            <a:endCxn id="10" idx="0"/>
          </p:cNvCxnSpPr>
          <p:nvPr/>
        </p:nvCxnSpPr>
        <p:spPr>
          <a:xfrm>
            <a:off x="1752600" y="3493585"/>
            <a:ext cx="0" cy="4277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78B9B6E-3FBF-C979-38D3-C29A03256F36}"/>
              </a:ext>
            </a:extLst>
          </p:cNvPr>
          <p:cNvSpPr txBox="1"/>
          <p:nvPr/>
        </p:nvSpPr>
        <p:spPr>
          <a:xfrm>
            <a:off x="3385242" y="399462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Controls the Desktop, taskbar, file explorer GUI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2CB4AD-5718-6CC7-AECB-1D536DFED234}"/>
              </a:ext>
            </a:extLst>
          </p:cNvPr>
          <p:cNvSpPr/>
          <p:nvPr/>
        </p:nvSpPr>
        <p:spPr>
          <a:xfrm>
            <a:off x="685800" y="5239488"/>
            <a:ext cx="2133600" cy="821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program.exe</a:t>
            </a:r>
          </a:p>
          <a:p>
            <a:pPr algn="ctr"/>
            <a:r>
              <a:rPr lang="en-US" dirty="0"/>
              <a:t>PID: 77</a:t>
            </a:r>
          </a:p>
          <a:p>
            <a:pPr algn="ctr"/>
            <a:r>
              <a:rPr lang="en-US" dirty="0"/>
              <a:t>PPID: 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D5A149-8409-D1B8-EC35-50C200B746B2}"/>
              </a:ext>
            </a:extLst>
          </p:cNvPr>
          <p:cNvCxnSpPr>
            <a:endCxn id="17" idx="0"/>
          </p:cNvCxnSpPr>
          <p:nvPr/>
        </p:nvCxnSpPr>
        <p:spPr>
          <a:xfrm>
            <a:off x="1752600" y="4811762"/>
            <a:ext cx="0" cy="4277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10711F-F74C-F607-2628-80F65DA19B39}"/>
              </a:ext>
            </a:extLst>
          </p:cNvPr>
          <p:cNvSpPr txBox="1"/>
          <p:nvPr/>
        </p:nvSpPr>
        <p:spPr>
          <a:xfrm>
            <a:off x="3385242" y="5278251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application that was created by clicking an icon on the GUI</a:t>
            </a:r>
          </a:p>
        </p:txBody>
      </p:sp>
    </p:spTree>
    <p:extLst>
      <p:ext uri="{BB962C8B-B14F-4D97-AF65-F5344CB8AC3E}">
        <p14:creationId xmlns:p14="http://schemas.microsoft.com/office/powerpoint/2010/main" val="88961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70D615F-4FEA-E093-A541-D4AD8076B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335C639-A4E3-5797-404B-C4AD04B1B61F}"/>
              </a:ext>
            </a:extLst>
          </p:cNvPr>
          <p:cNvGrpSpPr/>
          <p:nvPr/>
        </p:nvGrpSpPr>
        <p:grpSpPr>
          <a:xfrm>
            <a:off x="0" y="6472428"/>
            <a:ext cx="12192000" cy="386080"/>
            <a:chOff x="0" y="6472428"/>
            <a:chExt cx="12192000" cy="3860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D4E8333-AB61-F007-CF04-53EBB977113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7A3E3C8-8833-4C17-4CE9-4042BFCA509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B7FCDC4-77A2-CB13-4F01-735CFFD133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354BC3-9098-1D7E-880B-E76101D74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D29DDE-C5C0-0AD1-3867-17D3DCC17F25}"/>
              </a:ext>
            </a:extLst>
          </p:cNvPr>
          <p:cNvSpPr txBox="1"/>
          <p:nvPr/>
        </p:nvSpPr>
        <p:spPr>
          <a:xfrm>
            <a:off x="381000" y="304800"/>
            <a:ext cx="632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OS keeps track of helpful information for each process.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C3334-BFD5-120D-8194-8F04DA90BCA1}"/>
              </a:ext>
            </a:extLst>
          </p:cNvPr>
          <p:cNvSpPr txBox="1"/>
          <p:nvPr/>
        </p:nvSpPr>
        <p:spPr>
          <a:xfrm>
            <a:off x="457200" y="914400"/>
            <a:ext cx="10123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process has a process ID (PID). This is a unique value assigned to the process by the OS. </a:t>
            </a:r>
          </a:p>
          <a:p>
            <a:endParaRPr lang="en-US" dirty="0"/>
          </a:p>
          <a:p>
            <a:r>
              <a:rPr lang="en-US" dirty="0"/>
              <a:t>For each process, it will keep track of the parent process ID (PPID)</a:t>
            </a:r>
          </a:p>
          <a:p>
            <a:r>
              <a:rPr lang="en-US" dirty="0">
                <a:sym typeface="Wingdings" panose="05000000000000000000" pitchFamily="2" charset="2"/>
              </a:rPr>
              <a:t> Very helpful to see why a process is running and its purpose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A31D85-7943-1D35-A00C-4FB65B06A760}"/>
              </a:ext>
            </a:extLst>
          </p:cNvPr>
          <p:cNvSpPr/>
          <p:nvPr/>
        </p:nvSpPr>
        <p:spPr>
          <a:xfrm>
            <a:off x="685800" y="2607040"/>
            <a:ext cx="2133600" cy="821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smss.exe</a:t>
            </a:r>
          </a:p>
          <a:p>
            <a:pPr algn="ctr"/>
            <a:r>
              <a:rPr lang="en-US" dirty="0"/>
              <a:t>PID: 4</a:t>
            </a:r>
          </a:p>
          <a:p>
            <a:pPr algn="ctr"/>
            <a:r>
              <a:rPr lang="en-US" dirty="0"/>
              <a:t>PPID: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094A3-FE80-1279-A7BF-A1B8477BF2F1}"/>
              </a:ext>
            </a:extLst>
          </p:cNvPr>
          <p:cNvSpPr txBox="1"/>
          <p:nvPr/>
        </p:nvSpPr>
        <p:spPr>
          <a:xfrm>
            <a:off x="7848600" y="293957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= no parent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52303-238E-9597-9FC7-947F39D3F12D}"/>
              </a:ext>
            </a:extLst>
          </p:cNvPr>
          <p:cNvSpPr txBox="1"/>
          <p:nvPr/>
        </p:nvSpPr>
        <p:spPr>
          <a:xfrm>
            <a:off x="3385242" y="284725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Windows Session Manager used to load the kernel and start session during boot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A72231-0E55-F4BF-4504-FE4E9D0145FF}"/>
              </a:ext>
            </a:extLst>
          </p:cNvPr>
          <p:cNvSpPr/>
          <p:nvPr/>
        </p:nvSpPr>
        <p:spPr>
          <a:xfrm>
            <a:off x="685800" y="3921311"/>
            <a:ext cx="2133600" cy="821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explorer.exe</a:t>
            </a:r>
          </a:p>
          <a:p>
            <a:pPr algn="ctr"/>
            <a:r>
              <a:rPr lang="en-US" dirty="0"/>
              <a:t>PID: 6</a:t>
            </a:r>
          </a:p>
          <a:p>
            <a:pPr algn="ctr"/>
            <a:r>
              <a:rPr lang="en-US" dirty="0"/>
              <a:t>PPID: 4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956AAD-B1F0-1B98-FED3-4A3D6BD54A41}"/>
              </a:ext>
            </a:extLst>
          </p:cNvPr>
          <p:cNvCxnSpPr>
            <a:endCxn id="10" idx="0"/>
          </p:cNvCxnSpPr>
          <p:nvPr/>
        </p:nvCxnSpPr>
        <p:spPr>
          <a:xfrm>
            <a:off x="1752600" y="3493585"/>
            <a:ext cx="0" cy="4277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B1CA94-1F45-B7C9-2533-D5C216F4E520}"/>
              </a:ext>
            </a:extLst>
          </p:cNvPr>
          <p:cNvSpPr txBox="1"/>
          <p:nvPr/>
        </p:nvSpPr>
        <p:spPr>
          <a:xfrm>
            <a:off x="3385242" y="3994624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Controls the Desktop, taskbar, file explorer GUI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2DC7BD-2EAB-42F0-A2F9-FF9E2DFBA5A4}"/>
              </a:ext>
            </a:extLst>
          </p:cNvPr>
          <p:cNvSpPr/>
          <p:nvPr/>
        </p:nvSpPr>
        <p:spPr>
          <a:xfrm>
            <a:off x="685800" y="5239488"/>
            <a:ext cx="2133600" cy="821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program.exe</a:t>
            </a:r>
          </a:p>
          <a:p>
            <a:pPr algn="ctr"/>
            <a:r>
              <a:rPr lang="en-US" dirty="0"/>
              <a:t>PID: 77</a:t>
            </a:r>
          </a:p>
          <a:p>
            <a:pPr algn="ctr"/>
            <a:r>
              <a:rPr lang="en-US" dirty="0"/>
              <a:t>PPID: 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A413B7-72C8-043C-1D02-4E54DDC45424}"/>
              </a:ext>
            </a:extLst>
          </p:cNvPr>
          <p:cNvCxnSpPr>
            <a:endCxn id="17" idx="0"/>
          </p:cNvCxnSpPr>
          <p:nvPr/>
        </p:nvCxnSpPr>
        <p:spPr>
          <a:xfrm>
            <a:off x="1752600" y="4811762"/>
            <a:ext cx="0" cy="4277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97750D1-711A-A593-19A0-A372B3A0DAE4}"/>
              </a:ext>
            </a:extLst>
          </p:cNvPr>
          <p:cNvSpPr/>
          <p:nvPr/>
        </p:nvSpPr>
        <p:spPr>
          <a:xfrm>
            <a:off x="4089558" y="5278251"/>
            <a:ext cx="1600200" cy="762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powershell.exe</a:t>
            </a:r>
          </a:p>
          <a:p>
            <a:pPr algn="ctr"/>
            <a:r>
              <a:rPr lang="en-US" dirty="0"/>
              <a:t>PID: 120</a:t>
            </a:r>
          </a:p>
          <a:p>
            <a:pPr algn="ctr"/>
            <a:r>
              <a:rPr lang="en-US" dirty="0"/>
              <a:t>PPID:77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66A6EC-92F8-2CB1-AADD-B2A0DD39F1A6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2819400" y="5650468"/>
            <a:ext cx="1270158" cy="878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6DA3F5-F963-8E26-A4FA-2587F46265C4}"/>
              </a:ext>
            </a:extLst>
          </p:cNvPr>
          <p:cNvSpPr txBox="1"/>
          <p:nvPr/>
        </p:nvSpPr>
        <p:spPr>
          <a:xfrm>
            <a:off x="5791200" y="4739961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see a suspicious process, we can check the PPID to see where it came from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D4D9A4-2CFD-77D2-E60E-DF1C59572018}"/>
              </a:ext>
            </a:extLst>
          </p:cNvPr>
          <p:cNvSpPr txBox="1"/>
          <p:nvPr/>
        </p:nvSpPr>
        <p:spPr>
          <a:xfrm>
            <a:off x="5689758" y="5454132"/>
            <a:ext cx="664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“Trusted” windows process creates it= likely  benign behavior</a:t>
            </a:r>
          </a:p>
          <a:p>
            <a:r>
              <a:rPr lang="en-US" dirty="0"/>
              <a:t>Untrusted process creates it = possibly malicious</a:t>
            </a:r>
          </a:p>
        </p:txBody>
      </p:sp>
    </p:spTree>
    <p:extLst>
      <p:ext uri="{BB962C8B-B14F-4D97-AF65-F5344CB8AC3E}">
        <p14:creationId xmlns:p14="http://schemas.microsoft.com/office/powerpoint/2010/main" val="391076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B82C367-CA1B-06BC-260B-BB52642CF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18A3349-839A-BF08-CBE4-8DEC2AF0D4F1}"/>
              </a:ext>
            </a:extLst>
          </p:cNvPr>
          <p:cNvGrpSpPr/>
          <p:nvPr/>
        </p:nvGrpSpPr>
        <p:grpSpPr>
          <a:xfrm>
            <a:off x="0" y="6472428"/>
            <a:ext cx="12192000" cy="386080"/>
            <a:chOff x="0" y="6472428"/>
            <a:chExt cx="12192000" cy="3860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18BF389-9DA5-7BDE-CB59-1C909D8B2B2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68315E7-DFB6-D9E4-EC63-68DF0055EBA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F878714-57A2-31F0-ABE1-F4699E6875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53F613-88B8-2998-5FC7-0155C1F43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7 Code Signing Best Practices - Quick Tips by Code Signing Experts">
            <a:extLst>
              <a:ext uri="{FF2B5EF4-FFF2-40B4-BE49-F238E27FC236}">
                <a16:creationId xmlns:a16="http://schemas.microsoft.com/office/drawing/2014/main" id="{9D98168C-AA7E-68B6-C59C-FE39F3FD6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6781800" cy="293392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8672DB-8DAB-204F-EF82-D196018553CE}"/>
              </a:ext>
            </a:extLst>
          </p:cNvPr>
          <p:cNvSpPr txBox="1"/>
          <p:nvPr/>
        </p:nvSpPr>
        <p:spPr>
          <a:xfrm>
            <a:off x="533400" y="3630507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Microsoft provides a “Trusted Signature” or digital signature for their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.exe </a:t>
            </a:r>
            <a:r>
              <a:rPr lang="en-US" dirty="0"/>
              <a:t>files. Potentially malicious .exe files or processes will not have a trusted signature</a:t>
            </a:r>
          </a:p>
        </p:txBody>
      </p:sp>
      <p:pic>
        <p:nvPicPr>
          <p:cNvPr id="5124" name="Picture 4" descr="Image">
            <a:extLst>
              <a:ext uri="{FF2B5EF4-FFF2-40B4-BE49-F238E27FC236}">
                <a16:creationId xmlns:a16="http://schemas.microsoft.com/office/drawing/2014/main" id="{FE65A747-996A-04B4-B5A9-0B47E51E36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30"/>
          <a:stretch/>
        </p:blipFill>
        <p:spPr bwMode="auto">
          <a:xfrm>
            <a:off x="7010400" y="199101"/>
            <a:ext cx="4963021" cy="556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036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9245817-D07E-F6E8-B36B-A35977D80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F724C3C-EF6C-082E-FC19-41023CDA79C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0E967A9-AC08-3B18-3E60-4DCEDCE8913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338232B-5D4F-303F-F3D9-806A392D641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2430C5A-3AF3-30D2-E800-9B9FB85C181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2F813F-3D8D-45E7-9E4A-429FFAA6F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CBC3D3-1E89-6E7C-C8ED-89FC359070C0}"/>
              </a:ext>
            </a:extLst>
          </p:cNvPr>
          <p:cNvSpPr txBox="1"/>
          <p:nvPr/>
        </p:nvSpPr>
        <p:spPr>
          <a:xfrm>
            <a:off x="152400" y="76200"/>
            <a:ext cx="347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Address Space</a:t>
            </a:r>
          </a:p>
        </p:txBody>
      </p:sp>
      <p:pic>
        <p:nvPicPr>
          <p:cNvPr id="6148" name="Picture 4" descr="Job] 기술 인터뷰 준비 (예상 질문 모음) :: Per ardua ad astra.">
            <a:extLst>
              <a:ext uri="{FF2B5EF4-FFF2-40B4-BE49-F238E27FC236}">
                <a16:creationId xmlns:a16="http://schemas.microsoft.com/office/drawing/2014/main" id="{1F012485-EC33-0206-2B21-F7FAD3DEF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t="2633" r="16866" b="2508"/>
          <a:stretch/>
        </p:blipFill>
        <p:spPr bwMode="auto">
          <a:xfrm>
            <a:off x="6781800" y="723899"/>
            <a:ext cx="3733800" cy="541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7A5F17-C706-16C5-D8EC-29B1631698CE}"/>
              </a:ext>
            </a:extLst>
          </p:cNvPr>
          <p:cNvSpPr txBox="1"/>
          <p:nvPr/>
        </p:nvSpPr>
        <p:spPr>
          <a:xfrm>
            <a:off x="762000" y="1136302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process address space has all the code and data for a specific process. Each process gets their own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221483-C4BA-BEBE-EF49-F48B3E3F1E36}"/>
              </a:ext>
            </a:extLst>
          </p:cNvPr>
          <p:cNvSpPr txBox="1"/>
          <p:nvPr/>
        </p:nvSpPr>
        <p:spPr>
          <a:xfrm>
            <a:off x="685800" y="3769308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“dump” a process (with a process ID) to see raw content of the process address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130ED-9711-63F9-521D-38597B03AD02}"/>
              </a:ext>
            </a:extLst>
          </p:cNvPr>
          <p:cNvSpPr txBox="1"/>
          <p:nvPr/>
        </p:nvSpPr>
        <p:spPr>
          <a:xfrm>
            <a:off x="762000" y="263585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the stuff that will exist in RAM!</a:t>
            </a:r>
          </a:p>
        </p:txBody>
      </p:sp>
    </p:spTree>
    <p:extLst>
      <p:ext uri="{BB962C8B-B14F-4D97-AF65-F5344CB8AC3E}">
        <p14:creationId xmlns:p14="http://schemas.microsoft.com/office/powerpoint/2010/main" val="3551756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08BAEFD-7BEF-465E-EF8D-2B8FCD75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D6E48F6-0FDB-5EBD-AD6B-DCBB57D5839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A586D6F-EE71-2829-217F-9B01428C855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DD4E489-BC33-6779-8723-996863608FB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415D03E-6130-1BDC-D3F2-9C8F879937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CC6ABC-4EFE-29BD-2103-E78B77718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EDDF77-B344-245C-6671-6EA1E954A946}"/>
              </a:ext>
            </a:extLst>
          </p:cNvPr>
          <p:cNvSpPr txBox="1"/>
          <p:nvPr/>
        </p:nvSpPr>
        <p:spPr>
          <a:xfrm>
            <a:off x="152400" y="76200"/>
            <a:ext cx="347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Address Space</a:t>
            </a:r>
          </a:p>
        </p:txBody>
      </p:sp>
      <p:pic>
        <p:nvPicPr>
          <p:cNvPr id="6148" name="Picture 4" descr="Job] 기술 인터뷰 준비 (예상 질문 모음) :: Per ardua ad astra.">
            <a:extLst>
              <a:ext uri="{FF2B5EF4-FFF2-40B4-BE49-F238E27FC236}">
                <a16:creationId xmlns:a16="http://schemas.microsoft.com/office/drawing/2014/main" id="{652FF243-4204-43B2-4FD1-09F892D2DF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t="2633" r="16866" b="2508"/>
          <a:stretch/>
        </p:blipFill>
        <p:spPr bwMode="auto">
          <a:xfrm>
            <a:off x="6781800" y="723899"/>
            <a:ext cx="3733800" cy="541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167D49-0334-0739-17C8-29EA06D48762}"/>
              </a:ext>
            </a:extLst>
          </p:cNvPr>
          <p:cNvCxnSpPr/>
          <p:nvPr/>
        </p:nvCxnSpPr>
        <p:spPr>
          <a:xfrm>
            <a:off x="6012269" y="5504766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C7AC66-FFFB-DDDB-FC3F-37972DF4AAE2}"/>
              </a:ext>
            </a:extLst>
          </p:cNvPr>
          <p:cNvSpPr txBox="1"/>
          <p:nvPr/>
        </p:nvSpPr>
        <p:spPr>
          <a:xfrm>
            <a:off x="4038600" y="518160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for a process</a:t>
            </a:r>
          </a:p>
          <a:p>
            <a:r>
              <a:rPr lang="en-US" dirty="0"/>
              <a:t>(interesting stuff)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048D42-026A-BAD9-BD07-10DA4FE5CEC9}"/>
              </a:ext>
            </a:extLst>
          </p:cNvPr>
          <p:cNvSpPr txBox="1"/>
          <p:nvPr/>
        </p:nvSpPr>
        <p:spPr>
          <a:xfrm>
            <a:off x="4019959" y="44057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(data)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41DA375-E9C5-15BE-553A-B84A3312E80D}"/>
                  </a:ext>
                </a:extLst>
              </p14:cNvPr>
              <p14:cNvContentPartPr/>
              <p14:nvPr/>
            </p14:nvContentPartPr>
            <p14:xfrm>
              <a:off x="5756990" y="4190715"/>
              <a:ext cx="862920" cy="441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41DA375-E9C5-15BE-553A-B84A3312E8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50870" y="4184595"/>
                <a:ext cx="87516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2D6391A-BF49-309D-6137-1917F608839A}"/>
                  </a:ext>
                </a:extLst>
              </p14:cNvPr>
              <p14:cNvContentPartPr/>
              <p14:nvPr/>
            </p14:nvContentPartPr>
            <p14:xfrm>
              <a:off x="5760950" y="4626675"/>
              <a:ext cx="884880" cy="614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2D6391A-BF49-309D-6137-1917F60883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4830" y="4620555"/>
                <a:ext cx="897120" cy="62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208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DBAF761-57CC-90DA-D947-FCDB96A52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DD6A6A4-383B-C0A2-BE19-D99DAC401C7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88369DA-6A4E-FCAB-C7DA-3A48E17B67B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ECE6818-F71C-1F24-AD57-543694B8CEA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B581AAA-9BD0-E8C1-A34C-734172970B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F84CEA-58A3-9094-8D94-00C2350A3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ACDDFA-0D10-7707-7687-F710C48B4279}"/>
              </a:ext>
            </a:extLst>
          </p:cNvPr>
          <p:cNvSpPr txBox="1"/>
          <p:nvPr/>
        </p:nvSpPr>
        <p:spPr>
          <a:xfrm>
            <a:off x="152400" y="76200"/>
            <a:ext cx="347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Address Space</a:t>
            </a:r>
          </a:p>
        </p:txBody>
      </p:sp>
      <p:pic>
        <p:nvPicPr>
          <p:cNvPr id="6148" name="Picture 4" descr="Job] 기술 인터뷰 준비 (예상 질문 모음) :: Per ardua ad astra.">
            <a:extLst>
              <a:ext uri="{FF2B5EF4-FFF2-40B4-BE49-F238E27FC236}">
                <a16:creationId xmlns:a16="http://schemas.microsoft.com/office/drawing/2014/main" id="{7DE0C629-7986-8B8F-DB0C-4E7B381AB2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t="2633" r="16866" b="2508"/>
          <a:stretch/>
        </p:blipFill>
        <p:spPr bwMode="auto">
          <a:xfrm>
            <a:off x="6781800" y="723899"/>
            <a:ext cx="3733800" cy="541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FF1044-710A-863D-BC91-8D1EDB02A61F}"/>
              </a:ext>
            </a:extLst>
          </p:cNvPr>
          <p:cNvCxnSpPr/>
          <p:nvPr/>
        </p:nvCxnSpPr>
        <p:spPr>
          <a:xfrm>
            <a:off x="6012269" y="5504766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81B521-4568-E753-FEC1-8CD252555630}"/>
              </a:ext>
            </a:extLst>
          </p:cNvPr>
          <p:cNvSpPr txBox="1"/>
          <p:nvPr/>
        </p:nvSpPr>
        <p:spPr>
          <a:xfrm>
            <a:off x="4038600" y="518160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for a process</a:t>
            </a:r>
          </a:p>
          <a:p>
            <a:r>
              <a:rPr lang="en-US" dirty="0"/>
              <a:t>(interesting stuff)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3A05D7-9B13-FF93-77CA-A896FA9FF706}"/>
              </a:ext>
            </a:extLst>
          </p:cNvPr>
          <p:cNvSpPr txBox="1"/>
          <p:nvPr/>
        </p:nvSpPr>
        <p:spPr>
          <a:xfrm>
            <a:off x="4136291" y="3428999"/>
            <a:ext cx="222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for data requested by malloc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182D83B-B8EA-B28B-CB8F-D041CB462EE3}"/>
                  </a:ext>
                </a:extLst>
              </p14:cNvPr>
              <p14:cNvContentPartPr/>
              <p14:nvPr/>
            </p14:nvContentPartPr>
            <p14:xfrm>
              <a:off x="5756990" y="4190715"/>
              <a:ext cx="862920" cy="441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182D83B-B8EA-B28B-CB8F-D041CB462E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50870" y="4184590"/>
                <a:ext cx="875160" cy="453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7EB37F9-B828-A53D-22E4-8B49C93D2359}"/>
                  </a:ext>
                </a:extLst>
              </p14:cNvPr>
              <p14:cNvContentPartPr/>
              <p14:nvPr/>
            </p14:nvContentPartPr>
            <p14:xfrm>
              <a:off x="5760950" y="4626675"/>
              <a:ext cx="884880" cy="614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7EB37F9-B828-A53D-22E4-8B49C93D23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4830" y="4620555"/>
                <a:ext cx="8971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7C03807-40F7-3DBC-02B5-AC620C1DDAD4}"/>
                  </a:ext>
                </a:extLst>
              </p14:cNvPr>
              <p14:cNvContentPartPr/>
              <p14:nvPr/>
            </p14:nvContentPartPr>
            <p14:xfrm>
              <a:off x="6412190" y="3666915"/>
              <a:ext cx="325800" cy="19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7C03807-40F7-3DBC-02B5-AC620C1DDA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06070" y="3660795"/>
                <a:ext cx="338040" cy="2044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B47815D-E0A2-51E5-E9AB-C853B327F311}"/>
              </a:ext>
            </a:extLst>
          </p:cNvPr>
          <p:cNvSpPr txBox="1"/>
          <p:nvPr/>
        </p:nvSpPr>
        <p:spPr>
          <a:xfrm>
            <a:off x="4389922" y="1702676"/>
            <a:ext cx="222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Temporary variables and 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A1186F-D29F-C4A1-31DD-BBB91CA6B5B0}"/>
                  </a:ext>
                </a:extLst>
              </p14:cNvPr>
              <p14:cNvContentPartPr/>
              <p14:nvPr/>
            </p14:nvContentPartPr>
            <p14:xfrm>
              <a:off x="6393199" y="1951863"/>
              <a:ext cx="325800" cy="192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A1186F-D29F-C4A1-31DD-BBB91CA6B5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7079" y="1945743"/>
                <a:ext cx="338040" cy="2044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BD0FA26-3F66-D07E-8BA8-A282F7B4284D}"/>
              </a:ext>
            </a:extLst>
          </p:cNvPr>
          <p:cNvSpPr txBox="1"/>
          <p:nvPr/>
        </p:nvSpPr>
        <p:spPr>
          <a:xfrm>
            <a:off x="304800" y="1997838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stack is a valuable section for forensics, as provides valuable insight into which code was being executed and what data was being processed</a:t>
            </a:r>
          </a:p>
        </p:txBody>
      </p:sp>
    </p:spTree>
    <p:extLst>
      <p:ext uri="{BB962C8B-B14F-4D97-AF65-F5344CB8AC3E}">
        <p14:creationId xmlns:p14="http://schemas.microsoft.com/office/powerpoint/2010/main" val="2816570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2F501B2-1453-16CE-3E66-709E88B0D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A1A4BAE-1E5D-80FC-78E8-BD2EEEBCD82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5C9FB73-CF2D-05AE-D8E8-CB534427A95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198D6C8-7513-59B0-27CE-002FBF23660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3BB7967-5F9F-5885-D0B3-71D22F00B02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A42371-9C10-ED05-4F85-0B1D4FABC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BB8EBB-3F80-1E32-1380-1F65F9E4F091}"/>
              </a:ext>
            </a:extLst>
          </p:cNvPr>
          <p:cNvSpPr txBox="1"/>
          <p:nvPr/>
        </p:nvSpPr>
        <p:spPr>
          <a:xfrm>
            <a:off x="152400" y="76200"/>
            <a:ext cx="3470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Address Space</a:t>
            </a:r>
          </a:p>
        </p:txBody>
      </p:sp>
      <p:pic>
        <p:nvPicPr>
          <p:cNvPr id="6148" name="Picture 4" descr="Job] 기술 인터뷰 준비 (예상 질문 모음) :: Per ardua ad astra.">
            <a:extLst>
              <a:ext uri="{FF2B5EF4-FFF2-40B4-BE49-F238E27FC236}">
                <a16:creationId xmlns:a16="http://schemas.microsoft.com/office/drawing/2014/main" id="{936CAFD1-A069-01C3-B0D1-4EE6166C4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t="2633" r="16866" b="2508"/>
          <a:stretch/>
        </p:blipFill>
        <p:spPr bwMode="auto">
          <a:xfrm>
            <a:off x="6781800" y="723899"/>
            <a:ext cx="3733800" cy="541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2B1CDB-1AB2-0F16-EB99-90DC42C8C88C}"/>
              </a:ext>
            </a:extLst>
          </p:cNvPr>
          <p:cNvCxnSpPr/>
          <p:nvPr/>
        </p:nvCxnSpPr>
        <p:spPr>
          <a:xfrm>
            <a:off x="6012269" y="5504766"/>
            <a:ext cx="685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DFB2AB-B78B-F3E4-B217-4D304F2EF8B0}"/>
              </a:ext>
            </a:extLst>
          </p:cNvPr>
          <p:cNvSpPr txBox="1"/>
          <p:nvPr/>
        </p:nvSpPr>
        <p:spPr>
          <a:xfrm>
            <a:off x="4038600" y="5181600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for a process</a:t>
            </a:r>
          </a:p>
          <a:p>
            <a:r>
              <a:rPr lang="en-US" dirty="0"/>
              <a:t>(interesting stuff)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A13072-7496-EEE4-1308-BCC4ED135317}"/>
              </a:ext>
            </a:extLst>
          </p:cNvPr>
          <p:cNvSpPr txBox="1"/>
          <p:nvPr/>
        </p:nvSpPr>
        <p:spPr>
          <a:xfrm>
            <a:off x="4136291" y="3428999"/>
            <a:ext cx="222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for data requested by malloc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A0B4A77-3BEB-2133-DE61-9A07D6975D34}"/>
                  </a:ext>
                </a:extLst>
              </p14:cNvPr>
              <p14:cNvContentPartPr/>
              <p14:nvPr/>
            </p14:nvContentPartPr>
            <p14:xfrm>
              <a:off x="5756990" y="4190715"/>
              <a:ext cx="862920" cy="441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A0B4A77-3BEB-2133-DE61-9A07D6975D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50870" y="4184590"/>
                <a:ext cx="875160" cy="453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B810F4D-11C0-42DC-6A8B-E332628D4C63}"/>
                  </a:ext>
                </a:extLst>
              </p14:cNvPr>
              <p14:cNvContentPartPr/>
              <p14:nvPr/>
            </p14:nvContentPartPr>
            <p14:xfrm>
              <a:off x="5760950" y="4626675"/>
              <a:ext cx="884880" cy="614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B810F4D-11C0-42DC-6A8B-E332628D4C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54830" y="4620555"/>
                <a:ext cx="897120" cy="6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79FB38-AA27-A1CD-AC73-D5F4BAACF8EB}"/>
                  </a:ext>
                </a:extLst>
              </p14:cNvPr>
              <p14:cNvContentPartPr/>
              <p14:nvPr/>
            </p14:nvContentPartPr>
            <p14:xfrm>
              <a:off x="6412190" y="3666915"/>
              <a:ext cx="325800" cy="19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79FB38-AA27-A1CD-AC73-D5F4BAACF8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06070" y="3660795"/>
                <a:ext cx="338040" cy="2044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3BDB075-5B28-C6B3-7907-94D14D41F0E9}"/>
              </a:ext>
            </a:extLst>
          </p:cNvPr>
          <p:cNvSpPr txBox="1"/>
          <p:nvPr/>
        </p:nvSpPr>
        <p:spPr>
          <a:xfrm>
            <a:off x="4389922" y="1702676"/>
            <a:ext cx="222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Temporary variables and 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3DABA2D-0BBA-03C2-F8CB-3E77C39C7376}"/>
                  </a:ext>
                </a:extLst>
              </p14:cNvPr>
              <p14:cNvContentPartPr/>
              <p14:nvPr/>
            </p14:nvContentPartPr>
            <p14:xfrm>
              <a:off x="6393199" y="1951863"/>
              <a:ext cx="325800" cy="192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3DABA2D-0BBA-03C2-F8CB-3E77C39C73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7079" y="1945743"/>
                <a:ext cx="338040" cy="2044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FF1B302-2B5B-ED62-6DA5-A99CAF2D61E8}"/>
              </a:ext>
            </a:extLst>
          </p:cNvPr>
          <p:cNvSpPr txBox="1"/>
          <p:nvPr/>
        </p:nvSpPr>
        <p:spPr>
          <a:xfrm>
            <a:off x="304800" y="1997838"/>
            <a:ext cx="304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stack is a valuable section for forensics, as provides valuable insight into which code was being executed and what data was being processed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0ED1D-392A-51A0-F5CE-4D4D07F7BA1A}"/>
              </a:ext>
            </a:extLst>
          </p:cNvPr>
          <p:cNvSpPr txBox="1"/>
          <p:nvPr/>
        </p:nvSpPr>
        <p:spPr>
          <a:xfrm>
            <a:off x="4309792" y="850581"/>
            <a:ext cx="222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 System calls and code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C3EFD26-0749-8D12-C9D6-326FCBA3CE91}"/>
                  </a:ext>
                </a:extLst>
              </p14:cNvPr>
              <p14:cNvContentPartPr/>
              <p14:nvPr/>
            </p14:nvContentPartPr>
            <p14:xfrm>
              <a:off x="6313069" y="1099768"/>
              <a:ext cx="325800" cy="192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C3EFD26-0749-8D12-C9D6-326FCBA3CE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06949" y="1093648"/>
                <a:ext cx="338040" cy="2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2213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CBE8AFB-DBD3-5A78-E591-42127CF5D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556CF74-DCDE-151C-E7D7-938930683CC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F433CA2-4028-EA7B-82F1-1612A501718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960DBA2-632D-8558-FDE1-8A69C08E37B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B26D938-7C96-C1DE-2280-1FD20E701D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90D66-0BB3-B1C8-4B66-1A72A8874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0C8909-8C6A-2EC7-B5BC-09A7EA259043}"/>
              </a:ext>
            </a:extLst>
          </p:cNvPr>
          <p:cNvSpPr txBox="1"/>
          <p:nvPr/>
        </p:nvSpPr>
        <p:spPr>
          <a:xfrm>
            <a:off x="152400" y="76200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00D2B-ED55-28D2-7DD1-70EDD8754497}"/>
              </a:ext>
            </a:extLst>
          </p:cNvPr>
          <p:cNvSpPr txBox="1"/>
          <p:nvPr/>
        </p:nvSpPr>
        <p:spPr>
          <a:xfrm>
            <a:off x="2057400" y="20574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process to be executed, its process address space must exist in 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45763-A8A8-1AC4-D64F-303027BCD0C1}"/>
              </a:ext>
            </a:extLst>
          </p:cNvPr>
          <p:cNvSpPr/>
          <p:nvPr/>
        </p:nvSpPr>
        <p:spPr>
          <a:xfrm>
            <a:off x="9067800" y="457200"/>
            <a:ext cx="1752600" cy="5786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10097-1136-81FC-1886-A481B9445E0A}"/>
              </a:ext>
            </a:extLst>
          </p:cNvPr>
          <p:cNvSpPr txBox="1"/>
          <p:nvPr/>
        </p:nvSpPr>
        <p:spPr>
          <a:xfrm rot="5400000">
            <a:off x="10500133" y="262932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RAM (8 GB)</a:t>
            </a:r>
          </a:p>
        </p:txBody>
      </p:sp>
      <p:pic>
        <p:nvPicPr>
          <p:cNvPr id="8" name="Picture 4" descr="Job] 기술 인터뷰 준비 (예상 질문 모음) :: Per ardua ad astra.">
            <a:extLst>
              <a:ext uri="{FF2B5EF4-FFF2-40B4-BE49-F238E27FC236}">
                <a16:creationId xmlns:a16="http://schemas.microsoft.com/office/drawing/2014/main" id="{3AE331AD-3FAA-459C-1C4C-4D543C65E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t="2633" r="16866" b="10222"/>
          <a:stretch/>
        </p:blipFill>
        <p:spPr bwMode="auto">
          <a:xfrm>
            <a:off x="9111789" y="457200"/>
            <a:ext cx="1664622" cy="167640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Job] 기술 인터뷰 준비 (예상 질문 모음) :: Per ardua ad astra.">
            <a:extLst>
              <a:ext uri="{FF2B5EF4-FFF2-40B4-BE49-F238E27FC236}">
                <a16:creationId xmlns:a16="http://schemas.microsoft.com/office/drawing/2014/main" id="{5456E050-56DB-85AB-2D75-32D7A33AA6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t="2633" r="16866" b="10222"/>
          <a:stretch/>
        </p:blipFill>
        <p:spPr bwMode="auto">
          <a:xfrm>
            <a:off x="9111789" y="2320939"/>
            <a:ext cx="1664622" cy="1676400"/>
          </a:xfrm>
          <a:prstGeom prst="rect">
            <a:avLst/>
          </a:prstGeom>
          <a:noFill/>
          <a:ln w="5715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Job] 기술 인터뷰 준비 (예상 질문 모음) :: Per ardua ad astra.">
            <a:extLst>
              <a:ext uri="{FF2B5EF4-FFF2-40B4-BE49-F238E27FC236}">
                <a16:creationId xmlns:a16="http://schemas.microsoft.com/office/drawing/2014/main" id="{DCE19821-1E36-8AEC-9058-84AF34DA8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t="2633" r="16866" b="10222"/>
          <a:stretch/>
        </p:blipFill>
        <p:spPr bwMode="auto">
          <a:xfrm>
            <a:off x="9111789" y="4230140"/>
            <a:ext cx="1664622" cy="1676400"/>
          </a:xfrm>
          <a:prstGeom prst="rect">
            <a:avLst/>
          </a:prstGeom>
          <a:noFill/>
          <a:ln w="571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205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CB60565-B87C-CF66-E578-4F55A0609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4325140-C30B-93FD-C656-FB10AA653A1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736B9D1-B770-4782-EFEB-778DB9CB61E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3D9527A-7ACA-8FFD-4E25-EF99C3772FC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D3EEAA1-90A7-7F2A-487D-49CB1491E6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D4C4FC-54B9-8292-97B4-F0A751CE3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4657BE-0CB5-2B42-4DE9-7AA61CE15598}"/>
              </a:ext>
            </a:extLst>
          </p:cNvPr>
          <p:cNvSpPr txBox="1"/>
          <p:nvPr/>
        </p:nvSpPr>
        <p:spPr>
          <a:xfrm>
            <a:off x="152400" y="76200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B35C8A-ABE8-0969-3BE5-584B92360253}"/>
              </a:ext>
            </a:extLst>
          </p:cNvPr>
          <p:cNvSpPr txBox="1"/>
          <p:nvPr/>
        </p:nvSpPr>
        <p:spPr>
          <a:xfrm>
            <a:off x="228600" y="1066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we have a really big process?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EF570D-C1DA-EC82-DB4C-FB9CDA81F0AE}"/>
              </a:ext>
            </a:extLst>
          </p:cNvPr>
          <p:cNvSpPr/>
          <p:nvPr/>
        </p:nvSpPr>
        <p:spPr>
          <a:xfrm>
            <a:off x="2286000" y="304800"/>
            <a:ext cx="1752600" cy="5786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1A8A60-9AA7-302D-2192-C83267CCBDB6}"/>
              </a:ext>
            </a:extLst>
          </p:cNvPr>
          <p:cNvSpPr txBox="1"/>
          <p:nvPr/>
        </p:nvSpPr>
        <p:spPr>
          <a:xfrm rot="5400000">
            <a:off x="3489731" y="33682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RAM (8 GB)</a:t>
            </a:r>
          </a:p>
        </p:txBody>
      </p:sp>
      <p:pic>
        <p:nvPicPr>
          <p:cNvPr id="8" name="Picture 4" descr="Job] 기술 인터뷰 준비 (예상 질문 모음) :: Per ardua ad astra.">
            <a:extLst>
              <a:ext uri="{FF2B5EF4-FFF2-40B4-BE49-F238E27FC236}">
                <a16:creationId xmlns:a16="http://schemas.microsoft.com/office/drawing/2014/main" id="{2B4192D8-FB65-0D31-FFE9-795079AE3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t="2633" r="16866" b="10222"/>
          <a:stretch/>
        </p:blipFill>
        <p:spPr bwMode="auto">
          <a:xfrm>
            <a:off x="2384194" y="381000"/>
            <a:ext cx="1556211" cy="647700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7E3502-65DA-5737-5FFC-0CC394AF52C9}"/>
              </a:ext>
            </a:extLst>
          </p:cNvPr>
          <p:cNvSpPr txBox="1"/>
          <p:nvPr/>
        </p:nvSpPr>
        <p:spPr>
          <a:xfrm>
            <a:off x="6482889" y="9283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we have a lot of processes that all need to be in RAM?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BF15AD-E9B0-9A74-BB8C-9DF088F93791}"/>
              </a:ext>
            </a:extLst>
          </p:cNvPr>
          <p:cNvSpPr/>
          <p:nvPr/>
        </p:nvSpPr>
        <p:spPr>
          <a:xfrm>
            <a:off x="9824311" y="412723"/>
            <a:ext cx="1752600" cy="5786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0067DC-1F83-EE96-286D-6E37BC848FDF}"/>
              </a:ext>
            </a:extLst>
          </p:cNvPr>
          <p:cNvSpPr txBox="1"/>
          <p:nvPr/>
        </p:nvSpPr>
        <p:spPr>
          <a:xfrm rot="5400000">
            <a:off x="11028042" y="3476191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RAM (8 GB)</a:t>
            </a:r>
          </a:p>
        </p:txBody>
      </p:sp>
      <p:pic>
        <p:nvPicPr>
          <p:cNvPr id="15" name="Picture 4" descr="Job] 기술 인터뷰 준비 (예상 질문 모음) :: Per ardua ad astra.">
            <a:extLst>
              <a:ext uri="{FF2B5EF4-FFF2-40B4-BE49-F238E27FC236}">
                <a16:creationId xmlns:a16="http://schemas.microsoft.com/office/drawing/2014/main" id="{5EA5E653-630A-5008-177A-9EC935332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t="2633" r="16866" b="10222"/>
          <a:stretch/>
        </p:blipFill>
        <p:spPr bwMode="auto">
          <a:xfrm>
            <a:off x="9922506" y="507777"/>
            <a:ext cx="1513293" cy="86382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Job] 기술 인터뷰 준비 (예상 질문 모음) :: Per ardua ad astra.">
            <a:extLst>
              <a:ext uri="{FF2B5EF4-FFF2-40B4-BE49-F238E27FC236}">
                <a16:creationId xmlns:a16="http://schemas.microsoft.com/office/drawing/2014/main" id="{931506C4-2E1A-CDF4-7F0D-429445A101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t="2633" r="16866" b="10222"/>
          <a:stretch/>
        </p:blipFill>
        <p:spPr bwMode="auto">
          <a:xfrm>
            <a:off x="9941833" y="1600200"/>
            <a:ext cx="1513293" cy="86382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Job] 기술 인터뷰 준비 (예상 질문 모음) :: Per ardua ad astra.">
            <a:extLst>
              <a:ext uri="{FF2B5EF4-FFF2-40B4-BE49-F238E27FC236}">
                <a16:creationId xmlns:a16="http://schemas.microsoft.com/office/drawing/2014/main" id="{A4EC658B-6B3A-A5BA-8A86-1A6C0F6122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t="2633" r="16866" b="10222"/>
          <a:stretch/>
        </p:blipFill>
        <p:spPr bwMode="auto">
          <a:xfrm>
            <a:off x="9944753" y="2641323"/>
            <a:ext cx="1513293" cy="86382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Job] 기술 인터뷰 준비 (예상 질문 모음) :: Per ardua ad astra.">
            <a:extLst>
              <a:ext uri="{FF2B5EF4-FFF2-40B4-BE49-F238E27FC236}">
                <a16:creationId xmlns:a16="http://schemas.microsoft.com/office/drawing/2014/main" id="{8A4E9D34-2234-E960-2DD8-F1777F2EE0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t="2633" r="16866" b="10222"/>
          <a:stretch/>
        </p:blipFill>
        <p:spPr bwMode="auto">
          <a:xfrm>
            <a:off x="9941832" y="3683710"/>
            <a:ext cx="1513293" cy="86382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Job] 기술 인터뷰 준비 (예상 질문 모음) :: Per ardua ad astra.">
            <a:extLst>
              <a:ext uri="{FF2B5EF4-FFF2-40B4-BE49-F238E27FC236}">
                <a16:creationId xmlns:a16="http://schemas.microsoft.com/office/drawing/2014/main" id="{D376F583-C078-3165-69BA-1754B04BB4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t="2633" r="16866" b="10222"/>
          <a:stretch/>
        </p:blipFill>
        <p:spPr bwMode="auto">
          <a:xfrm>
            <a:off x="9922506" y="4733781"/>
            <a:ext cx="1513293" cy="86382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Job] 기술 인터뷰 준비 (예상 질문 모음) :: Per ardua ad astra.">
            <a:extLst>
              <a:ext uri="{FF2B5EF4-FFF2-40B4-BE49-F238E27FC236}">
                <a16:creationId xmlns:a16="http://schemas.microsoft.com/office/drawing/2014/main" id="{567AC322-C83C-2E19-5E14-A5807B8734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t="2633" r="16866" b="10222"/>
          <a:stretch/>
        </p:blipFill>
        <p:spPr bwMode="auto">
          <a:xfrm>
            <a:off x="9967781" y="5767220"/>
            <a:ext cx="1513293" cy="86382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406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F2DF7AC-EF39-B0B3-3273-D6FA70744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65DA852-80D9-5237-078C-D2489B238D9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5B56E70-B36E-FFB8-91FE-3DD7EB641AA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B84C494-203A-91E5-7F63-5AB36A0AF2D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98163F1-F8E0-036B-F9AF-2025633ED0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68A1A7-F9D1-3F77-9E2F-DDFD90561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49E4B7-0365-C1DA-9F3B-94FBA6718361}"/>
              </a:ext>
            </a:extLst>
          </p:cNvPr>
          <p:cNvSpPr txBox="1"/>
          <p:nvPr/>
        </p:nvSpPr>
        <p:spPr>
          <a:xfrm>
            <a:off x="152400" y="76200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B5B4DB-3C58-ED31-D8D4-C70FD1C9B351}"/>
              </a:ext>
            </a:extLst>
          </p:cNvPr>
          <p:cNvSpPr txBox="1"/>
          <p:nvPr/>
        </p:nvSpPr>
        <p:spPr>
          <a:xfrm>
            <a:off x="228600" y="1066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we have a really big process?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741457-BE5D-C811-7293-AD8ED67731BD}"/>
              </a:ext>
            </a:extLst>
          </p:cNvPr>
          <p:cNvSpPr/>
          <p:nvPr/>
        </p:nvSpPr>
        <p:spPr>
          <a:xfrm>
            <a:off x="2286000" y="304800"/>
            <a:ext cx="1752600" cy="5786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A499A-80B0-15E5-DD98-790EFDE343A1}"/>
              </a:ext>
            </a:extLst>
          </p:cNvPr>
          <p:cNvSpPr txBox="1"/>
          <p:nvPr/>
        </p:nvSpPr>
        <p:spPr>
          <a:xfrm rot="5400000">
            <a:off x="3489731" y="33682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RAM (8 GB)</a:t>
            </a:r>
          </a:p>
        </p:txBody>
      </p:sp>
      <p:pic>
        <p:nvPicPr>
          <p:cNvPr id="8" name="Picture 4" descr="Job] 기술 인터뷰 준비 (예상 질문 모음) :: Per ardua ad astra.">
            <a:extLst>
              <a:ext uri="{FF2B5EF4-FFF2-40B4-BE49-F238E27FC236}">
                <a16:creationId xmlns:a16="http://schemas.microsoft.com/office/drawing/2014/main" id="{14B9F9E0-3027-B432-4874-CA65DDF1FC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t="2633" r="16866" b="10222"/>
          <a:stretch/>
        </p:blipFill>
        <p:spPr bwMode="auto">
          <a:xfrm>
            <a:off x="2384194" y="381000"/>
            <a:ext cx="1556211" cy="647700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78C574-FD67-312D-5A73-EEF10084529D}"/>
              </a:ext>
            </a:extLst>
          </p:cNvPr>
          <p:cNvSpPr txBox="1"/>
          <p:nvPr/>
        </p:nvSpPr>
        <p:spPr>
          <a:xfrm>
            <a:off x="6482889" y="92830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we have a lot of processes that all need to be in RAM?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F9FB5-B556-6108-0DDD-FBA1590C29E5}"/>
              </a:ext>
            </a:extLst>
          </p:cNvPr>
          <p:cNvSpPr/>
          <p:nvPr/>
        </p:nvSpPr>
        <p:spPr>
          <a:xfrm>
            <a:off x="9824311" y="412723"/>
            <a:ext cx="1752600" cy="5786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7CF35-8ECA-6846-9FA1-B99EA162D3E3}"/>
              </a:ext>
            </a:extLst>
          </p:cNvPr>
          <p:cNvSpPr txBox="1"/>
          <p:nvPr/>
        </p:nvSpPr>
        <p:spPr>
          <a:xfrm rot="5400000">
            <a:off x="11028042" y="3476191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RAM (8 GB)</a:t>
            </a:r>
          </a:p>
        </p:txBody>
      </p:sp>
      <p:pic>
        <p:nvPicPr>
          <p:cNvPr id="15" name="Picture 4" descr="Job] 기술 인터뷰 준비 (예상 질문 모음) :: Per ardua ad astra.">
            <a:extLst>
              <a:ext uri="{FF2B5EF4-FFF2-40B4-BE49-F238E27FC236}">
                <a16:creationId xmlns:a16="http://schemas.microsoft.com/office/drawing/2014/main" id="{43B5FAD7-6D10-F1F2-3DA2-C0F501BE47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t="2633" r="16866" b="10222"/>
          <a:stretch/>
        </p:blipFill>
        <p:spPr bwMode="auto">
          <a:xfrm>
            <a:off x="9922506" y="507777"/>
            <a:ext cx="1513293" cy="86382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Job] 기술 인터뷰 준비 (예상 질문 모음) :: Per ardua ad astra.">
            <a:extLst>
              <a:ext uri="{FF2B5EF4-FFF2-40B4-BE49-F238E27FC236}">
                <a16:creationId xmlns:a16="http://schemas.microsoft.com/office/drawing/2014/main" id="{F35EBAD8-0F40-F9F4-EE29-BF43D6D61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t="2633" r="16866" b="10222"/>
          <a:stretch/>
        </p:blipFill>
        <p:spPr bwMode="auto">
          <a:xfrm>
            <a:off x="9941833" y="1600200"/>
            <a:ext cx="1513293" cy="86382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Job] 기술 인터뷰 준비 (예상 질문 모음) :: Per ardua ad astra.">
            <a:extLst>
              <a:ext uri="{FF2B5EF4-FFF2-40B4-BE49-F238E27FC236}">
                <a16:creationId xmlns:a16="http://schemas.microsoft.com/office/drawing/2014/main" id="{1D7916FB-52A6-958B-67FA-4657D274F3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t="2633" r="16866" b="10222"/>
          <a:stretch/>
        </p:blipFill>
        <p:spPr bwMode="auto">
          <a:xfrm>
            <a:off x="9944753" y="2641323"/>
            <a:ext cx="1513293" cy="86382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Job] 기술 인터뷰 준비 (예상 질문 모음) :: Per ardua ad astra.">
            <a:extLst>
              <a:ext uri="{FF2B5EF4-FFF2-40B4-BE49-F238E27FC236}">
                <a16:creationId xmlns:a16="http://schemas.microsoft.com/office/drawing/2014/main" id="{9FB39926-4C2D-190F-234B-2E4ADE6080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t="2633" r="16866" b="10222"/>
          <a:stretch/>
        </p:blipFill>
        <p:spPr bwMode="auto">
          <a:xfrm>
            <a:off x="9941832" y="3683710"/>
            <a:ext cx="1513293" cy="86382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Job] 기술 인터뷰 준비 (예상 질문 모음) :: Per ardua ad astra.">
            <a:extLst>
              <a:ext uri="{FF2B5EF4-FFF2-40B4-BE49-F238E27FC236}">
                <a16:creationId xmlns:a16="http://schemas.microsoft.com/office/drawing/2014/main" id="{85FEB2C5-E25E-A764-7D24-BB5AC7D512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t="2633" r="16866" b="10222"/>
          <a:stretch/>
        </p:blipFill>
        <p:spPr bwMode="auto">
          <a:xfrm>
            <a:off x="9922506" y="4733781"/>
            <a:ext cx="1513293" cy="86382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Job] 기술 인터뷰 준비 (예상 질문 모음) :: Per ardua ad astra.">
            <a:extLst>
              <a:ext uri="{FF2B5EF4-FFF2-40B4-BE49-F238E27FC236}">
                <a16:creationId xmlns:a16="http://schemas.microsoft.com/office/drawing/2014/main" id="{FF658589-0360-4572-05E8-7A0C57007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t="2633" r="16866" b="10222"/>
          <a:stretch/>
        </p:blipFill>
        <p:spPr bwMode="auto">
          <a:xfrm>
            <a:off x="9967781" y="5767220"/>
            <a:ext cx="1513293" cy="863823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0B0CA6-BA74-F59A-2F30-643656401CFB}"/>
              </a:ext>
            </a:extLst>
          </p:cNvPr>
          <p:cNvSpPr txBox="1"/>
          <p:nvPr/>
        </p:nvSpPr>
        <p:spPr>
          <a:xfrm>
            <a:off x="5791200" y="3505146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Virtual Memory</a:t>
            </a:r>
          </a:p>
        </p:txBody>
      </p:sp>
    </p:spTree>
    <p:extLst>
      <p:ext uri="{BB962C8B-B14F-4D97-AF65-F5344CB8AC3E}">
        <p14:creationId xmlns:p14="http://schemas.microsoft.com/office/powerpoint/2010/main" val="167667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AA7A407-FDE2-9EEC-128C-8742DAE2D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20A9385-0053-D8F4-8F48-5EB2826C932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1A97D24-0638-8F7F-7811-9305DF6087D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E3F64DE-065F-F57B-22FA-33BDF680ACA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C81B89C-BAB5-F2F0-F932-3C3868BFE75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3A1457-A817-597D-BAE1-9FEC7FCFB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12AF93-1A7E-79C9-C724-9D42F2F96FAF}"/>
              </a:ext>
            </a:extLst>
          </p:cNvPr>
          <p:cNvSpPr txBox="1"/>
          <p:nvPr/>
        </p:nvSpPr>
        <p:spPr>
          <a:xfrm>
            <a:off x="152400" y="762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Operating Systems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743-A1DA-0A1B-0A5E-8F86EE2E3DC9}"/>
              </a:ext>
            </a:extLst>
          </p:cNvPr>
          <p:cNvSpPr txBox="1"/>
          <p:nvPr/>
        </p:nvSpPr>
        <p:spPr>
          <a:xfrm>
            <a:off x="914400" y="1219200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physical world, the environment of where the crime was committed is a crucial element for how they investigate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The operating system is a piece of software that manages a computer’s hardware and its resources.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E13A2-D54A-7AED-734D-86B32A855642}"/>
              </a:ext>
            </a:extLst>
          </p:cNvPr>
          <p:cNvSpPr txBox="1"/>
          <p:nvPr/>
        </p:nvSpPr>
        <p:spPr>
          <a:xfrm>
            <a:off x="1447801" y="2696528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acts as a middleman between a user and the computer’s resources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ym typeface="Wingdings" panose="05000000000000000000" pitchFamily="2" charset="2"/>
              </a:rPr>
              <a:t>any malicious action typically has to go through the 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vital to understand how the OS works and structures things when responding to an incident</a:t>
            </a:r>
          </a:p>
        </p:txBody>
      </p:sp>
      <p:pic>
        <p:nvPicPr>
          <p:cNvPr id="7" name="Picture 2" descr="Operating system - Wikipedia">
            <a:extLst>
              <a:ext uri="{FF2B5EF4-FFF2-40B4-BE49-F238E27FC236}">
                <a16:creationId xmlns:a16="http://schemas.microsoft.com/office/drawing/2014/main" id="{B6EAECEA-034B-F464-DD10-0F904284D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515" y="76200"/>
            <a:ext cx="396457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062748-65B1-0201-A1D2-63A35F55E2AF}"/>
              </a:ext>
            </a:extLst>
          </p:cNvPr>
          <p:cNvSpPr txBox="1"/>
          <p:nvPr/>
        </p:nvSpPr>
        <p:spPr>
          <a:xfrm>
            <a:off x="990600" y="4246658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OS has artifacts that may be helpful for our investigations!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9EA6E-B689-A3EA-64C1-EF66070D18D0}"/>
              </a:ext>
            </a:extLst>
          </p:cNvPr>
          <p:cNvSpPr txBox="1"/>
          <p:nvPr/>
        </p:nvSpPr>
        <p:spPr>
          <a:xfrm>
            <a:off x="1828800" y="5359543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be working with Windows, but many of these same principles apply for Linux and MacOS</a:t>
            </a:r>
          </a:p>
        </p:txBody>
      </p:sp>
    </p:spTree>
    <p:extLst>
      <p:ext uri="{BB962C8B-B14F-4D97-AF65-F5344CB8AC3E}">
        <p14:creationId xmlns:p14="http://schemas.microsoft.com/office/powerpoint/2010/main" val="1550422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7422A18-5D8B-4B74-8047-4D47BE953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8E70A89-AF49-064B-AB6A-605D77FD0E1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117D8A4-606F-A094-D091-BAC8E02CF28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4E6B2B5-09D0-BAAB-CABC-30506370863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E667F5F-8B95-476D-E64D-7FB1DA5831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5FECE9-FB7F-B29C-FADB-7B22CBDAD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211EED-52E8-17A8-9D41-B60D89C6FD23}"/>
              </a:ext>
            </a:extLst>
          </p:cNvPr>
          <p:cNvSpPr txBox="1"/>
          <p:nvPr/>
        </p:nvSpPr>
        <p:spPr>
          <a:xfrm>
            <a:off x="304800" y="304800"/>
            <a:ext cx="1059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Virtual Memory </a:t>
            </a:r>
            <a:r>
              <a:rPr lang="en-US" dirty="0"/>
              <a:t>is a memory management technique that allows a computer to swap memory pages between RAM and secondary storage (disk)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70E1F-4329-5A13-1CEA-3AE5AF6E9A43}"/>
              </a:ext>
            </a:extLst>
          </p:cNvPr>
          <p:cNvSpPr txBox="1"/>
          <p:nvPr/>
        </p:nvSpPr>
        <p:spPr>
          <a:xfrm>
            <a:off x="381000" y="1371600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address space is split into fixed-size </a:t>
            </a:r>
            <a:r>
              <a:rPr lang="en-US" b="1" dirty="0"/>
              <a:t>pages</a:t>
            </a:r>
          </a:p>
        </p:txBody>
      </p:sp>
      <p:pic>
        <p:nvPicPr>
          <p:cNvPr id="22" name="Picture 4" descr="Job] 기술 인터뷰 준비 (예상 질문 모음) :: Per ardua ad astra.">
            <a:extLst>
              <a:ext uri="{FF2B5EF4-FFF2-40B4-BE49-F238E27FC236}">
                <a16:creationId xmlns:a16="http://schemas.microsoft.com/office/drawing/2014/main" id="{8E2E7D07-CFD6-7176-5D1B-5029294869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t="2633" r="16866" b="10222"/>
          <a:stretch/>
        </p:blipFill>
        <p:spPr bwMode="auto">
          <a:xfrm>
            <a:off x="457200" y="2044200"/>
            <a:ext cx="2895600" cy="3240098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C9AE0F7-A884-F3BC-1BEF-5B3F1109C271}"/>
              </a:ext>
            </a:extLst>
          </p:cNvPr>
          <p:cNvSpPr/>
          <p:nvPr/>
        </p:nvSpPr>
        <p:spPr>
          <a:xfrm>
            <a:off x="457200" y="2089666"/>
            <a:ext cx="2895600" cy="729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40340E-D1D2-B3A6-62F7-F649C78DA02C}"/>
              </a:ext>
            </a:extLst>
          </p:cNvPr>
          <p:cNvSpPr/>
          <p:nvPr/>
        </p:nvSpPr>
        <p:spPr>
          <a:xfrm>
            <a:off x="457200" y="2830424"/>
            <a:ext cx="2895600" cy="8279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FB13FF-7176-3C50-7EB5-C95AEA3F2D71}"/>
              </a:ext>
            </a:extLst>
          </p:cNvPr>
          <p:cNvSpPr/>
          <p:nvPr/>
        </p:nvSpPr>
        <p:spPr>
          <a:xfrm>
            <a:off x="457200" y="3656834"/>
            <a:ext cx="2895600" cy="76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80B63F-B9E5-9C68-85FF-FA816A22F4EB}"/>
              </a:ext>
            </a:extLst>
          </p:cNvPr>
          <p:cNvSpPr/>
          <p:nvPr/>
        </p:nvSpPr>
        <p:spPr>
          <a:xfrm>
            <a:off x="457200" y="4418834"/>
            <a:ext cx="2895600" cy="8389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A08D9A-FA27-317A-4D7D-9ED85A5B2330}"/>
              </a:ext>
            </a:extLst>
          </p:cNvPr>
          <p:cNvSpPr txBox="1"/>
          <p:nvPr/>
        </p:nvSpPr>
        <p:spPr>
          <a:xfrm>
            <a:off x="3375191" y="226986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242164-077F-4C5A-8998-8C98A2640FCA}"/>
              </a:ext>
            </a:extLst>
          </p:cNvPr>
          <p:cNvSpPr txBox="1"/>
          <p:nvPr/>
        </p:nvSpPr>
        <p:spPr>
          <a:xfrm>
            <a:off x="3375191" y="30047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A3B2EC-80ED-C3AA-23EF-59E9F3C9CF7F}"/>
              </a:ext>
            </a:extLst>
          </p:cNvPr>
          <p:cNvSpPr txBox="1"/>
          <p:nvPr/>
        </p:nvSpPr>
        <p:spPr>
          <a:xfrm>
            <a:off x="3363426" y="381905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260DB8-BD40-448B-DE72-A24F17820C9E}"/>
              </a:ext>
            </a:extLst>
          </p:cNvPr>
          <p:cNvSpPr txBox="1"/>
          <p:nvPr/>
        </p:nvSpPr>
        <p:spPr>
          <a:xfrm>
            <a:off x="3429000" y="463337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4</a:t>
            </a:r>
          </a:p>
        </p:txBody>
      </p:sp>
    </p:spTree>
    <p:extLst>
      <p:ext uri="{BB962C8B-B14F-4D97-AF65-F5344CB8AC3E}">
        <p14:creationId xmlns:p14="http://schemas.microsoft.com/office/powerpoint/2010/main" val="874829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C9036C7-17A4-A210-CC42-34B42FB17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45BDCEE-AC22-4C14-DA1F-B94440A9366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B13827E-7E0A-EF6D-4C51-904695B6047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01D3DF7-D0AE-C3AE-58EC-266E2DBC453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FC31E50-4A76-B520-DDA2-B35B7A7871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D6C247-31E7-EF93-B5EE-DEF82DB39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55C3CC-CB15-937D-2764-B1F78B69A85B}"/>
              </a:ext>
            </a:extLst>
          </p:cNvPr>
          <p:cNvSpPr txBox="1"/>
          <p:nvPr/>
        </p:nvSpPr>
        <p:spPr>
          <a:xfrm>
            <a:off x="304800" y="304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Virtual Memory </a:t>
            </a:r>
            <a:r>
              <a:rPr lang="en-US" dirty="0"/>
              <a:t>is a memory management technique that allows a computer to swap memory pages between RAM and secondary storage (disk)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BF1532-64DA-6FF5-F03A-9959BB90446A}"/>
              </a:ext>
            </a:extLst>
          </p:cNvPr>
          <p:cNvSpPr txBox="1"/>
          <p:nvPr/>
        </p:nvSpPr>
        <p:spPr>
          <a:xfrm>
            <a:off x="381000" y="1371600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address space is split into fixed-size </a:t>
            </a:r>
            <a:r>
              <a:rPr lang="en-US" b="1" dirty="0"/>
              <a:t>pages</a:t>
            </a:r>
          </a:p>
        </p:txBody>
      </p:sp>
      <p:pic>
        <p:nvPicPr>
          <p:cNvPr id="22" name="Picture 4" descr="Job] 기술 인터뷰 준비 (예상 질문 모음) :: Per ardua ad astra.">
            <a:extLst>
              <a:ext uri="{FF2B5EF4-FFF2-40B4-BE49-F238E27FC236}">
                <a16:creationId xmlns:a16="http://schemas.microsoft.com/office/drawing/2014/main" id="{15CBA02F-29A1-CBA1-C76A-DA7E8635E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t="2633" r="16866" b="10222"/>
          <a:stretch/>
        </p:blipFill>
        <p:spPr bwMode="auto">
          <a:xfrm>
            <a:off x="457200" y="2044200"/>
            <a:ext cx="2895600" cy="3240098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242EF8E-1407-5BD0-DA5C-5DB3EF5CB04A}"/>
              </a:ext>
            </a:extLst>
          </p:cNvPr>
          <p:cNvSpPr/>
          <p:nvPr/>
        </p:nvSpPr>
        <p:spPr>
          <a:xfrm>
            <a:off x="457200" y="2089666"/>
            <a:ext cx="2895600" cy="729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CAEF88-19EF-4DBE-719D-F8863F7846D1}"/>
              </a:ext>
            </a:extLst>
          </p:cNvPr>
          <p:cNvSpPr/>
          <p:nvPr/>
        </p:nvSpPr>
        <p:spPr>
          <a:xfrm>
            <a:off x="457200" y="2830424"/>
            <a:ext cx="2895600" cy="8279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937BBE-B928-B538-FF5D-CFF4739056E2}"/>
              </a:ext>
            </a:extLst>
          </p:cNvPr>
          <p:cNvSpPr/>
          <p:nvPr/>
        </p:nvSpPr>
        <p:spPr>
          <a:xfrm>
            <a:off x="457200" y="3656834"/>
            <a:ext cx="2895600" cy="76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8AE465-F053-732D-9DC7-3EAC0A489196}"/>
              </a:ext>
            </a:extLst>
          </p:cNvPr>
          <p:cNvSpPr/>
          <p:nvPr/>
        </p:nvSpPr>
        <p:spPr>
          <a:xfrm>
            <a:off x="457200" y="4418834"/>
            <a:ext cx="2895600" cy="8389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4E00F8-C5AF-88E4-DDFF-0B010F1A5CAD}"/>
              </a:ext>
            </a:extLst>
          </p:cNvPr>
          <p:cNvSpPr txBox="1"/>
          <p:nvPr/>
        </p:nvSpPr>
        <p:spPr>
          <a:xfrm>
            <a:off x="3375191" y="226986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A0D2F0-0F58-5394-E1BA-68C08BC15DF3}"/>
              </a:ext>
            </a:extLst>
          </p:cNvPr>
          <p:cNvSpPr txBox="1"/>
          <p:nvPr/>
        </p:nvSpPr>
        <p:spPr>
          <a:xfrm>
            <a:off x="3375191" y="30047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4EFBC0-FE7C-3CC2-4E4B-F935985A3845}"/>
              </a:ext>
            </a:extLst>
          </p:cNvPr>
          <p:cNvSpPr txBox="1"/>
          <p:nvPr/>
        </p:nvSpPr>
        <p:spPr>
          <a:xfrm>
            <a:off x="3363426" y="381905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FA216C-EE61-785A-7DF4-E19100E14EF0}"/>
              </a:ext>
            </a:extLst>
          </p:cNvPr>
          <p:cNvSpPr txBox="1"/>
          <p:nvPr/>
        </p:nvSpPr>
        <p:spPr>
          <a:xfrm>
            <a:off x="3429000" y="463337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2C8533-3083-EACC-21BD-712C4D0B8FD2}"/>
              </a:ext>
            </a:extLst>
          </p:cNvPr>
          <p:cNvSpPr/>
          <p:nvPr/>
        </p:nvSpPr>
        <p:spPr>
          <a:xfrm>
            <a:off x="9612147" y="480689"/>
            <a:ext cx="1752600" cy="5786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ABDAF-9705-309D-D252-0EA98F94786D}"/>
              </a:ext>
            </a:extLst>
          </p:cNvPr>
          <p:cNvSpPr txBox="1"/>
          <p:nvPr/>
        </p:nvSpPr>
        <p:spPr>
          <a:xfrm rot="5400000">
            <a:off x="10815878" y="354415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RAM (8 GB)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217520-D433-958C-C028-E5F1F8557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0382" y="2259191"/>
            <a:ext cx="1752600" cy="4530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7E9404-BF77-5B5C-4880-7D611EAAE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0341" y="1394622"/>
            <a:ext cx="1786547" cy="540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ED37DD-737B-E9C4-B963-9B7A03A670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0341" y="3962400"/>
            <a:ext cx="1752600" cy="4906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C25B5A-09D3-166A-114D-0FF5790CF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0382" y="3140593"/>
            <a:ext cx="1776130" cy="5236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9A2C60-0BC9-AAB8-64C6-70C084E01EE5}"/>
              </a:ext>
            </a:extLst>
          </p:cNvPr>
          <p:cNvSpPr txBox="1"/>
          <p:nvPr/>
        </p:nvSpPr>
        <p:spPr>
          <a:xfrm>
            <a:off x="6728216" y="2139261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Pages may be scattered throughout memory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A4A8C9-C3C5-94E7-D3BB-4700ADF6C6AF}"/>
              </a:ext>
            </a:extLst>
          </p:cNvPr>
          <p:cNvSpPr/>
          <p:nvPr/>
        </p:nvSpPr>
        <p:spPr>
          <a:xfrm>
            <a:off x="9610341" y="2712227"/>
            <a:ext cx="1742640" cy="428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page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7549C03-99C4-68F0-B9AC-A8D57BF90FA4}"/>
              </a:ext>
            </a:extLst>
          </p:cNvPr>
          <p:cNvSpPr/>
          <p:nvPr/>
        </p:nvSpPr>
        <p:spPr>
          <a:xfrm>
            <a:off x="9622108" y="3663492"/>
            <a:ext cx="1742640" cy="428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page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6B53246-A64D-E16C-1483-BACF7A173ABB}"/>
              </a:ext>
            </a:extLst>
          </p:cNvPr>
          <p:cNvSpPr/>
          <p:nvPr/>
        </p:nvSpPr>
        <p:spPr>
          <a:xfrm>
            <a:off x="9600381" y="1849605"/>
            <a:ext cx="1742640" cy="428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page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5DD0E0E-C869-CFFF-A206-1F6F071700CB}"/>
              </a:ext>
            </a:extLst>
          </p:cNvPr>
          <p:cNvSpPr/>
          <p:nvPr/>
        </p:nvSpPr>
        <p:spPr>
          <a:xfrm>
            <a:off x="9622108" y="4466929"/>
            <a:ext cx="1742640" cy="428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page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13F4292-8D48-B73B-26D0-259098DBD67B}"/>
              </a:ext>
            </a:extLst>
          </p:cNvPr>
          <p:cNvSpPr/>
          <p:nvPr/>
        </p:nvSpPr>
        <p:spPr>
          <a:xfrm>
            <a:off x="9627990" y="4917071"/>
            <a:ext cx="1742640" cy="428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page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973B38F-584F-97ED-D65B-EA93FAE83B1C}"/>
              </a:ext>
            </a:extLst>
          </p:cNvPr>
          <p:cNvSpPr/>
          <p:nvPr/>
        </p:nvSpPr>
        <p:spPr>
          <a:xfrm>
            <a:off x="9632294" y="956787"/>
            <a:ext cx="1742640" cy="428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page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24A1921-B2CF-5791-9E7D-6CA737AD7267}"/>
              </a:ext>
            </a:extLst>
          </p:cNvPr>
          <p:cNvSpPr/>
          <p:nvPr/>
        </p:nvSpPr>
        <p:spPr>
          <a:xfrm>
            <a:off x="9632294" y="502073"/>
            <a:ext cx="1742640" cy="428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page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867B496-1BAB-C6EE-531A-DEF5A46DA983}"/>
              </a:ext>
            </a:extLst>
          </p:cNvPr>
          <p:cNvSpPr/>
          <p:nvPr/>
        </p:nvSpPr>
        <p:spPr>
          <a:xfrm>
            <a:off x="9610341" y="5347392"/>
            <a:ext cx="1742640" cy="428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page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5EFAF0B-8CE8-6E1E-9B86-DA5238B120DA}"/>
              </a:ext>
            </a:extLst>
          </p:cNvPr>
          <p:cNvSpPr/>
          <p:nvPr/>
        </p:nvSpPr>
        <p:spPr>
          <a:xfrm>
            <a:off x="9625049" y="5804077"/>
            <a:ext cx="1742640" cy="428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page</a:t>
            </a:r>
          </a:p>
        </p:txBody>
      </p:sp>
    </p:spTree>
    <p:extLst>
      <p:ext uri="{BB962C8B-B14F-4D97-AF65-F5344CB8AC3E}">
        <p14:creationId xmlns:p14="http://schemas.microsoft.com/office/powerpoint/2010/main" val="2976993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B9AC15E-DFE6-028B-EB1E-E3AD35539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1903620-A37E-0FF1-32AD-0BF2BB8B863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D4D46D7-373B-933C-0B9F-D8946441C56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4AA4721-E1E3-BC61-A132-437932A31F8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99CEA0E-EE8D-CB0A-F6F0-CB0770AD758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569C1E-C03A-2285-CD5E-480471F69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0706C1-F9D2-9630-3870-5E3748E2FC31}"/>
              </a:ext>
            </a:extLst>
          </p:cNvPr>
          <p:cNvSpPr txBox="1"/>
          <p:nvPr/>
        </p:nvSpPr>
        <p:spPr>
          <a:xfrm>
            <a:off x="304800" y="304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Virtual Memory </a:t>
            </a:r>
            <a:r>
              <a:rPr lang="en-US" dirty="0"/>
              <a:t>is a memory management technique that allows a computer to swap memory pages between RAM and secondary storage (disk)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51713E-F3A7-8684-3CAB-7200C25B6C71}"/>
              </a:ext>
            </a:extLst>
          </p:cNvPr>
          <p:cNvSpPr txBox="1"/>
          <p:nvPr/>
        </p:nvSpPr>
        <p:spPr>
          <a:xfrm>
            <a:off x="381000" y="1371600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address space is split into fixed-size </a:t>
            </a:r>
            <a:r>
              <a:rPr lang="en-US" b="1" dirty="0"/>
              <a:t>pages</a:t>
            </a:r>
          </a:p>
        </p:txBody>
      </p:sp>
      <p:pic>
        <p:nvPicPr>
          <p:cNvPr id="22" name="Picture 4" descr="Job] 기술 인터뷰 준비 (예상 질문 모음) :: Per ardua ad astra.">
            <a:extLst>
              <a:ext uri="{FF2B5EF4-FFF2-40B4-BE49-F238E27FC236}">
                <a16:creationId xmlns:a16="http://schemas.microsoft.com/office/drawing/2014/main" id="{F03FAB69-F637-1E91-7479-6D29ED64B6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t="2633" r="16866" b="10222"/>
          <a:stretch/>
        </p:blipFill>
        <p:spPr bwMode="auto">
          <a:xfrm>
            <a:off x="457200" y="2044200"/>
            <a:ext cx="2895600" cy="3240098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437A48B-E8C8-F8E2-B633-A1A156EE5D64}"/>
              </a:ext>
            </a:extLst>
          </p:cNvPr>
          <p:cNvSpPr/>
          <p:nvPr/>
        </p:nvSpPr>
        <p:spPr>
          <a:xfrm>
            <a:off x="457200" y="2089666"/>
            <a:ext cx="2895600" cy="729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B763A0-B0BE-87DB-DC22-C923819E2EEC}"/>
              </a:ext>
            </a:extLst>
          </p:cNvPr>
          <p:cNvSpPr/>
          <p:nvPr/>
        </p:nvSpPr>
        <p:spPr>
          <a:xfrm>
            <a:off x="457200" y="2830424"/>
            <a:ext cx="2895600" cy="8279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957DEB-CD3B-103C-DBA5-7F3CDB22BFAC}"/>
              </a:ext>
            </a:extLst>
          </p:cNvPr>
          <p:cNvSpPr/>
          <p:nvPr/>
        </p:nvSpPr>
        <p:spPr>
          <a:xfrm>
            <a:off x="457200" y="3656834"/>
            <a:ext cx="2895600" cy="76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27AD39-A777-159E-3365-6BC24BEDB1B5}"/>
              </a:ext>
            </a:extLst>
          </p:cNvPr>
          <p:cNvSpPr/>
          <p:nvPr/>
        </p:nvSpPr>
        <p:spPr>
          <a:xfrm>
            <a:off x="457200" y="4418834"/>
            <a:ext cx="2895600" cy="8389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9226AD-4DC2-7D86-6837-DE632C919106}"/>
              </a:ext>
            </a:extLst>
          </p:cNvPr>
          <p:cNvSpPr txBox="1"/>
          <p:nvPr/>
        </p:nvSpPr>
        <p:spPr>
          <a:xfrm>
            <a:off x="3375191" y="226986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A8B1DD-F21E-D87B-F751-F8F7DCFE22F4}"/>
              </a:ext>
            </a:extLst>
          </p:cNvPr>
          <p:cNvSpPr txBox="1"/>
          <p:nvPr/>
        </p:nvSpPr>
        <p:spPr>
          <a:xfrm>
            <a:off x="3375191" y="30047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06D9E5-B877-1630-6EEC-560F71C5EB6F}"/>
              </a:ext>
            </a:extLst>
          </p:cNvPr>
          <p:cNvSpPr txBox="1"/>
          <p:nvPr/>
        </p:nvSpPr>
        <p:spPr>
          <a:xfrm>
            <a:off x="3363426" y="381905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518E84-2726-A7A7-371E-5BC20F8FCDAB}"/>
              </a:ext>
            </a:extLst>
          </p:cNvPr>
          <p:cNvSpPr txBox="1"/>
          <p:nvPr/>
        </p:nvSpPr>
        <p:spPr>
          <a:xfrm>
            <a:off x="3429000" y="463337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59438C-CE7E-DDB7-AF2C-54F163FF99A9}"/>
              </a:ext>
            </a:extLst>
          </p:cNvPr>
          <p:cNvSpPr/>
          <p:nvPr/>
        </p:nvSpPr>
        <p:spPr>
          <a:xfrm>
            <a:off x="9612147" y="480689"/>
            <a:ext cx="1752600" cy="5786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E4847-5FB7-3CF0-377B-3CD00AC6482A}"/>
              </a:ext>
            </a:extLst>
          </p:cNvPr>
          <p:cNvSpPr txBox="1"/>
          <p:nvPr/>
        </p:nvSpPr>
        <p:spPr>
          <a:xfrm rot="5400000">
            <a:off x="10815878" y="354415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RAM (8 GB)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EDFDD5-AA87-C84D-B81F-8F0A3FEEF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0382" y="2259191"/>
            <a:ext cx="1752600" cy="4530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CD4256-0F7F-EDFD-3412-1C67F4FC3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0341" y="1394622"/>
            <a:ext cx="1786547" cy="540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27DB08-2122-3F38-599D-2D2D7D4703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0341" y="3962400"/>
            <a:ext cx="1752600" cy="4906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8FD8EF-9CD6-313A-AB01-F53F79CA2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0382" y="3140593"/>
            <a:ext cx="1776130" cy="5236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DA3C14-76BB-9687-D4DB-2EE7270B6B93}"/>
              </a:ext>
            </a:extLst>
          </p:cNvPr>
          <p:cNvSpPr txBox="1"/>
          <p:nvPr/>
        </p:nvSpPr>
        <p:spPr>
          <a:xfrm>
            <a:off x="6728216" y="2139261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Pages may be scattered throughout memory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EC21E08-D813-E04B-330B-6BFCC0725B43}"/>
              </a:ext>
            </a:extLst>
          </p:cNvPr>
          <p:cNvSpPr/>
          <p:nvPr/>
        </p:nvSpPr>
        <p:spPr>
          <a:xfrm>
            <a:off x="9610341" y="2712227"/>
            <a:ext cx="1742640" cy="428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page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E817915-7F05-6CDF-4FA2-FF922481A3CE}"/>
              </a:ext>
            </a:extLst>
          </p:cNvPr>
          <p:cNvSpPr/>
          <p:nvPr/>
        </p:nvSpPr>
        <p:spPr>
          <a:xfrm>
            <a:off x="9622108" y="3663492"/>
            <a:ext cx="1742640" cy="428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page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DEB90D8-382C-7EC9-1C5F-61941405F014}"/>
              </a:ext>
            </a:extLst>
          </p:cNvPr>
          <p:cNvSpPr/>
          <p:nvPr/>
        </p:nvSpPr>
        <p:spPr>
          <a:xfrm>
            <a:off x="9600381" y="1849605"/>
            <a:ext cx="1742640" cy="428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page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6A9A40E-00CA-CB63-570E-3F73B378A540}"/>
              </a:ext>
            </a:extLst>
          </p:cNvPr>
          <p:cNvSpPr/>
          <p:nvPr/>
        </p:nvSpPr>
        <p:spPr>
          <a:xfrm>
            <a:off x="9622108" y="4466929"/>
            <a:ext cx="1742640" cy="428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page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C322D3-3DE8-BA65-6B04-90459A08D544}"/>
              </a:ext>
            </a:extLst>
          </p:cNvPr>
          <p:cNvSpPr/>
          <p:nvPr/>
        </p:nvSpPr>
        <p:spPr>
          <a:xfrm>
            <a:off x="9627990" y="4917071"/>
            <a:ext cx="1742640" cy="428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page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F638FD5-8A75-BA84-E75A-9ECD16B839BB}"/>
              </a:ext>
            </a:extLst>
          </p:cNvPr>
          <p:cNvSpPr/>
          <p:nvPr/>
        </p:nvSpPr>
        <p:spPr>
          <a:xfrm>
            <a:off x="9632294" y="956787"/>
            <a:ext cx="1742640" cy="428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page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E44EA9F-F6B3-5F09-0DF4-76C9289DD803}"/>
              </a:ext>
            </a:extLst>
          </p:cNvPr>
          <p:cNvSpPr/>
          <p:nvPr/>
        </p:nvSpPr>
        <p:spPr>
          <a:xfrm>
            <a:off x="9632294" y="502073"/>
            <a:ext cx="1742640" cy="428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page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6F17567-C2A1-A2C9-F236-E3063ED49336}"/>
              </a:ext>
            </a:extLst>
          </p:cNvPr>
          <p:cNvSpPr/>
          <p:nvPr/>
        </p:nvSpPr>
        <p:spPr>
          <a:xfrm>
            <a:off x="9610341" y="5347392"/>
            <a:ext cx="1742640" cy="428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page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15B6B5C-9E29-378C-69C3-AD0BF52FC789}"/>
              </a:ext>
            </a:extLst>
          </p:cNvPr>
          <p:cNvSpPr/>
          <p:nvPr/>
        </p:nvSpPr>
        <p:spPr>
          <a:xfrm>
            <a:off x="9625049" y="5804077"/>
            <a:ext cx="1742640" cy="428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page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1FBEEE-49A1-8078-36A1-ACC2217A7DB8}"/>
              </a:ext>
            </a:extLst>
          </p:cNvPr>
          <p:cNvSpPr/>
          <p:nvPr/>
        </p:nvSpPr>
        <p:spPr>
          <a:xfrm>
            <a:off x="5791200" y="4637031"/>
            <a:ext cx="1742640" cy="4283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69CF57-E920-C65B-6F54-033F46FEE25C}"/>
              </a:ext>
            </a:extLst>
          </p:cNvPr>
          <p:cNvSpPr txBox="1"/>
          <p:nvPr/>
        </p:nvSpPr>
        <p:spPr>
          <a:xfrm>
            <a:off x="5486400" y="3593709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a new page needs to be added into 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4D472-ECE6-E7B0-5ABF-832891329B0A}"/>
              </a:ext>
            </a:extLst>
          </p:cNvPr>
          <p:cNvSpPr txBox="1"/>
          <p:nvPr/>
        </p:nvSpPr>
        <p:spPr>
          <a:xfrm>
            <a:off x="5453498" y="5200763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OS will determine which page to remove from RAM and swap into secondary storage</a:t>
            </a:r>
          </a:p>
        </p:txBody>
      </p:sp>
    </p:spTree>
    <p:extLst>
      <p:ext uri="{BB962C8B-B14F-4D97-AF65-F5344CB8AC3E}">
        <p14:creationId xmlns:p14="http://schemas.microsoft.com/office/powerpoint/2010/main" val="3410205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DFB7D64-338A-8D8C-9FCA-661B2ACF5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A69DEEB-F13D-7DAE-8285-565E018E3A6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BB68D53-869A-795C-1A6D-ED477ED9C7C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D661677-E2A9-01B1-18C7-4AEB1192D37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06DF466-1BBF-D80A-EB79-2B9F71D075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359166-8476-5E01-C171-A613A6DE3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B7CD67-98D9-1934-ABAD-4EC4FBC2911E}"/>
              </a:ext>
            </a:extLst>
          </p:cNvPr>
          <p:cNvSpPr txBox="1"/>
          <p:nvPr/>
        </p:nvSpPr>
        <p:spPr>
          <a:xfrm>
            <a:off x="304800" y="304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Virtual Memory </a:t>
            </a:r>
            <a:r>
              <a:rPr lang="en-US" dirty="0"/>
              <a:t>is a memory management technique that allows a computer to swap memory pages between RAM and secondary storage (disk)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98E727-B092-B9F4-58B6-03354F713456}"/>
              </a:ext>
            </a:extLst>
          </p:cNvPr>
          <p:cNvSpPr txBox="1"/>
          <p:nvPr/>
        </p:nvSpPr>
        <p:spPr>
          <a:xfrm>
            <a:off x="381000" y="1371600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address space is split into fixed-size </a:t>
            </a:r>
            <a:r>
              <a:rPr lang="en-US" b="1" dirty="0"/>
              <a:t>pages</a:t>
            </a:r>
          </a:p>
        </p:txBody>
      </p:sp>
      <p:pic>
        <p:nvPicPr>
          <p:cNvPr id="22" name="Picture 4" descr="Job] 기술 인터뷰 준비 (예상 질문 모음) :: Per ardua ad astra.">
            <a:extLst>
              <a:ext uri="{FF2B5EF4-FFF2-40B4-BE49-F238E27FC236}">
                <a16:creationId xmlns:a16="http://schemas.microsoft.com/office/drawing/2014/main" id="{2B64BCBD-4F50-9B60-3DC6-6BC1FE8DB6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t="2633" r="16866" b="10222"/>
          <a:stretch/>
        </p:blipFill>
        <p:spPr bwMode="auto">
          <a:xfrm>
            <a:off x="457200" y="2044200"/>
            <a:ext cx="2895600" cy="3240098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81A804F-57CB-9561-CAAD-0E40BDD43226}"/>
              </a:ext>
            </a:extLst>
          </p:cNvPr>
          <p:cNvSpPr/>
          <p:nvPr/>
        </p:nvSpPr>
        <p:spPr>
          <a:xfrm>
            <a:off x="457200" y="2089666"/>
            <a:ext cx="2895600" cy="729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FB7850-666F-0FF4-B823-700D25720AAA}"/>
              </a:ext>
            </a:extLst>
          </p:cNvPr>
          <p:cNvSpPr/>
          <p:nvPr/>
        </p:nvSpPr>
        <p:spPr>
          <a:xfrm>
            <a:off x="457200" y="2830424"/>
            <a:ext cx="2895600" cy="8279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074F41-E88B-2041-1A44-F28C3A88F677}"/>
              </a:ext>
            </a:extLst>
          </p:cNvPr>
          <p:cNvSpPr/>
          <p:nvPr/>
        </p:nvSpPr>
        <p:spPr>
          <a:xfrm>
            <a:off x="457200" y="3656834"/>
            <a:ext cx="2895600" cy="76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AE9643-7E92-8FC2-6F6D-EF82C66DA5EE}"/>
              </a:ext>
            </a:extLst>
          </p:cNvPr>
          <p:cNvSpPr/>
          <p:nvPr/>
        </p:nvSpPr>
        <p:spPr>
          <a:xfrm>
            <a:off x="457200" y="4418834"/>
            <a:ext cx="2895600" cy="8389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A28467-9D2D-6C30-AFA1-C08BA218FA0F}"/>
              </a:ext>
            </a:extLst>
          </p:cNvPr>
          <p:cNvSpPr txBox="1"/>
          <p:nvPr/>
        </p:nvSpPr>
        <p:spPr>
          <a:xfrm>
            <a:off x="3375191" y="226986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0E9E26-B562-8EBD-5446-F903FFAEE4D5}"/>
              </a:ext>
            </a:extLst>
          </p:cNvPr>
          <p:cNvSpPr txBox="1"/>
          <p:nvPr/>
        </p:nvSpPr>
        <p:spPr>
          <a:xfrm>
            <a:off x="3375191" y="30047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6016C6-EF9E-1907-58F8-1577232E3069}"/>
              </a:ext>
            </a:extLst>
          </p:cNvPr>
          <p:cNvSpPr txBox="1"/>
          <p:nvPr/>
        </p:nvSpPr>
        <p:spPr>
          <a:xfrm>
            <a:off x="3363426" y="381905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9A019C-8609-BE37-C91A-1A3C02A43AB6}"/>
              </a:ext>
            </a:extLst>
          </p:cNvPr>
          <p:cNvSpPr txBox="1"/>
          <p:nvPr/>
        </p:nvSpPr>
        <p:spPr>
          <a:xfrm>
            <a:off x="3429000" y="463337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7899D0-6080-51E3-6646-244354626625}"/>
              </a:ext>
            </a:extLst>
          </p:cNvPr>
          <p:cNvSpPr/>
          <p:nvPr/>
        </p:nvSpPr>
        <p:spPr>
          <a:xfrm>
            <a:off x="9612147" y="480689"/>
            <a:ext cx="1752600" cy="57867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83F03-9F12-CCFA-480C-90DA87E0C60D}"/>
              </a:ext>
            </a:extLst>
          </p:cNvPr>
          <p:cNvSpPr txBox="1"/>
          <p:nvPr/>
        </p:nvSpPr>
        <p:spPr>
          <a:xfrm rot="5400000">
            <a:off x="10815878" y="354415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RAM (8 GB)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BB1F6A-A3E7-F8CA-2951-00CF069D5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341" y="1394622"/>
            <a:ext cx="1786547" cy="5409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1B7C00-A28A-36F2-06CA-56924EEB9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0341" y="3962400"/>
            <a:ext cx="1752600" cy="4906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7A2F7C-0707-5A24-9537-2F9DBADFF3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0382" y="3140593"/>
            <a:ext cx="1776130" cy="52363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4925BCC-2848-3E24-C704-7E39BE31C16B}"/>
              </a:ext>
            </a:extLst>
          </p:cNvPr>
          <p:cNvSpPr/>
          <p:nvPr/>
        </p:nvSpPr>
        <p:spPr>
          <a:xfrm>
            <a:off x="9610341" y="2712227"/>
            <a:ext cx="1742640" cy="428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page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3FE741-446C-3891-A1F5-8D92ED00A14E}"/>
              </a:ext>
            </a:extLst>
          </p:cNvPr>
          <p:cNvSpPr/>
          <p:nvPr/>
        </p:nvSpPr>
        <p:spPr>
          <a:xfrm>
            <a:off x="9622108" y="3663492"/>
            <a:ext cx="1742640" cy="428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page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4769AA-C6EA-A3E9-FBC1-7A2E89339F58}"/>
              </a:ext>
            </a:extLst>
          </p:cNvPr>
          <p:cNvSpPr/>
          <p:nvPr/>
        </p:nvSpPr>
        <p:spPr>
          <a:xfrm>
            <a:off x="9600381" y="1849605"/>
            <a:ext cx="1742640" cy="428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page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AD0F1B5-7A28-20D2-6B29-EE0C54FD489B}"/>
              </a:ext>
            </a:extLst>
          </p:cNvPr>
          <p:cNvSpPr/>
          <p:nvPr/>
        </p:nvSpPr>
        <p:spPr>
          <a:xfrm>
            <a:off x="9622108" y="4466929"/>
            <a:ext cx="1742640" cy="428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page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3F45250-53E6-C83B-11EF-B68ED4249174}"/>
              </a:ext>
            </a:extLst>
          </p:cNvPr>
          <p:cNvSpPr/>
          <p:nvPr/>
        </p:nvSpPr>
        <p:spPr>
          <a:xfrm>
            <a:off x="9627990" y="4917071"/>
            <a:ext cx="1742640" cy="428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page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D78290C-2D1C-5C57-9BF6-9E72FBBDC1F2}"/>
              </a:ext>
            </a:extLst>
          </p:cNvPr>
          <p:cNvSpPr/>
          <p:nvPr/>
        </p:nvSpPr>
        <p:spPr>
          <a:xfrm>
            <a:off x="9632294" y="956787"/>
            <a:ext cx="1742640" cy="428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page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2224059-B353-50B4-20F1-9DDDA7839246}"/>
              </a:ext>
            </a:extLst>
          </p:cNvPr>
          <p:cNvSpPr/>
          <p:nvPr/>
        </p:nvSpPr>
        <p:spPr>
          <a:xfrm>
            <a:off x="9632294" y="502073"/>
            <a:ext cx="1742640" cy="428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page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EB9208E-306C-9236-DC02-F62CEDBCD8D5}"/>
              </a:ext>
            </a:extLst>
          </p:cNvPr>
          <p:cNvSpPr/>
          <p:nvPr/>
        </p:nvSpPr>
        <p:spPr>
          <a:xfrm>
            <a:off x="9610341" y="5347392"/>
            <a:ext cx="1742640" cy="428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page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62186C6-7654-7810-6A03-5422818323DC}"/>
              </a:ext>
            </a:extLst>
          </p:cNvPr>
          <p:cNvSpPr/>
          <p:nvPr/>
        </p:nvSpPr>
        <p:spPr>
          <a:xfrm>
            <a:off x="9625049" y="5804077"/>
            <a:ext cx="1742640" cy="4283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page</a:t>
            </a:r>
          </a:p>
        </p:txBody>
      </p:sp>
      <p:pic>
        <p:nvPicPr>
          <p:cNvPr id="37" name="Graphic 36" descr="Database outline">
            <a:extLst>
              <a:ext uri="{FF2B5EF4-FFF2-40B4-BE49-F238E27FC236}">
                <a16:creationId xmlns:a16="http://schemas.microsoft.com/office/drawing/2014/main" id="{9026D31D-BFD5-9A0E-37AF-F6C695FE53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19800" y="1849605"/>
            <a:ext cx="1600200" cy="16002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264F026-EC8A-98F1-9808-47E0D4512C8C}"/>
              </a:ext>
            </a:extLst>
          </p:cNvPr>
          <p:cNvSpPr txBox="1"/>
          <p:nvPr/>
        </p:nvSpPr>
        <p:spPr>
          <a:xfrm>
            <a:off x="6473070" y="166394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DD40DEE-51B9-838F-A5D7-EEFAE98B3198}"/>
              </a:ext>
            </a:extLst>
          </p:cNvPr>
          <p:cNvSpPr/>
          <p:nvPr/>
        </p:nvSpPr>
        <p:spPr>
          <a:xfrm>
            <a:off x="9617127" y="2262085"/>
            <a:ext cx="1742640" cy="4283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dummy page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FD25085-C9E1-B34F-397F-8443C6E572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3523" y="2337842"/>
            <a:ext cx="1752600" cy="4530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81917FD-D911-203B-1C0F-A2E5BF53B342}"/>
                  </a:ext>
                </a:extLst>
              </p14:cNvPr>
              <p14:cNvContentPartPr/>
              <p14:nvPr/>
            </p14:nvContentPartPr>
            <p14:xfrm>
              <a:off x="7735271" y="2166473"/>
              <a:ext cx="1708560" cy="283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81917FD-D911-203B-1C0F-A2E5BF53B3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29151" y="2160353"/>
                <a:ext cx="17208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806411E-6F20-141B-8D0F-ABD7DC7B7F99}"/>
                  </a:ext>
                </a:extLst>
              </p14:cNvPr>
              <p14:cNvContentPartPr/>
              <p14:nvPr/>
            </p14:nvContentPartPr>
            <p14:xfrm>
              <a:off x="7723031" y="2604233"/>
              <a:ext cx="1741680" cy="330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806411E-6F20-141B-8D0F-ABD7DC7B7F9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16911" y="2598113"/>
                <a:ext cx="1753920" cy="343080"/>
              </a:xfrm>
              <a:prstGeom prst="rect">
                <a:avLst/>
              </a:prstGeom>
            </p:spPr>
          </p:pic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9155CC6-47AD-3A23-19B3-E407910A48CD}"/>
              </a:ext>
            </a:extLst>
          </p:cNvPr>
          <p:cNvSpPr txBox="1"/>
          <p:nvPr/>
        </p:nvSpPr>
        <p:spPr>
          <a:xfrm>
            <a:off x="5559880" y="4422107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demand paging will swap unused pages from RAM to Disk</a:t>
            </a:r>
          </a:p>
        </p:txBody>
      </p:sp>
    </p:spTree>
    <p:extLst>
      <p:ext uri="{BB962C8B-B14F-4D97-AF65-F5344CB8AC3E}">
        <p14:creationId xmlns:p14="http://schemas.microsoft.com/office/powerpoint/2010/main" val="2557982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7FC746A-21D3-1C55-9EDD-501CCFB16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F45C36-5218-77DB-44C1-06BFDE230E9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DC7A9E9-87D4-48E5-71B0-B355B3C055C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8F3BA9D-8095-F73E-5044-8F4581D5343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A73766C-FFAD-8B30-A00F-65A6972862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AB0DE9-F6A1-3DEB-C53E-F893E2E4F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C97E8C-DE27-2D66-6E27-F3D293FE1DCA}"/>
              </a:ext>
            </a:extLst>
          </p:cNvPr>
          <p:cNvSpPr txBox="1"/>
          <p:nvPr/>
        </p:nvSpPr>
        <p:spPr>
          <a:xfrm>
            <a:off x="304800" y="304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Virtual Memory </a:t>
            </a:r>
            <a:r>
              <a:rPr lang="en-US" dirty="0"/>
              <a:t>is a memory management technique that allows a computer to swap memory pages between RAM and secondary storage (disk)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381D57-3B35-C61F-A082-806FE56A5F9F}"/>
              </a:ext>
            </a:extLst>
          </p:cNvPr>
          <p:cNvSpPr txBox="1"/>
          <p:nvPr/>
        </p:nvSpPr>
        <p:spPr>
          <a:xfrm>
            <a:off x="381000" y="1371600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address space is split into fixed-size </a:t>
            </a:r>
            <a:r>
              <a:rPr lang="en-US" b="1" dirty="0"/>
              <a:t>pages</a:t>
            </a:r>
          </a:p>
        </p:txBody>
      </p:sp>
      <p:pic>
        <p:nvPicPr>
          <p:cNvPr id="22" name="Picture 4" descr="Job] 기술 인터뷰 준비 (예상 질문 모음) :: Per ardua ad astra.">
            <a:extLst>
              <a:ext uri="{FF2B5EF4-FFF2-40B4-BE49-F238E27FC236}">
                <a16:creationId xmlns:a16="http://schemas.microsoft.com/office/drawing/2014/main" id="{FA9B927C-EAAB-734F-030F-00C6EAB170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3" t="2633" r="16866" b="10222"/>
          <a:stretch/>
        </p:blipFill>
        <p:spPr bwMode="auto">
          <a:xfrm>
            <a:off x="457200" y="2044200"/>
            <a:ext cx="2895600" cy="3240098"/>
          </a:xfrm>
          <a:prstGeom prst="rect">
            <a:avLst/>
          </a:prstGeom>
          <a:noFill/>
          <a:ln w="571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017E9C-B2F9-2CCF-10D0-20EC2C47437A}"/>
              </a:ext>
            </a:extLst>
          </p:cNvPr>
          <p:cNvSpPr/>
          <p:nvPr/>
        </p:nvSpPr>
        <p:spPr>
          <a:xfrm>
            <a:off x="457200" y="2089666"/>
            <a:ext cx="2895600" cy="729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54CFA5-DCD4-C953-CD63-7E39FEE9A4B4}"/>
              </a:ext>
            </a:extLst>
          </p:cNvPr>
          <p:cNvSpPr/>
          <p:nvPr/>
        </p:nvSpPr>
        <p:spPr>
          <a:xfrm>
            <a:off x="457200" y="2830424"/>
            <a:ext cx="2895600" cy="8279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ACEA04-52B0-798B-93C1-CEE0087A7D98}"/>
              </a:ext>
            </a:extLst>
          </p:cNvPr>
          <p:cNvSpPr/>
          <p:nvPr/>
        </p:nvSpPr>
        <p:spPr>
          <a:xfrm>
            <a:off x="457200" y="3656834"/>
            <a:ext cx="2895600" cy="762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8293AD-A5DD-96D6-DAFF-A67A3AF49155}"/>
              </a:ext>
            </a:extLst>
          </p:cNvPr>
          <p:cNvSpPr/>
          <p:nvPr/>
        </p:nvSpPr>
        <p:spPr>
          <a:xfrm>
            <a:off x="457200" y="4418834"/>
            <a:ext cx="2895600" cy="8389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604F78-65FB-A6AC-151A-176317C26900}"/>
              </a:ext>
            </a:extLst>
          </p:cNvPr>
          <p:cNvSpPr txBox="1"/>
          <p:nvPr/>
        </p:nvSpPr>
        <p:spPr>
          <a:xfrm>
            <a:off x="3375191" y="226986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C2356C-4CB8-0E8E-DE53-03798C71C3E4}"/>
              </a:ext>
            </a:extLst>
          </p:cNvPr>
          <p:cNvSpPr txBox="1"/>
          <p:nvPr/>
        </p:nvSpPr>
        <p:spPr>
          <a:xfrm>
            <a:off x="3375191" y="300472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5CFFC1-B85E-DBE7-359E-09F3E05A49E5}"/>
              </a:ext>
            </a:extLst>
          </p:cNvPr>
          <p:cNvSpPr txBox="1"/>
          <p:nvPr/>
        </p:nvSpPr>
        <p:spPr>
          <a:xfrm>
            <a:off x="3363426" y="381905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FD3C14-A9AA-0972-140B-F750CF3E466E}"/>
              </a:ext>
            </a:extLst>
          </p:cNvPr>
          <p:cNvSpPr txBox="1"/>
          <p:nvPr/>
        </p:nvSpPr>
        <p:spPr>
          <a:xfrm>
            <a:off x="3429000" y="463337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4</a:t>
            </a:r>
          </a:p>
        </p:txBody>
      </p:sp>
      <p:pic>
        <p:nvPicPr>
          <p:cNvPr id="7170" name="Picture 2" descr="Virtual Memory | Computer Architecture">
            <a:extLst>
              <a:ext uri="{FF2B5EF4-FFF2-40B4-BE49-F238E27FC236}">
                <a16:creationId xmlns:a16="http://schemas.microsoft.com/office/drawing/2014/main" id="{84DE8169-DEBD-B43C-325B-8AE1425D0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1600200"/>
            <a:ext cx="565785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AE21BC-A620-D153-4060-D83486DC287E}"/>
              </a:ext>
            </a:extLst>
          </p:cNvPr>
          <p:cNvSpPr txBox="1"/>
          <p:nvPr/>
        </p:nvSpPr>
        <p:spPr>
          <a:xfrm>
            <a:off x="8153400" y="23622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Virtual Addresses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AF3BAE-D41E-A1B8-1D35-D7295DBFC7FB}"/>
              </a:ext>
            </a:extLst>
          </p:cNvPr>
          <p:cNvSpPr txBox="1"/>
          <p:nvPr/>
        </p:nvSpPr>
        <p:spPr>
          <a:xfrm>
            <a:off x="11087100" y="4455295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Addresses</a:t>
            </a:r>
          </a:p>
        </p:txBody>
      </p:sp>
    </p:spTree>
    <p:extLst>
      <p:ext uri="{BB962C8B-B14F-4D97-AF65-F5344CB8AC3E}">
        <p14:creationId xmlns:p14="http://schemas.microsoft.com/office/powerpoint/2010/main" val="33053990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37C81DB-747B-3BCD-FBF9-7F7924920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C16DE6C-6D5C-E485-6AA0-A35E90B06BA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E13A4CD-4974-8035-AFD2-7B060B396AD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CAECD7D-F8F1-FF32-CF68-75FF0F64D4E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9A0F31A-3B34-FAB4-8379-10820606B7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3D0553-8270-C8F0-9892-DE45E6528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2755FA-F547-DF8A-C930-CB951B93C2DD}"/>
              </a:ext>
            </a:extLst>
          </p:cNvPr>
          <p:cNvSpPr txBox="1"/>
          <p:nvPr/>
        </p:nvSpPr>
        <p:spPr>
          <a:xfrm>
            <a:off x="304800" y="304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Virtual Memory </a:t>
            </a:r>
            <a:r>
              <a:rPr lang="en-US" dirty="0"/>
              <a:t>is a memory management technique that allows a computer to swap memory pages between RAM and secondary storage (disk)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2AC4D3-F89D-EFD1-C524-B5FFE2BD30EE}"/>
              </a:ext>
            </a:extLst>
          </p:cNvPr>
          <p:cNvSpPr txBox="1"/>
          <p:nvPr/>
        </p:nvSpPr>
        <p:spPr>
          <a:xfrm>
            <a:off x="381000" y="1371600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address space is split into fixed-size </a:t>
            </a:r>
            <a:r>
              <a:rPr lang="en-US" b="1" dirty="0"/>
              <a:t>pages</a:t>
            </a:r>
          </a:p>
        </p:txBody>
      </p:sp>
      <p:pic>
        <p:nvPicPr>
          <p:cNvPr id="7170" name="Picture 2" descr="Virtual Memory | Computer Architecture">
            <a:extLst>
              <a:ext uri="{FF2B5EF4-FFF2-40B4-BE49-F238E27FC236}">
                <a16:creationId xmlns:a16="http://schemas.microsoft.com/office/drawing/2014/main" id="{7FD65B50-59E1-1402-0C2C-289B7773D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1600200"/>
            <a:ext cx="565785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C507DF-1113-9E5C-30AA-3E763597510C}"/>
              </a:ext>
            </a:extLst>
          </p:cNvPr>
          <p:cNvSpPr txBox="1"/>
          <p:nvPr/>
        </p:nvSpPr>
        <p:spPr>
          <a:xfrm>
            <a:off x="8153400" y="23622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Virtual Addresses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5706B4-B45E-0328-B8BA-3889C7A23F9B}"/>
              </a:ext>
            </a:extLst>
          </p:cNvPr>
          <p:cNvSpPr txBox="1"/>
          <p:nvPr/>
        </p:nvSpPr>
        <p:spPr>
          <a:xfrm>
            <a:off x="11087100" y="4455295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Physical Addresses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96B9A8-9B4C-8765-B34A-004D1DEEB0B0}"/>
              </a:ext>
            </a:extLst>
          </p:cNvPr>
          <p:cNvSpPr txBox="1"/>
          <p:nvPr/>
        </p:nvSpPr>
        <p:spPr>
          <a:xfrm>
            <a:off x="533400" y="3048000"/>
            <a:ext cx="4495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now need a way to convert virtual addresses to physical addresses (and whether they are on disk or RAM)</a:t>
            </a:r>
          </a:p>
        </p:txBody>
      </p:sp>
    </p:spTree>
    <p:extLst>
      <p:ext uri="{BB962C8B-B14F-4D97-AF65-F5344CB8AC3E}">
        <p14:creationId xmlns:p14="http://schemas.microsoft.com/office/powerpoint/2010/main" val="16384261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A3458CB-A7D2-4C1D-DECA-08B6AF613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F14B2E1-6B82-7324-D817-196884C4CA3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1D2E73C-AE17-96AD-4355-FD4C5C270E1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DE8015E-972C-6763-3845-D56D324B6D0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E7F9833-80EC-A49A-9618-1930BDF872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70D097-86E7-8AE8-D3A5-530059EDE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601B9D-64D3-E995-1A06-BC36713698FF}"/>
              </a:ext>
            </a:extLst>
          </p:cNvPr>
          <p:cNvSpPr txBox="1"/>
          <p:nvPr/>
        </p:nvSpPr>
        <p:spPr>
          <a:xfrm>
            <a:off x="304800" y="304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Virtual Memory </a:t>
            </a:r>
            <a:r>
              <a:rPr lang="en-US" dirty="0"/>
              <a:t>is a memory management technique that allows a computer to swap memory pages between RAM and secondary storage (disk)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C725F8-0300-C350-097A-17431B4B3A2E}"/>
              </a:ext>
            </a:extLst>
          </p:cNvPr>
          <p:cNvSpPr txBox="1"/>
          <p:nvPr/>
        </p:nvSpPr>
        <p:spPr>
          <a:xfrm>
            <a:off x="304800" y="1143000"/>
            <a:ext cx="4495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now need a way to convert virtual addresses to physical addresses (and whether they are on disk or RAM)</a:t>
            </a:r>
          </a:p>
        </p:txBody>
      </p:sp>
      <p:pic>
        <p:nvPicPr>
          <p:cNvPr id="8194" name="Picture 2" descr="Virtual Memory - Address Translation - The Beard Sage">
            <a:extLst>
              <a:ext uri="{FF2B5EF4-FFF2-40B4-BE49-F238E27FC236}">
                <a16:creationId xmlns:a16="http://schemas.microsoft.com/office/drawing/2014/main" id="{F7691348-84C9-14CF-6966-AFA9FDA53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012" y="1568654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7726749-227B-FFB2-F80E-A02B6BEADB38}"/>
                  </a:ext>
                </a:extLst>
              </p14:cNvPr>
              <p14:cNvContentPartPr/>
              <p14:nvPr/>
            </p14:nvContentPartPr>
            <p14:xfrm>
              <a:off x="8001216" y="1325664"/>
              <a:ext cx="412920" cy="605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7726749-227B-FFB2-F80E-A02B6BEADB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65576" y="1289664"/>
                <a:ext cx="484560" cy="6768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2DD44EA-2E0B-EECF-1C05-890F0240A08B}"/>
              </a:ext>
            </a:extLst>
          </p:cNvPr>
          <p:cNvSpPr txBox="1"/>
          <p:nvPr/>
        </p:nvSpPr>
        <p:spPr>
          <a:xfrm>
            <a:off x="381000" y="28194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page table that will look at a virtual address of a page , and returns the physical address of a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AEA483-8014-B13E-1F92-13479AF1548D}"/>
              </a:ext>
            </a:extLst>
          </p:cNvPr>
          <p:cNvSpPr txBox="1"/>
          <p:nvPr/>
        </p:nvSpPr>
        <p:spPr>
          <a:xfrm>
            <a:off x="381000" y="4115490"/>
            <a:ext cx="4190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 we have one page single table?</a:t>
            </a:r>
          </a:p>
        </p:txBody>
      </p:sp>
    </p:spTree>
    <p:extLst>
      <p:ext uri="{BB962C8B-B14F-4D97-AF65-F5344CB8AC3E}">
        <p14:creationId xmlns:p14="http://schemas.microsoft.com/office/powerpoint/2010/main" val="2479885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8F45000-B1CC-5ED9-A378-E100FDC06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4233C3D-56CB-4B42-5BD7-A8D785C6B2B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F47C80A-6402-F3C4-9094-709F5F771D4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BA98182-ACEF-7DC3-E417-D3962CF9EA0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2E1C289-D07B-64E4-7591-1A7582D1F51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68E207-AA30-96C2-941A-4AF20F16C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2B66C3-54DE-CE40-50B4-4B4BB4B9FF32}"/>
              </a:ext>
            </a:extLst>
          </p:cNvPr>
          <p:cNvSpPr txBox="1"/>
          <p:nvPr/>
        </p:nvSpPr>
        <p:spPr>
          <a:xfrm>
            <a:off x="304800" y="304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Virtual Memory </a:t>
            </a:r>
            <a:r>
              <a:rPr lang="en-US" dirty="0"/>
              <a:t>is a memory management technique that allows a computer to swap memory pages between RAM and secondary storage (disk)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A62203-6651-7673-95A4-2D329BDC7E79}"/>
              </a:ext>
            </a:extLst>
          </p:cNvPr>
          <p:cNvSpPr txBox="1"/>
          <p:nvPr/>
        </p:nvSpPr>
        <p:spPr>
          <a:xfrm>
            <a:off x="304800" y="1143000"/>
            <a:ext cx="44957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now need a way to convert virtual addresses to physical addresses (and whether they are on disk or RAM)</a:t>
            </a:r>
          </a:p>
        </p:txBody>
      </p:sp>
      <p:pic>
        <p:nvPicPr>
          <p:cNvPr id="8194" name="Picture 2" descr="Virtual Memory - Address Translation - The Beard Sage">
            <a:extLst>
              <a:ext uri="{FF2B5EF4-FFF2-40B4-BE49-F238E27FC236}">
                <a16:creationId xmlns:a16="http://schemas.microsoft.com/office/drawing/2014/main" id="{DECAA708-916C-5D4F-FC45-C169E3264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012" y="1568654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7314D17-735E-C90B-6EEA-2C5F4BA8C72A}"/>
                  </a:ext>
                </a:extLst>
              </p14:cNvPr>
              <p14:cNvContentPartPr/>
              <p14:nvPr/>
            </p14:nvContentPartPr>
            <p14:xfrm>
              <a:off x="8001216" y="1325664"/>
              <a:ext cx="412920" cy="605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7314D17-735E-C90B-6EEA-2C5F4BA8C7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65185" y="1289664"/>
                <a:ext cx="484623" cy="6768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35F6CE0-66A5-65EA-388C-A5C3D875D1A3}"/>
              </a:ext>
            </a:extLst>
          </p:cNvPr>
          <p:cNvSpPr txBox="1"/>
          <p:nvPr/>
        </p:nvSpPr>
        <p:spPr>
          <a:xfrm>
            <a:off x="381000" y="2819400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page table that will look at a virtual address of a page , and returns the physical address of a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D15C93-DBD1-39E2-72A8-70FB218A467D}"/>
              </a:ext>
            </a:extLst>
          </p:cNvPr>
          <p:cNvSpPr txBox="1"/>
          <p:nvPr/>
        </p:nvSpPr>
        <p:spPr>
          <a:xfrm>
            <a:off x="381000" y="4115490"/>
            <a:ext cx="4190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 we have one page single table?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FC883-3668-C7B8-52D7-CD12FAFD4F4F}"/>
              </a:ext>
            </a:extLst>
          </p:cNvPr>
          <p:cNvSpPr txBox="1"/>
          <p:nvPr/>
        </p:nvSpPr>
        <p:spPr>
          <a:xfrm>
            <a:off x="685800" y="4800600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most OS have </a:t>
            </a:r>
            <a:r>
              <a:rPr lang="en-US" i="1" dirty="0"/>
              <a:t>several </a:t>
            </a:r>
            <a:r>
              <a:rPr lang="en-US" dirty="0"/>
              <a:t>page tables</a:t>
            </a:r>
          </a:p>
        </p:txBody>
      </p:sp>
    </p:spTree>
    <p:extLst>
      <p:ext uri="{BB962C8B-B14F-4D97-AF65-F5344CB8AC3E}">
        <p14:creationId xmlns:p14="http://schemas.microsoft.com/office/powerpoint/2010/main" val="1727407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B1C2A52-49EE-5E09-E79C-26DD7C666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A263AFA-3247-3B2E-D2F7-2CBFAE12310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66B1BB0-BFEC-A248-0F06-B3390479AF9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4A7283B-1210-4A3F-5949-F016555F4B2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6B703F0-FB0C-5BF8-B021-4BE1E5AF1E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94801C-7994-32F3-92B9-4AACA7A83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E415318-8F47-CC03-3E42-52A49D563F9B}"/>
              </a:ext>
            </a:extLst>
          </p:cNvPr>
          <p:cNvSpPr txBox="1"/>
          <p:nvPr/>
        </p:nvSpPr>
        <p:spPr>
          <a:xfrm>
            <a:off x="304800" y="3048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Virtual Memory </a:t>
            </a:r>
            <a:r>
              <a:rPr lang="en-US" dirty="0"/>
              <a:t>is a memory management technique that allows a computer to swap memory pages between RAM and secondary storage (disk)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9B7A9F-39A0-386D-716C-C795A4D59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52" y="1371600"/>
            <a:ext cx="7032437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FC21B8-4233-F8CF-AC6C-046675B49A98}"/>
              </a:ext>
            </a:extLst>
          </p:cNvPr>
          <p:cNvSpPr txBox="1"/>
          <p:nvPr/>
        </p:nvSpPr>
        <p:spPr>
          <a:xfrm>
            <a:off x="7703852" y="1676400"/>
            <a:ext cx="30985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addresses consist of different pieces.</a:t>
            </a:r>
          </a:p>
          <a:p>
            <a:endParaRPr lang="en-US" dirty="0"/>
          </a:p>
          <a:p>
            <a:r>
              <a:rPr lang="en-US" dirty="0"/>
              <a:t>These pieces are used at different points in the process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416EEA6-746A-429C-DBB2-61FE5A3D5357}"/>
                  </a:ext>
                </a:extLst>
              </p14:cNvPr>
              <p14:cNvContentPartPr/>
              <p14:nvPr/>
            </p14:nvContentPartPr>
            <p14:xfrm>
              <a:off x="541391" y="2140553"/>
              <a:ext cx="1881360" cy="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416EEA6-746A-429C-DBB2-61FE5A3D535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391" y="1996553"/>
                <a:ext cx="1953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AA9A92E-7489-7698-8F53-0E6574F45EE7}"/>
                  </a:ext>
                </a:extLst>
              </p14:cNvPr>
              <p14:cNvContentPartPr/>
              <p14:nvPr/>
            </p14:nvContentPartPr>
            <p14:xfrm>
              <a:off x="2543351" y="2136233"/>
              <a:ext cx="1859400" cy="13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AA9A92E-7489-7698-8F53-0E6574F45E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7711" y="2064233"/>
                <a:ext cx="19310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0AD9B7C-7171-B9C4-4ADA-F0244D55AFE0}"/>
                  </a:ext>
                </a:extLst>
              </p14:cNvPr>
              <p14:cNvContentPartPr/>
              <p14:nvPr/>
            </p14:nvContentPartPr>
            <p14:xfrm>
              <a:off x="4515431" y="2162153"/>
              <a:ext cx="2223720" cy="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0AD9B7C-7171-B9C4-4ADA-F0244D55AF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79431" y="2018153"/>
                <a:ext cx="229536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D6EE824-1829-0FF9-71BE-CB8C3F3E1AB5}"/>
              </a:ext>
            </a:extLst>
          </p:cNvPr>
          <p:cNvSpPr txBox="1"/>
          <p:nvPr/>
        </p:nvSpPr>
        <p:spPr>
          <a:xfrm>
            <a:off x="7703852" y="3808167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to look (offset) for page directory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325FB0-4D88-B1F1-1C90-D5FCD758A377}"/>
              </a:ext>
            </a:extLst>
          </p:cNvPr>
          <p:cNvSpPr txBox="1"/>
          <p:nvPr/>
        </p:nvSpPr>
        <p:spPr>
          <a:xfrm>
            <a:off x="7703852" y="4343400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to look (offset) for page table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B4F70F-B093-4F52-A734-7B9D0CBEB23C}"/>
              </a:ext>
            </a:extLst>
          </p:cNvPr>
          <p:cNvSpPr txBox="1"/>
          <p:nvPr/>
        </p:nvSpPr>
        <p:spPr>
          <a:xfrm>
            <a:off x="7716131" y="4955631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to look (offset) for page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28B1DA3-059F-3E18-B122-FE7CCB101372}"/>
                  </a:ext>
                </a:extLst>
              </p14:cNvPr>
              <p14:cNvContentPartPr/>
              <p14:nvPr/>
            </p14:nvContentPartPr>
            <p14:xfrm>
              <a:off x="5351711" y="4688633"/>
              <a:ext cx="866880" cy="655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28B1DA3-059F-3E18-B122-FE7CCB1013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15711" y="4616633"/>
                <a:ext cx="938520" cy="20916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348F2A39-9055-B686-3732-5CF9BFED29EB}"/>
              </a:ext>
            </a:extLst>
          </p:cNvPr>
          <p:cNvSpPr txBox="1"/>
          <p:nvPr/>
        </p:nvSpPr>
        <p:spPr>
          <a:xfrm>
            <a:off x="5105400" y="4817131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physical address!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0C434F3-78B5-1D4A-3750-9D8445A12FC3}"/>
                  </a:ext>
                </a:extLst>
              </p14:cNvPr>
              <p14:cNvContentPartPr/>
              <p14:nvPr/>
            </p14:nvContentPartPr>
            <p14:xfrm>
              <a:off x="7769831" y="3965033"/>
              <a:ext cx="4047840" cy="35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0C434F3-78B5-1D4A-3750-9D8445A12F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80191" y="3785033"/>
                <a:ext cx="422748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5DA1C2B-456E-CBBF-651A-9856F17176C0}"/>
                  </a:ext>
                </a:extLst>
              </p14:cNvPr>
              <p14:cNvContentPartPr/>
              <p14:nvPr/>
            </p14:nvContentPartPr>
            <p14:xfrm>
              <a:off x="7696391" y="4476233"/>
              <a:ext cx="3733200" cy="74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5DA1C2B-456E-CBBF-651A-9856F17176C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06391" y="4296593"/>
                <a:ext cx="391284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10232BA-8EB2-8AD4-7F0B-03ED77A4A829}"/>
                  </a:ext>
                </a:extLst>
              </p14:cNvPr>
              <p14:cNvContentPartPr/>
              <p14:nvPr/>
            </p14:nvContentPartPr>
            <p14:xfrm>
              <a:off x="7783151" y="5125313"/>
              <a:ext cx="3199320" cy="59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10232BA-8EB2-8AD4-7F0B-03ED77A4A82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93151" y="4945673"/>
                <a:ext cx="3378960" cy="41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8903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BEBB206-D59A-8D48-9B99-6A011FBAF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8BAC018-8AC1-8BFF-6618-33DB24AC504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A26DBB3-5E31-824A-0656-0C3CEE9EF70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51282FE-70D5-4677-D073-386478D02D3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7605D69-12CE-004C-12E1-6247977918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AD6A94-CA4E-8550-1293-361F7BE24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569AA2-FED9-9D17-F695-31A898A85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295400"/>
            <a:ext cx="6232905" cy="3995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A7C1E6-82E5-9E15-A1A6-D1636A96EE9F}"/>
              </a:ext>
            </a:extLst>
          </p:cNvPr>
          <p:cNvSpPr txBox="1"/>
          <p:nvPr/>
        </p:nvSpPr>
        <p:spPr>
          <a:xfrm>
            <a:off x="4375016" y="762000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Processes can share memory</a:t>
            </a:r>
          </a:p>
        </p:txBody>
      </p:sp>
    </p:spTree>
    <p:extLst>
      <p:ext uri="{BB962C8B-B14F-4D97-AF65-F5344CB8AC3E}">
        <p14:creationId xmlns:p14="http://schemas.microsoft.com/office/powerpoint/2010/main" val="297583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710C2AA-C97A-14D1-0209-62BEBA5EB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8DD081D-77C5-052A-1D0E-2DBF61E47FB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ABB6C9E-A61A-DCAE-6FFA-019892A3DD4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56B2E2A-A152-AE94-C475-0A4067B91A4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3A80D0C-0FC7-6D53-9157-39FC07B51C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371FB6-9AD7-C0AE-35C6-338166224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1F651B-FA02-AA17-EFF2-2AD3461EC6F4}"/>
              </a:ext>
            </a:extLst>
          </p:cNvPr>
          <p:cNvSpPr txBox="1"/>
          <p:nvPr/>
        </p:nvSpPr>
        <p:spPr>
          <a:xfrm>
            <a:off x="152400" y="76200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OS Permissions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29F701-31F3-B0EF-95A0-04F4DFFFEE64}"/>
              </a:ext>
            </a:extLst>
          </p:cNvPr>
          <p:cNvSpPr txBox="1"/>
          <p:nvPr/>
        </p:nvSpPr>
        <p:spPr>
          <a:xfrm>
            <a:off x="858715" y="1143000"/>
            <a:ext cx="525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execution happens within different privilege levels (“protection rings”)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Depending on the ring, the code may or may not be allowed access to computers resources and hardware</a:t>
            </a:r>
          </a:p>
        </p:txBody>
      </p:sp>
      <p:pic>
        <p:nvPicPr>
          <p:cNvPr id="2050" name="Picture 2" descr="Protection ring - Wikipedia">
            <a:extLst>
              <a:ext uri="{FF2B5EF4-FFF2-40B4-BE49-F238E27FC236}">
                <a16:creationId xmlns:a16="http://schemas.microsoft.com/office/drawing/2014/main" id="{AFFD0CB1-C9CC-466A-BFF8-5F38BF785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406" y="2252579"/>
            <a:ext cx="5741987" cy="414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DC8665-920F-8636-683F-5E0E08F6E6A3}"/>
              </a:ext>
            </a:extLst>
          </p:cNvPr>
          <p:cNvSpPr txBox="1"/>
          <p:nvPr/>
        </p:nvSpPr>
        <p:spPr>
          <a:xfrm>
            <a:off x="858713" y="3124200"/>
            <a:ext cx="4094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Ring 0</a:t>
            </a:r>
            <a:r>
              <a:rPr lang="en-US" dirty="0"/>
              <a:t>: full direct access to hardware and resources </a:t>
            </a:r>
          </a:p>
          <a:p>
            <a:r>
              <a:rPr lang="en-US" dirty="0">
                <a:sym typeface="Wingdings" panose="05000000000000000000" pitchFamily="2" charset="2"/>
              </a:rPr>
              <a:t> Typically, only reserved for kernel code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655F1-E5DC-ED20-6E11-59E3A662E4A7}"/>
              </a:ext>
            </a:extLst>
          </p:cNvPr>
          <p:cNvSpPr txBox="1"/>
          <p:nvPr/>
        </p:nvSpPr>
        <p:spPr>
          <a:xfrm>
            <a:off x="858714" y="4324529"/>
            <a:ext cx="4094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Ring 1 and 2</a:t>
            </a:r>
            <a:r>
              <a:rPr lang="en-US" dirty="0"/>
              <a:t>: some access to hardware, but still within a controlled environment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7CE7FB-1AE1-A3C1-0868-95E950B09496}"/>
              </a:ext>
            </a:extLst>
          </p:cNvPr>
          <p:cNvSpPr txBox="1"/>
          <p:nvPr/>
        </p:nvSpPr>
        <p:spPr>
          <a:xfrm>
            <a:off x="6629400" y="990600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kernel</a:t>
            </a:r>
            <a:r>
              <a:rPr lang="en-US" dirty="0"/>
              <a:t> is the heart of the OS. It provides all the functionality and services to manage the computer’s resources and hardware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5D958-70CA-EF63-A6FA-B310BC1C0A39}"/>
              </a:ext>
            </a:extLst>
          </p:cNvPr>
          <p:cNvSpPr txBox="1"/>
          <p:nvPr/>
        </p:nvSpPr>
        <p:spPr>
          <a:xfrm>
            <a:off x="858715" y="5323808"/>
            <a:ext cx="4094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Ring 3</a:t>
            </a:r>
            <a:r>
              <a:rPr lang="en-US" dirty="0"/>
              <a:t>: no access to hardware</a:t>
            </a:r>
          </a:p>
          <a:p>
            <a:r>
              <a:rPr lang="en-US" dirty="0">
                <a:sym typeface="Wingdings" panose="05000000000000000000" pitchFamily="2" charset="2"/>
              </a:rPr>
              <a:t> This is where user code, and most software 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10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F92AC08-B29B-F616-C1B8-D08236044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2716123-FA31-7620-03E0-713DF53DF48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09D6718-F926-A173-4562-F9606456B83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0B51B8D-2035-9D28-6645-0A6C06EF4A7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B372CFB-00E2-2797-B7D6-030650EBA3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C525DE-0803-CD61-2780-6EF9B298E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137A4D-7A35-056B-1FDC-B1BD1B93636E}"/>
              </a:ext>
            </a:extLst>
          </p:cNvPr>
          <p:cNvSpPr txBox="1"/>
          <p:nvPr/>
        </p:nvSpPr>
        <p:spPr>
          <a:xfrm>
            <a:off x="152400" y="76200"/>
            <a:ext cx="265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Windows Registry</a:t>
            </a:r>
          </a:p>
        </p:txBody>
      </p:sp>
      <p:pic>
        <p:nvPicPr>
          <p:cNvPr id="9218" name="Picture 2" descr="Structure of the Registry - Win32 apps | Microsoft Learn">
            <a:extLst>
              <a:ext uri="{FF2B5EF4-FFF2-40B4-BE49-F238E27FC236}">
                <a16:creationId xmlns:a16="http://schemas.microsoft.com/office/drawing/2014/main" id="{72206C07-E41D-B831-98F0-80D4C426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545782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F2CC8C-6771-628A-F4F7-98178F56F276}"/>
              </a:ext>
            </a:extLst>
          </p:cNvPr>
          <p:cNvSpPr txBox="1"/>
          <p:nvPr/>
        </p:nvSpPr>
        <p:spPr>
          <a:xfrm>
            <a:off x="6934200" y="1903106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Windows registry </a:t>
            </a:r>
            <a:r>
              <a:rPr lang="en-US" dirty="0"/>
              <a:t>is a database of key-value pairs for information, settings, options, and other values for software and hardware </a:t>
            </a:r>
          </a:p>
        </p:txBody>
      </p:sp>
    </p:spTree>
    <p:extLst>
      <p:ext uri="{BB962C8B-B14F-4D97-AF65-F5344CB8AC3E}">
        <p14:creationId xmlns:p14="http://schemas.microsoft.com/office/powerpoint/2010/main" val="2177433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DDBCFD7-71D8-9C45-F209-4BE3F845D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920509B-AB52-02DA-1E61-906B4C54C42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661BCC4-D3D7-F0CD-D9F4-A304CE81E96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3A4A335-494B-9C20-CB17-887E5D27464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558CBC1-A4CE-B5C4-B9BF-FDEF5D9E5A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21CA60-751A-A6F8-D32F-E425A8E93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8EC2BB-303D-92BE-E951-71061B088AE0}"/>
              </a:ext>
            </a:extLst>
          </p:cNvPr>
          <p:cNvSpPr txBox="1"/>
          <p:nvPr/>
        </p:nvSpPr>
        <p:spPr>
          <a:xfrm>
            <a:off x="152400" y="76200"/>
            <a:ext cx="3658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Windows Data Structures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EE94A7-7C94-384E-42B6-0EC91AF94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66800"/>
            <a:ext cx="5836329" cy="4295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C53893-1026-2F40-F64E-7239C6E81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209800"/>
            <a:ext cx="5629275" cy="1924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0371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877B8F8-8FA6-519A-1D57-FD9BF1026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D4A47FE-CFBF-156B-1FE8-59C2264CD1D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47A41B4-2448-5749-8CE9-0B14C9476B0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186F813-5BBF-E526-2A53-12FF900C5F0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077F2A1-6AC6-1E4A-5AA4-B5E2707E95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FB642B-F6BA-16E5-16CB-0D017B731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6694C6-9C62-F3DE-F4A1-551B65310084}"/>
              </a:ext>
            </a:extLst>
          </p:cNvPr>
          <p:cNvSpPr txBox="1"/>
          <p:nvPr/>
        </p:nvSpPr>
        <p:spPr>
          <a:xfrm>
            <a:off x="152400" y="76200"/>
            <a:ext cx="3658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Windows Data Structures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822F23-6E85-FD2E-FCE7-C36DC5129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762000"/>
            <a:ext cx="5791200" cy="49137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24B4D1-554A-BAB4-9D49-A8BD2F2A188D}"/>
              </a:ext>
            </a:extLst>
          </p:cNvPr>
          <p:cNvSpPr txBox="1"/>
          <p:nvPr/>
        </p:nvSpPr>
        <p:spPr>
          <a:xfrm>
            <a:off x="7010400" y="2057400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Bitmap is a sequence of zeros and ones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F12C4D-2F28-E194-1880-443CCE765D00}"/>
              </a:ext>
            </a:extLst>
          </p:cNvPr>
          <p:cNvSpPr txBox="1"/>
          <p:nvPr/>
        </p:nvSpPr>
        <p:spPr>
          <a:xfrm>
            <a:off x="7010400" y="2761750"/>
            <a:ext cx="3668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Windows uses an internal bitmap to represent which ports are in use</a:t>
            </a:r>
          </a:p>
        </p:txBody>
      </p:sp>
    </p:spTree>
    <p:extLst>
      <p:ext uri="{BB962C8B-B14F-4D97-AF65-F5344CB8AC3E}">
        <p14:creationId xmlns:p14="http://schemas.microsoft.com/office/powerpoint/2010/main" val="3610065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5C80E14-2918-53C6-01C4-C8F6B084C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D4182A5-D268-538A-7730-E1D0C878D32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7579801-6E28-6902-6E33-BD72B2C79E5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F94DEE6-0F56-0222-8127-9D01D33D823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4E913E3-7C3A-8CD0-1345-BC66C5E471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07C4FF-741B-045A-C6A7-24920FA4B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F0B821-EB86-4B6F-DB48-905E92E9162C}"/>
              </a:ext>
            </a:extLst>
          </p:cNvPr>
          <p:cNvSpPr txBox="1"/>
          <p:nvPr/>
        </p:nvSpPr>
        <p:spPr>
          <a:xfrm>
            <a:off x="152400" y="76200"/>
            <a:ext cx="3658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Windows Data Structures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76139-AA21-412F-DB08-535CE6ED0F3D}"/>
              </a:ext>
            </a:extLst>
          </p:cNvPr>
          <p:cNvSpPr txBox="1"/>
          <p:nvPr/>
        </p:nvSpPr>
        <p:spPr>
          <a:xfrm>
            <a:off x="7579775" y="121920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mechanism for commonly aggregating data is a </a:t>
            </a:r>
            <a:r>
              <a:rPr lang="en-US" b="1" dirty="0"/>
              <a:t>record</a:t>
            </a:r>
            <a:r>
              <a:rPr lang="en-US" dirty="0"/>
              <a:t> (struct-like data structure).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D8A969-BDAF-074B-A308-C184AC1FF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124200"/>
            <a:ext cx="3769001" cy="2171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5F9162-9469-D7B4-790B-29F5F4821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3205877"/>
            <a:ext cx="1930490" cy="9415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8707E4-7877-A7C7-8095-0D1C1D694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990600"/>
            <a:ext cx="5638800" cy="18722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4002FD-E60D-DDBF-0859-751F215D8413}"/>
              </a:ext>
            </a:extLst>
          </p:cNvPr>
          <p:cNvSpPr txBox="1"/>
          <p:nvPr/>
        </p:nvSpPr>
        <p:spPr>
          <a:xfrm>
            <a:off x="7543800" y="250567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Knowing common record formats makes reading through raw Hex much easier!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CF06E1F-1BF5-537C-0FD3-7F903B61D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3891070"/>
            <a:ext cx="71723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0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BB351C2-9D23-BEDA-83CF-F8329E834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56293B8-4DB1-0F76-2F93-BFA7BEF9E8E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D1E6BFE-8EA0-0B04-1548-8CB9EE3FA20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DAD08CE-86DF-5DFE-31F9-A7B63A2385C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1EA3270-4F16-BE58-057F-5D45B8A66B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A57D98-E4A5-B3A1-1027-E603AA127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6E19AEB-A3E6-0993-C95F-411F39917113}"/>
              </a:ext>
            </a:extLst>
          </p:cNvPr>
          <p:cNvSpPr txBox="1"/>
          <p:nvPr/>
        </p:nvSpPr>
        <p:spPr>
          <a:xfrm>
            <a:off x="152400" y="76200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OS Permissions</a:t>
            </a:r>
          </a:p>
        </p:txBody>
      </p:sp>
      <p:pic>
        <p:nvPicPr>
          <p:cNvPr id="2050" name="Picture 2" descr="Protection ring - Wikipedia">
            <a:extLst>
              <a:ext uri="{FF2B5EF4-FFF2-40B4-BE49-F238E27FC236}">
                <a16:creationId xmlns:a16="http://schemas.microsoft.com/office/drawing/2014/main" id="{7418382A-13C8-5B31-824B-3ED1504B0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013" y="1295400"/>
            <a:ext cx="5741987" cy="414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50FCC8-B0AA-1E4C-AEE8-5C2BE3AD39C2}"/>
              </a:ext>
            </a:extLst>
          </p:cNvPr>
          <p:cNvSpPr txBox="1"/>
          <p:nvPr/>
        </p:nvSpPr>
        <p:spPr>
          <a:xfrm>
            <a:off x="155824" y="794432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Common Windows accounts and their permissions: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71B124-3634-0786-6A08-3086A8AD8EB2}"/>
              </a:ext>
            </a:extLst>
          </p:cNvPr>
          <p:cNvSpPr txBox="1"/>
          <p:nvPr/>
        </p:nvSpPr>
        <p:spPr>
          <a:xfrm>
            <a:off x="346429" y="1181308"/>
            <a:ext cx="598753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dirty="0"/>
              <a:t> (or </a:t>
            </a:r>
            <a:r>
              <a:rPr lang="en-US" dirty="0" err="1"/>
              <a:t>LocalSystem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Unlimited privileges, runs in kernel mode (ring 0)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TrustedInstaller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Special account used for installer and update services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Ring 3 (but triggers many ring 0 services)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Administrator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High-level control with admin rights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Ring 3 (but comes with ability to escalate to ring 0)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Normal user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Standard user with limited access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Cannot make system-wide changes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Ring 3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NetworkService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Low-level account used for basic networking services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Ring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72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899C38A-AEE4-9F7F-6107-CF5A4FEDD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C83A6A3-4315-98D1-F9E8-4D64DE7C294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C66EB85-31A2-46B1-3911-B8D96DA498B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84E602A-0337-D823-8C79-41A07FC040D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586B696-CB22-EDD7-1967-481F9063DA0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C791A7-7E1B-F84E-3939-7AE825C4D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A7A5-B797-A0CA-B908-0AB565B55A13}"/>
              </a:ext>
            </a:extLst>
          </p:cNvPr>
          <p:cNvSpPr txBox="1"/>
          <p:nvPr/>
        </p:nvSpPr>
        <p:spPr>
          <a:xfrm>
            <a:off x="1295400" y="1295400"/>
            <a:ext cx="61187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If a user’s program wants to use and modify the file on the computer, how does it do it?</a:t>
            </a:r>
          </a:p>
        </p:txBody>
      </p:sp>
    </p:spTree>
    <p:extLst>
      <p:ext uri="{BB962C8B-B14F-4D97-AF65-F5344CB8AC3E}">
        <p14:creationId xmlns:p14="http://schemas.microsoft.com/office/powerpoint/2010/main" val="221625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29B8A4E-0205-56E6-3D8F-463C16FC9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2E441EA-F089-6A95-659E-C7E3B5FF7E5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4D0AE44-A532-0D7A-D8A4-94FAF06143E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69D3BEC-B215-E16E-3E66-E5E2486D481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A2534A2-F766-7B48-763B-51EDC17D41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9A13C0-5C45-DC1A-5EEF-72B419B5D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136A59-60E1-EE45-A598-0779B4EEC949}"/>
              </a:ext>
            </a:extLst>
          </p:cNvPr>
          <p:cNvSpPr txBox="1"/>
          <p:nvPr/>
        </p:nvSpPr>
        <p:spPr>
          <a:xfrm>
            <a:off x="1295400" y="1295400"/>
            <a:ext cx="61187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If a user’s program wants to use and modify the file on the computer, how does it do it? </a:t>
            </a:r>
            <a:r>
              <a:rPr lang="en-US" sz="2000" dirty="0">
                <a:highlight>
                  <a:srgbClr val="00FF00"/>
                </a:highlight>
              </a:rPr>
              <a:t>System call!</a:t>
            </a:r>
          </a:p>
        </p:txBody>
      </p:sp>
    </p:spTree>
    <p:extLst>
      <p:ext uri="{BB962C8B-B14F-4D97-AF65-F5344CB8AC3E}">
        <p14:creationId xmlns:p14="http://schemas.microsoft.com/office/powerpoint/2010/main" val="74327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EEC6A4B-CF5F-7B73-6ABF-2115CC566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FF7B0BD-50B9-963C-7C81-923AF6BF3B7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0F14052-AC06-7A97-E891-C97D726A0D0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B2EA9CF-3DC7-8743-918C-08DB409F2C9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9D0AD55-0D69-EE46-738B-C09576D061F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C4C816-5C8D-629F-BC2B-8382D1B5E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366BE44-12C1-2B4C-4A15-D6B7A31F570B}"/>
              </a:ext>
            </a:extLst>
          </p:cNvPr>
          <p:cNvSpPr txBox="1"/>
          <p:nvPr/>
        </p:nvSpPr>
        <p:spPr>
          <a:xfrm>
            <a:off x="609600" y="381000"/>
            <a:ext cx="838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system call </a:t>
            </a:r>
            <a:r>
              <a:rPr lang="en-US" sz="2000" dirty="0"/>
              <a:t>is a predefined, programmatic way to request a service from the OS kernel</a:t>
            </a:r>
          </a:p>
        </p:txBody>
      </p:sp>
      <p:pic>
        <p:nvPicPr>
          <p:cNvPr id="3074" name="Picture 2" descr="What is system call interface? - Stack Overflow">
            <a:extLst>
              <a:ext uri="{FF2B5EF4-FFF2-40B4-BE49-F238E27FC236}">
                <a16:creationId xmlns:a16="http://schemas.microsoft.com/office/drawing/2014/main" id="{F5F6DF83-6751-A4B8-F7AE-EF98F84A2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224" y="1148506"/>
            <a:ext cx="6000750" cy="36861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D5B17A-4129-86A1-04EB-6CAC9D09B8AB}"/>
              </a:ext>
            </a:extLst>
          </p:cNvPr>
          <p:cNvSpPr txBox="1"/>
          <p:nvPr/>
        </p:nvSpPr>
        <p:spPr>
          <a:xfrm>
            <a:off x="609600" y="1307594"/>
            <a:ext cx="44165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system call must be used if you want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 with 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Communicate on a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Spawn a new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A3A2C-7034-EE27-6455-8C1E0346BA88}"/>
              </a:ext>
            </a:extLst>
          </p:cNvPr>
          <p:cNvSpPr txBox="1"/>
          <p:nvPr/>
        </p:nvSpPr>
        <p:spPr>
          <a:xfrm>
            <a:off x="609600" y="281116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interrupt is used to switch from user mode (ring 3) to kernel mode (ring 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4B15E2-39C2-567C-CE0B-19FA60D54337}"/>
              </a:ext>
            </a:extLst>
          </p:cNvPr>
          <p:cNvSpPr txBox="1"/>
          <p:nvPr/>
        </p:nvSpPr>
        <p:spPr>
          <a:xfrm>
            <a:off x="609600" y="3888413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calls in Windows are scattered across different files, but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kernel32.dll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ntdll.dll </a:t>
            </a:r>
            <a:r>
              <a:rPr lang="en-US" dirty="0"/>
              <a:t>are more commonly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412FF-6CF9-6156-EF8C-F21CF1500077}"/>
              </a:ext>
            </a:extLst>
          </p:cNvPr>
          <p:cNvSpPr txBox="1"/>
          <p:nvPr/>
        </p:nvSpPr>
        <p:spPr>
          <a:xfrm>
            <a:off x="609600" y="5199694"/>
            <a:ext cx="4340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standard libraries we use in code typically handle the system calls for us</a:t>
            </a:r>
          </a:p>
        </p:txBody>
      </p:sp>
    </p:spTree>
    <p:extLst>
      <p:ext uri="{BB962C8B-B14F-4D97-AF65-F5344CB8AC3E}">
        <p14:creationId xmlns:p14="http://schemas.microsoft.com/office/powerpoint/2010/main" val="1194026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19F8945-E33C-FA14-C679-C87640389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9A80109-6E3A-5A8E-7A80-160E6CDBA63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3539EC1-C46E-EC12-545E-573FC8D19D5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039F4CD-542F-150B-C71C-8EBF2A1A342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06B1499-7BB7-2F6C-06E0-4AE7214439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F833AD-86C7-F9B9-C73D-BE592E2B0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5F0B02-C91E-D089-2AFE-6CE5B85EB88D}"/>
              </a:ext>
            </a:extLst>
          </p:cNvPr>
          <p:cNvSpPr txBox="1"/>
          <p:nvPr/>
        </p:nvSpPr>
        <p:spPr>
          <a:xfrm>
            <a:off x="296733" y="914400"/>
            <a:ext cx="533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process</a:t>
            </a:r>
            <a:r>
              <a:rPr lang="en-US" dirty="0"/>
              <a:t> is a running program in memory. The OS is responsible for creating, managing, and terminating processes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6B2194-381A-0A1A-DEB5-129B47A31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198" y="914400"/>
            <a:ext cx="5770069" cy="41512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645B16-9CF9-DBA6-F8A5-D257F17DFB38}"/>
              </a:ext>
            </a:extLst>
          </p:cNvPr>
          <p:cNvSpPr txBox="1"/>
          <p:nvPr/>
        </p:nvSpPr>
        <p:spPr>
          <a:xfrm>
            <a:off x="296733" y="2030723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code and data for a process exist in memory within a </a:t>
            </a:r>
            <a:r>
              <a:rPr lang="en-US" i="1" dirty="0"/>
              <a:t>process address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B0B27A-2309-BEA8-788C-6E471031F633}"/>
              </a:ext>
            </a:extLst>
          </p:cNvPr>
          <p:cNvSpPr txBox="1"/>
          <p:nvPr/>
        </p:nvSpPr>
        <p:spPr>
          <a:xfrm>
            <a:off x="296733" y="2870047"/>
            <a:ext cx="4101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malware is running, it should be an active process that the OS is maintaining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616EA6-388C-2EDC-3DC1-37554A5B224B}"/>
              </a:ext>
            </a:extLst>
          </p:cNvPr>
          <p:cNvSpPr txBox="1"/>
          <p:nvPr/>
        </p:nvSpPr>
        <p:spPr>
          <a:xfrm>
            <a:off x="379670" y="3974576"/>
            <a:ext cx="4101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Processes have a set address space, meaning that bad guys could inject malicious code into another process to avoid detection (process injection)</a:t>
            </a:r>
          </a:p>
        </p:txBody>
      </p:sp>
    </p:spTree>
    <p:extLst>
      <p:ext uri="{BB962C8B-B14F-4D97-AF65-F5344CB8AC3E}">
        <p14:creationId xmlns:p14="http://schemas.microsoft.com/office/powerpoint/2010/main" val="310045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9E5712B-F331-743D-1E39-2F76BD67C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96A125F-26DD-156B-EFB3-B67B9A3C292E}"/>
              </a:ext>
            </a:extLst>
          </p:cNvPr>
          <p:cNvGrpSpPr/>
          <p:nvPr/>
        </p:nvGrpSpPr>
        <p:grpSpPr>
          <a:xfrm>
            <a:off x="0" y="6472428"/>
            <a:ext cx="12192000" cy="386080"/>
            <a:chOff x="0" y="6472428"/>
            <a:chExt cx="12192000" cy="3860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D0AC583-CBF5-1DD9-7989-020552CF235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83667C7-E29F-81FF-AEC7-16E3C6704A0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F3397B-7E6D-9CDF-DDF7-BB4E786DB2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2C5062-9335-7CEF-6FAA-3C1F22A3A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Operating Systems: Processes">
            <a:extLst>
              <a:ext uri="{FF2B5EF4-FFF2-40B4-BE49-F238E27FC236}">
                <a16:creationId xmlns:a16="http://schemas.microsoft.com/office/drawing/2014/main" id="{247930DC-097C-C889-A47F-CF8ECF43A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10972800" cy="51756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59C4CE-63A8-D554-C557-1770AA581F06}"/>
              </a:ext>
            </a:extLst>
          </p:cNvPr>
          <p:cNvSpPr txBox="1"/>
          <p:nvPr/>
        </p:nvSpPr>
        <p:spPr>
          <a:xfrm>
            <a:off x="490671" y="559631"/>
            <a:ext cx="34717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Processes are created by being spawned from another process </a:t>
            </a:r>
          </a:p>
          <a:p>
            <a:endParaRPr lang="en-US" dirty="0"/>
          </a:p>
          <a:p>
            <a:r>
              <a:rPr lang="en-US" dirty="0"/>
              <a:t>In Linux,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dirty="0"/>
              <a:t>is used to spawn a new process</a:t>
            </a:r>
          </a:p>
          <a:p>
            <a:endParaRPr lang="en-US" dirty="0"/>
          </a:p>
          <a:p>
            <a:r>
              <a:rPr lang="en-US" dirty="0"/>
              <a:t>In Windows,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CreateProcess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NTCreateProcess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are used to spawn a 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EE632-62B4-597D-CC29-434C07B05C49}"/>
              </a:ext>
            </a:extLst>
          </p:cNvPr>
          <p:cNvSpPr/>
          <p:nvPr/>
        </p:nvSpPr>
        <p:spPr>
          <a:xfrm>
            <a:off x="360967" y="5735241"/>
            <a:ext cx="1905000" cy="605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Kernal32.dll</a:t>
            </a:r>
          </a:p>
          <a:p>
            <a:pPr algn="ctr"/>
            <a:r>
              <a:rPr lang="en-US" dirty="0" err="1"/>
              <a:t>CreateProcess</a:t>
            </a:r>
            <a:r>
              <a:rPr lang="en-US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B426DE-982C-4D42-ADE4-12FF939EBF50}"/>
              </a:ext>
            </a:extLst>
          </p:cNvPr>
          <p:cNvSpPr/>
          <p:nvPr/>
        </p:nvSpPr>
        <p:spPr>
          <a:xfrm>
            <a:off x="2971800" y="5735241"/>
            <a:ext cx="1905000" cy="605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Ntdll.dll</a:t>
            </a:r>
          </a:p>
          <a:p>
            <a:pPr algn="ctr"/>
            <a:r>
              <a:rPr lang="en-US" dirty="0" err="1"/>
              <a:t>NTCreateProcess</a:t>
            </a:r>
            <a:r>
              <a:rPr lang="en-US" dirty="0"/>
              <a:t>()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C535412-D759-E293-2ACB-9E0E1C80C641}"/>
                  </a:ext>
                </a:extLst>
              </p14:cNvPr>
              <p14:cNvContentPartPr/>
              <p14:nvPr/>
            </p14:nvContentPartPr>
            <p14:xfrm>
              <a:off x="4973033" y="5984425"/>
              <a:ext cx="428040" cy="113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C535412-D759-E293-2ACB-9E0E1C80C6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55033" y="5966425"/>
                <a:ext cx="4636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0BADE1F-F1D7-C6A8-4A03-B2A20298B823}"/>
                  </a:ext>
                </a:extLst>
              </p14:cNvPr>
              <p14:cNvContentPartPr/>
              <p14:nvPr/>
            </p14:nvContentPartPr>
            <p14:xfrm>
              <a:off x="2404863" y="5984425"/>
              <a:ext cx="428040" cy="113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0BADE1F-F1D7-C6A8-4A03-B2A20298B8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6863" y="5966425"/>
                <a:ext cx="463680" cy="1494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04B1EE2B-E683-C8B9-FF38-AA650BE443D1}"/>
              </a:ext>
            </a:extLst>
          </p:cNvPr>
          <p:cNvSpPr/>
          <p:nvPr/>
        </p:nvSpPr>
        <p:spPr>
          <a:xfrm>
            <a:off x="5497306" y="5731680"/>
            <a:ext cx="1905000" cy="6050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Switch to Kernal Mode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87659D8-C343-F749-FB9A-5F0086EE75FB}"/>
                  </a:ext>
                </a:extLst>
              </p14:cNvPr>
              <p14:cNvContentPartPr/>
              <p14:nvPr/>
            </p14:nvContentPartPr>
            <p14:xfrm>
              <a:off x="7498539" y="5980864"/>
              <a:ext cx="428040" cy="113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87659D8-C343-F749-FB9A-5F0086EE75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0539" y="5962864"/>
                <a:ext cx="463680" cy="1494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F04A9534-6955-8352-8AF3-EA9F507C630A}"/>
              </a:ext>
            </a:extLst>
          </p:cNvPr>
          <p:cNvSpPr/>
          <p:nvPr/>
        </p:nvSpPr>
        <p:spPr>
          <a:xfrm>
            <a:off x="8108138" y="5731680"/>
            <a:ext cx="2407461" cy="6050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Kernal creates process, allocates memory,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78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13315</TotalTime>
  <Words>1897</Words>
  <Application>Microsoft Office PowerPoint</Application>
  <PresentationFormat>Widescreen</PresentationFormat>
  <Paragraphs>281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 New</vt:lpstr>
      <vt:lpstr>Wingdings</vt:lpstr>
      <vt:lpstr>Office Theme</vt:lpstr>
      <vt:lpstr>ESOF 422:  Advanced Software Engineering: Cyber Practices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ESOF 422</dc:title>
  <dc:creator>Reese Pearsall</dc:creator>
  <cp:lastModifiedBy>Pearsall, Reese</cp:lastModifiedBy>
  <cp:revision>81</cp:revision>
  <dcterms:created xsi:type="dcterms:W3CDTF">2022-08-21T16:55:59Z</dcterms:created>
  <dcterms:modified xsi:type="dcterms:W3CDTF">2025-04-14T19:59:19Z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