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21" r:id="rId10"/>
    <p:sldId id="422" r:id="rId11"/>
    <p:sldId id="420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1"/>
    <a:srgbClr val="EEB211"/>
    <a:srgbClr val="F6D28B"/>
    <a:srgbClr val="E2BC00"/>
    <a:srgbClr val="FFD700"/>
    <a:srgbClr val="FFCC00"/>
    <a:srgbClr val="E5E18B"/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>
      <p:cViewPr>
        <p:scale>
          <a:sx n="125" d="100"/>
          <a:sy n="125" d="100"/>
        </p:scale>
        <p:origin x="1604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42:40.5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3105 191 24575,'-4'-1'0,"1"0"0,-1 0 0,1-1 0,0 1 0,-1-1 0,1 0 0,0 0 0,0 0 0,0 0 0,-5-6 0,-8-4 0,-21-10 0,-2 2 0,0 2 0,-1 2 0,0 1 0,-1 2 0,-1 2 0,0 1 0,-59-5 0,-43 4 0,-165 8 0,188 5 0,-162-4 0,-257 6 0,449 3 0,1 3 0,1 5 0,0 4 0,1 3 0,-133 53 0,197-64 0,0 0 0,1 1 0,1 2 0,0 0 0,0 1 0,2 1 0,0 1 0,1 1 0,-24 29 0,4 3 0,2 2 0,-51 95 0,63-103 0,1 1 0,2 1 0,3 0 0,-26 91 0,36-89 0,2 0 0,2 1 0,3-1 0,5 81 0,0-105 0,2-1 0,0-1 0,2 1 0,1-1 0,12 28 0,4 9 0,3 6 0,3-1 0,50 79 0,-53-96 0,-15-23 0,2 0 0,1-1 0,25 30 0,36 25 0,127 103 0,-183-166 0,1-1 0,0-1 0,0-1 0,30 11 0,97 31 0,145 36 0,4-12 0,4-14 0,376 31 0,-343-62 0,749 40 0,-951-73 0,779 15 0,-466-9 0,-351-10 0,0-5 0,161-35 0,-161 19 0,-2-4 0,0-4 0,107-55 0,-140 57 0,-1-3 0,-1-2 0,-2-3 0,-2-2 0,75-75 0,-116 104 0,-1-1 0,0-1 0,-1 0 0,0 0 0,-1-1 0,-1 0 0,0-1 0,-1 0 0,-1 0 0,0 0 0,-1-1 0,-1 0 0,-1 0 0,0 0 0,-1 0 0,-1-1 0,-1-20 0,1-28 0,1 6 0,-2 0 0,-3 0 0,-18-108 0,11 134 0,-2-1 0,-1 1 0,-2 1 0,-32-55 0,-91-115 0,90 138 0,-83-87 0,105 127 0,-1 0 0,-1 1 0,-1 2 0,-2 1 0,-54-28 0,-73-20 0,-200-59 0,281 103 0,-641-162 0,469 130 0,-374-42 0,134 29 0,392 55 17,-160-6 0,-99 21-173,139 3-1087,193-3-5583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1802 134 24575,'-44'-10'0,"7"-1"0,-25 6 0,-73 3 0,73 2 0,-80-9 0,-69-10 0,-22-3 0,164 11 0,-212-28 0,-16 34 0,174 6 0,119-1 0,-1 0 0,1 0 0,-1 1 0,1-1 0,-1 1 0,1 0 0,0 0 0,-1 0 0,1 1 0,0 0 0,0 0 0,0 0 0,0 0 0,0 0 0,0 1 0,-4 3 0,5-2 0,0 0 0,0 0 0,0 1 0,0-1 0,1 1 0,0-1 0,0 1 0,0 0 0,1 0 0,-1 0 0,1 0 0,0 0 0,0 0 0,1 6 0,0 164 0,2-79 0,0-63 61,10 53 0,-6-53-805,1 51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0 24575,'0'557'0,"1"-535"0,2 0 0,6 33 0,-6-42 0,0 0 0,0 1 0,-2-1 0,0 1 0,0 0 0,-1 0 0,-1-1 0,0 1 0,-5 19 0,-2 5-18,2 0 0,2 0 0,1 1-1,2-1 1,5 41 0,-3 5-1238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1:58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1805 0 24575,'0'770'0,"1"-767"0,-1 0 0,1 0 0,-1 0 0,0 0 0,0 0 0,-1 0 0,1 0 0,-1 0 0,1 0 0,-1 0 0,0-1 0,0 1 0,0 0 0,-1 0 0,1-1 0,0 1 0,-1-1 0,0 1 0,0-1 0,0 1 0,0-1 0,0 0 0,0 0 0,0 0 0,-1 0 0,1-1 0,-1 1 0,1-1 0,-1 1 0,0-1 0,1 0 0,-1 0 0,0 0 0,0 0 0,0 0 0,0-1 0,0 1 0,0-1 0,0 0 0,0 0 0,-5-1 0,-313 0 0,116-3 0,-914 4 0,1116 0 0,0 0 0,0 0 0,-1 0 0,1 0 0,0 1 0,0-1 0,0 1 0,0-1 0,0 1 0,0 0 0,0 1 0,0-1 0,0 0 0,0 1 0,0 0 0,1-1 0,-1 1 0,1 0 0,-1 0 0,1 1 0,-4 3 0,4-1 0,-1 1 0,1-1 0,0 1 0,0-1 0,1 1 0,0 0 0,0 0 0,0-1 0,1 1 0,0 0 0,0 7 0,4 81 0,18 108 0,-18-174-227,-1-1-1,-1 1 1,-2-1-1,0 1 1,-8 45-1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0:2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18 24575,'-3'64'0,"1"-45"0,1 1 0,0-1 0,2 1 0,0-1 0,1 1 0,8 32 0,-8-48 0,0-1 0,1 1 0,-1-1 0,0 0 0,1 0 0,0 0 0,0 0 0,0 0 0,0-1 0,0 1 0,0-1 0,1 0 0,-1 0 0,1 0 0,-1 0 0,1-1 0,0 0 0,0 1 0,0-1 0,0-1 0,0 1 0,0-1 0,4 1 0,17 1 0,0-2 0,41-3 0,-32 1 0,953-4 0,-588 7 0,-151 18 0,7-1 0,6245-21 0,-3572 5 0,-2870 0 0,66 13 0,35 1 0,502-13 0,-347-5 0,-303 2 0,6 0 0,-1 0 0,1-1 0,-1-1 0,27-5 0,-41 6 0,1 1 0,-1-1 0,1 0 0,-1 0 0,1 0 0,-1 0 0,0 0 0,1 0 0,-1-1 0,0 1 0,0-1 0,0 1 0,0-1 0,0 0 0,0 0 0,-1 0 0,1 0 0,-1 0 0,1 0 0,-1 0 0,0-1 0,0 1 0,0 0 0,0-1 0,0 1 0,0-1 0,-1 1 0,1-1 0,-1 1 0,0-1 0,0 1 0,0-1 0,0 0 0,0 1 0,0-1 0,-1 1 0,0-5 0,-1-1-52,-14-62-604,-38-106-1,43 154-6169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53 24575,'-1'42'0,"-1"-29"0,2-1 0,0 1 0,0 0 0,1 0 0,0 0 0,6 20 0,-6-30 0,1 0 0,-1-1 0,1 1 0,-1-1 0,1 0 0,0 1 0,0-1 0,1 0 0,-1 0 0,0 0 0,0-1 0,1 1 0,-1-1 0,1 1 0,0-1 0,-1 0 0,1 0 0,0 0 0,0 0 0,0 0 0,0-1 0,0 1 0,3-1 0,11 2 0,0-1 0,34-3 0,-27 0 0,672-3 0,-421 6 0,-213 3 0,93 16 0,-110-13 0,124 10 0,306-9 0,-273-11 0,1536 3 0,-1732 1 0,-1-2 0,1 1 0,0 0 0,0-1 0,-1 0 0,1-1 0,0 1 0,-1-1 0,1 0 0,-1-1 0,6-2 0,-8 2 0,0 1 0,0 0 0,0-1 0,0 0 0,-1 0 0,0 1 0,1-2 0,-1 1 0,0 0 0,0 0 0,-1-1 0,1 1 0,-1-1 0,1 1 0,-1-1 0,0 1 0,0-1 0,0-5 0,8-47-65,-2 9-585,3-60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229 0 24575,'-6'8'0,"1"0"0,0 1 0,0-1 0,0 1 0,1 0 0,1 0 0,0 1 0,-4 15 0,-2 5 0,-7 26 0,3 0 0,2 1 0,-4 74 0,3-50 0,6-46 0,-3 61 0,10-7 0,0-28 0,-2-1 0,-14 100 0,-13 52 0,20-147 0,3 1 0,6 129 0,1-71 0,-2 378 0,-2-476 5,-1 0 0,-1-1 0,-14 47 0,3-11-1390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1802 134 24575,'-44'-10'0,"7"-1"0,-25 6 0,-73 3 0,73 2 0,-80-9 0,-69-10 0,-22-3 0,164 11 0,-212-28 0,-16 34 0,174 6 0,119-1 0,-1 0 0,1 0 0,-1 1 0,1-1 0,-1 1 0,1 0 0,0 0 0,-1 0 0,1 1 0,0 0 0,0 0 0,0 0 0,0 0 0,0 0 0,0 1 0,-4 3 0,5-2 0,0 0 0,0 0 0,0 1 0,0-1 0,1 1 0,0-1 0,0 1 0,0 0 0,1 0 0,-1 0 0,1 0 0,0 0 0,0 0 0,1 6 0,0 164 0,2-79 0,0-63 61,10 53 0,-6-53-805,1 51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0 24575,'0'557'0,"1"-535"0,2 0 0,6 33 0,-6-42 0,0 0 0,0 1 0,-2-1 0,0 1 0,0 0 0,-1 0 0,-1-1 0,0 1 0,-5 19 0,-2 5-18,2 0 0,2 0 0,1 1-1,2-1 1,5 41 0,-3 5-1238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20.20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24575,'7'9'0,"-1"0"0,0 1 0,-1-1 0,0 1 0,-1 0 0,0 0 0,0 1 0,-1-1 0,0 1 0,-1 0 0,1 12 0,-3 37 0,-1-49 0,1 0 0,0 0 0,0 0 0,1 0 0,1 0 0,4 17 0,-5-26 0,1 1 0,-1-1 0,1 1 0,0-1 0,0 0 0,0 1 0,0-1 0,0 0 0,1-1 0,-1 1 0,1 0 0,-1-1 0,1 1 0,-1-1 0,1 0 0,0 1 0,0-1 0,0-1 0,0 1 0,0 0 0,-1-1 0,1 0 0,5 1 0,11 0 0,1-1 0,30-3 0,-23 1 0,841-3 0,-467 7 0,201-2 0,-447 14 0,-22-1 0,678-10 0,-415-6 0,950 3 0,-1343 1 0,0-1 0,0 1 0,0-1 0,0 0 0,0-1 0,0 1 0,0 0 0,0-1 0,0 1 0,0-1 0,0 0 0,0 0 0,0-1 0,0 1 0,-1 0 0,1-1 0,0 1 0,-1-1 0,1 0 0,-1 0 0,0 0 0,0 0 0,0-1 0,0 1 0,0 0 0,0-1 0,-1 0 0,1 1 0,-1-1 0,1 0 0,-1 0 0,0 1 0,0-1 0,-1 0 0,1 0 0,0 0 0,-1 0 0,0 0 0,0 0 0,0-6 0,21-154-1365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20.209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0 0 24515,'126'4986'0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45:50.0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3080 220 24575,'-1'-2'0,"1"1"0,-1 0 0,1-1 0,-1 1 0,1 0 0,-1-1 0,1 1 0,-1 0 0,0 0 0,0 0 0,0 0 0,0 0 0,0 0 0,0 0 0,0 0 0,0 0 0,0 0 0,-3-1 0,-27-15 0,25 14 0,-38-17 0,0 3 0,-1 1 0,-68-14 0,-147-15 0,202 36 0,-270-29 0,285 36 0,0 2 0,0 2 0,1 2 0,-1 2 0,-72 19 0,-18 15 0,-413 147 0,512-172 0,1 2 0,0 1 0,1 2 0,-32 25 0,45-29 0,1 1 0,1 1 0,0 0 0,1 1 0,1 1 0,0 0 0,-12 26 0,-19 44 0,-42 120 0,-17 102 0,63-180 0,-23 54 0,-20 63 0,-163 541 0,224-722 0,3 2 0,3 0 0,3 1 0,3 1 0,-3 103 0,15-136 0,-1 36 0,10 77 0,-5-126 0,0-1 0,2 0 0,0 0 0,2-1 0,1 0 0,22 45 0,13 5 0,3-1 0,3-3 0,3-1 0,3-4 0,124 113 0,-148-152 0,1-3 0,2 0 0,72 34 0,120 35 0,-141-59 0,25 14 0,83 28 0,-55-39 0,283 33 0,-299-59 0,151-7 0,122-27 0,-371 22 0,165-19 0,-2-7 0,246-71 0,-386 85 0,-1-2 0,0-2 0,-1-2 0,-1-2 0,46-30 0,-59 31 0,-2-2 0,0-1 0,-1-1 0,-2-2 0,-1 0 0,-1-2 0,28-41 0,269-497 0,-283 484 0,-4-1 0,29-109 0,28-179 0,-90 363 0,12-64 0,-3 0 0,2-111 0,-18-150 0,2 271 0,1 9 0,-3 1 0,-3 0 0,-2 0 0,-2 1 0,-2 0 0,-2 1 0,-3 1 0,-2 0 0,-2 2 0,-2 0 0,-33-44 0,-35-49 0,-61-87 0,111 167 0,-2 1 0,-2 3 0,-4 2 0,-74-64 0,-7 5 0,68 57 0,-2 3 0,-83-52 0,69 56 0,-83-46 0,128 83 0,0 1 0,-1 2 0,-1 1 0,-55-5 0,59 9 0,-33-3-1365,39 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6T17:10:49.9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0,'1139'0,"-1117"0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0:51.4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0,'424'80'0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6T17:10:53.8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28,'88'1,"-12"1,0-4,107-15,-128 10,0 3,84 3,-69 2,-47-1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1:0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1003 59 24575,'0'-1'0,"-1"-1"0,0 0 0,0 1 0,0-1 0,0 0 0,0 1 0,0-1 0,0 1 0,0 0 0,-1-1 0,1 1 0,-1 0 0,1 0 0,-1 0 0,1 0 0,-1 0 0,-3-1 0,-30-15 0,19 13 0,0 0 0,0 1 0,-1 1 0,1 0 0,0 1 0,-1 1 0,-23 3 0,-118 24 0,64-8 0,81-17 0,0 1 0,1 0 0,-1 1 0,1 1 0,0 0 0,1 0 0,-1 1 0,1 1 0,-12 8 0,10-7 0,0-1 0,0-1 0,-1 0 0,0-1 0,-21 5 0,19-6 0,-1 1 0,1 1 0,0 1 0,-16 9 0,-4 5 0,14-9 0,0 1 0,1 1 0,-34 30 0,51-40 0,-1 1 0,1 0 0,0 0 0,0 0 0,0 0 0,1 1 0,-1-1 0,1 1 0,1 0 0,-1 0 0,1 0 0,0 0 0,1 0 0,-1 1 0,1-1 0,0 0 0,1 1 0,0-1 0,0 12 0,2-5 0,0-1 0,1 0 0,0-1 0,0 1 0,1-1 0,1 1 0,0-1 0,1 0 0,0-1 0,0 1 0,1-1 0,1-1 0,-1 1 0,2-1 0,-1-1 0,1 1 0,0-1 0,1-1 0,11 7 0,35 21 0,-32-19 0,-1-1 0,2-2 0,36 15 0,22 5 0,-51-19 0,0-1 0,0-2 0,1-2 0,40 7 0,-25-9 0,-13-1 0,0-2 0,0-1 0,1-2 0,-1-1 0,46-6 0,-59 2 0,20-2 0,0-2 0,54-18 0,-82 21 0,-1-1 0,0 0 0,0 0 0,-1-2 0,0 1 0,0-2 0,-1 1 0,0-2 0,0 1 0,17-22 0,-20 20 0,0-1 0,-1 0 0,-1 0 0,0 0 0,-1 0 0,0-1 0,-1 0 0,0 0 0,-1-1 0,0 1 0,1-25 0,-4 29 0,1 0 0,-1 0 0,-1 0 0,0 1 0,0-1 0,-1 0 0,0 0 0,0 1 0,-1-1 0,0 1 0,0-1 0,-1 1 0,0 0 0,-1 1 0,0-1 0,0 1 0,0 0 0,-13-12 0,-22-19 0,-54-65 0,40 41 0,-11 16 0,61 38-1365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1:02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928 81 24575,'-7'-5'0,"-1"-1"0,0 2 0,-1-1 0,1 1 0,-1 0 0,0 0 0,0 1 0,0 1 0,-18-4 0,-22-7 0,32 7 0,0 1 0,0 1 0,0 1 0,-1 0 0,0 1 0,1 1 0,-1 0 0,0 2 0,0 0 0,1 1 0,-1 1 0,-18 5 0,-4 4 0,0 2 0,1 2 0,-71 41 0,31-18 0,60-31 0,0 0 0,1 2 0,0 0 0,1 1 0,0 1 0,1 0 0,0 1 0,-14 16 0,24-22 0,0 1 0,1 0 0,0 0 0,1 0 0,-1 1 0,1 0 0,1-1 0,0 1 0,0 1 0,1-1 0,0 0 0,1 1 0,0-1 0,0 1 0,1-1 0,0 1 0,0-1 0,1 1 0,4 12 0,-3-12 0,1 1 0,0-1 0,0 0 0,2 0 0,-1-1 0,1 1 0,0-1 0,1 0 0,0 0 0,1-1 0,0 1 0,0-2 0,0 1 0,1-1 0,1 0 0,-1 0 0,11 5 0,20 9 0,0-2 0,2-2 0,0-2 0,0-2 0,1-1 0,1-2 0,0-3 0,0-1 0,1-1 0,-1-3 0,70-5 0,-96 0 0,0-1 0,0 0 0,26-11 0,-26 8 0,0 2 0,1 0 0,20-4 0,-26 7 0,0-1 0,0 0 0,0-1 0,0 0 0,-1-1 0,1 0 0,-1-1 0,0 0 0,-1-1 0,13-10 0,-7 3 0,0-1 0,0 0 0,-1-1 0,-1-1 0,13-20 0,-22 28 0,-1 0 0,0 0 0,-1-1 0,0 1 0,0-1 0,-1 0 0,0 0 0,-1 1 0,0-1 0,0-16 0,-2-15 0,-6-44 0,7 83 0,-1-3 0,0 0 0,0 0 0,-1 0 0,0 1 0,1-1 0,-1 1 0,-1-1 0,1 1 0,-1 0 0,0 0 0,0 0 0,0 0 0,0 0 0,-8-6 0,-4-2 0,-1 0 0,-27-15 0,-7-5 0,33 22-14,0 1-1,-1 1 0,0 0 1,0 1-1,0 1 0,-1 1 1,-21-3-1,-11-5-1233,33 8-5578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4:53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24575,'2'27'0,"0"-1"0,8 31 0,-5-28 0,3 45 0,-7-45 0,-1 17 0,3 0 0,9 46 0,-4-29 0,-2 1 0,-4 0 0,-5 71 0,0-12 0,2-47 0,3 86 0,-2-159 0,1-1 0,-1 1 0,1-1 0,0 1 0,0-1 0,0 1 0,0-1 0,0 1 0,0-1 0,0 0 0,1 0 0,-1 1 0,1-1 0,0 0 0,0 0 0,0-1 0,0 1 0,0 0 0,0-1 0,0 1 0,0-1 0,1 0 0,-1 1 0,0-1 0,1 0 0,-1 0 0,1-1 0,-1 1 0,5 0 0,8 1 0,-1 0 0,1-1 0,0-1 0,18-2 0,-9 1 0,852-4-104,-599 5-1157,-254 0-5565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4:54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306 282 24575,'0'-3'0,"-1"-1"0,0 0 0,0 0 0,0 0 0,0 1 0,-1-1 0,1 1 0,-1-1 0,0 1 0,0 0 0,0-1 0,-5-4 0,-40-41 0,17 19 0,25 24 0,-10-14 0,-1 1 0,-1 1 0,-1 0 0,-1 1 0,0 1 0,-36-22 0,94 103 0,-24-45 0,2 0 0,1-1 0,0-1 0,1-1 0,1-1 0,38 25 0,-37-28 0,-1 0 0,0 1 0,33 32 0,-52-45 0,-1-1 0,1 1 0,-1-1 0,1 0 0,-1 1 0,1-1 0,-1 1 0,0 0 0,1-1 0,-1 1 0,0-1 0,1 1 0,-1 0 0,0-1 0,0 1 0,0-1 0,1 1 0,-1 0 0,0-1 0,0 1 0,0 0 0,0-1 0,0 1 0,0 0 0,0-1 0,0 1 0,-1 0 0,1-1 0,0 1 0,0 0 0,-1-1 0,1 1 0,0-1 0,0 1 0,-1 0 0,1-1 0,-1 1 0,1-1 0,-1 1 0,1-1 0,-1 1 0,1-1 0,-1 0 0,1 1 0,-1-1 0,1 0 0,-1 1 0,1-1 0,-1 0 0,0 0 0,1 1 0,-1-1 0,0 0 0,1 0 0,-1 0 0,0 0 0,0 0 0,-48 8 0,40-8 0,-20 4 0,0 1 0,1 2 0,0 0 0,0 2 0,-45 21 0,64-24-195,0 0 0,0 0 0,1 1 0,0 0 0,1 1 0,-8 9 0,3-2-6631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4:58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24575,'2'27'0,"0"-1"0,8 31 0,-5-28 0,3 45 0,-7-45 0,-1 17 0,3 0 0,9 46 0,-4-29 0,-2 1 0,-4 0 0,-5 71 0,0-12 0,2-47 0,3 86 0,-2-159 0,1-1 0,-1 1 0,1-1 0,0 1 0,0-1 0,0 1 0,0-1 0,0 1 0,0-1 0,0 0 0,1 0 0,-1 1 0,1-1 0,0 0 0,0 0 0,0-1 0,0 1 0,0 0 0,0-1 0,0 1 0,0-1 0,1 0 0,-1 1 0,0-1 0,1 0 0,-1 0 0,1-1 0,-1 1 0,5 0 0,8 1 0,-1 0 0,1-1 0,0-1 0,18-2 0,-9 1 0,852-4-104,-599 5-1157,-254 0-5565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4:58.7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306 282 24575,'0'-3'0,"-1"-1"0,0 0 0,0 0 0,0 0 0,0 1 0,-1-1 0,1 1 0,-1-1 0,0 1 0,0 0 0,0-1 0,-5-4 0,-40-41 0,17 19 0,25 24 0,-10-14 0,-1 1 0,-1 1 0,-1 0 0,-1 1 0,0 1 0,-36-22 0,94 103 0,-24-45 0,2 0 0,1-1 0,0-1 0,1-1 0,1-1 0,38 25 0,-37-28 0,-1 0 0,0 1 0,33 32 0,-52-45 0,-1-1 0,1 1 0,-1-1 0,1 0 0,-1 1 0,1-1 0,-1 1 0,0 0 0,1-1 0,-1 1 0,0-1 0,1 1 0,-1 0 0,0-1 0,0 1 0,0-1 0,1 1 0,-1 0 0,0-1 0,0 1 0,0 0 0,0-1 0,0 1 0,0 0 0,0-1 0,0 1 0,-1 0 0,1-1 0,0 1 0,0 0 0,-1-1 0,1 1 0,0-1 0,0 1 0,-1 0 0,1-1 0,-1 1 0,1-1 0,-1 1 0,1-1 0,-1 1 0,1-1 0,-1 0 0,1 1 0,-1-1 0,1 0 0,-1 1 0,1-1 0,-1 0 0,0 0 0,1 1 0,-1-1 0,0 0 0,1 0 0,-1 0 0,0 0 0,0 0 0,-48 8 0,40-8 0,-20 4 0,0 1 0,1 2 0,0 0 0,0 2 0,-45 21 0,64-24-195,0 0 0,0 0 0,1 1 0,0 0 0,1 1 0,-8 9 0,3-2-6631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5:02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24575,'2'27'0,"0"-1"0,8 31 0,-5-28 0,3 45 0,-7-45 0,-1 17 0,3 0 0,9 46 0,-4-29 0,-2 1 0,-4 0 0,-5 71 0,0-12 0,2-47 0,3 86 0,-2-159 0,1-1 0,-1 1 0,1-1 0,0 1 0,0-1 0,0 1 0,0-1 0,0 1 0,0-1 0,0 0 0,1 0 0,-1 1 0,1-1 0,0 0 0,0 0 0,0-1 0,0 1 0,0 0 0,0-1 0,0 1 0,0-1 0,1 0 0,-1 1 0,0-1 0,1 0 0,-1 0 0,1-1 0,-1 1 0,5 0 0,8 1 0,-1 0 0,1-1 0,0-1 0,18-2 0,-9 1 0,852-4-104,-599 5-1157,-254 0-5565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6:51:51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24393,'0'8801'0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5:02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306 282 24575,'0'-3'0,"-1"-1"0,0 0 0,0 0 0,0 0 0,0 1 0,-1-1 0,1 1 0,-1-1 0,0 1 0,0 0 0,0-1 0,-5-4 0,-40-41 0,17 19 0,25 24 0,-10-14 0,-1 1 0,-1 1 0,-1 0 0,-1 1 0,0 1 0,-36-22 0,94 103 0,-24-45 0,2 0 0,1-1 0,0-1 0,1-1 0,1-1 0,38 25 0,-37-28 0,-1 0 0,0 1 0,33 32 0,-52-45 0,-1-1 0,1 1 0,-1-1 0,1 0 0,-1 1 0,1-1 0,-1 1 0,0 0 0,1-1 0,-1 1 0,0-1 0,1 1 0,-1 0 0,0-1 0,0 1 0,0-1 0,1 1 0,-1 0 0,0-1 0,0 1 0,0 0 0,0-1 0,0 1 0,0 0 0,0-1 0,0 1 0,-1 0 0,1-1 0,0 1 0,0 0 0,-1-1 0,1 1 0,0-1 0,0 1 0,-1 0 0,1-1 0,-1 1 0,1-1 0,-1 1 0,1-1 0,-1 1 0,1-1 0,-1 0 0,1 1 0,-1-1 0,1 0 0,-1 1 0,1-1 0,-1 0 0,0 0 0,1 1 0,-1-1 0,0 0 0,1 0 0,-1 0 0,0 0 0,0 0 0,-48 8 0,40-8 0,-20 4 0,0 1 0,1 2 0,0 0 0,0 2 0,-45 21 0,64-24-195,0 0 0,0 0 0,1 1 0,0 0 0,1 1 0,-8 9 0,3-2-6631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5:06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24575,'2'27'0,"0"-1"0,8 31 0,-5-28 0,3 45 0,-7-45 0,-1 17 0,3 0 0,9 46 0,-4-29 0,-2 1 0,-4 0 0,-5 71 0,0-12 0,2-47 0,3 86 0,-2-159 0,1-1 0,-1 1 0,1-1 0,0 1 0,0-1 0,0 1 0,0-1 0,0 1 0,0-1 0,0 0 0,1 0 0,-1 1 0,1-1 0,0 0 0,0 0 0,0-1 0,0 1 0,0 0 0,0-1 0,0 1 0,0-1 0,1 0 0,-1 1 0,0-1 0,1 0 0,-1 0 0,1-1 0,-1 1 0,5 0 0,8 1 0,-1 0 0,1-1 0,0-1 0,18-2 0,-9 1 0,852-4-104,-599 5-1157,-254 0-5565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7:15:06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306 282 24575,'0'-3'0,"-1"-1"0,0 0 0,0 0 0,0 0 0,0 1 0,-1-1 0,1 1 0,-1-1 0,0 1 0,0 0 0,0-1 0,-5-4 0,-40-41 0,17 19 0,25 24 0,-10-14 0,-1 1 0,-1 1 0,-1 0 0,-1 1 0,0 1 0,-36-22 0,94 103 0,-24-45 0,2 0 0,1-1 0,0-1 0,1-1 0,1-1 0,38 25 0,-37-28 0,-1 0 0,0 1 0,33 32 0,-52-45 0,-1-1 0,1 1 0,-1-1 0,1 0 0,-1 1 0,1-1 0,-1 1 0,0 0 0,1-1 0,-1 1 0,0-1 0,1 1 0,-1 0 0,0-1 0,0 1 0,0-1 0,1 1 0,-1 0 0,0-1 0,0 1 0,0 0 0,0-1 0,0 1 0,0 0 0,0-1 0,0 1 0,-1 0 0,1-1 0,0 1 0,0 0 0,-1-1 0,1 1 0,0-1 0,0 1 0,-1 0 0,1-1 0,-1 1 0,1-1 0,-1 1 0,1-1 0,-1 1 0,1-1 0,-1 0 0,1 1 0,-1-1 0,1 0 0,-1 1 0,1-1 0,-1 0 0,0 0 0,1 1 0,-1-1 0,0 0 0,1 0 0,-1 0 0,0 0 0,0 0 0,-48 8 0,40-8 0,-20 4 0,0 1 0,1 2 0,0 0 0,0 2 0,-45 21 0,64-24-195,0 0 0,0 0 0,1 1 0,0 0 0,1 1 0,-8 9 0,3-2-6631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1:58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1805 0 24575,'0'770'0,"1"-767"0,-1 0 0,1 0 0,-1 0 0,0 0 0,0 0 0,-1 0 0,1 0 0,-1 0 0,1 0 0,-1 0 0,0-1 0,0 1 0,0 0 0,-1 0 0,1-1 0,0 1 0,-1-1 0,0 1 0,0-1 0,0 1 0,0-1 0,0 0 0,0 0 0,0 0 0,-1 0 0,1-1 0,-1 1 0,1-1 0,-1 1 0,0-1 0,1 0 0,-1 0 0,0 0 0,0 0 0,0 0 0,0-1 0,0 1 0,0-1 0,0 0 0,0 0 0,-5-1 0,-313 0 0,116-3 0,-914 4 0,1116 0 0,0 0 0,0 0 0,-1 0 0,1 0 0,0 1 0,0-1 0,0 1 0,0-1 0,0 1 0,0 0 0,0 1 0,0-1 0,0 0 0,0 1 0,0 0 0,1-1 0,-1 1 0,1 0 0,-1 0 0,1 1 0,-4 3 0,4-1 0,-1 1 0,1-1 0,0 1 0,0-1 0,1 1 0,0 0 0,0 0 0,0-1 0,1 1 0,0 0 0,0 7 0,4 81 0,18 108 0,-18-174-227,-1-1-1,-1 1 1,-2-1-1,0 1 1,-8 45-1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0:2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18 24575,'-3'64'0,"1"-45"0,1 1 0,0-1 0,2 1 0,0-1 0,1 1 0,8 32 0,-8-48 0,0-1 0,1 1 0,-1-1 0,0 0 0,1 0 0,0 0 0,0 0 0,0 0 0,0-1 0,0 1 0,0-1 0,1 0 0,-1 0 0,1 0 0,-1 0 0,1-1 0,0 0 0,0 1 0,0-1 0,0-1 0,0 1 0,0-1 0,4 1 0,17 1 0,0-2 0,41-3 0,-32 1 0,953-4 0,-588 7 0,-151 18 0,7-1 0,6245-21 0,-3572 5 0,-2870 0 0,66 13 0,35 1 0,502-13 0,-347-5 0,-303 2 0,6 0 0,-1 0 0,1-1 0,-1-1 0,27-5 0,-41 6 0,1 1 0,-1-1 0,1 0 0,-1 0 0,1 0 0,-1 0 0,0 0 0,1 0 0,-1-1 0,0 1 0,0-1 0,0 1 0,0-1 0,0 0 0,0 0 0,-1 0 0,1 0 0,-1 0 0,1 0 0,-1 0 0,0-1 0,0 1 0,0 0 0,0-1 0,0 1 0,0-1 0,-1 1 0,1-1 0,-1 1 0,0-1 0,0 1 0,0-1 0,0 0 0,0 1 0,0-1 0,-1 1 0,0-5 0,-1-1-52,-14-62-604,-38-106-1,43 154-6169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1:58.6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1805 0 24575,'0'770'0,"1"-767"0,-1 0 0,1 0 0,-1 0 0,0 0 0,0 0 0,-1 0 0,1 0 0,-1 0 0,1 0 0,-1 0 0,0-1 0,0 1 0,0 0 0,-1 0 0,1-1 0,0 1 0,-1-1 0,0 1 0,0-1 0,0 1 0,0-1 0,0 0 0,0 0 0,0 0 0,-1 0 0,1-1 0,-1 1 0,1-1 0,-1 1 0,0-1 0,1 0 0,-1 0 0,0 0 0,0 0 0,0 0 0,0-1 0,0 1 0,0-1 0,0 0 0,0 0 0,-5-1 0,-313 0 0,116-3 0,-914 4 0,1116 0 0,0 0 0,0 0 0,-1 0 0,1 0 0,0 1 0,0-1 0,0 1 0,0-1 0,0 1 0,0 0 0,0 1 0,0-1 0,0 0 0,0 1 0,0 0 0,1-1 0,-1 1 0,1 0 0,-1 0 0,1 1 0,-4 3 0,4-1 0,-1 1 0,1-1 0,0 1 0,0-1 0,1 1 0,0 0 0,0 0 0,0-1 0,1 1 0,0 0 0,0 7 0,4 81 0,18 108 0,-18-174-227,-1-1-1,-1 1 1,-2-1-1,0 1 1,-8 45-1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30:22.9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 18 24575,'-3'64'0,"1"-45"0,1 1 0,0-1 0,2 1 0,0-1 0,1 1 0,8 32 0,-8-48 0,0-1 0,1 1 0,-1-1 0,0 0 0,1 0 0,0 0 0,0 0 0,0 0 0,0-1 0,0 1 0,0-1 0,1 0 0,-1 0 0,1 0 0,-1 0 0,1-1 0,0 0 0,0 1 0,0-1 0,0-1 0,0 1 0,0-1 0,4 1 0,17 1 0,0-2 0,41-3 0,-32 1 0,953-4 0,-588 7 0,-151 18 0,7-1 0,6245-21 0,-3572 5 0,-2870 0 0,66 13 0,35 1 0,502-13 0,-347-5 0,-303 2 0,6 0 0,-1 0 0,1-1 0,-1-1 0,27-5 0,-41 6 0,1 1 0,-1-1 0,1 0 0,-1 0 0,1 0 0,-1 0 0,0 0 0,1 0 0,-1-1 0,0 1 0,0-1 0,0 1 0,0-1 0,0 0 0,0 0 0,-1 0 0,1 0 0,-1 0 0,1 0 0,-1 0 0,0-1 0,0 1 0,0 0 0,0-1 0,0 1 0,0-1 0,-1 1 0,1-1 0,-1 1 0,0-1 0,0 1 0,0-1 0,0 0 0,0 1 0,0-1 0,-1 1 0,0-5 0,-1-1-52,-14-62-604,-38-106-1,43 154-6169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 53 24575,'-1'42'0,"-1"-29"0,2-1 0,0 1 0,0 0 0,1 0 0,0 0 0,6 20 0,-6-30 0,1 0 0,-1-1 0,1 1 0,-1-1 0,1 0 0,0 1 0,0-1 0,1 0 0,-1 0 0,0 0 0,0-1 0,1 1 0,-1-1 0,1 1 0,0-1 0,-1 0 0,1 0 0,0 0 0,0 0 0,0 0 0,0-1 0,0 1 0,3-1 0,11 2 0,0-1 0,34-3 0,-27 0 0,672-3 0,-421 6 0,-213 3 0,93 16 0,-110-13 0,124 10 0,306-9 0,-273-11 0,1536 3 0,-1732 1 0,-1-2 0,1 1 0,0 0 0,0-1 0,-1 0 0,1-1 0,0 1 0,-1-1 0,1 0 0,-1-1 0,6-2 0,-8 2 0,0 1 0,0 0 0,0-1 0,0 0 0,-1 0 0,0 1 0,1-2 0,-1 1 0,0 0 0,0 0 0,-1-1 0,1 1 0,-1-1 0,1 1 0,-1-1 0,0 1 0,0-1 0,0-5 0,8-47-65,-2 9-585,3-60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07:41:00.4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229 0 24575,'-6'8'0,"1"0"0,0 1 0,0-1 0,0 1 0,1 0 0,1 0 0,0 1 0,-4 15 0,-2 5 0,-7 26 0,3 0 0,2 1 0,-4 74 0,3-50 0,6-46 0,-3 61 0,10-7 0,0-28 0,-2-1 0,-14 100 0,-13 52 0,20-147 0,3 1 0,6 129 0,1-71 0,-2 378 0,-2-476 5,-1 0 0,-1-1 0,-14 47 0,3-11-1390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5.png"/><Relationship Id="rId18" Type="http://schemas.openxmlformats.org/officeDocument/2006/relationships/customXml" Target="../ink/ink19.xml"/><Relationship Id="rId3" Type="http://schemas.openxmlformats.org/officeDocument/2006/relationships/customXml" Target="../ink/ink12.xml"/><Relationship Id="rId7" Type="http://schemas.openxmlformats.org/officeDocument/2006/relationships/image" Target="../media/image18.png"/><Relationship Id="rId12" Type="http://schemas.openxmlformats.org/officeDocument/2006/relationships/customXml" Target="../ink/ink16.xml"/><Relationship Id="rId17" Type="http://schemas.openxmlformats.org/officeDocument/2006/relationships/image" Target="../media/image27.png"/><Relationship Id="rId2" Type="http://schemas.openxmlformats.org/officeDocument/2006/relationships/image" Target="../media/image1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4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10" Type="http://schemas.openxmlformats.org/officeDocument/2006/relationships/customXml" Target="../ink/ink15.xml"/><Relationship Id="rId19" Type="http://schemas.openxmlformats.org/officeDocument/2006/relationships/image" Target="../media/image2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customXml" Target="../ink/ink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24.xml"/><Relationship Id="rId3" Type="http://schemas.openxmlformats.org/officeDocument/2006/relationships/image" Target="../media/image34.png"/><Relationship Id="rId7" Type="http://schemas.openxmlformats.org/officeDocument/2006/relationships/customXml" Target="../ink/ink21.xml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22.xml"/><Relationship Id="rId1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1.xml"/><Relationship Id="rId3" Type="http://schemas.openxmlformats.org/officeDocument/2006/relationships/image" Target="../media/image41.png"/><Relationship Id="rId7" Type="http://schemas.openxmlformats.org/officeDocument/2006/relationships/customXml" Target="../ink/ink26.xml"/><Relationship Id="rId12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9.xml"/><Relationship Id="rId5" Type="http://schemas.openxmlformats.org/officeDocument/2006/relationships/customXml" Target="../ink/ink25.xml"/><Relationship Id="rId10" Type="http://schemas.openxmlformats.org/officeDocument/2006/relationships/customXml" Target="../ink/ink28.xml"/><Relationship Id="rId4" Type="http://schemas.openxmlformats.org/officeDocument/2006/relationships/image" Target="../media/image42.png"/><Relationship Id="rId9" Type="http://schemas.openxmlformats.org/officeDocument/2006/relationships/customXml" Target="../ink/ink27.xml"/><Relationship Id="rId14" Type="http://schemas.openxmlformats.org/officeDocument/2006/relationships/customXml" Target="../ink/ink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13" Type="http://schemas.openxmlformats.org/officeDocument/2006/relationships/image" Target="../media/image21.png"/><Relationship Id="rId3" Type="http://schemas.openxmlformats.org/officeDocument/2006/relationships/customXml" Target="../ink/ink6.xml"/><Relationship Id="rId7" Type="http://schemas.openxmlformats.org/officeDocument/2006/relationships/image" Target="../media/image18.png"/><Relationship Id="rId12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5" Type="http://schemas.openxmlformats.org/officeDocument/2006/relationships/image" Target="../media/image22.png"/><Relationship Id="rId10" Type="http://schemas.openxmlformats.org/officeDocument/2006/relationships/customXml" Target="../ink/ink9.xml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customXml" Target="../ink/ink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ESOF 422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spc="-204" dirty="0">
                <a:latin typeface="Arial" panose="020B0604020202020204" pitchFamily="34" charset="0"/>
                <a:cs typeface="Arial" panose="020B0604020202020204" pitchFamily="34" charset="0"/>
              </a:rPr>
              <a:t>Advanced Software Engineering: Cyber Practices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F6D28B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62200" y="2749813"/>
            <a:ext cx="6781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Volatility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98298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E4E9B8-0CF2-48ED-6C1B-D09DC4AAA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F230EA-01B2-FBF2-1FBD-6C237FC3858C}"/>
              </a:ext>
            </a:extLst>
          </p:cNvPr>
          <p:cNvSpPr txBox="1"/>
          <p:nvPr/>
        </p:nvSpPr>
        <p:spPr>
          <a:xfrm>
            <a:off x="4495800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79B4B7-B6A2-5990-CB93-B2A29E101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F708229-829A-D6A1-D957-A5525F4D836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169DDF-A66C-5517-0005-526B298A14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BD42F58-2E79-0F53-6563-ED37E704FF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A81C66-641A-DCC1-81F5-E319F7BC37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D4918-273A-8B79-A232-621F0454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4AB675-BC4A-666C-D4B1-991300369AE1}"/>
              </a:ext>
            </a:extLst>
          </p:cNvPr>
          <p:cNvSpPr txBox="1"/>
          <p:nvPr/>
        </p:nvSpPr>
        <p:spPr>
          <a:xfrm>
            <a:off x="152400" y="762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88A2E8-7653-4748-47D3-B54DF4D56497}"/>
              </a:ext>
            </a:extLst>
          </p:cNvPr>
          <p:cNvSpPr txBox="1"/>
          <p:nvPr/>
        </p:nvSpPr>
        <p:spPr>
          <a:xfrm>
            <a:off x="1714500" y="231809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vol.py will always be the script we run for volatility 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9A4BF3-DD75-8C26-FF5D-FE59934BA6CF}"/>
                  </a:ext>
                </a:extLst>
              </p14:cNvPr>
              <p14:cNvContentPartPr/>
              <p14:nvPr/>
            </p14:nvContentPartPr>
            <p14:xfrm>
              <a:off x="3200400" y="1750074"/>
              <a:ext cx="65052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9A4BF3-DD75-8C26-FF5D-FE59934BA6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400" y="1714074"/>
                <a:ext cx="722160" cy="596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6806A17-3CC3-2A72-99B8-DE12218FE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896552"/>
            <a:ext cx="9366642" cy="707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4720046-4148-F9A5-69D7-03268E248BE3}"/>
                  </a:ext>
                </a:extLst>
              </p14:cNvPr>
              <p14:cNvContentPartPr/>
              <p14:nvPr/>
            </p14:nvContentPartPr>
            <p14:xfrm>
              <a:off x="1321934" y="1566974"/>
              <a:ext cx="4697865" cy="13213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4720046-4148-F9A5-69D7-03268E248B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935" y="1548923"/>
                <a:ext cx="4733504" cy="167876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6E84A9D-A920-14B5-9CB4-6363E28A078C}"/>
              </a:ext>
            </a:extLst>
          </p:cNvPr>
          <p:cNvGrpSpPr/>
          <p:nvPr/>
        </p:nvGrpSpPr>
        <p:grpSpPr>
          <a:xfrm>
            <a:off x="6400800" y="1582596"/>
            <a:ext cx="1487880" cy="1029240"/>
            <a:chOff x="4951455" y="1571295"/>
            <a:chExt cx="1487880" cy="10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7CCEC42-2592-7EED-A87D-23A1A296CB7E}"/>
                    </a:ext>
                  </a:extLst>
                </p14:cNvPr>
                <p14:cNvContentPartPr/>
                <p14:nvPr/>
              </p14:nvContentPartPr>
              <p14:xfrm>
                <a:off x="4951455" y="1571295"/>
                <a:ext cx="148788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7CCEC42-2592-7EED-A87D-23A1A296CB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5446" y="1535417"/>
                  <a:ext cx="1559537" cy="177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B301540-3EE6-869B-E826-0D5507107088}"/>
                    </a:ext>
                  </a:extLst>
                </p14:cNvPr>
                <p14:cNvContentPartPr/>
                <p14:nvPr/>
              </p14:nvContentPartPr>
              <p14:xfrm>
                <a:off x="5613495" y="1743015"/>
                <a:ext cx="82800" cy="85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B301540-3EE6-869B-E826-0D55071070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7338" y="1707015"/>
                  <a:ext cx="154753" cy="9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942D14-5B79-867F-3654-EDE9D5B14BBA}"/>
                  </a:ext>
                </a:extLst>
              </p14:cNvPr>
              <p14:cNvContentPartPr/>
              <p14:nvPr/>
            </p14:nvContentPartPr>
            <p14:xfrm>
              <a:off x="6420240" y="2582316"/>
              <a:ext cx="649080" cy="22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942D14-5B79-867F-3654-EDE9D5B14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4220" y="2546257"/>
                <a:ext cx="720760" cy="292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32CD104-E1D0-7867-80D4-9118BCA88E41}"/>
                  </a:ext>
                </a:extLst>
              </p14:cNvPr>
              <p14:cNvContentPartPr/>
              <p14:nvPr/>
            </p14:nvContentPartPr>
            <p14:xfrm>
              <a:off x="6438600" y="2773476"/>
              <a:ext cx="11160" cy="41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32CD104-E1D0-7867-80D4-9118BCA88E4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2600" y="2737476"/>
                <a:ext cx="8280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FBC7D84-CD8A-DBA1-A4A6-DF879DE73CE1}"/>
              </a:ext>
            </a:extLst>
          </p:cNvPr>
          <p:cNvSpPr txBox="1"/>
          <p:nvPr/>
        </p:nvSpPr>
        <p:spPr>
          <a:xfrm>
            <a:off x="5106945" y="320050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the path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.mem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for analysis with the –f flag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1D798A8-8A5A-18E5-F96B-DCA35E982CD6}"/>
                  </a:ext>
                </a:extLst>
              </p14:cNvPr>
              <p14:cNvContentPartPr/>
              <p14:nvPr/>
            </p14:nvContentPartPr>
            <p14:xfrm>
              <a:off x="8472000" y="1697616"/>
              <a:ext cx="1819800" cy="1252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1D798A8-8A5A-18E5-F96B-DCA35E982C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36000" y="1661616"/>
                <a:ext cx="18914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774A73C-1CA0-6A12-392B-8B688964E960}"/>
                  </a:ext>
                </a:extLst>
              </p14:cNvPr>
              <p14:cNvContentPartPr/>
              <p14:nvPr/>
            </p14:nvContentPartPr>
            <p14:xfrm>
              <a:off x="9262920" y="1878696"/>
              <a:ext cx="45719" cy="1795085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774A73C-1CA0-6A12-392B-8B688964E9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26921" y="1842701"/>
                <a:ext cx="117357" cy="1866716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9960C56-BB9D-806C-020D-94F91847E7D5}"/>
              </a:ext>
            </a:extLst>
          </p:cNvPr>
          <p:cNvSpPr txBox="1"/>
          <p:nvPr/>
        </p:nvSpPr>
        <p:spPr>
          <a:xfrm>
            <a:off x="8229600" y="3715134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name of the plugin to run</a:t>
            </a:r>
          </a:p>
        </p:txBody>
      </p:sp>
    </p:spTree>
    <p:extLst>
      <p:ext uri="{BB962C8B-B14F-4D97-AF65-F5344CB8AC3E}">
        <p14:creationId xmlns:p14="http://schemas.microsoft.com/office/powerpoint/2010/main" val="47305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7C02CB-24D3-83BD-04E3-DC48FF34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C15078-79BF-83F3-A993-638A022B1D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1AE1B0-C93B-521D-6533-EA1DF05AD2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320BD6-BAAF-690F-AED5-D629EFF129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09EEC7-64C0-AF63-CCBE-8A2E62BD95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A2C67B-6DE9-9878-4970-1F83C3E14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E249B1-3D77-28B0-3E18-E36C6EF4D6A8}"/>
              </a:ext>
            </a:extLst>
          </p:cNvPr>
          <p:cNvSpPr txBox="1"/>
          <p:nvPr/>
        </p:nvSpPr>
        <p:spPr>
          <a:xfrm>
            <a:off x="152400" y="7620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Plugins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205D3C-1CB8-F09E-3E4A-B37C7F8B9CD3}"/>
              </a:ext>
            </a:extLst>
          </p:cNvPr>
          <p:cNvSpPr txBox="1"/>
          <p:nvPr/>
        </p:nvSpPr>
        <p:spPr>
          <a:xfrm>
            <a:off x="838200" y="1295400"/>
            <a:ext cx="103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Volatility </a:t>
            </a:r>
            <a:r>
              <a:rPr lang="en-US" b="1" dirty="0"/>
              <a:t>plugins</a:t>
            </a:r>
            <a:r>
              <a:rPr lang="en-US" dirty="0"/>
              <a:t> are a module or script provided by volatility to extract certain types of data from a memory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over 200 different plugins, but we will use only a few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need to provide the machine OS profile with –p flag to get results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5E68870-8731-3D85-6017-2EFDC9E4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743200"/>
            <a:ext cx="12192000" cy="304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5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300A5B-AC6B-4F24-BFF0-A086A02F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52BF34-4B99-F2C3-8E76-8C79BADD8BC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8E2C702-BB4D-7EDE-6578-9FB7A08618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4004D26-6409-2331-73AC-0147CFFEC4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D6AAD1-F2F8-4772-5958-BA54E3D4EF4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EFEAA8-7EA8-381F-99EC-D0734DF93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5FE43E-76DF-3229-5699-E35300FB75ED}"/>
              </a:ext>
            </a:extLst>
          </p:cNvPr>
          <p:cNvSpPr txBox="1"/>
          <p:nvPr/>
        </p:nvSpPr>
        <p:spPr>
          <a:xfrm>
            <a:off x="152400" y="76200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Plugins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A2BD6E-3B36-2140-BC62-2EEB3211F1B7}"/>
              </a:ext>
            </a:extLst>
          </p:cNvPr>
          <p:cNvSpPr txBox="1"/>
          <p:nvPr/>
        </p:nvSpPr>
        <p:spPr>
          <a:xfrm>
            <a:off x="838200" y="1295400"/>
            <a:ext cx="10321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Volatility </a:t>
            </a:r>
            <a:r>
              <a:rPr lang="en-US" b="1" dirty="0"/>
              <a:t>plugins</a:t>
            </a:r>
            <a:r>
              <a:rPr lang="en-US" dirty="0"/>
              <a:t> are a module or script provided by volatility to extract certain types of data from a memory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over 200 different plugins, but we will use only a few of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volatility2, you may need to provide the OS profile info w/ the command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98FAC-4C7E-F188-713B-6DD0877CC75E}"/>
              </a:ext>
            </a:extLst>
          </p:cNvPr>
          <p:cNvSpPr txBox="1"/>
          <p:nvPr/>
        </p:nvSpPr>
        <p:spPr>
          <a:xfrm>
            <a:off x="750480" y="2743200"/>
            <a:ext cx="919194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Key plugins: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windows.netscan</a:t>
            </a:r>
            <a:r>
              <a:rPr lang="en-US" sz="2000" dirty="0"/>
              <a:t>- lists network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windows.pslist</a:t>
            </a:r>
            <a:r>
              <a:rPr lang="en-US" sz="2000" dirty="0"/>
              <a:t>- lists running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windows.filescan</a:t>
            </a:r>
            <a:r>
              <a:rPr lang="en-US" sz="2000" dirty="0"/>
              <a:t>- finds file objects in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windows.pstree</a:t>
            </a:r>
            <a:r>
              <a:rPr lang="en-US" sz="2000" dirty="0"/>
              <a:t>- shows a process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windows.psscan</a:t>
            </a:r>
            <a:r>
              <a:rPr lang="en-US" sz="2000" dirty="0"/>
              <a:t>- finds hidden or terminated processes via memory scanning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windows.malfind</a:t>
            </a:r>
            <a:r>
              <a:rPr lang="en-US" sz="2000" dirty="0"/>
              <a:t>- attempts to find malicious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windows.registry.printkey</a:t>
            </a:r>
            <a:r>
              <a:rPr lang="en-US" sz="2000" dirty="0"/>
              <a:t>- prints the value of a registry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windows.hashdump</a:t>
            </a:r>
            <a:r>
              <a:rPr lang="en-US" sz="2000" dirty="0"/>
              <a:t>- dumps the NT hashes for logged in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windows.cmdscan</a:t>
            </a:r>
            <a:r>
              <a:rPr lang="en-US" sz="2000" dirty="0"/>
              <a:t>- extracts windows command prompt history</a:t>
            </a:r>
          </a:p>
        </p:txBody>
      </p:sp>
    </p:spTree>
    <p:extLst>
      <p:ext uri="{BB962C8B-B14F-4D97-AF65-F5344CB8AC3E}">
        <p14:creationId xmlns:p14="http://schemas.microsoft.com/office/powerpoint/2010/main" val="3504823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A2E600-0ED0-614F-FBE0-75C4A517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C98B42-DBF5-0394-2959-BCBB00FB78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262029-3392-BC5C-B65F-D5A8E79892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B1A842-3813-54D0-2860-D871182CEF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710E7C2-CCF1-A540-EC42-26F19151648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EB3D00-91D0-9DAF-0AAE-C89D838E1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A53488-53CE-55D2-E9EA-50715660C802}"/>
              </a:ext>
            </a:extLst>
          </p:cNvPr>
          <p:cNvSpPr txBox="1"/>
          <p:nvPr/>
        </p:nvSpPr>
        <p:spPr>
          <a:xfrm>
            <a:off x="152400" y="7620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Netscan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567BF-C625-7A0A-5E2B-D61C3860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74" y="1066800"/>
            <a:ext cx="9829800" cy="677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73CC9E-4793-335A-A29C-F6DE3E8528A5}"/>
              </a:ext>
            </a:extLst>
          </p:cNvPr>
          <p:cNvSpPr txBox="1"/>
          <p:nvPr/>
        </p:nvSpPr>
        <p:spPr>
          <a:xfrm>
            <a:off x="972574" y="697468"/>
            <a:ext cx="6853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Netscan</a:t>
            </a:r>
            <a:r>
              <a:rPr lang="en-US" dirty="0"/>
              <a:t> will print out connection information, but also open ports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B6CDCE-5448-13DD-B664-6FBA613EB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81200"/>
            <a:ext cx="12210119" cy="396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15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5B81AA-08E5-82CB-5697-3337180F2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560B6A3-D9F3-B077-24DF-4C74C078E3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C4BDF4-6FF2-76C2-92DB-BD35530821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D9E111-ACB9-C9DA-780E-10F1197591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5AF9C8E-209A-2551-FC1A-9B41C112BF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4C271-5FB9-DA77-8430-719A588FD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39A8B0-1881-ED23-21E8-D099FE0B8146}"/>
              </a:ext>
            </a:extLst>
          </p:cNvPr>
          <p:cNvSpPr txBox="1"/>
          <p:nvPr/>
        </p:nvSpPr>
        <p:spPr>
          <a:xfrm>
            <a:off x="152400" y="76200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Netscan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B3CC27-E2E4-D24B-322C-8E6B9BD98E25}"/>
              </a:ext>
            </a:extLst>
          </p:cNvPr>
          <p:cNvSpPr txBox="1"/>
          <p:nvPr/>
        </p:nvSpPr>
        <p:spPr>
          <a:xfrm>
            <a:off x="972574" y="697468"/>
            <a:ext cx="667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grep to scan for just the listening ports (open ports)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6097FE-B727-0C2F-9CF2-1A310E0ED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134070"/>
            <a:ext cx="10886367" cy="4616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684B08-BB50-C6B2-317C-B0B9DA4665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68"/>
          <a:stretch/>
        </p:blipFill>
        <p:spPr>
          <a:xfrm>
            <a:off x="152400" y="1828800"/>
            <a:ext cx="11734800" cy="44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6FAB4E-70D7-F754-4B49-23BBE16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7BEC41D-2BB0-2BA4-E0B6-1BF90DFFFE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935B155-A9A4-ABE2-59A8-2CA5446C56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5B9AFA-CFF6-0BFF-1D0D-7302DC2FCA4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3C32A61-825C-30D4-8585-E24B27CF50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588610-AA5C-2596-FB8A-7AAF5DF7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A02187-D491-213C-E859-FEE84722EB71}"/>
              </a:ext>
            </a:extLst>
          </p:cNvPr>
          <p:cNvSpPr txBox="1"/>
          <p:nvPr/>
        </p:nvSpPr>
        <p:spPr>
          <a:xfrm>
            <a:off x="152400" y="7620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96302-D71E-B222-17E9-726CB7802B4D}"/>
              </a:ext>
            </a:extLst>
          </p:cNvPr>
          <p:cNvSpPr txBox="1"/>
          <p:nvPr/>
        </p:nvSpPr>
        <p:spPr>
          <a:xfrm>
            <a:off x="972574" y="697468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 err="1"/>
              <a:t>pslist</a:t>
            </a:r>
            <a:r>
              <a:rPr lang="en-US" dirty="0"/>
              <a:t> or </a:t>
            </a:r>
            <a:r>
              <a:rPr lang="en-US" dirty="0" err="1"/>
              <a:t>pstree</a:t>
            </a:r>
            <a:r>
              <a:rPr lang="en-US" dirty="0"/>
              <a:t> to see active processes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2757B1-ECD8-DF41-6945-954943E68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2016"/>
            <a:ext cx="10058780" cy="3143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FA233A-0E0B-9B77-9824-94C4527E0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1931710"/>
            <a:ext cx="11926964" cy="451548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679D5F3-EF74-3590-0FF1-024206A41BF1}"/>
                  </a:ext>
                </a:extLst>
              </p14:cNvPr>
              <p14:cNvContentPartPr/>
              <p14:nvPr/>
            </p14:nvContentPartPr>
            <p14:xfrm>
              <a:off x="-9900" y="2057295"/>
              <a:ext cx="41868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679D5F3-EF74-3590-0FF1-024206A41B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63540" y="1949295"/>
                <a:ext cx="526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8FAE0B-E91C-101B-7365-7E4EBEAC65EA}"/>
                  </a:ext>
                </a:extLst>
              </p14:cNvPr>
              <p14:cNvContentPartPr/>
              <p14:nvPr/>
            </p14:nvContentPartPr>
            <p14:xfrm>
              <a:off x="647460" y="2047620"/>
              <a:ext cx="153000" cy="29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8FAE0B-E91C-101B-7365-7E4EBEAC65E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3460" y="1939620"/>
                <a:ext cx="2606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6B13DB-C7C1-532C-8B4D-4491DC3EDA83}"/>
                  </a:ext>
                </a:extLst>
              </p14:cNvPr>
              <p14:cNvContentPartPr/>
              <p14:nvPr/>
            </p14:nvContentPartPr>
            <p14:xfrm>
              <a:off x="819015" y="1999695"/>
              <a:ext cx="275400" cy="11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6B13DB-C7C1-532C-8B4D-4491DC3EDA8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5015" y="1891695"/>
                <a:ext cx="38304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C33BD95A-0E66-38CE-569E-46F4E8F20EC8}"/>
              </a:ext>
            </a:extLst>
          </p:cNvPr>
          <p:cNvGrpSpPr/>
          <p:nvPr/>
        </p:nvGrpSpPr>
        <p:grpSpPr>
          <a:xfrm>
            <a:off x="-27705" y="1864695"/>
            <a:ext cx="1087920" cy="327240"/>
            <a:chOff x="-27705" y="1864695"/>
            <a:chExt cx="108792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418F0F-3AAA-EE6D-DFD9-6F2516013D9A}"/>
                    </a:ext>
                  </a:extLst>
                </p14:cNvPr>
                <p14:cNvContentPartPr/>
                <p14:nvPr/>
              </p14:nvContentPartPr>
              <p14:xfrm>
                <a:off x="-27705" y="1864695"/>
                <a:ext cx="478440" cy="305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418F0F-3AAA-EE6D-DFD9-6F2516013D9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-36345" y="1856055"/>
                  <a:ext cx="4960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5AF5FB9-CDFE-A95C-985B-508523E55D6B}"/>
                    </a:ext>
                  </a:extLst>
                </p14:cNvPr>
                <p14:cNvContentPartPr/>
                <p14:nvPr/>
              </p14:nvContentPartPr>
              <p14:xfrm>
                <a:off x="646935" y="1923375"/>
                <a:ext cx="413280" cy="26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5AF5FB9-CDFE-A95C-985B-508523E55D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295" y="1914375"/>
                  <a:ext cx="430920" cy="28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FA144F0-F465-CD1D-5245-6F81337FEA3E}"/>
              </a:ext>
            </a:extLst>
          </p:cNvPr>
          <p:cNvSpPr txBox="1"/>
          <p:nvPr/>
        </p:nvSpPr>
        <p:spPr>
          <a:xfrm>
            <a:off x="-9900" y="1498399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process IDs</a:t>
            </a:r>
          </a:p>
        </p:txBody>
      </p:sp>
    </p:spTree>
    <p:extLst>
      <p:ext uri="{BB962C8B-B14F-4D97-AF65-F5344CB8AC3E}">
        <p14:creationId xmlns:p14="http://schemas.microsoft.com/office/powerpoint/2010/main" val="3041487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B30267-FC9F-A019-FDFF-2AF4766A3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DFC3E66-B085-97F8-F547-B951E367D8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9241C17-D495-D665-0C32-112C9C2314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90F315-F994-A698-0CED-69A4A7E4E1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89E2C9-683C-2020-9478-965AAD912C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9778D6-2F1E-5FDF-4904-A315B8B34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081628-315F-05BF-73D4-F68B8460A344}"/>
              </a:ext>
            </a:extLst>
          </p:cNvPr>
          <p:cNvSpPr txBox="1"/>
          <p:nvPr/>
        </p:nvSpPr>
        <p:spPr>
          <a:xfrm>
            <a:off x="152400" y="7620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F7E424-FDD5-2EC8-C394-EA066DACA0E8}"/>
              </a:ext>
            </a:extLst>
          </p:cNvPr>
          <p:cNvSpPr txBox="1"/>
          <p:nvPr/>
        </p:nvSpPr>
        <p:spPr>
          <a:xfrm>
            <a:off x="972574" y="697468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pstree</a:t>
            </a:r>
            <a:r>
              <a:rPr lang="en-US" dirty="0"/>
              <a:t> will try to capture the relationships of process (who spawned who)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3E3E85-6568-F8E5-66CC-9262A51F1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35" y="1075135"/>
            <a:ext cx="9167115" cy="340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438AB-73D9-D313-9412-CBDD2F2437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r="74022"/>
          <a:stretch/>
        </p:blipFill>
        <p:spPr>
          <a:xfrm>
            <a:off x="5181600" y="2133600"/>
            <a:ext cx="6248400" cy="3388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FD2BCB-9FBB-8EE5-D598-323D6DF195E1}"/>
              </a:ext>
            </a:extLst>
          </p:cNvPr>
          <p:cNvSpPr txBox="1"/>
          <p:nvPr/>
        </p:nvSpPr>
        <p:spPr>
          <a:xfrm>
            <a:off x="28575" y="2606673"/>
            <a:ext cx="522450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</a:t>
            </a:r>
          </a:p>
          <a:p>
            <a:endParaRPr lang="en-US" dirty="0"/>
          </a:p>
          <a:p>
            <a:r>
              <a:rPr lang="en-US" dirty="0"/>
              <a:t>	smss.exe</a:t>
            </a:r>
          </a:p>
          <a:p>
            <a:endParaRPr lang="en-US" dirty="0"/>
          </a:p>
          <a:p>
            <a:r>
              <a:rPr lang="en-US" dirty="0"/>
              <a:t>		smss.exe</a:t>
            </a:r>
          </a:p>
          <a:p>
            <a:endParaRPr lang="en-US" dirty="0"/>
          </a:p>
          <a:p>
            <a:r>
              <a:rPr lang="en-US" dirty="0"/>
              <a:t>			csrss.exe</a:t>
            </a:r>
          </a:p>
          <a:p>
            <a:endParaRPr lang="en-US" dirty="0"/>
          </a:p>
          <a:p>
            <a:r>
              <a:rPr lang="en-US" dirty="0"/>
              <a:t>				winlogon.exe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473CEF4-2834-2F66-242D-C073075FFA16}"/>
              </a:ext>
            </a:extLst>
          </p:cNvPr>
          <p:cNvGrpSpPr/>
          <p:nvPr/>
        </p:nvGrpSpPr>
        <p:grpSpPr>
          <a:xfrm>
            <a:off x="438135" y="2981055"/>
            <a:ext cx="536040" cy="478440"/>
            <a:chOff x="438135" y="2981055"/>
            <a:chExt cx="5360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A39B589-A2F7-4426-B927-FBC9A52C40B8}"/>
                    </a:ext>
                  </a:extLst>
                </p14:cNvPr>
                <p14:cNvContentPartPr/>
                <p14:nvPr/>
              </p14:nvContentPartPr>
              <p14:xfrm>
                <a:off x="438135" y="2981055"/>
                <a:ext cx="504000" cy="422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A39B589-A2F7-4426-B927-FBC9A52C40B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5" y="2972055"/>
                  <a:ext cx="521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169514-44D4-6F14-BD69-93A305F7DBA7}"/>
                    </a:ext>
                  </a:extLst>
                </p14:cNvPr>
                <p14:cNvContentPartPr/>
                <p14:nvPr/>
              </p14:nvContentPartPr>
              <p14:xfrm>
                <a:off x="842055" y="3289215"/>
                <a:ext cx="132120" cy="170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169514-44D4-6F14-BD69-93A305F7DBA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3415" y="3280215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DF7602-D5F3-B3F3-2CED-2AE15734C2D2}"/>
              </a:ext>
            </a:extLst>
          </p:cNvPr>
          <p:cNvGrpSpPr/>
          <p:nvPr/>
        </p:nvGrpSpPr>
        <p:grpSpPr>
          <a:xfrm>
            <a:off x="1295400" y="3483952"/>
            <a:ext cx="536040" cy="478440"/>
            <a:chOff x="438135" y="2981055"/>
            <a:chExt cx="5360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A2592-E381-11FB-FE12-5781740E4D4E}"/>
                    </a:ext>
                  </a:extLst>
                </p14:cNvPr>
                <p14:cNvContentPartPr/>
                <p14:nvPr/>
              </p14:nvContentPartPr>
              <p14:xfrm>
                <a:off x="438135" y="2981055"/>
                <a:ext cx="504000" cy="42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A2592-E381-11FB-FE12-5781740E4D4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5" y="2972055"/>
                  <a:ext cx="521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96CF03C-7D70-D298-125E-525F6CC92D51}"/>
                    </a:ext>
                  </a:extLst>
                </p14:cNvPr>
                <p14:cNvContentPartPr/>
                <p14:nvPr/>
              </p14:nvContentPartPr>
              <p14:xfrm>
                <a:off x="842055" y="3289215"/>
                <a:ext cx="132120" cy="170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96CF03C-7D70-D298-125E-525F6CC92D5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3415" y="3280215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ACDDE83-0C0F-F2FD-963E-D8BEEEABCC8A}"/>
              </a:ext>
            </a:extLst>
          </p:cNvPr>
          <p:cNvGrpSpPr/>
          <p:nvPr/>
        </p:nvGrpSpPr>
        <p:grpSpPr>
          <a:xfrm>
            <a:off x="2257808" y="4038600"/>
            <a:ext cx="536040" cy="478440"/>
            <a:chOff x="438135" y="2981055"/>
            <a:chExt cx="5360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CCD1EA-1DD5-3948-6295-3D6A1B018FB7}"/>
                    </a:ext>
                  </a:extLst>
                </p14:cNvPr>
                <p14:cNvContentPartPr/>
                <p14:nvPr/>
              </p14:nvContentPartPr>
              <p14:xfrm>
                <a:off x="438135" y="2981055"/>
                <a:ext cx="504000" cy="42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CCD1EA-1DD5-3948-6295-3D6A1B018F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5" y="2972055"/>
                  <a:ext cx="521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596F741-7229-9F5F-077A-2A014B48F2FB}"/>
                    </a:ext>
                  </a:extLst>
                </p14:cNvPr>
                <p14:cNvContentPartPr/>
                <p14:nvPr/>
              </p14:nvContentPartPr>
              <p14:xfrm>
                <a:off x="842055" y="3289215"/>
                <a:ext cx="132120" cy="170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596F741-7229-9F5F-077A-2A014B48F2F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3415" y="3280215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126FD7C-CF73-B2EE-552D-D4E0027517AB}"/>
              </a:ext>
            </a:extLst>
          </p:cNvPr>
          <p:cNvGrpSpPr/>
          <p:nvPr/>
        </p:nvGrpSpPr>
        <p:grpSpPr>
          <a:xfrm>
            <a:off x="3167644" y="4589470"/>
            <a:ext cx="536040" cy="478440"/>
            <a:chOff x="438135" y="2981055"/>
            <a:chExt cx="53604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0CDB965-4307-1291-21DC-098BAC255C77}"/>
                    </a:ext>
                  </a:extLst>
                </p14:cNvPr>
                <p14:cNvContentPartPr/>
                <p14:nvPr/>
              </p14:nvContentPartPr>
              <p14:xfrm>
                <a:off x="438135" y="2981055"/>
                <a:ext cx="504000" cy="422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0CDB965-4307-1291-21DC-098BAC255C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29135" y="2972055"/>
                  <a:ext cx="521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22BF56-9276-4E0E-FE24-99626D343440}"/>
                    </a:ext>
                  </a:extLst>
                </p14:cNvPr>
                <p14:cNvContentPartPr/>
                <p14:nvPr/>
              </p14:nvContentPartPr>
              <p14:xfrm>
                <a:off x="842055" y="3289215"/>
                <a:ext cx="132120" cy="17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22BF56-9276-4E0E-FE24-99626D34344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33415" y="3280215"/>
                  <a:ext cx="149760" cy="187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FBD26A6-5F05-BAA2-8BB7-40FE992EA9A7}"/>
              </a:ext>
            </a:extLst>
          </p:cNvPr>
          <p:cNvSpPr txBox="1"/>
          <p:nvPr/>
        </p:nvSpPr>
        <p:spPr>
          <a:xfrm>
            <a:off x="304800" y="5754132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detect a malicious process, this is very helpful to determine how that malicious process was created!</a:t>
            </a:r>
          </a:p>
        </p:txBody>
      </p:sp>
    </p:spTree>
    <p:extLst>
      <p:ext uri="{BB962C8B-B14F-4D97-AF65-F5344CB8AC3E}">
        <p14:creationId xmlns:p14="http://schemas.microsoft.com/office/powerpoint/2010/main" val="3351231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E2FDE1C-FEC8-AFEA-B930-AA27ADE5F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7C25AC6-CF20-035B-7114-2DBEA903412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4F6B743-B223-7064-3E40-C7AD88D8DD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8749FB-E8C3-48DE-4852-70D88F9DED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6C92328-6EA7-D0AA-8E3A-06859CCB7F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53F87B-AC00-6B63-A0AA-0117FDABE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E938F2-4CDF-998A-8BD0-E8F75627DEEC}"/>
              </a:ext>
            </a:extLst>
          </p:cNvPr>
          <p:cNvSpPr txBox="1"/>
          <p:nvPr/>
        </p:nvSpPr>
        <p:spPr>
          <a:xfrm>
            <a:off x="152400" y="76200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3DFEB1-9E62-0563-406B-A088256D9929}"/>
              </a:ext>
            </a:extLst>
          </p:cNvPr>
          <p:cNvSpPr txBox="1"/>
          <p:nvPr/>
        </p:nvSpPr>
        <p:spPr>
          <a:xfrm>
            <a:off x="842055" y="746070"/>
            <a:ext cx="943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use the –r flag to </a:t>
            </a:r>
            <a:r>
              <a:rPr lang="en-US" b="1" dirty="0"/>
              <a:t>r</a:t>
            </a:r>
            <a:r>
              <a:rPr lang="en-US" dirty="0"/>
              <a:t>ender the output as csv, and save it to an output file (output.csv)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4E9F4-0AEE-5E71-CC51-869789BF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35" y="1167272"/>
            <a:ext cx="11022140" cy="329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B9ADA-7B44-1376-A8C6-3E46AC3BDE79}"/>
              </a:ext>
            </a:extLst>
          </p:cNvPr>
          <p:cNvSpPr txBox="1"/>
          <p:nvPr/>
        </p:nvSpPr>
        <p:spPr>
          <a:xfrm>
            <a:off x="1741127" y="2145521"/>
            <a:ext cx="7555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(It may be easier to sift through a CSV file than a terminal output)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0C8950-907B-DCFB-651A-6B961CEBCC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73242"/>
            <a:ext cx="12192000" cy="341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55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D8E54A-21AF-AE75-BBC5-B6DA2EE05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664A9E-B8E1-28F2-A284-654A6D67955E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EF7AA13-785C-788C-10EE-BDE60E3479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8DDC50D-B265-BA1B-4A50-13E135CB528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F9453F6-BF59-E1E4-F92D-6C815E2DAB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3A12A0-E3E1-435D-51C9-EA2BC18D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5FE1D-DCB4-B651-0ADA-5B99EE0EE07D}"/>
              </a:ext>
            </a:extLst>
          </p:cNvPr>
          <p:cNvSpPr txBox="1"/>
          <p:nvPr/>
        </p:nvSpPr>
        <p:spPr>
          <a:xfrm>
            <a:off x="152400" y="76200"/>
            <a:ext cx="2616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Process Dumping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618256-16C8-0411-BABF-B28BFD70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28134"/>
            <a:ext cx="12039600" cy="3328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AC64EB-4F4A-CD39-0229-F216B4ABEDBD}"/>
              </a:ext>
            </a:extLst>
          </p:cNvPr>
          <p:cNvSpPr txBox="1"/>
          <p:nvPr/>
        </p:nvSpPr>
        <p:spPr>
          <a:xfrm>
            <a:off x="0" y="842095"/>
            <a:ext cx="1222321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We can provide a process ID, and the </a:t>
            </a:r>
            <a:r>
              <a:rPr lang="en-US" sz="1700" dirty="0" err="1"/>
              <a:t>memap</a:t>
            </a:r>
            <a:r>
              <a:rPr lang="en-US" sz="1700" dirty="0"/>
              <a:t> plugin will dump the raw contents of the process space (this may take awhile)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5B039-B4CC-241C-7E0D-104E9A13ECEF}"/>
              </a:ext>
            </a:extLst>
          </p:cNvPr>
          <p:cNvSpPr txBox="1"/>
          <p:nvPr/>
        </p:nvSpPr>
        <p:spPr>
          <a:xfrm>
            <a:off x="609600" y="2667000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will be a lot of data (in hexadecimal) that is dumped. There are several different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6F6002-C640-30A5-2CF6-C0FDF8E4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29" y="3380372"/>
            <a:ext cx="57531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699089-E468-2094-AF5F-BA9B9360BB2E}"/>
              </a:ext>
            </a:extLst>
          </p:cNvPr>
          <p:cNvSpPr txBox="1"/>
          <p:nvPr/>
        </p:nvSpPr>
        <p:spPr>
          <a:xfrm>
            <a:off x="6477000" y="3299707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US" dirty="0"/>
              <a:t> command can be used to identify possible strings that existed in the process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FD4D4E-A91A-A795-1E87-535EB3BC1059}"/>
              </a:ext>
            </a:extLst>
          </p:cNvPr>
          <p:cNvSpPr txBox="1"/>
          <p:nvPr/>
        </p:nvSpPr>
        <p:spPr>
          <a:xfrm>
            <a:off x="990600" y="4458390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90% of the strings generated will likely be irrelevant, but some might provide some insight!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B96922-B99D-DAA9-2E19-9EA0E0D0AC78}"/>
              </a:ext>
            </a:extLst>
          </p:cNvPr>
          <p:cNvSpPr txBox="1"/>
          <p:nvPr/>
        </p:nvSpPr>
        <p:spPr>
          <a:xfrm>
            <a:off x="1056978" y="5146671"/>
            <a:ext cx="907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malicious payload is executed, that string should be located somewhere as a String</a:t>
            </a:r>
          </a:p>
        </p:txBody>
      </p:sp>
    </p:spTree>
    <p:extLst>
      <p:ext uri="{BB962C8B-B14F-4D97-AF65-F5344CB8AC3E}">
        <p14:creationId xmlns:p14="http://schemas.microsoft.com/office/powerpoint/2010/main" val="532541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BDECC7-B90B-6C7C-EEDF-1021B19B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47CE21-59AE-EAF9-96F5-E16330CD864C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804531E-5871-791B-94FD-0DCA7649AD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60A2DB-DC47-428A-882E-08BC262A06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203020-77D8-5368-583F-A4B0943004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ADD663-5C2A-345B-2850-98C66515A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2C75E-0F31-5A55-E10C-48EFA230EBF5}"/>
              </a:ext>
            </a:extLst>
          </p:cNvPr>
          <p:cNvSpPr txBox="1"/>
          <p:nvPr/>
        </p:nvSpPr>
        <p:spPr>
          <a:xfrm>
            <a:off x="152400" y="76200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Code obfuscation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57001-3A1D-6DF0-A172-62C0CA282CBB}"/>
              </a:ext>
            </a:extLst>
          </p:cNvPr>
          <p:cNvSpPr txBox="1"/>
          <p:nvPr/>
        </p:nvSpPr>
        <p:spPr>
          <a:xfrm>
            <a:off x="838200" y="990600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common behavior for a threat actor to obfuscate their payload by encoding it in a certain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77E1C4-F715-24FE-436E-DBE8E7220E48}"/>
              </a:ext>
            </a:extLst>
          </p:cNvPr>
          <p:cNvSpPr txBox="1"/>
          <p:nvPr/>
        </p:nvSpPr>
        <p:spPr>
          <a:xfrm>
            <a:off x="609600" y="2126902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Cyberchef</a:t>
            </a:r>
            <a:r>
              <a:rPr lang="en-US" dirty="0"/>
              <a:t> is a “cyber </a:t>
            </a:r>
            <a:r>
              <a:rPr lang="en-US" dirty="0" err="1"/>
              <a:t>swiss</a:t>
            </a:r>
            <a:r>
              <a:rPr lang="en-US" dirty="0"/>
              <a:t> army knife” web app for encryption, encoding, compression, and data analysis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84F29A-8DED-EF19-F9E8-0D9AAB77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49739"/>
            <a:ext cx="5343525" cy="268789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699F71-2ACB-A827-95C4-A7A1627C4BAB}"/>
              </a:ext>
            </a:extLst>
          </p:cNvPr>
          <p:cNvSpPr txBox="1"/>
          <p:nvPr/>
        </p:nvSpPr>
        <p:spPr>
          <a:xfrm>
            <a:off x="6781800" y="3505200"/>
            <a:ext cx="481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plug Strings into </a:t>
            </a:r>
            <a:r>
              <a:rPr lang="en-US" dirty="0" err="1"/>
              <a:t>cyberchef</a:t>
            </a:r>
            <a:r>
              <a:rPr lang="en-US" dirty="0"/>
              <a:t>, apply some “recipes” and see if we can find the original payload</a:t>
            </a:r>
          </a:p>
        </p:txBody>
      </p:sp>
    </p:spTree>
    <p:extLst>
      <p:ext uri="{BB962C8B-B14F-4D97-AF65-F5344CB8AC3E}">
        <p14:creationId xmlns:p14="http://schemas.microsoft.com/office/powerpoint/2010/main" val="385110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A7A407-FDE2-9EEC-128C-8742DAE2D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20A9385-0053-D8F4-8F48-5EB2826C93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97D24-0638-8F7F-7811-9305DF6087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3F64DE-065F-F57B-22FA-33BDF680AC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C81B89C-BAB5-F2F0-F932-3C3868BFE75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3A1457-A817-597D-BAE1-9FEC7FCFB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12AF93-1A7E-79C9-C724-9D42F2F96FAF}"/>
              </a:ext>
            </a:extLst>
          </p:cNvPr>
          <p:cNvSpPr txBox="1"/>
          <p:nvPr/>
        </p:nvSpPr>
        <p:spPr>
          <a:xfrm>
            <a:off x="152400" y="76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Forensics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02A239-246D-6238-81BB-05B4AC19F152}"/>
              </a:ext>
            </a:extLst>
          </p:cNvPr>
          <p:cNvSpPr txBox="1"/>
          <p:nvPr/>
        </p:nvSpPr>
        <p:spPr>
          <a:xfrm>
            <a:off x="838200" y="1143000"/>
            <a:ext cx="9047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Analysis of data sources from a running system’s memory (RAM)</a:t>
            </a:r>
          </a:p>
        </p:txBody>
      </p:sp>
      <p:pic>
        <p:nvPicPr>
          <p:cNvPr id="6" name="Picture 2" descr="Components of Computer - Tpoint Tech">
            <a:extLst>
              <a:ext uri="{FF2B5EF4-FFF2-40B4-BE49-F238E27FC236}">
                <a16:creationId xmlns:a16="http://schemas.microsoft.com/office/drawing/2014/main" id="{DA136522-5172-636A-C955-D94C718CD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574" y="2350281"/>
            <a:ext cx="4114800" cy="340374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74C4481-A191-FFF7-AD75-270DC8E7624C}"/>
                  </a:ext>
                </a:extLst>
              </p14:cNvPr>
              <p14:cNvContentPartPr/>
              <p14:nvPr/>
            </p14:nvContentPartPr>
            <p14:xfrm>
              <a:off x="7756636" y="2116099"/>
              <a:ext cx="2449800" cy="982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74C4481-A191-FFF7-AD75-270DC8E762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8996" y="2098459"/>
                <a:ext cx="2485440" cy="101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C8F35D-ACC4-2EF7-4BEC-6BAE85801A2C}"/>
              </a:ext>
            </a:extLst>
          </p:cNvPr>
          <p:cNvSpPr txBox="1"/>
          <p:nvPr/>
        </p:nvSpPr>
        <p:spPr>
          <a:xfrm>
            <a:off x="533400" y="2155922"/>
            <a:ext cx="596188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RAM contain?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Programs and files that have been executed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Running (and sometimes dead)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programs accessed what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opens files are/were location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 from keyboard (passwords, emails, chats)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Opened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Decrypted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no longer on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Content that was never on disk</a:t>
            </a:r>
          </a:p>
        </p:txBody>
      </p:sp>
    </p:spTree>
    <p:extLst>
      <p:ext uri="{BB962C8B-B14F-4D97-AF65-F5344CB8AC3E}">
        <p14:creationId xmlns:p14="http://schemas.microsoft.com/office/powerpoint/2010/main" val="1550422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A168574-1517-B4D8-BF55-7C55CBF6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F1EEDF7-DC29-965D-EACB-F68588EC96C2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388FD69-A49E-03E7-6DDA-BAFE90D478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7B7B199-F16F-DA65-0829-5AA1F6A2EB5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42FE151-A9D5-1B74-612C-F6DA86E7B5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7A486D-A350-9EF1-362F-6C6A21BD5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8858AA8-B584-9608-C136-5C25BEB3AD86}"/>
              </a:ext>
            </a:extLst>
          </p:cNvPr>
          <p:cNvSpPr txBox="1"/>
          <p:nvPr/>
        </p:nvSpPr>
        <p:spPr>
          <a:xfrm>
            <a:off x="152400" y="7620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Cyberchef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57BA9F-3F63-CCBA-EAB6-DB15C351248D}"/>
              </a:ext>
            </a:extLst>
          </p:cNvPr>
          <p:cNvSpPr txBox="1"/>
          <p:nvPr/>
        </p:nvSpPr>
        <p:spPr>
          <a:xfrm>
            <a:off x="4038600" y="76200"/>
            <a:ext cx="579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Cyberchef</a:t>
            </a:r>
            <a:r>
              <a:rPr lang="en-US" dirty="0"/>
              <a:t> is a “cyber </a:t>
            </a:r>
            <a:r>
              <a:rPr lang="en-US" dirty="0" err="1"/>
              <a:t>swiss</a:t>
            </a:r>
            <a:r>
              <a:rPr lang="en-US" dirty="0"/>
              <a:t> army knife” web app for encryption, encoding, compression, and data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206A96-0613-0D2F-FF67-4493BD7B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1" y="1295400"/>
            <a:ext cx="10172657" cy="4753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71F2F4-71DA-D31C-8D97-26C4D3288FB3}"/>
              </a:ext>
            </a:extLst>
          </p:cNvPr>
          <p:cNvSpPr txBox="1"/>
          <p:nvPr/>
        </p:nvSpPr>
        <p:spPr>
          <a:xfrm>
            <a:off x="2895600" y="2895600"/>
            <a:ext cx="259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“Recipe” aka the operations to be done on input</a:t>
            </a:r>
          </a:p>
          <a:p>
            <a:endParaRPr lang="en-US" dirty="0"/>
          </a:p>
          <a:p>
            <a:r>
              <a:rPr lang="en-US" dirty="0"/>
              <a:t>This recipe decodes a base64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703639-A2C6-BCB7-F6BA-B17EC4454EF0}"/>
              </a:ext>
            </a:extLst>
          </p:cNvPr>
          <p:cNvSpPr txBox="1"/>
          <p:nvPr/>
        </p:nvSpPr>
        <p:spPr>
          <a:xfrm>
            <a:off x="7391400" y="243840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C76B17-5D00-BF0C-C7A0-0B83CD869A61}"/>
              </a:ext>
            </a:extLst>
          </p:cNvPr>
          <p:cNvSpPr txBox="1"/>
          <p:nvPr/>
        </p:nvSpPr>
        <p:spPr>
          <a:xfrm>
            <a:off x="7473455" y="463602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data</a:t>
            </a:r>
          </a:p>
        </p:txBody>
      </p:sp>
    </p:spTree>
    <p:extLst>
      <p:ext uri="{BB962C8B-B14F-4D97-AF65-F5344CB8AC3E}">
        <p14:creationId xmlns:p14="http://schemas.microsoft.com/office/powerpoint/2010/main" val="3225077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51FB78-927A-6AC7-D860-26325EE97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B13B328-1124-983F-A763-F5E4E026832D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E6A29D-9172-80A7-47D2-473FE9866C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5D1E05E-1087-C873-A94B-06D2B989AC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DC1E9DA-F200-16FE-B5E7-4DE1E55C532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A354BC-436C-23CB-1FBD-357613FF7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51563-1683-2C52-9EC6-064EFD1AED86}"/>
              </a:ext>
            </a:extLst>
          </p:cNvPr>
          <p:cNvSpPr txBox="1"/>
          <p:nvPr/>
        </p:nvSpPr>
        <p:spPr>
          <a:xfrm>
            <a:off x="152400" y="7620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VirusTotal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D191DE-F74E-1A05-7BE6-0CFA376E8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9691687" cy="49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5460C1-923A-7AD4-019E-8B056C81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916917E-E556-01E6-6D0D-D817407B5B7A}"/>
              </a:ext>
            </a:extLst>
          </p:cNvPr>
          <p:cNvGrpSpPr/>
          <p:nvPr/>
        </p:nvGrpSpPr>
        <p:grpSpPr>
          <a:xfrm>
            <a:off x="9525" y="6477000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1EF1D7C-D928-DB72-ED06-0877408060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E4FD34A-48D4-B604-F170-337F8CF42ED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C73697-B417-490F-5B0C-78D60C9234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4ECE0A6-640B-493B-AC4E-3132FCB2C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80C6D7B-A8FE-0EDB-51D5-BB21AD7918EB}"/>
              </a:ext>
            </a:extLst>
          </p:cNvPr>
          <p:cNvSpPr txBox="1"/>
          <p:nvPr/>
        </p:nvSpPr>
        <p:spPr>
          <a:xfrm>
            <a:off x="152400" y="76200"/>
            <a:ext cx="4807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Printing Windows Registry Values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5CDE10-664D-4FAC-06D5-AA86FD01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12192000" cy="441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5F56DA-5378-96F7-281C-387CB7A56C26}"/>
              </a:ext>
            </a:extLst>
          </p:cNvPr>
          <p:cNvSpPr txBox="1"/>
          <p:nvPr/>
        </p:nvSpPr>
        <p:spPr>
          <a:xfrm>
            <a:off x="914400" y="1447800"/>
            <a:ext cx="102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Software\Microsoft\Windows\CurrentVersion\Run </a:t>
            </a:r>
            <a:r>
              <a:rPr lang="en-US" dirty="0"/>
              <a:t>has items that execute when the user logs 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89037A-DC42-6B6E-B055-DCD1E7AE2799}"/>
              </a:ext>
            </a:extLst>
          </p:cNvPr>
          <p:cNvSpPr txBox="1"/>
          <p:nvPr/>
        </p:nvSpPr>
        <p:spPr>
          <a:xfrm>
            <a:off x="950054" y="1905000"/>
            <a:ext cx="802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Software\Microsoft\Internet Explorer\</a:t>
            </a:r>
            <a:r>
              <a:rPr lang="en-US" b="1" dirty="0" err="1"/>
              <a:t>TypedURLs</a:t>
            </a:r>
            <a:r>
              <a:rPr lang="en-US" dirty="0"/>
              <a:t> has a list of typed URLs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AEB530-396C-A69A-8C6B-F146A065DC72}"/>
              </a:ext>
            </a:extLst>
          </p:cNvPr>
          <p:cNvSpPr txBox="1"/>
          <p:nvPr/>
        </p:nvSpPr>
        <p:spPr>
          <a:xfrm>
            <a:off x="950054" y="2362200"/>
            <a:ext cx="94373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Software\Microsoft\Windows\CurrentVersion\Explorer\</a:t>
            </a:r>
            <a:r>
              <a:rPr lang="en-US" b="1" dirty="0" err="1"/>
              <a:t>RecentDocs</a:t>
            </a:r>
            <a:r>
              <a:rPr lang="en-US" b="1" dirty="0"/>
              <a:t> </a:t>
            </a:r>
            <a:r>
              <a:rPr lang="en-US" dirty="0"/>
              <a:t>shows recently opened documents per file extension</a:t>
            </a:r>
          </a:p>
          <a:p>
            <a:endParaRPr lang="en-US" dirty="0"/>
          </a:p>
          <a:p>
            <a:r>
              <a:rPr lang="en-US" b="1" dirty="0"/>
              <a:t>SYSTEM\</a:t>
            </a:r>
            <a:r>
              <a:rPr lang="en-US" b="1" dirty="0" err="1"/>
              <a:t>CurrentControlSet</a:t>
            </a:r>
            <a:r>
              <a:rPr lang="en-US" b="1" dirty="0"/>
              <a:t>\Control\</a:t>
            </a:r>
            <a:r>
              <a:rPr lang="en-US" b="1" dirty="0" err="1"/>
              <a:t>DeviceClasses</a:t>
            </a:r>
            <a:r>
              <a:rPr lang="en-US" b="1" dirty="0"/>
              <a:t> </a:t>
            </a:r>
            <a:r>
              <a:rPr lang="en-US" dirty="0"/>
              <a:t>shows detailed USB device information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F6DD7-E5EE-5594-E585-AA8EE2D934A8}"/>
              </a:ext>
            </a:extLst>
          </p:cNvPr>
          <p:cNvSpPr txBox="1"/>
          <p:nvPr/>
        </p:nvSpPr>
        <p:spPr>
          <a:xfrm>
            <a:off x="2286000" y="4671020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…and so much more. Some keys may not have a value yet</a:t>
            </a:r>
          </a:p>
        </p:txBody>
      </p:sp>
    </p:spTree>
    <p:extLst>
      <p:ext uri="{BB962C8B-B14F-4D97-AF65-F5344CB8AC3E}">
        <p14:creationId xmlns:p14="http://schemas.microsoft.com/office/powerpoint/2010/main" val="2301284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99601E-C087-FB73-202C-4F1547D37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1CDA9E-5B28-1EF4-EDAF-718E83B8B1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8CF99B-D752-CE7A-1B0F-859731B722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B545DD-713C-29F2-2490-E266CABEFA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E5350B-0E6C-7D41-4940-ACC0FB54D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8B730C9-CBEC-D74D-5446-C3A4B6539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03FE1F-C0FA-BE89-9B15-71A2E7AEA73B}"/>
              </a:ext>
            </a:extLst>
          </p:cNvPr>
          <p:cNvSpPr txBox="1"/>
          <p:nvPr/>
        </p:nvSpPr>
        <p:spPr>
          <a:xfrm>
            <a:off x="152400" y="76200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Forensics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36A91B-D728-0D2D-214D-C31FF21F7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76400"/>
            <a:ext cx="5696745" cy="31341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F1C048-AE9A-93CB-62C2-567BC5033516}"/>
                  </a:ext>
                </a:extLst>
              </p14:cNvPr>
              <p14:cNvContentPartPr/>
              <p14:nvPr/>
            </p14:nvContentPartPr>
            <p14:xfrm>
              <a:off x="4127476" y="2028979"/>
              <a:ext cx="1689120" cy="1640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F1C048-AE9A-93CB-62C2-567BC50335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9476" y="2010979"/>
                <a:ext cx="1724760" cy="16758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674E35-E1BC-E0D9-57A1-7308E3D3173B}"/>
              </a:ext>
            </a:extLst>
          </p:cNvPr>
          <p:cNvSpPr txBox="1"/>
          <p:nvPr/>
        </p:nvSpPr>
        <p:spPr>
          <a:xfrm>
            <a:off x="914400" y="4965775"/>
            <a:ext cx="9621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stuff we are talking about for the remainder of the semester are parts of the </a:t>
            </a:r>
            <a:r>
              <a:rPr lang="en-US" sz="2400" b="1" dirty="0"/>
              <a:t>analysis</a:t>
            </a:r>
            <a:r>
              <a:rPr lang="en-US" sz="2400" dirty="0"/>
              <a:t> stage</a:t>
            </a:r>
          </a:p>
        </p:txBody>
      </p:sp>
    </p:spTree>
    <p:extLst>
      <p:ext uri="{BB962C8B-B14F-4D97-AF65-F5344CB8AC3E}">
        <p14:creationId xmlns:p14="http://schemas.microsoft.com/office/powerpoint/2010/main" val="213937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7B1EBA-307C-5568-ACDA-0A63FDDDC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74E4F5-1742-E3C5-2D11-E485B995F3A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D94E00-F677-0530-CBC6-A8DB810D93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70B046-391F-8257-ACC1-491DA40ADC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E4DF2A4-6120-B7B3-9EE6-DEA3E66380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54C75D-2F7E-C82A-9A5F-4C464D9A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0CD60-972A-AC58-8B45-29BF64330743}"/>
              </a:ext>
            </a:extLst>
          </p:cNvPr>
          <p:cNvSpPr txBox="1"/>
          <p:nvPr/>
        </p:nvSpPr>
        <p:spPr>
          <a:xfrm>
            <a:off x="152400" y="76200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Volatility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08823-AD84-E8DC-2297-59324A015EAC}"/>
              </a:ext>
            </a:extLst>
          </p:cNvPr>
          <p:cNvSpPr txBox="1"/>
          <p:nvPr/>
        </p:nvSpPr>
        <p:spPr>
          <a:xfrm>
            <a:off x="1264388" y="1632207"/>
            <a:ext cx="9663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Volatility</a:t>
            </a:r>
            <a:r>
              <a:rPr lang="en-US" sz="2400" dirty="0"/>
              <a:t> is a popular, modular framework used for memory forensics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178B0-E5BF-759F-3807-8B7DBE253F69}"/>
              </a:ext>
            </a:extLst>
          </p:cNvPr>
          <p:cNvSpPr txBox="1"/>
          <p:nvPr/>
        </p:nvSpPr>
        <p:spPr>
          <a:xfrm>
            <a:off x="457200" y="2971800"/>
            <a:ext cx="5257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Written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Works on memory images from Windows, Mac, and Linux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Runs on Windows, Mac, and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Open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Extensible and scriptable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Lots of plugins and community modules</a:t>
            </a:r>
          </a:p>
        </p:txBody>
      </p:sp>
      <p:pic>
        <p:nvPicPr>
          <p:cNvPr id="7" name="Picture 2" descr="Volatility-Memory Forensic Tool. What is Volatility? | by Nabin Lopchan |  Medium">
            <a:extLst>
              <a:ext uri="{FF2B5EF4-FFF2-40B4-BE49-F238E27FC236}">
                <a16:creationId xmlns:a16="http://schemas.microsoft.com/office/drawing/2014/main" id="{4C15CE5B-C269-98BB-5B6C-14767E05A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180" y="76200"/>
            <a:ext cx="2662237" cy="1496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FD0527-E059-F37C-AF27-91905271FBA0}"/>
              </a:ext>
            </a:extLst>
          </p:cNvPr>
          <p:cNvSpPr txBox="1"/>
          <p:nvPr/>
        </p:nvSpPr>
        <p:spPr>
          <a:xfrm>
            <a:off x="7460433" y="3047580"/>
            <a:ext cx="41514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Volatility is not: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memory acquisition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Bug-free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Supportive of every single OS version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DE3E344-BDA5-C9C3-3070-1E4C4ABC41DD}"/>
                  </a:ext>
                </a:extLst>
              </p14:cNvPr>
              <p14:cNvContentPartPr/>
              <p14:nvPr/>
            </p14:nvContentPartPr>
            <p14:xfrm>
              <a:off x="6248400" y="2828114"/>
              <a:ext cx="720" cy="31685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DE3E344-BDA5-C9C3-3070-1E4C4ABC41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12400" y="2810115"/>
                <a:ext cx="72000" cy="320417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158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2B9C6C-0A4E-A585-4AF8-9336D15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690FF9E-E81A-BFD5-B39E-C884AA52BE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1783CC7-F9EE-3D35-2333-54DBF7F26E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8A8BA5-D5B6-B8A3-44D3-01A9F27941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35D95D-1B99-DD5E-F8AE-D9EC936EFC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A4E7DA-68EC-70F2-87A3-8AE4C707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AAE464-AD41-6B65-7A0B-7C4844A2851A}"/>
              </a:ext>
            </a:extLst>
          </p:cNvPr>
          <p:cNvSpPr txBox="1"/>
          <p:nvPr/>
        </p:nvSpPr>
        <p:spPr>
          <a:xfrm>
            <a:off x="152400" y="76200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Installation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49039-8FB8-4D67-7F07-E668FA6FF6D3}"/>
              </a:ext>
            </a:extLst>
          </p:cNvPr>
          <p:cNvSpPr txBox="1"/>
          <p:nvPr/>
        </p:nvSpPr>
        <p:spPr>
          <a:xfrm>
            <a:off x="977157" y="914400"/>
            <a:ext cx="74045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must have access to a Linux VM to install and run volatility.</a:t>
            </a:r>
          </a:p>
          <a:p>
            <a:endParaRPr lang="en-US" sz="2000" dirty="0"/>
          </a:p>
          <a:p>
            <a:r>
              <a:rPr lang="en-US" sz="2000" dirty="0"/>
              <a:t>Kali Linux is great, but it could be any Linux distro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52C3F7-9DD3-A24B-1531-2FA2E2F4C15B}"/>
              </a:ext>
            </a:extLst>
          </p:cNvPr>
          <p:cNvSpPr txBox="1"/>
          <p:nvPr/>
        </p:nvSpPr>
        <p:spPr>
          <a:xfrm>
            <a:off x="977157" y="2162716"/>
            <a:ext cx="9309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There is volatility2 and volatility3. They are both memory forensics tools. Volatility3 is newer, and may have slightly different syntax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95D049-2707-300B-22B7-E6C98DD76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63" y="4437698"/>
            <a:ext cx="11469473" cy="4616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69418A-7EC5-62BD-D5CC-5BA8CEBFA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63" y="3657600"/>
            <a:ext cx="11244606" cy="42887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758284-4BB2-EBEC-D7E0-00A9093AB8C5}"/>
              </a:ext>
            </a:extLst>
          </p:cNvPr>
          <p:cNvSpPr txBox="1"/>
          <p:nvPr/>
        </p:nvSpPr>
        <p:spPr>
          <a:xfrm>
            <a:off x="361263" y="3274060"/>
            <a:ext cx="109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Kali Linux has many things already installed, but there are some dependencies that we may need to install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6E1748-A48E-F7BA-4181-B34ED1D5D302}"/>
              </a:ext>
            </a:extLst>
          </p:cNvPr>
          <p:cNvSpPr txBox="1"/>
          <p:nvPr/>
        </p:nvSpPr>
        <p:spPr>
          <a:xfrm>
            <a:off x="361263" y="5131897"/>
            <a:ext cx="787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code for the volatility3 framework will come from a GitHub repo!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54250F-3366-B02F-F261-767E89C60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263" y="5501229"/>
            <a:ext cx="10127743" cy="6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7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A5DC1D-BBC5-E749-309F-22F644A6F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BDA6A00-82DB-8D8E-84A3-0E82884726A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2535A9-C79A-EA5A-0C84-AC5783AA00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B26F2ED-EB64-0683-D7DD-B7B422835E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2F4ADD-19D2-B066-2A37-31C1982F13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CD468B-8CC1-C5F4-C1DD-561D8BA15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77B74D-CA1B-369D-482C-88B3DCCED1A0}"/>
              </a:ext>
            </a:extLst>
          </p:cNvPr>
          <p:cNvSpPr txBox="1"/>
          <p:nvPr/>
        </p:nvSpPr>
        <p:spPr>
          <a:xfrm>
            <a:off x="152400" y="762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7BCDE6-39AA-BCF3-73B5-A10688D3B62A}"/>
              </a:ext>
            </a:extLst>
          </p:cNvPr>
          <p:cNvSpPr txBox="1"/>
          <p:nvPr/>
        </p:nvSpPr>
        <p:spPr>
          <a:xfrm>
            <a:off x="609600" y="1143000"/>
            <a:ext cx="10365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You will need to get a zip file of a few different memory files you will use for the homework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8EDB3-1127-5801-7DA1-C6E4A760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12255"/>
            <a:ext cx="8493767" cy="3860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058314-5C70-E7A2-7EF2-A1A1615FA2FA}"/>
              </a:ext>
            </a:extLst>
          </p:cNvPr>
          <p:cNvSpPr txBox="1"/>
          <p:nvPr/>
        </p:nvSpPr>
        <p:spPr>
          <a:xfrm>
            <a:off x="2286000" y="2067480"/>
            <a:ext cx="748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around 3GB in size. You will need to have some available space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87850E-3674-2D15-115F-430ABC3D43FC}"/>
              </a:ext>
            </a:extLst>
          </p:cNvPr>
          <p:cNvSpPr txBox="1"/>
          <p:nvPr/>
        </p:nvSpPr>
        <p:spPr>
          <a:xfrm>
            <a:off x="255744" y="2520812"/>
            <a:ext cx="11835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There is nothing malicious about this file, and the commands that we are running with volatility are safe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765BA5-9595-16DC-BA60-832456EC1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414514"/>
            <a:ext cx="3250736" cy="24554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AE63B7-7BEC-3897-7CFC-813B6FAF6000}"/>
              </a:ext>
            </a:extLst>
          </p:cNvPr>
          <p:cNvSpPr txBox="1"/>
          <p:nvPr/>
        </p:nvSpPr>
        <p:spPr>
          <a:xfrm>
            <a:off x="5202322" y="3588762"/>
            <a:ext cx="5477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.mem </a:t>
            </a:r>
            <a:r>
              <a:rPr lang="en-US" sz="2400" dirty="0"/>
              <a:t>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files are contents of a (virtual) machine’s RAM contents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461B6-C027-DEDF-B5C1-6CF46C90EE02}"/>
              </a:ext>
            </a:extLst>
          </p:cNvPr>
          <p:cNvSpPr txBox="1"/>
          <p:nvPr/>
        </p:nvSpPr>
        <p:spPr>
          <a:xfrm>
            <a:off x="5265982" y="4903869"/>
            <a:ext cx="4501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be analyzed using volatility</a:t>
            </a:r>
          </a:p>
        </p:txBody>
      </p:sp>
    </p:spTree>
    <p:extLst>
      <p:ext uri="{BB962C8B-B14F-4D97-AF65-F5344CB8AC3E}">
        <p14:creationId xmlns:p14="http://schemas.microsoft.com/office/powerpoint/2010/main" val="295845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F237D3-65F0-E2A6-F242-C7A2DF129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C0E732-9C47-EFA0-69CA-64EC0007D31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66FA22B-3B26-2595-F503-CB736DA84D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B446B5D-5258-A04B-AB17-1825DD1BF7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90E37E-C1C8-92BE-7D95-ECA286EBF90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E6590-5F81-C613-EA47-FC1371B1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F89997-97C7-B8B6-2E26-8D7E8B6FCEC9}"/>
              </a:ext>
            </a:extLst>
          </p:cNvPr>
          <p:cNvSpPr txBox="1"/>
          <p:nvPr/>
        </p:nvSpPr>
        <p:spPr>
          <a:xfrm>
            <a:off x="152400" y="762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Getting Started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70954B-E163-FBAE-E7EF-895C705E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066800"/>
            <a:ext cx="9215863" cy="68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1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14DC533-6669-2642-3667-7B0EE173A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621D84C-872F-472A-5156-5054F2F91F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AA9DA9-A04E-EE18-03EC-9C0D41B30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3794E5-279E-979C-1074-A31AAA7F66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9EAEDC-5587-788A-78FD-5A8054EBE0A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6AE65DC-8862-CFA6-E3A7-AA92FE922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52FFE9-C12C-B1DD-214F-E3B7802EE893}"/>
              </a:ext>
            </a:extLst>
          </p:cNvPr>
          <p:cNvSpPr txBox="1"/>
          <p:nvPr/>
        </p:nvSpPr>
        <p:spPr>
          <a:xfrm>
            <a:off x="152400" y="762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B1C939-7EFD-C7D6-4F33-6C65AD5BA438}"/>
              </a:ext>
            </a:extLst>
          </p:cNvPr>
          <p:cNvSpPr txBox="1"/>
          <p:nvPr/>
        </p:nvSpPr>
        <p:spPr>
          <a:xfrm>
            <a:off x="1714500" y="231809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vol.py will always be the script we run for volatility 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14CA7A6-E296-0BED-D581-2DF6AC45AA90}"/>
                  </a:ext>
                </a:extLst>
              </p14:cNvPr>
              <p14:cNvContentPartPr/>
              <p14:nvPr/>
            </p14:nvContentPartPr>
            <p14:xfrm>
              <a:off x="3200400" y="1750074"/>
              <a:ext cx="65052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14CA7A6-E296-0BED-D581-2DF6AC45A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760" y="1714074"/>
                <a:ext cx="722160" cy="596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B0912D9-2947-EBCC-EC1B-5C5841CD0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896552"/>
            <a:ext cx="9366642" cy="707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35E19E-502C-BD47-0785-8E5D0657F50A}"/>
                  </a:ext>
                </a:extLst>
              </p14:cNvPr>
              <p14:cNvContentPartPr/>
              <p14:nvPr/>
            </p14:nvContentPartPr>
            <p14:xfrm>
              <a:off x="1321934" y="1566974"/>
              <a:ext cx="4697865" cy="13213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35E19E-502C-BD47-0785-8E5D0657F5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935" y="1549284"/>
                <a:ext cx="4733504" cy="16787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63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914DF1-F560-2C8F-BB09-7D274EA03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90B16DF-B7D3-49E3-656B-2F510CD9D2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F6D28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4308462-F66E-1905-39EC-222F3A54347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565E016-5FAC-E6D2-584D-F8B3E17F8F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rgbClr val="EEB21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AB6C11-A547-57B4-19AC-2BC45356B28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29B8B5-17F7-2503-8857-42F3E6B43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8548" y="6477000"/>
            <a:ext cx="1407652" cy="36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5AA870-83ED-AAA9-43A4-477EF88A4BCE}"/>
              </a:ext>
            </a:extLst>
          </p:cNvPr>
          <p:cNvSpPr txBox="1"/>
          <p:nvPr/>
        </p:nvSpPr>
        <p:spPr>
          <a:xfrm>
            <a:off x="152400" y="76200"/>
            <a:ext cx="2254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Getting Started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DAB4E-A56C-1C82-C63A-87AAB3C87296}"/>
              </a:ext>
            </a:extLst>
          </p:cNvPr>
          <p:cNvSpPr txBox="1"/>
          <p:nvPr/>
        </p:nvSpPr>
        <p:spPr>
          <a:xfrm>
            <a:off x="1714500" y="2318094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vol.py will always be the script we run for volatility commands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563CFA-387E-59A0-5475-6E011EE60EC4}"/>
                  </a:ext>
                </a:extLst>
              </p14:cNvPr>
              <p14:cNvContentPartPr/>
              <p14:nvPr/>
            </p14:nvContentPartPr>
            <p14:xfrm>
              <a:off x="3200400" y="1750074"/>
              <a:ext cx="650520" cy="5245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563CFA-387E-59A0-5475-6E011EE60E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64400" y="1714074"/>
                <a:ext cx="722160" cy="5961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3260C7A-9503-76B8-7F69-ABE28D716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896552"/>
            <a:ext cx="9366642" cy="7076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BDDECF-B330-D69F-78B4-F8D58C351F08}"/>
                  </a:ext>
                </a:extLst>
              </p14:cNvPr>
              <p14:cNvContentPartPr/>
              <p14:nvPr/>
            </p14:nvContentPartPr>
            <p14:xfrm>
              <a:off x="1321934" y="1566974"/>
              <a:ext cx="4697865" cy="13213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BDDECF-B330-D69F-78B4-F8D58C351F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3935" y="1548923"/>
                <a:ext cx="4733504" cy="167876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92E021C-BD36-A25E-3672-6B62FBE6A12A}"/>
              </a:ext>
            </a:extLst>
          </p:cNvPr>
          <p:cNvGrpSpPr/>
          <p:nvPr/>
        </p:nvGrpSpPr>
        <p:grpSpPr>
          <a:xfrm>
            <a:off x="6400800" y="1582596"/>
            <a:ext cx="1487880" cy="1029240"/>
            <a:chOff x="4951455" y="1571295"/>
            <a:chExt cx="1487880" cy="102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45E219-62A4-6BF2-9F02-08369DA47D6B}"/>
                    </a:ext>
                  </a:extLst>
                </p14:cNvPr>
                <p14:cNvContentPartPr/>
                <p14:nvPr/>
              </p14:nvContentPartPr>
              <p14:xfrm>
                <a:off x="4951455" y="1571295"/>
                <a:ext cx="1487880" cy="106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45E219-62A4-6BF2-9F02-08369DA47D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5815" y="1535295"/>
                  <a:ext cx="15595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FDEC554-3548-5ECE-E9D9-A96317F1DB63}"/>
                    </a:ext>
                  </a:extLst>
                </p14:cNvPr>
                <p14:cNvContentPartPr/>
                <p14:nvPr/>
              </p14:nvContentPartPr>
              <p14:xfrm>
                <a:off x="5613495" y="1743015"/>
                <a:ext cx="82800" cy="857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FDEC554-3548-5ECE-E9D9-A96317F1DB6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77855" y="1707015"/>
                  <a:ext cx="154440" cy="9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641FD6A-FFAC-5ECB-4F5A-0081D96337D5}"/>
                  </a:ext>
                </a:extLst>
              </p14:cNvPr>
              <p14:cNvContentPartPr/>
              <p14:nvPr/>
            </p14:nvContentPartPr>
            <p14:xfrm>
              <a:off x="6420240" y="2582316"/>
              <a:ext cx="649080" cy="22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641FD6A-FFAC-5ECB-4F5A-0081D96337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4600" y="2546676"/>
                <a:ext cx="72072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6B4D4F0-58D4-4078-AE43-3B740D085F37}"/>
                  </a:ext>
                </a:extLst>
              </p14:cNvPr>
              <p14:cNvContentPartPr/>
              <p14:nvPr/>
            </p14:nvContentPartPr>
            <p14:xfrm>
              <a:off x="6438600" y="2773476"/>
              <a:ext cx="11160" cy="419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6B4D4F0-58D4-4078-AE43-3B740D085F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2600" y="2737476"/>
                <a:ext cx="82800" cy="4914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CB0544D-5C31-67ED-FD16-04FCD0D5A2AF}"/>
              </a:ext>
            </a:extLst>
          </p:cNvPr>
          <p:cNvSpPr txBox="1"/>
          <p:nvPr/>
        </p:nvSpPr>
        <p:spPr>
          <a:xfrm>
            <a:off x="5106945" y="3200501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the path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.mem </a:t>
            </a:r>
            <a:r>
              <a:rPr lang="en-US" dirty="0"/>
              <a:t>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vmem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for analysis with the –f flag</a:t>
            </a:r>
          </a:p>
        </p:txBody>
      </p:sp>
    </p:spTree>
    <p:extLst>
      <p:ext uri="{BB962C8B-B14F-4D97-AF65-F5344CB8AC3E}">
        <p14:creationId xmlns:p14="http://schemas.microsoft.com/office/powerpoint/2010/main" val="17270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13895</TotalTime>
  <Words>1063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ESOF 422:  Advanced Software Engineering: Cyber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ESOF 422</dc:title>
  <dc:creator>Reese Pearsall</dc:creator>
  <cp:lastModifiedBy>Pearsall, Reese</cp:lastModifiedBy>
  <cp:revision>81</cp:revision>
  <dcterms:created xsi:type="dcterms:W3CDTF">2022-08-21T16:55:59Z</dcterms:created>
  <dcterms:modified xsi:type="dcterms:W3CDTF">2025-04-16T19:59:32Z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