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410" r:id="rId3"/>
    <p:sldId id="443" r:id="rId4"/>
    <p:sldId id="411" r:id="rId5"/>
    <p:sldId id="412" r:id="rId6"/>
    <p:sldId id="435" r:id="rId7"/>
    <p:sldId id="422" r:id="rId8"/>
    <p:sldId id="429" r:id="rId9"/>
    <p:sldId id="433" r:id="rId10"/>
    <p:sldId id="434" r:id="rId11"/>
    <p:sldId id="436" r:id="rId12"/>
    <p:sldId id="438" r:id="rId13"/>
    <p:sldId id="437" r:id="rId14"/>
    <p:sldId id="439" r:id="rId15"/>
    <p:sldId id="440" r:id="rId16"/>
    <p:sldId id="441" r:id="rId17"/>
    <p:sldId id="442" r:id="rId1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21"/>
    <a:srgbClr val="EEB211"/>
    <a:srgbClr val="F6D28B"/>
    <a:srgbClr val="E2BC00"/>
    <a:srgbClr val="FFD700"/>
    <a:srgbClr val="FFCC00"/>
    <a:srgbClr val="E5E18B"/>
    <a:srgbClr val="FB75FB"/>
    <a:srgbClr val="FFFFFF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60"/>
  </p:normalViewPr>
  <p:slideViewPr>
    <p:cSldViewPr>
      <p:cViewPr varScale="1">
        <p:scale>
          <a:sx n="142" d="100"/>
          <a:sy n="142" d="100"/>
        </p:scale>
        <p:origin x="76" y="5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06:42:40.5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3105 191 24575,'-4'-1'0,"1"0"0,-1 0 0,1-1 0,0 1 0,-1-1 0,1 0 0,0 0 0,0 0 0,0 0 0,-5-6 0,-8-4 0,-21-10 0,-2 2 0,0 2 0,-1 2 0,0 1 0,-1 2 0,-1 2 0,0 1 0,-59-5 0,-43 4 0,-165 8 0,188 5 0,-162-4 0,-257 6 0,449 3 0,1 3 0,1 5 0,0 4 0,1 3 0,-133 53 0,197-64 0,0 0 0,1 1 0,1 2 0,0 0 0,0 1 0,2 1 0,0 1 0,1 1 0,-24 29 0,4 3 0,2 2 0,-51 95 0,63-103 0,1 1 0,2 1 0,3 0 0,-26 91 0,36-89 0,2 0 0,2 1 0,3-1 0,5 81 0,0-105 0,2-1 0,0-1 0,2 1 0,1-1 0,12 28 0,4 9 0,3 6 0,3-1 0,50 79 0,-53-96 0,-15-23 0,2 0 0,1-1 0,25 30 0,36 25 0,127 103 0,-183-166 0,1-1 0,0-1 0,0-1 0,30 11 0,97 31 0,145 36 0,4-12 0,4-14 0,376 31 0,-343-62 0,749 40 0,-951-73 0,779 15 0,-466-9 0,-351-10 0,0-5 0,161-35 0,-161 19 0,-2-4 0,0-4 0,107-55 0,-140 57 0,-1-3 0,-1-2 0,-2-3 0,-2-2 0,75-75 0,-116 104 0,-1-1 0,0-1 0,-1 0 0,0 0 0,-1-1 0,-1 0 0,0-1 0,-1 0 0,-1 0 0,0 0 0,-1-1 0,-1 0 0,-1 0 0,0 0 0,-1 0 0,-1-1 0,-1-20 0,1-28 0,1 6 0,-2 0 0,-3 0 0,-18-108 0,11 134 0,-2-1 0,-1 1 0,-2 1 0,-32-55 0,-91-115 0,90 138 0,-83-87 0,105 127 0,-1 0 0,-1 1 0,-1 2 0,-2 1 0,-54-28 0,-73-20 0,-200-59 0,281 103 0,-641-162 0,469 130 0,-374-42 0,134 29 0,392 55 17,-160-6 0,-99 21-173,139 3-1087,193-3-5583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07:41:20.208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0 24575,'7'9'0,"-1"0"0,0 1 0,-1-1 0,0 1 0,-1 0 0,0 0 0,0 1 0,-1-1 0,0 1 0,-1 0 0,1 12 0,-3 37 0,-1-49 0,1 0 0,0 0 0,0 0 0,1 0 0,1 0 0,4 17 0,-5-26 0,1 1 0,-1-1 0,1 1 0,0-1 0,0 0 0,0 1 0,0-1 0,0 0 0,1-1 0,-1 1 0,1 0 0,-1-1 0,1 1 0,-1-1 0,1 0 0,0 1 0,0-1 0,0-1 0,0 1 0,0 0 0,-1-1 0,1 0 0,5 1 0,11 0 0,1-1 0,30-3 0,-23 1 0,841-3 0,-467 7 0,201-2 0,-447 14 0,-22-1 0,678-10 0,-415-6 0,950 3 0,-1343 1 0,0-1 0,0 1 0,0-1 0,0 0 0,0-1 0,0 1 0,0 0 0,0-1 0,0 1 0,0-1 0,0 0 0,0 0 0,0-1 0,0 1 0,-1 0 0,1-1 0,0 1 0,-1-1 0,1 0 0,-1 0 0,0 0 0,0 0 0,0-1 0,0 1 0,0 0 0,0-1 0,-1 0 0,1 1 0,-1-1 0,1 0 0,-1 0 0,0 1 0,0-1 0,-1 0 0,1 0 0,0 0 0,-1 0 0,0 0 0,0 0 0,0-6 0,21-154-1365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07:41:20.209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0 24515,'126'4986'0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06:45:50.0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3080 220 24575,'-1'-2'0,"1"1"0,-1 0 0,1-1 0,-1 1 0,1 0 0,-1-1 0,1 1 0,-1 0 0,0 0 0,0 0 0,0 0 0,0 0 0,0 0 0,0 0 0,0 0 0,0 0 0,0 0 0,-3-1 0,-27-15 0,25 14 0,-38-17 0,0 3 0,-1 1 0,-68-14 0,-147-15 0,202 36 0,-270-29 0,285 36 0,0 2 0,0 2 0,1 2 0,-1 2 0,-72 19 0,-18 15 0,-413 147 0,512-172 0,1 2 0,0 1 0,1 2 0,-32 25 0,45-29 0,1 1 0,1 1 0,0 0 0,1 1 0,1 1 0,0 0 0,-12 26 0,-19 44 0,-42 120 0,-17 102 0,63-180 0,-23 54 0,-20 63 0,-163 541 0,224-722 0,3 2 0,3 0 0,3 1 0,3 1 0,-3 103 0,15-136 0,-1 36 0,10 77 0,-5-126 0,0-1 0,2 0 0,0 0 0,2-1 0,1 0 0,22 45 0,13 5 0,3-1 0,3-3 0,3-1 0,3-4 0,124 113 0,-148-152 0,1-3 0,2 0 0,72 34 0,120 35 0,-141-59 0,25 14 0,83 28 0,-55-39 0,283 33 0,-299-59 0,151-7 0,122-27 0,-371 22 0,165-19 0,-2-7 0,246-71 0,-386 85 0,-1-2 0,0-2 0,-1-2 0,-1-2 0,46-30 0,-59 31 0,-2-2 0,0-1 0,-1-1 0,-2-2 0,-1 0 0,-1-2 0,28-41 0,269-497 0,-283 484 0,-4-1 0,29-109 0,28-179 0,-90 363 0,12-64 0,-3 0 0,2-111 0,-18-150 0,2 271 0,1 9 0,-3 1 0,-3 0 0,-2 0 0,-2 1 0,-2 0 0,-2 1 0,-3 1 0,-2 0 0,-2 2 0,-2 0 0,-33-44 0,-35-49 0,-61-87 0,111 167 0,-2 1 0,-2 3 0,-4 2 0,-74-64 0,-7 5 0,68 57 0,-2 3 0,-83-52 0,69 56 0,-83-46 0,128 83 0,0 1 0,-1 2 0,-1 1 0,-55-5 0,59 9 0,-33-3-1365,39 6-5461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06:51:51.3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24393,'0'8801'0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07:31:58.6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1805 0 24575,'0'770'0,"1"-767"0,-1 0 0,1 0 0,-1 0 0,0 0 0,0 0 0,-1 0 0,1 0 0,-1 0 0,1 0 0,-1 0 0,0-1 0,0 1 0,0 0 0,-1 0 0,1-1 0,0 1 0,-1-1 0,0 1 0,0-1 0,0 1 0,0-1 0,0 0 0,0 0 0,0 0 0,-1 0 0,1-1 0,-1 1 0,1-1 0,-1 1 0,0-1 0,1 0 0,-1 0 0,0 0 0,0 0 0,0 0 0,0-1 0,0 1 0,0-1 0,0 0 0,0 0 0,-5-1 0,-313 0 0,116-3 0,-914 4 0,1116 0 0,0 0 0,0 0 0,-1 0 0,1 0 0,0 1 0,0-1 0,0 1 0,0-1 0,0 1 0,0 0 0,0 1 0,0-1 0,0 0 0,0 1 0,0 0 0,1-1 0,-1 1 0,1 0 0,-1 0 0,1 1 0,-4 3 0,4-1 0,-1 1 0,1-1 0,0 1 0,0-1 0,1 1 0,0 0 0,0 0 0,0-1 0,1 1 0,0 0 0,0 7 0,4 81 0,18 108 0,-18-174-227,-1-1-1,-1 1 1,-2-1-1,0 1 1,-8 45-1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07:30:22.9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18 24575,'-3'64'0,"1"-45"0,1 1 0,0-1 0,2 1 0,0-1 0,1 1 0,8 32 0,-8-48 0,0-1 0,1 1 0,-1-1 0,0 0 0,1 0 0,0 0 0,0 0 0,0 0 0,0-1 0,0 1 0,0-1 0,1 0 0,-1 0 0,1 0 0,-1 0 0,1-1 0,0 0 0,0 1 0,0-1 0,0-1 0,0 1 0,0-1 0,4 1 0,17 1 0,0-2 0,41-3 0,-32 1 0,953-4 0,-588 7 0,-151 18 0,7-1 0,6245-21 0,-3572 5 0,-2870 0 0,66 13 0,35 1 0,502-13 0,-347-5 0,-303 2 0,6 0 0,-1 0 0,1-1 0,-1-1 0,27-5 0,-41 6 0,1 1 0,-1-1 0,1 0 0,-1 0 0,1 0 0,-1 0 0,0 0 0,1 0 0,-1-1 0,0 1 0,0-1 0,0 1 0,0-1 0,0 0 0,0 0 0,-1 0 0,1 0 0,-1 0 0,1 0 0,-1 0 0,0-1 0,0 1 0,0 0 0,0-1 0,0 1 0,0-1 0,-1 1 0,1-1 0,-1 1 0,0-1 0,0 1 0,0-1 0,0 0 0,0 1 0,0-1 0,-1 1 0,0-5 0,-1-1-52,-14-62-604,-38-106-1,43 154-6169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07:41:00.43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 53 24575,'-1'42'0,"-1"-29"0,2-1 0,0 1 0,0 0 0,1 0 0,0 0 0,6 20 0,-6-30 0,1 0 0,-1-1 0,1 1 0,-1-1 0,1 0 0,0 1 0,0-1 0,1 0 0,-1 0 0,0 0 0,0-1 0,1 1 0,-1-1 0,1 1 0,0-1 0,-1 0 0,1 0 0,0 0 0,0 0 0,0 0 0,0-1 0,0 1 0,3-1 0,11 2 0,0-1 0,34-3 0,-27 0 0,672-3 0,-421 6 0,-213 3 0,93 16 0,-110-13 0,124 10 0,306-9 0,-273-11 0,1536 3 0,-1732 1 0,-1-2 0,1 1 0,0 0 0,0-1 0,-1 0 0,1-1 0,0 1 0,-1-1 0,1 0 0,-1-1 0,6-2 0,-8 2 0,0 1 0,0 0 0,0-1 0,0 0 0,-1 0 0,0 1 0,1-2 0,-1 1 0,0 0 0,0 0 0,-1-1 0,1 1 0,-1-1 0,1 1 0,-1-1 0,0 1 0,0-1 0,0-5 0,8-47-65,-2 9-585,3-60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07:41:00.43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229 0 24575,'-6'8'0,"1"0"0,0 1 0,0-1 0,0 1 0,1 0 0,1 0 0,0 1 0,-4 15 0,-2 5 0,-7 26 0,3 0 0,2 1 0,-4 74 0,3-50 0,6-46 0,-3 61 0,10-7 0,0-28 0,-2-1 0,-14 100 0,-13 52 0,20-147 0,3 1 0,6 129 0,1-71 0,-2 378 0,-2-476 5,-1 0 0,-1-1 0,-14 47 0,3-11-1390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07:41:00.43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1802 134 24575,'-44'-10'0,"7"-1"0,-25 6 0,-73 3 0,73 2 0,-80-9 0,-69-10 0,-22-3 0,164 11 0,-212-28 0,-16 34 0,174 6 0,119-1 0,-1 0 0,1 0 0,-1 1 0,1-1 0,-1 1 0,1 0 0,0 0 0,-1 0 0,1 1 0,0 0 0,0 0 0,0 0 0,0 0 0,0 0 0,0 1 0,-4 3 0,5-2 0,0 0 0,0 0 0,0 1 0,0-1 0,1 1 0,0-1 0,0 1 0,0 0 0,1 0 0,-1 0 0,1 0 0,0 0 0,0 0 0,1 6 0,0 164 0,2-79 0,0-63 61,10 53 0,-6-53-805,1 51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07:41:00.43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5 0 24575,'0'557'0,"1"-535"0,2 0 0,6 33 0,-6-42 0,0 0 0,0 1 0,-2-1 0,0 1 0,0 0 0,-1 0 0,-1-1 0,0 1 0,-5 19 0,-2 5-18,2 0 0,2 0 0,1 1-1,2-1 1,5 41 0,-3 5-1238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4/23/2025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4/23/2025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4/23/2025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4/23/2025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4/23/2025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4/23/2025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25.png"/><Relationship Id="rId18" Type="http://schemas.openxmlformats.org/officeDocument/2006/relationships/customXml" Target="../ink/ink11.xml"/><Relationship Id="rId3" Type="http://schemas.openxmlformats.org/officeDocument/2006/relationships/customXml" Target="../ink/ink4.xml"/><Relationship Id="rId7" Type="http://schemas.openxmlformats.org/officeDocument/2006/relationships/image" Target="../media/image18.png"/><Relationship Id="rId12" Type="http://schemas.openxmlformats.org/officeDocument/2006/relationships/customXml" Target="../ink/ink8.xml"/><Relationship Id="rId17" Type="http://schemas.openxmlformats.org/officeDocument/2006/relationships/image" Target="../media/image27.png"/><Relationship Id="rId2" Type="http://schemas.openxmlformats.org/officeDocument/2006/relationships/image" Target="../media/image1.png"/><Relationship Id="rId16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24.png"/><Relationship Id="rId5" Type="http://schemas.openxmlformats.org/officeDocument/2006/relationships/image" Target="../media/image9.png"/><Relationship Id="rId15" Type="http://schemas.openxmlformats.org/officeDocument/2006/relationships/image" Target="../media/image26.png"/><Relationship Id="rId10" Type="http://schemas.openxmlformats.org/officeDocument/2006/relationships/customXml" Target="../ink/ink7.xml"/><Relationship Id="rId19" Type="http://schemas.openxmlformats.org/officeDocument/2006/relationships/image" Target="../media/image28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Relationship Id="rId14" Type="http://schemas.openxmlformats.org/officeDocument/2006/relationships/customXml" Target="../ink/ink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ESOF 422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spc="-204" dirty="0">
                <a:latin typeface="Arial" panose="020B0604020202020204" pitchFamily="34" charset="0"/>
                <a:cs typeface="Arial" panose="020B0604020202020204" pitchFamily="34" charset="0"/>
              </a:rPr>
              <a:t>Advanced Software Engineering: Cyber Practices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rgbClr val="F6D28B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362200" y="2749813"/>
            <a:ext cx="6781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More Volatility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1" y="5523188"/>
            <a:ext cx="982980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2025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E4E9B8-0CF2-48ED-6C1B-D09DC4AAA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F230EA-01B2-FBF2-1FBD-6C237FC3858C}"/>
              </a:ext>
            </a:extLst>
          </p:cNvPr>
          <p:cNvSpPr txBox="1"/>
          <p:nvPr/>
        </p:nvSpPr>
        <p:spPr>
          <a:xfrm>
            <a:off x="4495800" y="2971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D55BFA9-6A90-F166-59F8-A5E1D4CA8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71012B6-8552-1DC2-65A6-4523A0FF54E7}"/>
              </a:ext>
            </a:extLst>
          </p:cNvPr>
          <p:cNvGrpSpPr/>
          <p:nvPr/>
        </p:nvGrpSpPr>
        <p:grpSpPr>
          <a:xfrm>
            <a:off x="15875" y="6483350"/>
            <a:ext cx="12192000" cy="386080"/>
            <a:chOff x="0" y="6472428"/>
            <a:chExt cx="12192000" cy="3860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2CE8F7D-7A08-405A-219D-35A33E59B8A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849C997-113C-8D87-96C0-9CA703BAC6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1E391E1-7B21-D4B6-39D6-B5F18AF03D8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6BB7A8-CD16-0304-441C-3B3098627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25657B-5B36-1BB6-5510-D23398CE6CE9}"/>
              </a:ext>
            </a:extLst>
          </p:cNvPr>
          <p:cNvSpPr txBox="1"/>
          <p:nvPr/>
        </p:nvSpPr>
        <p:spPr>
          <a:xfrm>
            <a:off x="152400" y="76200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Command Line History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5A323F-CA92-0929-B14B-855B2F231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14" y="642977"/>
            <a:ext cx="10458450" cy="552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6F3F9B-D9F0-BB46-C8A8-C532F09E7D95}"/>
              </a:ext>
            </a:extLst>
          </p:cNvPr>
          <p:cNvSpPr txBox="1"/>
          <p:nvPr/>
        </p:nvSpPr>
        <p:spPr>
          <a:xfrm>
            <a:off x="304800" y="1752600"/>
            <a:ext cx="10995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windows.cmdline </a:t>
            </a:r>
            <a:r>
              <a:rPr lang="en-US"/>
              <a:t>is used to see how processes used the command line and arguments for commands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8DEBA8-0D7A-2E4C-489D-279FE1023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187957"/>
            <a:ext cx="9451550" cy="31748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24A2BC4-F0D6-E04D-E2D8-E9EAB6F40A30}"/>
              </a:ext>
            </a:extLst>
          </p:cNvPr>
          <p:cNvSpPr txBox="1"/>
          <p:nvPr/>
        </p:nvSpPr>
        <p:spPr>
          <a:xfrm>
            <a:off x="1600200" y="5486400"/>
            <a:ext cx="7332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of it will be benign Windows services, but if a malicious process spawns a new process via command line, it will show up here</a:t>
            </a:r>
          </a:p>
        </p:txBody>
      </p:sp>
    </p:spTree>
    <p:extLst>
      <p:ext uri="{BB962C8B-B14F-4D97-AF65-F5344CB8AC3E}">
        <p14:creationId xmlns:p14="http://schemas.microsoft.com/office/powerpoint/2010/main" val="1317827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2E36082-D053-6009-7FE4-7E1C4E0C8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1312B03-C0AE-3C64-895A-C6C823404B51}"/>
              </a:ext>
            </a:extLst>
          </p:cNvPr>
          <p:cNvGrpSpPr/>
          <p:nvPr/>
        </p:nvGrpSpPr>
        <p:grpSpPr>
          <a:xfrm>
            <a:off x="15875" y="6483350"/>
            <a:ext cx="12192000" cy="386080"/>
            <a:chOff x="0" y="6472428"/>
            <a:chExt cx="12192000" cy="3860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AF6BF1F-0C98-75D6-CB52-D51EFFCC34B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7C0F2CA-6334-EEAC-945D-7FB414737BB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CB49B7B-897D-7909-714E-446B27B39D3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9FD03B-D24D-2DCF-0F4E-4154F86E6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D051D65-5043-06E1-C7D8-17342AAAE650}"/>
              </a:ext>
            </a:extLst>
          </p:cNvPr>
          <p:cNvSpPr txBox="1"/>
          <p:nvPr/>
        </p:nvSpPr>
        <p:spPr>
          <a:xfrm>
            <a:off x="152400" y="76200"/>
            <a:ext cx="5442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Powershell</a:t>
            </a:r>
            <a:r>
              <a:rPr lang="en-US" sz="2400" dirty="0"/>
              <a:t> and Command Line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400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583C6C-E7F5-998A-676C-8281ACD466BB}"/>
              </a:ext>
            </a:extLst>
          </p:cNvPr>
          <p:cNvSpPr txBox="1"/>
          <p:nvPr/>
        </p:nvSpPr>
        <p:spPr>
          <a:xfrm>
            <a:off x="1600200" y="12192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Windows, </a:t>
            </a:r>
            <a:r>
              <a:rPr lang="en-US" dirty="0" err="1"/>
              <a:t>Powershell</a:t>
            </a:r>
            <a:r>
              <a:rPr lang="en-US" dirty="0"/>
              <a:t> and Command Line are both command-line interfaces, but are much different in design and power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BD246-0783-3E73-09FB-F93B100DA8FD}"/>
              </a:ext>
            </a:extLst>
          </p:cNvPr>
          <p:cNvSpPr txBox="1"/>
          <p:nvPr/>
        </p:nvSpPr>
        <p:spPr>
          <a:xfrm>
            <a:off x="188181" y="2286000"/>
            <a:ext cx="54705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Command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Limited scripting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Cannot manage windows services/users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challenging to communicate with other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467B35-6FAB-4A59-4874-9B6060466512}"/>
              </a:ext>
            </a:extLst>
          </p:cNvPr>
          <p:cNvSpPr txBox="1"/>
          <p:nvPr/>
        </p:nvSpPr>
        <p:spPr>
          <a:xfrm>
            <a:off x="5867401" y="2286000"/>
            <a:ext cx="62331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Powershell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Robust scripting capabilities, access to .NET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manage windows services/users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Able to communicate with processes easier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0EC808-2301-0A88-BEEF-535DDF8E5275}"/>
              </a:ext>
            </a:extLst>
          </p:cNvPr>
          <p:cNvCxnSpPr>
            <a:cxnSpLocks/>
          </p:cNvCxnSpPr>
          <p:nvPr/>
        </p:nvCxnSpPr>
        <p:spPr>
          <a:xfrm>
            <a:off x="5594916" y="2514600"/>
            <a:ext cx="0" cy="27432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8277E41-95CC-0946-2267-BED1B8E3893F}"/>
              </a:ext>
            </a:extLst>
          </p:cNvPr>
          <p:cNvSpPr txBox="1"/>
          <p:nvPr/>
        </p:nvSpPr>
        <p:spPr>
          <a:xfrm>
            <a:off x="990600" y="5562600"/>
            <a:ext cx="1007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more complex tasks, malware authors will try to summon </a:t>
            </a:r>
            <a:r>
              <a:rPr lang="en-US" dirty="0" err="1"/>
              <a:t>Powershell</a:t>
            </a:r>
            <a:r>
              <a:rPr lang="en-US" dirty="0"/>
              <a:t> to execute their payload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391A74A-3FBF-7960-C548-7ABA337BA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16598"/>
            <a:ext cx="5215734" cy="168224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C210C44-47D7-CCC7-490E-FCB9540F1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149243"/>
            <a:ext cx="4905375" cy="117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3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97C7E17-D0A4-7C31-CF4F-3E79EBB39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9875F7D-2AB2-B794-C02E-4F73F25C647C}"/>
              </a:ext>
            </a:extLst>
          </p:cNvPr>
          <p:cNvGrpSpPr/>
          <p:nvPr/>
        </p:nvGrpSpPr>
        <p:grpSpPr>
          <a:xfrm>
            <a:off x="15875" y="6483350"/>
            <a:ext cx="12192000" cy="386080"/>
            <a:chOff x="0" y="6472428"/>
            <a:chExt cx="12192000" cy="3860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AC36A74-887D-4DB0-D828-A734B778CC0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5D28F32-37B0-DBBC-728D-F96FE033B3B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10EFC49-72B3-3EF2-90E7-D047BE1AF7D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F3EE4E-FFAC-AE24-5A43-C0697DC4B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D56870-A27F-5FEB-ACE5-BB0F8C897BE6}"/>
              </a:ext>
            </a:extLst>
          </p:cNvPr>
          <p:cNvSpPr txBox="1"/>
          <p:nvPr/>
        </p:nvSpPr>
        <p:spPr>
          <a:xfrm>
            <a:off x="152400" y="76200"/>
            <a:ext cx="2052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File Scanning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CB6190-41DC-44CA-940A-972893D43A3F}"/>
              </a:ext>
            </a:extLst>
          </p:cNvPr>
          <p:cNvSpPr txBox="1"/>
          <p:nvPr/>
        </p:nvSpPr>
        <p:spPr>
          <a:xfrm>
            <a:off x="1066800" y="1752600"/>
            <a:ext cx="79784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windows.filescan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will scan for files that are found in the memory image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dll</a:t>
            </a:r>
            <a:r>
              <a:rPr lang="en-US" dirty="0"/>
              <a:t>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  <a:r>
              <a:rPr lang="en-US" dirty="0" err="1"/>
              <a:t>evtx</a:t>
            </a:r>
            <a:r>
              <a:rPr lang="en-US" dirty="0"/>
              <a:t> files (</a:t>
            </a:r>
            <a:r>
              <a:rPr lang="en-US" dirty="0" err="1"/>
              <a:t>indows</a:t>
            </a:r>
            <a:r>
              <a:rPr lang="en-US" dirty="0"/>
              <a:t> XML Event Log) – stores system log information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B3E124-B80B-6956-075B-B1F6BC782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764232"/>
            <a:ext cx="10991850" cy="762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7CB68-A0F7-111B-F2E8-D8866910C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390304"/>
            <a:ext cx="9525000" cy="293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93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72621C6-0A49-B2A6-4368-7D48D6247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FB91D1E-9ABB-C354-EB39-B1209089AB69}"/>
              </a:ext>
            </a:extLst>
          </p:cNvPr>
          <p:cNvGrpSpPr/>
          <p:nvPr/>
        </p:nvGrpSpPr>
        <p:grpSpPr>
          <a:xfrm>
            <a:off x="15875" y="6483350"/>
            <a:ext cx="12192000" cy="386080"/>
            <a:chOff x="0" y="6472428"/>
            <a:chExt cx="12192000" cy="3860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8A56C39-681E-3AE9-4FF5-3141284B6CD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9591C2C-F087-78B5-618B-4F783AA1109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9A05462-F9C0-27BF-F58A-15114C20373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57DA63-8DB7-11C3-E3A3-F5E2FE317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7030FB-22D7-C563-5F1C-B079C08B0EB2}"/>
              </a:ext>
            </a:extLst>
          </p:cNvPr>
          <p:cNvSpPr txBox="1"/>
          <p:nvPr/>
        </p:nvSpPr>
        <p:spPr>
          <a:xfrm>
            <a:off x="152400" y="76200"/>
            <a:ext cx="3198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Process File Dumping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2B8733-D2A5-50DB-BBB0-C78C8930D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80379"/>
            <a:ext cx="11013219" cy="7512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EE99BE-1CD9-07C0-A420-EA5C9FDD8274}"/>
              </a:ext>
            </a:extLst>
          </p:cNvPr>
          <p:cNvSpPr txBox="1"/>
          <p:nvPr/>
        </p:nvSpPr>
        <p:spPr>
          <a:xfrm>
            <a:off x="990600" y="1767628"/>
            <a:ext cx="82092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windows.dumpfile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will scan and extract any files used </a:t>
            </a:r>
            <a:r>
              <a:rPr lang="en-US" i="1" dirty="0"/>
              <a:t>by a certain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dll</a:t>
            </a:r>
            <a:r>
              <a:rPr lang="en-US" dirty="0"/>
              <a:t>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D58E6D-0908-FF6A-3865-A5CE69E30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994213"/>
            <a:ext cx="10485697" cy="327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AAEF37D-7914-B31E-130E-5EA951291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A9F6CA4-05FA-BB8E-F148-5149C1683B68}"/>
              </a:ext>
            </a:extLst>
          </p:cNvPr>
          <p:cNvGrpSpPr/>
          <p:nvPr/>
        </p:nvGrpSpPr>
        <p:grpSpPr>
          <a:xfrm>
            <a:off x="15875" y="6483350"/>
            <a:ext cx="12192000" cy="386080"/>
            <a:chOff x="0" y="6472428"/>
            <a:chExt cx="12192000" cy="3860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1401385-5656-47CF-3DAD-571FBF15E66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DF53A61-AA05-78D9-6608-AE43F54A6CB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5BF3135-DDA8-55B8-8217-D31C888AEC5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497ABB-F87E-8709-2C0E-8C7534037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4805DA-1525-C870-C532-70788B4B7DFF}"/>
              </a:ext>
            </a:extLst>
          </p:cNvPr>
          <p:cNvSpPr txBox="1"/>
          <p:nvPr/>
        </p:nvSpPr>
        <p:spPr>
          <a:xfrm>
            <a:off x="152400" y="76200"/>
            <a:ext cx="117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Malfind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DE03D-CC3A-002D-BA66-41F9587463DE}"/>
              </a:ext>
            </a:extLst>
          </p:cNvPr>
          <p:cNvSpPr txBox="1"/>
          <p:nvPr/>
        </p:nvSpPr>
        <p:spPr>
          <a:xfrm>
            <a:off x="1676400" y="1143000"/>
            <a:ext cx="660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windows.malfind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will identify malicious process information</a:t>
            </a:r>
            <a:endParaRPr lang="en-US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EB1AD6-4254-4718-37EE-33D3DF444D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91754"/>
          <a:stretch/>
        </p:blipFill>
        <p:spPr>
          <a:xfrm>
            <a:off x="15875" y="621757"/>
            <a:ext cx="12192000" cy="3642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EFD2F8-7AE9-6537-FFA9-4DF7EC8F0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16" y="2362200"/>
            <a:ext cx="10992784" cy="39827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6132B2-5AC7-0263-30DF-3450F5B48A79}"/>
              </a:ext>
            </a:extLst>
          </p:cNvPr>
          <p:cNvSpPr txBox="1"/>
          <p:nvPr/>
        </p:nvSpPr>
        <p:spPr>
          <a:xfrm>
            <a:off x="1143000" y="1676400"/>
            <a:ext cx="82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 positives are possible, but </a:t>
            </a:r>
            <a:r>
              <a:rPr lang="en-US" dirty="0" err="1"/>
              <a:t>malfind</a:t>
            </a:r>
            <a:r>
              <a:rPr lang="en-US" dirty="0"/>
              <a:t> can be a great place to start searching</a:t>
            </a:r>
          </a:p>
        </p:txBody>
      </p:sp>
    </p:spTree>
    <p:extLst>
      <p:ext uri="{BB962C8B-B14F-4D97-AF65-F5344CB8AC3E}">
        <p14:creationId xmlns:p14="http://schemas.microsoft.com/office/powerpoint/2010/main" val="1379989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B57DEE5-07AD-FC93-C3D0-7DA2E6261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4FC89FC-EB6D-AA2F-88B6-CCD75254B035}"/>
              </a:ext>
            </a:extLst>
          </p:cNvPr>
          <p:cNvGrpSpPr/>
          <p:nvPr/>
        </p:nvGrpSpPr>
        <p:grpSpPr>
          <a:xfrm>
            <a:off x="15875" y="6483350"/>
            <a:ext cx="12192000" cy="386080"/>
            <a:chOff x="0" y="6472428"/>
            <a:chExt cx="12192000" cy="3860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3324D16-2BD0-E4A5-8BA2-F100E1EEE42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5F0737E-8824-9CEE-C1EE-59BDE402865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9131268-F012-209D-31E6-4A68E121DFA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764559-4F09-3642-7131-9E9700EBF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20A6C6-DCBD-C0CA-91C4-9E199B8F30BC}"/>
              </a:ext>
            </a:extLst>
          </p:cNvPr>
          <p:cNvSpPr txBox="1"/>
          <p:nvPr/>
        </p:nvSpPr>
        <p:spPr>
          <a:xfrm>
            <a:off x="152400" y="76200"/>
            <a:ext cx="117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Malfind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E82824-1B28-9A72-E71C-58CEAB9139D7}"/>
              </a:ext>
            </a:extLst>
          </p:cNvPr>
          <p:cNvSpPr txBox="1"/>
          <p:nvPr/>
        </p:nvSpPr>
        <p:spPr>
          <a:xfrm>
            <a:off x="1676400" y="1143000"/>
            <a:ext cx="660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windows.malfind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will identify malicious process information</a:t>
            </a:r>
            <a:endParaRPr lang="en-US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53EF14-F6BC-A10B-2925-A323338DAD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91754"/>
          <a:stretch/>
        </p:blipFill>
        <p:spPr>
          <a:xfrm>
            <a:off x="15875" y="621757"/>
            <a:ext cx="12192000" cy="3642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4B309A-0D5C-08A7-5F02-9DF13760E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16" y="2362200"/>
            <a:ext cx="10992784" cy="39827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C68B65-41B5-7463-714D-3FC77C882166}"/>
              </a:ext>
            </a:extLst>
          </p:cNvPr>
          <p:cNvSpPr txBox="1"/>
          <p:nvPr/>
        </p:nvSpPr>
        <p:spPr>
          <a:xfrm>
            <a:off x="1143000" y="1676400"/>
            <a:ext cx="82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 positives are possible, but </a:t>
            </a:r>
            <a:r>
              <a:rPr lang="en-US" dirty="0" err="1"/>
              <a:t>malfind</a:t>
            </a:r>
            <a:r>
              <a:rPr lang="en-US" dirty="0"/>
              <a:t> can be a great place to start searching</a:t>
            </a:r>
          </a:p>
        </p:txBody>
      </p:sp>
    </p:spTree>
    <p:extLst>
      <p:ext uri="{BB962C8B-B14F-4D97-AF65-F5344CB8AC3E}">
        <p14:creationId xmlns:p14="http://schemas.microsoft.com/office/powerpoint/2010/main" val="4089968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E9DA6DB-2F26-19F3-2E7B-28756E54C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B792C63-00C8-00FD-A71C-7F190552B7B4}"/>
              </a:ext>
            </a:extLst>
          </p:cNvPr>
          <p:cNvGrpSpPr/>
          <p:nvPr/>
        </p:nvGrpSpPr>
        <p:grpSpPr>
          <a:xfrm>
            <a:off x="15875" y="6483350"/>
            <a:ext cx="12192000" cy="386080"/>
            <a:chOff x="0" y="6472428"/>
            <a:chExt cx="12192000" cy="3860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072FC5A-D33E-7B1B-436C-18D39D668DC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F14BF66-C654-1744-0D88-57FBAA29F21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6F44A9E-4BBB-8CE3-AFFE-2579DB3E88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9A9356-5A06-0F9D-60D4-97F5B6810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7F7350-5C99-9999-28A5-AEB0A720C97D}"/>
              </a:ext>
            </a:extLst>
          </p:cNvPr>
          <p:cNvSpPr txBox="1"/>
          <p:nvPr/>
        </p:nvSpPr>
        <p:spPr>
          <a:xfrm>
            <a:off x="152400" y="76200"/>
            <a:ext cx="4224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Identifying Suspicious Activity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7F581C-1C53-0148-CDCF-8F50B0B1E207}"/>
              </a:ext>
            </a:extLst>
          </p:cNvPr>
          <p:cNvSpPr txBox="1"/>
          <p:nvPr/>
        </p:nvSpPr>
        <p:spPr>
          <a:xfrm>
            <a:off x="537272" y="1143000"/>
            <a:ext cx="111492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windows.memmap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to dump a process</a:t>
            </a:r>
          </a:p>
          <a:p>
            <a:endParaRPr lang="en-US" i="1" dirty="0"/>
          </a:p>
          <a:p>
            <a:r>
              <a:rPr lang="en-US" dirty="0" err="1"/>
              <a:t>VirusTotal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Let’s check strings.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http:// </a:t>
            </a:r>
            <a:r>
              <a:rPr lang="en-US" dirty="0"/>
              <a:t>is a code string to search for finding what websites the user may have visited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EE9C51-97D4-EA00-AE01-BE6563D53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" y="567172"/>
            <a:ext cx="12192000" cy="4937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AA9044-8212-6CB9-4277-2214853BD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11924"/>
            <a:ext cx="3767193" cy="4114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EE7740-87D4-2115-B660-2937AF448275}"/>
              </a:ext>
            </a:extLst>
          </p:cNvPr>
          <p:cNvSpPr txBox="1"/>
          <p:nvPr/>
        </p:nvSpPr>
        <p:spPr>
          <a:xfrm>
            <a:off x="5427718" y="3568995"/>
            <a:ext cx="4511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2400" dirty="0"/>
              <a:t> is a command-line utility/scripting framework used to process and manipulate data</a:t>
            </a:r>
          </a:p>
        </p:txBody>
      </p:sp>
    </p:spTree>
    <p:extLst>
      <p:ext uri="{BB962C8B-B14F-4D97-AF65-F5344CB8AC3E}">
        <p14:creationId xmlns:p14="http://schemas.microsoft.com/office/powerpoint/2010/main" val="3824625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8E6E2DD-F573-50C2-C1B4-E72CA59B5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54E6A53-2A8E-E3B4-6538-4C3B8C004281}"/>
              </a:ext>
            </a:extLst>
          </p:cNvPr>
          <p:cNvGrpSpPr/>
          <p:nvPr/>
        </p:nvGrpSpPr>
        <p:grpSpPr>
          <a:xfrm>
            <a:off x="15875" y="6483350"/>
            <a:ext cx="12192000" cy="386080"/>
            <a:chOff x="0" y="6472428"/>
            <a:chExt cx="12192000" cy="3860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5BFA96D-476F-66E8-0B43-7892D8D9345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38CEA8C-9364-F085-DF4A-79A9866A67A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85ECE25-8DC4-7507-7CA2-FF2E5016A1E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35867A-1A0A-A0A1-CD63-E742040A7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E137040-3D25-BF5C-F5C1-2AB1714F62F1}"/>
              </a:ext>
            </a:extLst>
          </p:cNvPr>
          <p:cNvSpPr txBox="1"/>
          <p:nvPr/>
        </p:nvSpPr>
        <p:spPr>
          <a:xfrm>
            <a:off x="1524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Email Activity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3A0D06-FC64-711E-C4CB-6010F375D143}"/>
              </a:ext>
            </a:extLst>
          </p:cNvPr>
          <p:cNvSpPr txBox="1"/>
          <p:nvPr/>
        </p:nvSpPr>
        <p:spPr>
          <a:xfrm>
            <a:off x="914400" y="1524000"/>
            <a:ext cx="8741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Outlook (email agent) is a process in memory, lets dump 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windows.memmap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en-US" dirty="0"/>
          </a:p>
          <a:p>
            <a:endParaRPr lang="en-US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BE20DF-0274-4C54-CFD3-D5252B873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019" y="838200"/>
            <a:ext cx="12192000" cy="5744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6266A5-2103-3DDB-9FBD-71A7D7A57DAF}"/>
              </a:ext>
            </a:extLst>
          </p:cNvPr>
          <p:cNvSpPr txBox="1"/>
          <p:nvPr/>
        </p:nvSpPr>
        <p:spPr>
          <a:xfrm>
            <a:off x="1600200" y="1939262"/>
            <a:ext cx="709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grep through it to see email messages that were in memory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5F0CBC-89E9-7470-4956-BD2A5CA81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812" y="2524258"/>
            <a:ext cx="7467600" cy="19225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BC51AD7-A978-A249-9107-ECBED5D06BAF}"/>
              </a:ext>
            </a:extLst>
          </p:cNvPr>
          <p:cNvSpPr txBox="1"/>
          <p:nvPr/>
        </p:nvSpPr>
        <p:spPr>
          <a:xfrm>
            <a:off x="7787522" y="2475108"/>
            <a:ext cx="4229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this was a phishing attack, knowing the email is came from is valuable information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1D0DB0-B8AF-3093-7D9B-A9CB8F318291}"/>
              </a:ext>
            </a:extLst>
          </p:cNvPr>
          <p:cNvSpPr txBox="1"/>
          <p:nvPr/>
        </p:nvSpPr>
        <p:spPr>
          <a:xfrm>
            <a:off x="7787522" y="3647871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Copies of emails are stored in a .PST file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4F9F5EB-595A-DC64-BA75-2239AA9E84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5522310"/>
            <a:ext cx="10210800" cy="6698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6590998-DB8A-4B69-EBCF-842CCAE42ED6}"/>
              </a:ext>
            </a:extLst>
          </p:cNvPr>
          <p:cNvSpPr txBox="1"/>
          <p:nvPr/>
        </p:nvSpPr>
        <p:spPr>
          <a:xfrm>
            <a:off x="4038600" y="5672565"/>
            <a:ext cx="622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GoldFynch</a:t>
            </a:r>
            <a:r>
              <a:rPr lang="en-US" b="1" dirty="0"/>
              <a:t> has a great online tool for viewing PST files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E51438F-E2E0-011B-92C9-AC899C3F99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" y="4687773"/>
            <a:ext cx="12192000" cy="59357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EE5E287-A0B4-A826-8AAA-C31CABC4C537}"/>
              </a:ext>
            </a:extLst>
          </p:cNvPr>
          <p:cNvSpPr txBox="1"/>
          <p:nvPr/>
        </p:nvSpPr>
        <p:spPr>
          <a:xfrm>
            <a:off x="4884426" y="6125338"/>
            <a:ext cx="3817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(And will let you download email attachments)</a:t>
            </a:r>
          </a:p>
        </p:txBody>
      </p:sp>
    </p:spTree>
    <p:extLst>
      <p:ext uri="{BB962C8B-B14F-4D97-AF65-F5344CB8AC3E}">
        <p14:creationId xmlns:p14="http://schemas.microsoft.com/office/powerpoint/2010/main" val="1716543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AA7A407-FDE2-9EEC-128C-8742DAE2D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20A9385-0053-D8F4-8F48-5EB2826C932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1A97D24-0638-8F7F-7811-9305DF6087D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E3F64DE-065F-F57B-22FA-33BDF680ACA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C81B89C-BAB5-F2F0-F932-3C3868BFE75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3A1457-A817-597D-BAE1-9FEC7FCFB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A12AF93-1A7E-79C9-C724-9D42F2F96FAF}"/>
              </a:ext>
            </a:extLst>
          </p:cNvPr>
          <p:cNvSpPr txBox="1"/>
          <p:nvPr/>
        </p:nvSpPr>
        <p:spPr>
          <a:xfrm>
            <a:off x="1524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00FC3A-8F16-69E6-A874-48663B059549}"/>
              </a:ext>
            </a:extLst>
          </p:cNvPr>
          <p:cNvSpPr txBox="1"/>
          <p:nvPr/>
        </p:nvSpPr>
        <p:spPr>
          <a:xfrm>
            <a:off x="457200" y="1219200"/>
            <a:ext cx="9525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HW6 will be posted very soon (sorry)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will try to work through some parts on Friday</a:t>
            </a:r>
          </a:p>
          <a:p>
            <a:r>
              <a:rPr lang="en-US" sz="2000" dirty="0"/>
              <a:t>   </a:t>
            </a:r>
          </a:p>
          <a:p>
            <a:r>
              <a:rPr lang="en-US" sz="2000" dirty="0"/>
              <a:t> You will need to have Kali Linux and Volatility installed before Friday’s </a:t>
            </a:r>
            <a:r>
              <a:rPr lang="en-US" sz="2000" dirty="0" err="1"/>
              <a:t>classtime</a:t>
            </a:r>
            <a:r>
              <a:rPr lang="en-US" sz="2000" dirty="0"/>
              <a:t> (I’ll post an installation video)</a:t>
            </a:r>
          </a:p>
          <a:p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05E827-0849-09C3-4441-6AAAEFDEE9E3}"/>
              </a:ext>
            </a:extLst>
          </p:cNvPr>
          <p:cNvSpPr txBox="1"/>
          <p:nvPr/>
        </p:nvSpPr>
        <p:spPr>
          <a:xfrm>
            <a:off x="927847" y="4203359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Students with accommodations: Final Exam should be registered at the testing center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F39B11-955F-478C-7E96-F14ED6084E30}"/>
              </a:ext>
            </a:extLst>
          </p:cNvPr>
          <p:cNvSpPr txBox="1"/>
          <p:nvPr/>
        </p:nvSpPr>
        <p:spPr>
          <a:xfrm>
            <a:off x="609600" y="3657600"/>
            <a:ext cx="5751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Final Exam: Wednesday May 7</a:t>
            </a:r>
            <a:r>
              <a:rPr lang="en-US" sz="2000" baseline="30000" dirty="0"/>
              <a:t>th</a:t>
            </a:r>
            <a:r>
              <a:rPr lang="en-US" sz="2000" dirty="0"/>
              <a:t> 2:00 – 3:50 PM </a:t>
            </a:r>
          </a:p>
        </p:txBody>
      </p:sp>
    </p:spTree>
    <p:extLst>
      <p:ext uri="{BB962C8B-B14F-4D97-AF65-F5344CB8AC3E}">
        <p14:creationId xmlns:p14="http://schemas.microsoft.com/office/powerpoint/2010/main" val="1550422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FB1C38B-FF21-BFC1-5DD0-D717430B6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C779A9A-6A70-3992-3A86-E7B816FCE70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4AA7D27-D453-75E1-AD46-A6D6326680B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64E5FFF-61B2-A8DD-DF51-4914AEEA2BB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BC56136-CC53-1391-3018-B13E05E476E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DAD224-B916-DD8B-ACCD-CFFF5CC7F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4BB812-E20B-B52F-A1DF-C356D273D768}"/>
              </a:ext>
            </a:extLst>
          </p:cNvPr>
          <p:cNvSpPr txBox="1"/>
          <p:nvPr/>
        </p:nvSpPr>
        <p:spPr>
          <a:xfrm>
            <a:off x="152400" y="76200"/>
            <a:ext cx="2717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Memory Forensics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5B2419-381F-2A87-A9F3-2A4DBF2ACA6B}"/>
              </a:ext>
            </a:extLst>
          </p:cNvPr>
          <p:cNvSpPr txBox="1"/>
          <p:nvPr/>
        </p:nvSpPr>
        <p:spPr>
          <a:xfrm>
            <a:off x="838200" y="1143000"/>
            <a:ext cx="9047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Analysis of data sources from a running system’s memory (RAM)</a:t>
            </a:r>
          </a:p>
        </p:txBody>
      </p:sp>
      <p:pic>
        <p:nvPicPr>
          <p:cNvPr id="6" name="Picture 2" descr="Components of Computer - Tpoint Tech">
            <a:extLst>
              <a:ext uri="{FF2B5EF4-FFF2-40B4-BE49-F238E27FC236}">
                <a16:creationId xmlns:a16="http://schemas.microsoft.com/office/drawing/2014/main" id="{42720AC9-2C1A-7A34-EC16-E13FA3691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574" y="2350281"/>
            <a:ext cx="4114800" cy="34037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A03C094-9EF3-7A4F-8D2D-6C91A8FF3A55}"/>
                  </a:ext>
                </a:extLst>
              </p14:cNvPr>
              <p14:cNvContentPartPr/>
              <p14:nvPr/>
            </p14:nvContentPartPr>
            <p14:xfrm>
              <a:off x="7756636" y="2116099"/>
              <a:ext cx="2449800" cy="982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A03C094-9EF3-7A4F-8D2D-6C91A8FF3A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38633" y="2098092"/>
                <a:ext cx="2485445" cy="1017733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4401C1E-1874-D1C2-3AAA-C6856FA5FEA2}"/>
              </a:ext>
            </a:extLst>
          </p:cNvPr>
          <p:cNvSpPr txBox="1"/>
          <p:nvPr/>
        </p:nvSpPr>
        <p:spPr>
          <a:xfrm>
            <a:off x="533400" y="2155922"/>
            <a:ext cx="596188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does RAM contain?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Programs and files that have been executed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Running (and sometimes dead)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programs accessed what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opens files are/were location on disk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Information from keyboard (passwords, emails, chats)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Opened web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Decrypted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connections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Content no longer on disk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Content that was never on disk</a:t>
            </a:r>
          </a:p>
        </p:txBody>
      </p:sp>
    </p:spTree>
    <p:extLst>
      <p:ext uri="{BB962C8B-B14F-4D97-AF65-F5344CB8AC3E}">
        <p14:creationId xmlns:p14="http://schemas.microsoft.com/office/powerpoint/2010/main" val="1225648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699601E-C087-FB73-202C-4F1547D37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11CDA9E-5B28-1EF4-EDAF-718E83B8B1D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68CF99B-D752-CE7A-1B0F-859731B722D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2B545DD-713C-29F2-2490-E266CABEFA9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EE5350B-0E6C-7D41-4940-ACC0FB54DBF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B730C9-CBEC-D74D-5446-C3A4B653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03FE1F-C0FA-BE89-9B15-71A2E7AEA73B}"/>
              </a:ext>
            </a:extLst>
          </p:cNvPr>
          <p:cNvSpPr txBox="1"/>
          <p:nvPr/>
        </p:nvSpPr>
        <p:spPr>
          <a:xfrm>
            <a:off x="152400" y="76200"/>
            <a:ext cx="2717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Memory Forensics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36A91B-D728-0D2D-214D-C31FF21F7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76400"/>
            <a:ext cx="5696745" cy="31341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4F1C048-AE9A-93CB-62C2-567BC5033516}"/>
                  </a:ext>
                </a:extLst>
              </p14:cNvPr>
              <p14:cNvContentPartPr/>
              <p14:nvPr/>
            </p14:nvContentPartPr>
            <p14:xfrm>
              <a:off x="4127476" y="2028979"/>
              <a:ext cx="1689120" cy="1640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4F1C048-AE9A-93CB-62C2-567BC50335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09476" y="2010979"/>
                <a:ext cx="1724760" cy="16758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7674E35-E1BC-E0D9-57A1-7308E3D3173B}"/>
              </a:ext>
            </a:extLst>
          </p:cNvPr>
          <p:cNvSpPr txBox="1"/>
          <p:nvPr/>
        </p:nvSpPr>
        <p:spPr>
          <a:xfrm>
            <a:off x="914400" y="4965775"/>
            <a:ext cx="9621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stuff we are talking about for the remainder of the semester are parts of the </a:t>
            </a:r>
            <a:r>
              <a:rPr lang="en-US" sz="2400" b="1" dirty="0"/>
              <a:t>analysis</a:t>
            </a:r>
            <a:r>
              <a:rPr lang="en-US" sz="2400" dirty="0"/>
              <a:t> stage</a:t>
            </a:r>
          </a:p>
        </p:txBody>
      </p:sp>
    </p:spTree>
    <p:extLst>
      <p:ext uri="{BB962C8B-B14F-4D97-AF65-F5344CB8AC3E}">
        <p14:creationId xmlns:p14="http://schemas.microsoft.com/office/powerpoint/2010/main" val="2139376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F7B1EBA-307C-5568-ACDA-0A63FDDDC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174E4F5-1742-E3C5-2D11-E485B995F3A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CD94E00-F677-0530-CBC6-A8DB810D93B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C70B046-391F-8257-ACC1-491DA40ADCB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E4DF2A4-6120-B7B3-9EE6-DEA3E66380B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54C75D-2F7E-C82A-9A5F-4C464D9A0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1E0CD60-972A-AC58-8B45-29BF64330743}"/>
              </a:ext>
            </a:extLst>
          </p:cNvPr>
          <p:cNvSpPr txBox="1"/>
          <p:nvPr/>
        </p:nvSpPr>
        <p:spPr>
          <a:xfrm>
            <a:off x="152400" y="76200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Volatility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408823-AD84-E8DC-2297-59324A015EAC}"/>
              </a:ext>
            </a:extLst>
          </p:cNvPr>
          <p:cNvSpPr txBox="1"/>
          <p:nvPr/>
        </p:nvSpPr>
        <p:spPr>
          <a:xfrm>
            <a:off x="1264388" y="1632207"/>
            <a:ext cx="9663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Volatility</a:t>
            </a:r>
            <a:r>
              <a:rPr lang="en-US" sz="2400" dirty="0"/>
              <a:t> is a popular, modular framework used for memory forensics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7178B0-E5BF-759F-3807-8B7DBE253F69}"/>
              </a:ext>
            </a:extLst>
          </p:cNvPr>
          <p:cNvSpPr txBox="1"/>
          <p:nvPr/>
        </p:nvSpPr>
        <p:spPr>
          <a:xfrm>
            <a:off x="457200" y="2971800"/>
            <a:ext cx="5257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Written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Works on memory images from Windows, Mac, and Linux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Runs on Windows, Mac, and 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Extensible and scriptable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Lots of plugins and community modules</a:t>
            </a:r>
          </a:p>
        </p:txBody>
      </p:sp>
      <p:pic>
        <p:nvPicPr>
          <p:cNvPr id="7" name="Picture 2" descr="Volatility-Memory Forensic Tool. What is Volatility? | by Nabin Lopchan |  Medium">
            <a:extLst>
              <a:ext uri="{FF2B5EF4-FFF2-40B4-BE49-F238E27FC236}">
                <a16:creationId xmlns:a16="http://schemas.microsoft.com/office/drawing/2014/main" id="{4C15CE5B-C269-98BB-5B6C-14767E05A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180" y="76200"/>
            <a:ext cx="2662237" cy="149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FD0527-E059-F37C-AF27-91905271FBA0}"/>
              </a:ext>
            </a:extLst>
          </p:cNvPr>
          <p:cNvSpPr txBox="1"/>
          <p:nvPr/>
        </p:nvSpPr>
        <p:spPr>
          <a:xfrm>
            <a:off x="7460433" y="3047580"/>
            <a:ext cx="41514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Volatility is not: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memory acquisition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Not a 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Bug-free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Supportive of every single OS version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DE3E344-BDA5-C9C3-3070-1E4C4ABC41DD}"/>
                  </a:ext>
                </a:extLst>
              </p14:cNvPr>
              <p14:cNvContentPartPr/>
              <p14:nvPr/>
            </p14:nvContentPartPr>
            <p14:xfrm>
              <a:off x="6248400" y="2828114"/>
              <a:ext cx="720" cy="31685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DE3E344-BDA5-C9C3-3070-1E4C4ABC41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12400" y="2810115"/>
                <a:ext cx="72000" cy="320417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158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8F6797B-C5D3-D5F6-5995-C45980F0A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A5FAA50-3B73-5E7F-84DC-F76451269C6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85C7972-8C9D-2569-27E4-E0A345752E8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6ED4846-6F7E-D72A-4E71-2479CA0DAAF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0156186-B954-7073-0435-A4F7B51BA8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7F5CEB-25D8-4E28-831F-BF45B9633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203CB27-6B18-7B3B-9025-48293947977B}"/>
              </a:ext>
            </a:extLst>
          </p:cNvPr>
          <p:cNvSpPr txBox="1"/>
          <p:nvPr/>
        </p:nvSpPr>
        <p:spPr>
          <a:xfrm>
            <a:off x="152400" y="76200"/>
            <a:ext cx="2291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Executed Code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B37ACC-2365-31D7-8206-4301B45124E8}"/>
              </a:ext>
            </a:extLst>
          </p:cNvPr>
          <p:cNvSpPr txBox="1"/>
          <p:nvPr/>
        </p:nvSpPr>
        <p:spPr>
          <a:xfrm>
            <a:off x="900605" y="1143000"/>
            <a:ext cx="9797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Any program will typically be in the form of an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.exe </a:t>
            </a:r>
            <a:r>
              <a:rPr lang="en-US" sz="2400" dirty="0"/>
              <a:t>file or a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77D8D8-C2E3-C806-11B2-9808142508CC}"/>
              </a:ext>
            </a:extLst>
          </p:cNvPr>
          <p:cNvSpPr txBox="1"/>
          <p:nvPr/>
        </p:nvSpPr>
        <p:spPr>
          <a:xfrm>
            <a:off x="381000" y="2350984"/>
            <a:ext cx="48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.exe </a:t>
            </a:r>
            <a:r>
              <a:rPr lang="en-US" b="1" dirty="0"/>
              <a:t>file</a:t>
            </a:r>
          </a:p>
          <a:p>
            <a:endParaRPr lang="en-US" b="1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.exe </a:t>
            </a:r>
            <a:r>
              <a:rPr lang="en-US" dirty="0"/>
              <a:t>files run by itself, or can be ran by a user (double-click)</a:t>
            </a:r>
          </a:p>
          <a:p>
            <a:endParaRPr lang="en-US" dirty="0"/>
          </a:p>
          <a:p>
            <a:r>
              <a:rPr lang="en-US" dirty="0"/>
              <a:t>Starts its own process when launched</a:t>
            </a:r>
          </a:p>
          <a:p>
            <a:endParaRPr lang="en-US" dirty="0"/>
          </a:p>
          <a:p>
            <a:r>
              <a:rPr lang="en-US" dirty="0"/>
              <a:t>Every program has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.exe </a:t>
            </a:r>
            <a:r>
              <a:rPr lang="en-US" dirty="0"/>
              <a:t>of some kind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92915E-4FF4-7BAD-BDCA-6E2CAC675404}"/>
              </a:ext>
            </a:extLst>
          </p:cNvPr>
          <p:cNvSpPr txBox="1"/>
          <p:nvPr/>
        </p:nvSpPr>
        <p:spPr>
          <a:xfrm>
            <a:off x="5715001" y="2362200"/>
            <a:ext cx="6324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/>
              <a:t>file (Dynamic Linked Library)</a:t>
            </a:r>
          </a:p>
          <a:p>
            <a:endParaRPr lang="en-US" dirty="0"/>
          </a:p>
          <a:p>
            <a:r>
              <a:rPr lang="en-US" dirty="0"/>
              <a:t>Cannot be ran by itself. Must be called by another process</a:t>
            </a:r>
          </a:p>
          <a:p>
            <a:endParaRPr lang="en-US" dirty="0"/>
          </a:p>
          <a:p>
            <a:r>
              <a:rPr lang="en-US" dirty="0"/>
              <a:t>Contains library code (reuseable code, classes, and objects)</a:t>
            </a:r>
          </a:p>
          <a:p>
            <a:endParaRPr lang="en-US" dirty="0"/>
          </a:p>
          <a:p>
            <a:r>
              <a:rPr lang="en-US" dirty="0"/>
              <a:t>Can be difficult to find usage in memory</a:t>
            </a:r>
          </a:p>
          <a:p>
            <a:endParaRPr lang="en-US" dirty="0"/>
          </a:p>
          <a:p>
            <a:r>
              <a:rPr lang="en-US" dirty="0"/>
              <a:t>Can be injected with malicious code (DLL Hijacking)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10DB4DA-9EC5-5149-897C-D0CAE59F8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264211"/>
            <a:ext cx="762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22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779B4B7-B6A2-5990-CB93-B2A29E101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F708229-829A-D6A1-D957-A5525F4D836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B169DDF-A66C-5517-0005-526B298A14F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BD42F58-2E79-0F53-6563-ED37E704FFD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CA81C66-641A-DCC1-81F5-E319F7BC377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1D4918-273A-8B79-A232-621F0454C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4AB675-BC4A-666C-D4B1-991300369AE1}"/>
              </a:ext>
            </a:extLst>
          </p:cNvPr>
          <p:cNvSpPr txBox="1"/>
          <p:nvPr/>
        </p:nvSpPr>
        <p:spPr>
          <a:xfrm>
            <a:off x="152400" y="76200"/>
            <a:ext cx="2254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Getting Started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88A2E8-7653-4748-47D3-B54DF4D56497}"/>
              </a:ext>
            </a:extLst>
          </p:cNvPr>
          <p:cNvSpPr txBox="1"/>
          <p:nvPr/>
        </p:nvSpPr>
        <p:spPr>
          <a:xfrm>
            <a:off x="1714500" y="2318094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vol.py will always be the script we run for volatility commands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D9A4BF3-DD75-8C26-FF5D-FE59934BA6CF}"/>
                  </a:ext>
                </a:extLst>
              </p14:cNvPr>
              <p14:cNvContentPartPr/>
              <p14:nvPr/>
            </p14:nvContentPartPr>
            <p14:xfrm>
              <a:off x="3200400" y="1750074"/>
              <a:ext cx="650520" cy="524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D9A4BF3-DD75-8C26-FF5D-FE59934BA6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64400" y="1714074"/>
                <a:ext cx="722160" cy="59616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26806A17-3CC3-2A72-99B8-DE12218FEF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896552"/>
            <a:ext cx="9366642" cy="7076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4720046-4148-F9A5-69D7-03268E248BE3}"/>
                  </a:ext>
                </a:extLst>
              </p14:cNvPr>
              <p14:cNvContentPartPr/>
              <p14:nvPr/>
            </p14:nvContentPartPr>
            <p14:xfrm>
              <a:off x="1321934" y="1566974"/>
              <a:ext cx="4697865" cy="132135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4720046-4148-F9A5-69D7-03268E248BE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03935" y="1548923"/>
                <a:ext cx="4733504" cy="167876"/>
              </a:xfrm>
              <a:prstGeom prst="rect">
                <a:avLst/>
              </a:prstGeom>
            </p:spPr>
          </p:pic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F6E84A9D-A920-14B5-9CB4-6363E28A078C}"/>
              </a:ext>
            </a:extLst>
          </p:cNvPr>
          <p:cNvGrpSpPr/>
          <p:nvPr/>
        </p:nvGrpSpPr>
        <p:grpSpPr>
          <a:xfrm>
            <a:off x="6400800" y="1582596"/>
            <a:ext cx="1487880" cy="1029240"/>
            <a:chOff x="4951455" y="1571295"/>
            <a:chExt cx="1487880" cy="102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7CCEC42-2592-7EED-A87D-23A1A296CB7E}"/>
                    </a:ext>
                  </a:extLst>
                </p14:cNvPr>
                <p14:cNvContentPartPr/>
                <p14:nvPr/>
              </p14:nvContentPartPr>
              <p14:xfrm>
                <a:off x="4951455" y="1571295"/>
                <a:ext cx="1487880" cy="106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7CCEC42-2592-7EED-A87D-23A1A296CB7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15446" y="1535417"/>
                  <a:ext cx="1559537" cy="1775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B301540-3EE6-869B-E826-0D5507107088}"/>
                    </a:ext>
                  </a:extLst>
                </p14:cNvPr>
                <p14:cNvContentPartPr/>
                <p14:nvPr/>
              </p14:nvContentPartPr>
              <p14:xfrm>
                <a:off x="5613495" y="1743015"/>
                <a:ext cx="82800" cy="857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B301540-3EE6-869B-E826-0D550710708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77338" y="1707015"/>
                  <a:ext cx="154753" cy="92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D942D14-5B79-867F-3654-EDE9D5B14BBA}"/>
                  </a:ext>
                </a:extLst>
              </p14:cNvPr>
              <p14:cNvContentPartPr/>
              <p14:nvPr/>
            </p14:nvContentPartPr>
            <p14:xfrm>
              <a:off x="6420240" y="2582316"/>
              <a:ext cx="649080" cy="220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D942D14-5B79-867F-3654-EDE9D5B14BB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84220" y="2546257"/>
                <a:ext cx="720760" cy="2920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32CD104-E1D0-7867-80D4-9118BCA88E41}"/>
                  </a:ext>
                </a:extLst>
              </p14:cNvPr>
              <p14:cNvContentPartPr/>
              <p14:nvPr/>
            </p14:nvContentPartPr>
            <p14:xfrm>
              <a:off x="6438600" y="2773476"/>
              <a:ext cx="11160" cy="419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32CD104-E1D0-7867-80D4-9118BCA88E4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02600" y="2737476"/>
                <a:ext cx="82800" cy="4914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FBC7D84-CD8A-DBA1-A4A6-DF879DE73CE1}"/>
              </a:ext>
            </a:extLst>
          </p:cNvPr>
          <p:cNvSpPr txBox="1"/>
          <p:nvPr/>
        </p:nvSpPr>
        <p:spPr>
          <a:xfrm>
            <a:off x="5106945" y="3200501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provide the path to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.mem </a:t>
            </a:r>
            <a:r>
              <a:rPr lang="en-US" dirty="0"/>
              <a:t>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files for analysis with the –f flag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1D798A8-8A5A-18E5-F96B-DCA35E982CD6}"/>
                  </a:ext>
                </a:extLst>
              </p14:cNvPr>
              <p14:cNvContentPartPr/>
              <p14:nvPr/>
            </p14:nvContentPartPr>
            <p14:xfrm>
              <a:off x="8472000" y="1697616"/>
              <a:ext cx="1819800" cy="125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1D798A8-8A5A-18E5-F96B-DCA35E982CD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436000" y="1661616"/>
                <a:ext cx="189144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774A73C-1CA0-6A12-392B-8B688964E960}"/>
                  </a:ext>
                </a:extLst>
              </p14:cNvPr>
              <p14:cNvContentPartPr/>
              <p14:nvPr/>
            </p14:nvContentPartPr>
            <p14:xfrm>
              <a:off x="9262920" y="1878696"/>
              <a:ext cx="45719" cy="1795085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774A73C-1CA0-6A12-392B-8B688964E96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226921" y="1842701"/>
                <a:ext cx="117357" cy="1866716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39960C56-BB9D-806C-020D-94F91847E7D5}"/>
              </a:ext>
            </a:extLst>
          </p:cNvPr>
          <p:cNvSpPr txBox="1"/>
          <p:nvPr/>
        </p:nvSpPr>
        <p:spPr>
          <a:xfrm>
            <a:off x="8229600" y="3715134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name of the plugin to run</a:t>
            </a:r>
          </a:p>
        </p:txBody>
      </p:sp>
    </p:spTree>
    <p:extLst>
      <p:ext uri="{BB962C8B-B14F-4D97-AF65-F5344CB8AC3E}">
        <p14:creationId xmlns:p14="http://schemas.microsoft.com/office/powerpoint/2010/main" val="473056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9D8E54A-21AF-AE75-BBC5-B6DA2EE05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E664A9E-B8E1-28F2-A284-654A6D67955E}"/>
              </a:ext>
            </a:extLst>
          </p:cNvPr>
          <p:cNvGrpSpPr/>
          <p:nvPr/>
        </p:nvGrpSpPr>
        <p:grpSpPr>
          <a:xfrm>
            <a:off x="9525" y="6477000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EF7AA13-785C-788C-10EE-BDE60E34798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8DDC50D-B265-BA1B-4A50-13E135CB528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F9453F6-BF59-E1E4-F92D-6C815E2DAB1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3A12A0-E3E1-435D-51C9-EA2BC18D8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E5FE1D-DCB4-B651-0ADA-5B99EE0EE07D}"/>
              </a:ext>
            </a:extLst>
          </p:cNvPr>
          <p:cNvSpPr txBox="1"/>
          <p:nvPr/>
        </p:nvSpPr>
        <p:spPr>
          <a:xfrm>
            <a:off x="152400" y="76200"/>
            <a:ext cx="2616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Process Dumping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618256-16C8-0411-BABF-B28BFD704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28134"/>
            <a:ext cx="12039600" cy="3328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AC64EB-4F4A-CD39-0229-F216B4ABEDBD}"/>
              </a:ext>
            </a:extLst>
          </p:cNvPr>
          <p:cNvSpPr txBox="1"/>
          <p:nvPr/>
        </p:nvSpPr>
        <p:spPr>
          <a:xfrm>
            <a:off x="0" y="842095"/>
            <a:ext cx="1222321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/>
              <a:t>We can provide a process ID, and the </a:t>
            </a:r>
            <a:r>
              <a:rPr lang="en-US" sz="1700" dirty="0" err="1"/>
              <a:t>memap</a:t>
            </a:r>
            <a:r>
              <a:rPr lang="en-US" sz="1700" dirty="0"/>
              <a:t> plugin will dump the raw contents of the process space (this may take awhile)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35B039-B4CC-241C-7E0D-104E9A13ECEF}"/>
              </a:ext>
            </a:extLst>
          </p:cNvPr>
          <p:cNvSpPr txBox="1"/>
          <p:nvPr/>
        </p:nvSpPr>
        <p:spPr>
          <a:xfrm>
            <a:off x="609600" y="2667000"/>
            <a:ext cx="948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will be a lot of data (in hexadecimal) that is dumped. There are several different tools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6F6002-C640-30A5-2CF6-C0FDF8E4C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629" y="3380372"/>
            <a:ext cx="5753100" cy="762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699089-E468-2094-AF5F-BA9B9360BB2E}"/>
              </a:ext>
            </a:extLst>
          </p:cNvPr>
          <p:cNvSpPr txBox="1"/>
          <p:nvPr/>
        </p:nvSpPr>
        <p:spPr>
          <a:xfrm>
            <a:off x="6477000" y="3299707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strings</a:t>
            </a:r>
            <a:r>
              <a:rPr lang="en-US" dirty="0"/>
              <a:t> command can be used to identify possible strings that existed in the process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D4D4E-A91A-A795-1E87-535EB3BC1059}"/>
              </a:ext>
            </a:extLst>
          </p:cNvPr>
          <p:cNvSpPr txBox="1"/>
          <p:nvPr/>
        </p:nvSpPr>
        <p:spPr>
          <a:xfrm>
            <a:off x="990600" y="4458390"/>
            <a:ext cx="937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90% of the strings generated will likely be irrelevant, but some might provide some insight!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B96922-B99D-DAA9-2E19-9EA0E0D0AC78}"/>
              </a:ext>
            </a:extLst>
          </p:cNvPr>
          <p:cNvSpPr txBox="1"/>
          <p:nvPr/>
        </p:nvSpPr>
        <p:spPr>
          <a:xfrm>
            <a:off x="1066800" y="4825529"/>
            <a:ext cx="907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a malicious payload is executed, that string should be located somewhere as a 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DE6CD-FD31-9EB8-AEDF-288ED585BAAB}"/>
              </a:ext>
            </a:extLst>
          </p:cNvPr>
          <p:cNvSpPr txBox="1"/>
          <p:nvPr/>
        </p:nvSpPr>
        <p:spPr>
          <a:xfrm>
            <a:off x="571202" y="5286043"/>
            <a:ext cx="1013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Malware authors typically execute their code through some programming-level system call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FD21AB-F7BE-797C-82D6-B91F3DE7A01D}"/>
              </a:ext>
            </a:extLst>
          </p:cNvPr>
          <p:cNvSpPr txBox="1"/>
          <p:nvPr/>
        </p:nvSpPr>
        <p:spPr>
          <a:xfrm>
            <a:off x="2362200" y="5730951"/>
            <a:ext cx="5314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.exec(), .</a:t>
            </a:r>
            <a:r>
              <a:rPr lang="en-US" sz="2400" dirty="0" err="1"/>
              <a:t>execve</a:t>
            </a:r>
            <a:r>
              <a:rPr lang="en-US" sz="2400" dirty="0"/>
              <a:t>(), .</a:t>
            </a:r>
            <a:r>
              <a:rPr lang="en-US" sz="2400" dirty="0" err="1"/>
              <a:t>popen</a:t>
            </a:r>
            <a:r>
              <a:rPr lang="en-US" sz="2400" dirty="0"/>
              <a:t>()  .system()</a:t>
            </a:r>
          </a:p>
        </p:txBody>
      </p:sp>
    </p:spTree>
    <p:extLst>
      <p:ext uri="{BB962C8B-B14F-4D97-AF65-F5344CB8AC3E}">
        <p14:creationId xmlns:p14="http://schemas.microsoft.com/office/powerpoint/2010/main" val="532541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35460C1-923A-7AD4-019E-8B056C813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916917E-E556-01E6-6D0D-D817407B5B7A}"/>
              </a:ext>
            </a:extLst>
          </p:cNvPr>
          <p:cNvGrpSpPr/>
          <p:nvPr/>
        </p:nvGrpSpPr>
        <p:grpSpPr>
          <a:xfrm>
            <a:off x="9525" y="6477000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1EF1D7C-D928-DB72-ED06-0877408060F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E4FD34A-48D4-B604-F170-337F8CF42ED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EC73697-B417-490F-5B0C-78D60C9234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ECE0A6-640B-493B-AC4E-3132FCB2C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0C6D7B-A8FE-0EDB-51D5-BB21AD7918EB}"/>
              </a:ext>
            </a:extLst>
          </p:cNvPr>
          <p:cNvSpPr txBox="1"/>
          <p:nvPr/>
        </p:nvSpPr>
        <p:spPr>
          <a:xfrm>
            <a:off x="152400" y="76200"/>
            <a:ext cx="4807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Printing Windows Registry Values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5CDE10-664D-4FAC-06D5-AA86FD01D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5800"/>
            <a:ext cx="12192000" cy="441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5F56DA-5378-96F7-281C-387CB7A56C26}"/>
              </a:ext>
            </a:extLst>
          </p:cNvPr>
          <p:cNvSpPr txBox="1"/>
          <p:nvPr/>
        </p:nvSpPr>
        <p:spPr>
          <a:xfrm>
            <a:off x="914400" y="1447800"/>
            <a:ext cx="1021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Software\Microsoft\Windows\CurrentVersion\Run </a:t>
            </a:r>
            <a:r>
              <a:rPr lang="en-US" dirty="0"/>
              <a:t>has items that execute when the user logs 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89037A-DC42-6B6E-B055-DCD1E7AE2799}"/>
              </a:ext>
            </a:extLst>
          </p:cNvPr>
          <p:cNvSpPr txBox="1"/>
          <p:nvPr/>
        </p:nvSpPr>
        <p:spPr>
          <a:xfrm>
            <a:off x="950054" y="1905000"/>
            <a:ext cx="802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Software\Microsoft\Internet Explorer\</a:t>
            </a:r>
            <a:r>
              <a:rPr lang="en-US" b="1" dirty="0" err="1"/>
              <a:t>TypedURLs</a:t>
            </a:r>
            <a:r>
              <a:rPr lang="en-US" dirty="0"/>
              <a:t> has a list of typed URLs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AEB530-396C-A69A-8C6B-F146A065DC72}"/>
              </a:ext>
            </a:extLst>
          </p:cNvPr>
          <p:cNvSpPr txBox="1"/>
          <p:nvPr/>
        </p:nvSpPr>
        <p:spPr>
          <a:xfrm>
            <a:off x="950054" y="2362200"/>
            <a:ext cx="94373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Software\Microsoft\Windows\CurrentVersion\Explorer\</a:t>
            </a:r>
            <a:r>
              <a:rPr lang="en-US" b="1" dirty="0" err="1"/>
              <a:t>RecentDocs</a:t>
            </a:r>
            <a:r>
              <a:rPr lang="en-US" b="1" dirty="0"/>
              <a:t> </a:t>
            </a:r>
            <a:r>
              <a:rPr lang="en-US" dirty="0"/>
              <a:t>shows recently opened documents per file extension</a:t>
            </a:r>
          </a:p>
          <a:p>
            <a:endParaRPr lang="en-US" dirty="0"/>
          </a:p>
          <a:p>
            <a:r>
              <a:rPr lang="en-US" b="1" dirty="0"/>
              <a:t>SYSTEM\</a:t>
            </a:r>
            <a:r>
              <a:rPr lang="en-US" b="1" dirty="0" err="1"/>
              <a:t>CurrentControlSet</a:t>
            </a:r>
            <a:r>
              <a:rPr lang="en-US" b="1" dirty="0"/>
              <a:t>\Control\</a:t>
            </a:r>
            <a:r>
              <a:rPr lang="en-US" b="1" dirty="0" err="1"/>
              <a:t>DeviceClasses</a:t>
            </a:r>
            <a:r>
              <a:rPr lang="en-US" b="1" dirty="0"/>
              <a:t> </a:t>
            </a:r>
            <a:r>
              <a:rPr lang="en-US" dirty="0"/>
              <a:t>shows detailed USB device information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0F6DD7-E5EE-5594-E585-AA8EE2D934A8}"/>
              </a:ext>
            </a:extLst>
          </p:cNvPr>
          <p:cNvSpPr txBox="1"/>
          <p:nvPr/>
        </p:nvSpPr>
        <p:spPr>
          <a:xfrm>
            <a:off x="2286000" y="4671020"/>
            <a:ext cx="622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…and so much more. Some keys may not have a value yet</a:t>
            </a:r>
          </a:p>
        </p:txBody>
      </p:sp>
    </p:spTree>
    <p:extLst>
      <p:ext uri="{BB962C8B-B14F-4D97-AF65-F5344CB8AC3E}">
        <p14:creationId xmlns:p14="http://schemas.microsoft.com/office/powerpoint/2010/main" val="230128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14012</TotalTime>
  <Words>969</Words>
  <Application>Microsoft Office PowerPoint</Application>
  <PresentationFormat>Widescreen</PresentationFormat>
  <Paragraphs>141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Courier New</vt:lpstr>
      <vt:lpstr>Office Theme</vt:lpstr>
      <vt:lpstr>ESOF 422:  Advanced Software Engineering: Cyber Practices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ESOF 422</dc:title>
  <dc:creator>Reese Pearsall</dc:creator>
  <cp:lastModifiedBy>Pearsall, Reese</cp:lastModifiedBy>
  <cp:revision>82</cp:revision>
  <dcterms:created xsi:type="dcterms:W3CDTF">2022-08-21T16:55:59Z</dcterms:created>
  <dcterms:modified xsi:type="dcterms:W3CDTF">2025-04-23T19:56:11Z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