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410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1"/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>
        <p:scale>
          <a:sx n="100" d="100"/>
          <a:sy n="100" d="100"/>
        </p:scale>
        <p:origin x="942" y="4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6:42:40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3105 191 24575,'-4'-1'0,"1"0"0,-1 0 0,1-1 0,0 1 0,-1-1 0,1 0 0,0 0 0,0 0 0,0 0 0,-5-6 0,-8-4 0,-21-10 0,-2 2 0,0 2 0,-1 2 0,0 1 0,-1 2 0,-1 2 0,0 1 0,-59-5 0,-43 4 0,-165 8 0,188 5 0,-162-4 0,-257 6 0,449 3 0,1 3 0,1 5 0,0 4 0,1 3 0,-133 53 0,197-64 0,0 0 0,1 1 0,1 2 0,0 0 0,0 1 0,2 1 0,0 1 0,1 1 0,-24 29 0,4 3 0,2 2 0,-51 95 0,63-103 0,1 1 0,2 1 0,3 0 0,-26 91 0,36-89 0,2 0 0,2 1 0,3-1 0,5 81 0,0-105 0,2-1 0,0-1 0,2 1 0,1-1 0,12 28 0,4 9 0,3 6 0,3-1 0,50 79 0,-53-96 0,-15-23 0,2 0 0,1-1 0,25 30 0,36 25 0,127 103 0,-183-166 0,1-1 0,0-1 0,0-1 0,30 11 0,97 31 0,145 36 0,4-12 0,4-14 0,376 31 0,-343-62 0,749 40 0,-951-73 0,779 15 0,-466-9 0,-351-10 0,0-5 0,161-35 0,-161 19 0,-2-4 0,0-4 0,107-55 0,-140 57 0,-1-3 0,-1-2 0,-2-3 0,-2-2 0,75-75 0,-116 104 0,-1-1 0,0-1 0,-1 0 0,0 0 0,-1-1 0,-1 0 0,0-1 0,-1 0 0,-1 0 0,0 0 0,-1-1 0,-1 0 0,-1 0 0,0 0 0,-1 0 0,-1-1 0,-1-20 0,1-28 0,1 6 0,-2 0 0,-3 0 0,-18-108 0,11 134 0,-2-1 0,-1 1 0,-2 1 0,-32-55 0,-91-115 0,90 138 0,-83-87 0,105 127 0,-1 0 0,-1 1 0,-1 2 0,-2 1 0,-54-28 0,-73-20 0,-200-59 0,281 103 0,-641-162 0,469 130 0,-374-42 0,134 29 0,392 55 17,-160-6 0,-99 21-173,139 3-1087,193-3-5583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8:31:39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323 108 24575,'-10'0'0,"0"0"0,0 1 0,1 0 0,-1 0 0,0 1 0,1 0 0,-1 1 0,1 0 0,0 0 0,0 1 0,0 1 0,1-1 0,-1 1 0,1 1 0,0-1 0,0 1 0,1 1 0,-13 13 0,1-1 0,1 1 0,1 1 0,1 1 0,0 0 0,-20 42 0,33-58 0,0 0 0,1 1 0,-1-1 0,1 1 0,1 0 0,-1-1 0,1 1 0,0 0 0,1 0 0,0 0 0,0 0 0,0 0 0,1-1 0,0 1 0,0 0 0,1 0 0,0-1 0,0 1 0,0-1 0,1 1 0,0-1 0,0 0 0,1 0 0,0-1 0,0 1 0,0-1 0,8 8 0,-3-5 0,0 0 0,0 0 0,1-1 0,0-1 0,1 1 0,-1-2 0,1 1 0,13 3 0,11 2 0,48 10 0,24 6 0,24 8 0,-23-8 0,-75-19 0,57 8 0,-18-5 0,51 1 0,-31-4 0,3 0 0,112-5 0,33 2 0,-148 7 0,-52-5 0,40 0 0,-58-5 0,1 1 0,23 5 0,-23-3 0,-1-1 0,26 1 0,280-4 0,-152-3 0,-164 2 0,0-2 0,0 1 0,0-2 0,0 1 0,0-2 0,0 0 0,-1 0 0,19-10 0,0-3 0,52-39 0,-73 49 0,0-1 0,-1 0 0,0-1 0,-1 0 0,1 0 0,-2-1 0,1 0 0,-1 0 0,-1-1 0,0 1 0,-1-1 0,0 0 0,0 0 0,3-22 0,-4 19 0,-1 1 0,-1-1 0,-1 0 0,1 1 0,-2-1 0,0 0 0,-1 1 0,0-1 0,-1 1 0,-1 0 0,0 0 0,-8-19 0,7 23 0,-1 0 0,0 0 0,0 0 0,-1 0 0,0 1 0,0 0 0,-1 1 0,0-1 0,-16-10 0,1 3 0,-1 2 0,-42-18 0,47 23 0,-5-3 0,1 1 0,-1 1 0,-1 1 0,0 1 0,-49-6 0,-96-14 0,121 17 0,1 2 0,-64-2 0,72 10 0,-31 0 0,-108-15 0,116 8 0,-87 1 0,87 5 0,-87-11 0,13 0 0,90 10 0,-61-11 0,71 8 0,1 1 0,-42 2 0,39 1 0,-66-8 0,64 2 60,-76-3 0,103 9-225,-1 2 0,0 0 0,1 0 0,-1 2 0,1-1 0,0 2 0,0 0 0,-24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8:32:51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0 24575,'2'128'0,"-5"137"0,-10-188 0,9-57 0,0 1 0,-1 26 0,4-34 0,1-4 0,-1 0 0,2 0 0,-1 0 0,1 0 0,3 15 0,-3-21 0,0-1 0,0 1 0,0-1 0,1 1 0,-1-1 0,1 1 0,-1-1 0,1 0 0,0 0 0,0 0 0,0 0 0,0 0 0,0 0 0,0-1 0,1 1 0,-1-1 0,0 1 0,1-1 0,-1 0 0,1 0 0,0 0 0,5 1 0,25 4 0,0-2 0,1-1 0,0-2 0,61-5 0,-15 1 0,821 21 0,-303-10 0,-350-11 0,7507 3 0,-7130-40 0,-63 1 0,684 37 0,-603 4 0,-409-2 0,366 3 0,-4 40 0,-548-37 0,590 67 0,3-36 0,357-38 0,-377-1 0,302-59 0,-215-16 0,-426 55 0,52-6 0,-113 9 0,294 12 0,-325 8 0,3321 0 0,-3444-10 0,-58 6 0,1 1 0,0 0 0,0 1 0,0 0 0,0 0 0,0 1 0,11 2 0,-19-2 0,1 1 0,0 0 0,0 1 0,0-1 0,0 0 0,-1 1 0,1-1 0,-1 1 0,1 0 0,-1 0 0,0 0 0,0 0 0,0 1 0,0-1 0,0 0 0,0 1 0,0-1 0,-1 1 0,0 0 0,1 0 0,-1-1 0,0 1 0,0 0 0,0 0 0,-1 0 0,1 0 0,-1 0 0,1 3 0,1 17 0,-1 1 0,-1-1 0,0 0 0,-2 0 0,-1 0 0,-7 27 0,-3 35 0,9-20 0,5 88 0,-1 45 0,-26-50 0,26-143 0,0 0 0,0-1 0,-1 1 0,1 0 0,-1 0 0,0-1 0,-1 1 0,1 0 0,-1-1 0,0 1 0,0-1 0,0 0 0,-1 0 0,-5 8 0,4-9 0,1-1 0,-1 1 0,0-1 0,0 0 0,0 0 0,-1 0 0,1-1 0,0 1 0,-1-1 0,1 0 0,-1 0 0,1-1 0,-1 1 0,1-1 0,-1 0 0,-5-1 0,-25-1 0,0-3 0,1 0 0,-1-3 0,-35-11 0,-38-9 0,22 16 0,-1 4 0,0 4 0,-99 7 0,29 0 0,104-3 0,-11-1 0,0 2 0,0 3 0,-107 21 0,121-15 0,-1-2 0,-83 3 0,-108-13 0,84-1 0,-470 3 0,604 2 0,0 1 0,0 1 0,0 1 0,-36 12 0,-20 5 0,78-22 2,-1 1 0,0 0-1,0-1 1,1 1 0,-1 1-1,0-1 1,1 0 0,-1 1-1,1-1 1,0 1 0,-1 0-1,1 0 1,0 0 0,0 0-1,0 0 1,0 0 0,1 0-1,-1 1 1,1-1-1,-1 1 1,1-1 0,0 1-1,0 0 1,0-1 0,0 1-1,0 0 1,1 0 0,-1-1-1,1 1 1,0 0 0,0 0-1,0 0 1,0 0 0,1 4-1,1 13-72,2-1-1,0-1 0,1 1 0,10 22 0,-1 0-992,-8-15-5762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8:32:53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24575,'364'-20'0,"-243"11"0,160 9 0,-110 3 0,677-3 0,-677 14 0,4 0 0,-138-16 0,-22 1 0,1 0 0,-1 1 0,30 4 0,-42-4 0,1 1 0,-1 0 0,0 0 0,0 0 0,0 0 0,0 0 0,0 0 0,0 1 0,0 0 0,-1-1 0,1 1 0,-1 0 0,1 0 0,-1 1 0,0-1 0,1 0 0,-1 1 0,0-1 0,-1 1 0,1 0 0,0 0 0,-1 0 0,3 5 0,5 25 0,-1 1 0,-2 0 0,3 54 0,-6 106 0,-3-141 0,1-30-170,-2 0-1,0 0 0,-1 0 1,-1 0-1,-2-1 0,0 1 1,-9 21-1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2200" y="2749813"/>
            <a:ext cx="678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Memory Forensics Conclusion, Disk Forensics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C44F0D-4469-A5BC-0738-2D05948CA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EF77A0-AD03-C504-5C2A-2EF9E7BA7F12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E404F08-3AC1-9701-4D21-B5FC0E7277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1A6CD18-8446-7AD4-5D30-A7280940E0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72A4629-4DBA-18E4-428D-0F81CCA5B5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A550A-EFF8-FC8B-5F21-C4C8A4136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F3FD15-A13F-08EE-1A24-DF3134F9274B}"/>
              </a:ext>
            </a:extLst>
          </p:cNvPr>
          <p:cNvSpPr txBox="1"/>
          <p:nvPr/>
        </p:nvSpPr>
        <p:spPr>
          <a:xfrm>
            <a:off x="152400" y="76200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File Deletion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58F63-C668-52AC-7454-2CBF4AB98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8" y="1207745"/>
            <a:ext cx="8587347" cy="46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5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C7CF97-204A-A55E-C4E6-6180796A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F19701D-4B66-990B-B69B-E89B73AED8BD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99C403-3A6D-F295-E2AF-1B8D355B53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B5F5EE6-E89A-BFD5-4B76-D0ED1790DB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5873BD0-3117-6C07-6A6D-193075C9B1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F5842B-2A01-ADE1-5591-13BD6F88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CF200A-1788-D41B-92FD-3CD0A3F59172}"/>
              </a:ext>
            </a:extLst>
          </p:cNvPr>
          <p:cNvSpPr txBox="1"/>
          <p:nvPr/>
        </p:nvSpPr>
        <p:spPr>
          <a:xfrm>
            <a:off x="152400" y="76200"/>
            <a:ext cx="31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Physical Disk Capture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561BC-5323-4031-6A80-6A722129D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67135"/>
            <a:ext cx="7999650" cy="424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4AA667-2E5A-92EF-A5D4-49B824006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5F234B0-E121-C5B1-4FA4-D296B560E1D7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5EA866-4AAA-AC10-2AA7-D02C92E0DC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551619D-A4EC-7846-4D0A-BA2FDC640CA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F62037F-1455-2F3B-3934-0EC05FD2F3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9FAD1B-F999-4C30-0FE4-062A285C7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9AC1D7-54C6-3923-D98B-1EAA702D699E}"/>
              </a:ext>
            </a:extLst>
          </p:cNvPr>
          <p:cNvSpPr txBox="1"/>
          <p:nvPr/>
        </p:nvSpPr>
        <p:spPr>
          <a:xfrm>
            <a:off x="152400" y="7620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Important Disk Forensics Data Structures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E9AEA-E539-6EB2-B5FD-50D281664AFC}"/>
              </a:ext>
            </a:extLst>
          </p:cNvPr>
          <p:cNvSpPr txBox="1"/>
          <p:nvPr/>
        </p:nvSpPr>
        <p:spPr>
          <a:xfrm>
            <a:off x="381000" y="990600"/>
            <a:ext cx="6858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MBR (Master Boot Record)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Stored in first sector of the hard disk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Contains the partition table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b="1" dirty="0"/>
              <a:t>Partition Table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Table that describes the logical segmentation and portioning of the physical disk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b="1" dirty="0"/>
              <a:t>GPT (GUID </a:t>
            </a:r>
            <a:r>
              <a:rPr lang="en-US" sz="1100" b="1" dirty="0"/>
              <a:t>global unique identifier</a:t>
            </a:r>
            <a:r>
              <a:rPr lang="en-US" sz="2400" b="1" dirty="0"/>
              <a:t> Partition Table)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Used in most modern (non-Windows) operating systems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Typically used today unless there are hardware or other backwards-compatibility concerns.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002D86A-7F5F-55BF-DD0B-BCA37FEBE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1817"/>
            <a:ext cx="4419600" cy="60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30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5C940F-B37B-16E4-8D20-BBC08D71E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9EFD207-5448-71DF-B72B-FE4F81ABB9EB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1783EC-3781-ED78-915B-478EFBA543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E680709-5195-51BE-736D-1EA53FB3FC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7BA9CF1-8F21-727A-E86D-27F9EA03BA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7CBD-39A8-2726-F984-25F65F99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15AB1A-6549-3808-D8A6-B74516A56067}"/>
              </a:ext>
            </a:extLst>
          </p:cNvPr>
          <p:cNvSpPr txBox="1"/>
          <p:nvPr/>
        </p:nvSpPr>
        <p:spPr>
          <a:xfrm>
            <a:off x="152400" y="76200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Key Filesystems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6A6BC-EDFF-0DD7-C6EA-F37DAF4D928E}"/>
              </a:ext>
            </a:extLst>
          </p:cNvPr>
          <p:cNvSpPr txBox="1"/>
          <p:nvPr/>
        </p:nvSpPr>
        <p:spPr>
          <a:xfrm>
            <a:off x="762000" y="1014411"/>
            <a:ext cx="5638800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Documents/Desktop/Downloads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Temporary files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Browser temp / artifacts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Browser downloads cache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Email attachments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Prefetch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Windows registry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Jump lists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Common log directories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B749E717-6528-3657-02D3-C24785231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4CDFC-14E5-8548-4922-4BE578D44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619273"/>
            <a:ext cx="5811061" cy="3267531"/>
          </a:xfrm>
          <a:prstGeom prst="rect">
            <a:avLst/>
          </a:prstGeom>
        </p:spPr>
      </p:pic>
      <p:pic>
        <p:nvPicPr>
          <p:cNvPr id="10" name="Picture 2" descr="What Is a Jump List? — Definition by ThreatDotMedia">
            <a:extLst>
              <a:ext uri="{FF2B5EF4-FFF2-40B4-BE49-F238E27FC236}">
                <a16:creationId xmlns:a16="http://schemas.microsoft.com/office/drawing/2014/main" id="{0B25C5BE-1DEB-53FC-A704-A8D0AD83B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752577"/>
            <a:ext cx="32004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64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1B0470-AA80-83F0-FBF1-77A63B627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6F7EB0-4D8C-5AB8-E13D-389568F979C8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4A66991-9A02-7E53-46CB-15105A8AA0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1D5794-320C-5F9E-6490-0944F9EBEC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65E528-54E8-FF40-18B5-471037E9E7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04285D-24D7-E5DA-9168-EC85B6AF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A3FB9-2363-00E4-DF88-1C5453FDF1CC}"/>
              </a:ext>
            </a:extLst>
          </p:cNvPr>
          <p:cNvSpPr txBox="1"/>
          <p:nvPr/>
        </p:nvSpPr>
        <p:spPr>
          <a:xfrm>
            <a:off x="152400" y="76200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Temporary Files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CF135A97-72C1-AF85-ADB0-E4039A864D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D83F2-C74B-353C-83B2-E1AF14F2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82958"/>
            <a:ext cx="8525642" cy="43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15C1BD-C3BF-C657-01DD-564EB79B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1F83B39-25FD-ABBA-F7F0-63AFF54E727A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C3FB6F7-6615-301C-15EA-7395F1D4DE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FFE86A-C643-51D5-EAC7-EDD5C9D3B7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601842-E606-A95C-E9CF-70A1A7D68A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FE6B1C-91A7-3D56-C3D1-5F741CD7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505577-CBCB-9593-0911-38E5DEA1DF48}"/>
              </a:ext>
            </a:extLst>
          </p:cNvPr>
          <p:cNvSpPr txBox="1"/>
          <p:nvPr/>
        </p:nvSpPr>
        <p:spPr>
          <a:xfrm>
            <a:off x="152400" y="76200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Browser Downloads Cache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053B64CD-7511-E13B-4669-9704F07020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7615F-A336-0414-20AE-86953A87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61" y="1223654"/>
            <a:ext cx="10050278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0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DB296B-52CD-1360-E5EC-32339E13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BC394A-39B3-3EE1-F7F7-234FEC8B680F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079077-72F4-9F6F-5044-699131B5D1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8C21BB-D1AA-8C17-9D84-4F8707BBC2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F881C8-D41E-BE9D-82BF-23B6AAB089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B6D663-302D-4F43-E853-2294299E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12F958-3FD4-DD0C-8614-7F36816E1977}"/>
              </a:ext>
            </a:extLst>
          </p:cNvPr>
          <p:cNvSpPr txBox="1"/>
          <p:nvPr/>
        </p:nvSpPr>
        <p:spPr>
          <a:xfrm>
            <a:off x="152400" y="76200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Email Attachments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80A21219-FFBD-7DE7-0F6C-D360D454B9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AAAA2-89B1-A94D-ED19-2E703442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75" y="1564190"/>
            <a:ext cx="5257800" cy="10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5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C3B780-78B6-6D16-2034-B07CF9593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FC7043F-00CE-1AF1-69A7-F0801C00B04D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9194178-0446-E8C1-15D2-8362402C80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9F21A7B-79DC-6EB8-6206-23A0E12F20F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D4B16E-6CCA-9815-44E6-97329BA0D3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DDB8F5-496B-04AB-ED84-C7270B6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EC2CD6-E2F9-AD7C-B3B3-083B437BE163}"/>
              </a:ext>
            </a:extLst>
          </p:cNvPr>
          <p:cNvSpPr txBox="1"/>
          <p:nvPr/>
        </p:nvSpPr>
        <p:spPr>
          <a:xfrm>
            <a:off x="152400" y="762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Prefetch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70838625-9FF5-F48B-BF70-17ACEAB7DC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4F99F-ED5E-3CDE-8BA3-B86D9A09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19200"/>
            <a:ext cx="7577797" cy="33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74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D66A8C-46C2-C7FD-AC49-D6CD1741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6841C45-EBD2-CB57-FDE7-21DCA8D6A1B9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5638E2E-57D0-E623-3143-A1DA3BE18D4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7BBE762-9555-9F39-E159-F399DED4B8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1DF9ECF-AF23-4256-7958-42AFF6AB7F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F73F5-C28A-31CC-8C61-78E4D8BF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201A9F-D3C2-6020-4C00-7B281518F7CF}"/>
              </a:ext>
            </a:extLst>
          </p:cNvPr>
          <p:cNvSpPr txBox="1"/>
          <p:nvPr/>
        </p:nvSpPr>
        <p:spPr>
          <a:xfrm>
            <a:off x="152400" y="76200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AMCACHE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BF0F296B-0DCB-5E89-D0AF-84DF75EBB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A60D-B666-9D02-43B8-4620C24B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7817985" cy="32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0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0C6A7C-ABDF-3E99-F054-420FB96AD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0E20F56-AC65-CB91-FA75-9C4D2EA70452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AA48212-2945-AC12-AB08-E06A934C33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4D6F96-84E3-4C3D-CC5D-1FD34468D7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E0017F2-BC1F-5B79-BA4A-BB70A214BA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2957CD-5EA2-A7AC-7E8D-97D5E452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011EDC-7998-A302-0037-291F52DE18FD}"/>
              </a:ext>
            </a:extLst>
          </p:cNvPr>
          <p:cNvSpPr txBox="1"/>
          <p:nvPr/>
        </p:nvSpPr>
        <p:spPr>
          <a:xfrm>
            <a:off x="152400" y="762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Windows Registry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9C400EBF-B82C-09C4-69EE-DE308FF2BD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5336-5845-E18B-F7B8-7DFC14B5C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8648188" cy="30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8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12AF93-1A7E-79C9-C724-9D42F2F96FAF}"/>
              </a:ext>
            </a:extLst>
          </p:cNvPr>
          <p:cNvSpPr txBox="1"/>
          <p:nvPr/>
        </p:nvSpPr>
        <p:spPr>
          <a:xfrm>
            <a:off x="152400" y="76200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Forensics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2A239-246D-6238-81BB-05B4AC19F152}"/>
              </a:ext>
            </a:extLst>
          </p:cNvPr>
          <p:cNvSpPr txBox="1"/>
          <p:nvPr/>
        </p:nvSpPr>
        <p:spPr>
          <a:xfrm>
            <a:off x="838200" y="1143000"/>
            <a:ext cx="904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Analysis of data sources from a running system’s memory (RAM)</a:t>
            </a:r>
          </a:p>
        </p:txBody>
      </p:sp>
      <p:pic>
        <p:nvPicPr>
          <p:cNvPr id="6" name="Picture 2" descr="Components of Computer - Tpoint Tech">
            <a:extLst>
              <a:ext uri="{FF2B5EF4-FFF2-40B4-BE49-F238E27FC236}">
                <a16:creationId xmlns:a16="http://schemas.microsoft.com/office/drawing/2014/main" id="{DA136522-5172-636A-C955-D94C718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574" y="2350281"/>
            <a:ext cx="4114800" cy="3403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4C4481-A191-FFF7-AD75-270DC8E7624C}"/>
                  </a:ext>
                </a:extLst>
              </p14:cNvPr>
              <p14:cNvContentPartPr/>
              <p14:nvPr/>
            </p14:nvContentPartPr>
            <p14:xfrm>
              <a:off x="7756636" y="2116099"/>
              <a:ext cx="2449800" cy="98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4C4481-A191-FFF7-AD75-270DC8E762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8996" y="2098459"/>
                <a:ext cx="2485440" cy="1017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C8F35D-ACC4-2EF7-4BEC-6BAE85801A2C}"/>
              </a:ext>
            </a:extLst>
          </p:cNvPr>
          <p:cNvSpPr txBox="1"/>
          <p:nvPr/>
        </p:nvSpPr>
        <p:spPr>
          <a:xfrm>
            <a:off x="533400" y="2155922"/>
            <a:ext cx="59618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RAM contain?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Programs and files that have been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(and sometimes dead)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programs accessed what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opens files are/were location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from keyboard (passwords, emails, chats)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Opened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Decrypted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no longer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that was never on disk</a:t>
            </a:r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E6A5D5-796D-38E9-6519-7C249F23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AB6884-7F0E-736B-6949-A9DD3B95B1E5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A2AC94-DAE2-BF41-0AD9-994E4EFAFF2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BD85F0-C752-695C-4E49-80756728FA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C4E1CF5-F2FA-CA89-9475-5428B2DD78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3441C1-61C0-B9E3-EF77-F26E845B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2B8CE5-5179-08DA-0845-6B7933079A5E}"/>
              </a:ext>
            </a:extLst>
          </p:cNvPr>
          <p:cNvSpPr txBox="1"/>
          <p:nvPr/>
        </p:nvSpPr>
        <p:spPr>
          <a:xfrm>
            <a:off x="152400" y="76200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Jump Lists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48A2005B-4C04-C2B6-A780-4B9A41EFCF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BC5D70-DFA2-8502-DD0D-7F8B4BD2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32021"/>
            <a:ext cx="8673234" cy="257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44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42C33C-4EE7-F152-CD35-885E8E5F0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6C44C88-A4C2-B406-09E3-05CAECEF93F1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5D93D12-1244-79A6-F8F6-7D05DF4C26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174BD41-F07B-7065-813D-EADAE5FEBA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0FC667D-C5E5-CFF2-84BA-87315C20CC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05E501-52F1-00BA-9D70-2F263F5D8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4867FF-33B1-C9D7-CEA6-897954A20C64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Logon Activity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93587EFA-F6A6-FF97-13C9-15A171548D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CEBEB-6769-C089-D7AD-79CE32EA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114178"/>
            <a:ext cx="8382000" cy="43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28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7CFC2A-D3D6-1275-290E-686B7F2F7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E428B79-CDA0-535A-CDEB-9DF436D38DB0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57F9FBD-742A-3567-298D-77D4FD890D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4AF10B6-4FC6-4516-ADBC-1E89C7D84C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D185DA9-8325-C575-E98B-FE384BD10B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3EA4FC-6BFB-AB2C-1A4D-EE85160EA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8B40BA-8BC0-F8D5-31CD-8AA710EC25A3}"/>
              </a:ext>
            </a:extLst>
          </p:cNvPr>
          <p:cNvSpPr txBox="1"/>
          <p:nvPr/>
        </p:nvSpPr>
        <p:spPr>
          <a:xfrm>
            <a:off x="152400" y="76200"/>
            <a:ext cx="4498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Environment Variables Shortcut</a:t>
            </a:r>
          </a:p>
        </p:txBody>
      </p:sp>
      <p:sp>
        <p:nvSpPr>
          <p:cNvPr id="7" name="AutoShape 4" descr="What Are a Windows System Files?">
            <a:extLst>
              <a:ext uri="{FF2B5EF4-FFF2-40B4-BE49-F238E27FC236}">
                <a16:creationId xmlns:a16="http://schemas.microsoft.com/office/drawing/2014/main" id="{C769CC07-388A-BA57-0CB8-4D7E61F5CD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4884B-B531-0ED6-C53E-A4126DF03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61903"/>
            <a:ext cx="7683748" cy="39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3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D8E54A-21AF-AE75-BBC5-B6DA2EE05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E664A9E-B8E1-28F2-A284-654A6D67955E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EF7AA13-785C-788C-10EE-BDE60E3479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8DDC50D-B265-BA1B-4A50-13E135CB52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F9453F6-BF59-E1E4-F92D-6C815E2DAB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A12A0-E3E1-435D-51C9-EA2BC18D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5FE1D-DCB4-B651-0ADA-5B99EE0EE07D}"/>
              </a:ext>
            </a:extLst>
          </p:cNvPr>
          <p:cNvSpPr txBox="1"/>
          <p:nvPr/>
        </p:nvSpPr>
        <p:spPr>
          <a:xfrm>
            <a:off x="152400" y="76200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Malware Persistence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C64EB-4F4A-CD39-0229-F216B4ABEDBD}"/>
              </a:ext>
            </a:extLst>
          </p:cNvPr>
          <p:cNvSpPr txBox="1"/>
          <p:nvPr/>
        </p:nvSpPr>
        <p:spPr>
          <a:xfrm>
            <a:off x="457200" y="1293296"/>
            <a:ext cx="10744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Malware will try to stay on the machine even after a reboot. One common approach for persistence is to add a new file to the list of programs to run on startup within the Windows Registry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4EF52-C9EA-45B6-B985-563F0CC1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" y="2066362"/>
            <a:ext cx="11673841" cy="395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96082-57ED-AE0D-854A-2C2339281D2A}"/>
              </a:ext>
            </a:extLst>
          </p:cNvPr>
          <p:cNvSpPr txBox="1"/>
          <p:nvPr/>
        </p:nvSpPr>
        <p:spPr>
          <a:xfrm>
            <a:off x="549275" y="4401234"/>
            <a:ext cx="45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find that an unusual program (.exe) is included in the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5C898-C1BE-1D8D-96FE-C450BC47F909}"/>
              </a:ext>
            </a:extLst>
          </p:cNvPr>
          <p:cNvSpPr txBox="1"/>
          <p:nvPr/>
        </p:nvSpPr>
        <p:spPr>
          <a:xfrm>
            <a:off x="549275" y="3131668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“Microsoft\Windows\CurrentVersion\Run” </a:t>
            </a:r>
            <a:r>
              <a:rPr lang="en-US" dirty="0"/>
              <a:t>controls programs that automatically start when the user logs into windows</a:t>
            </a:r>
          </a:p>
        </p:txBody>
      </p:sp>
    </p:spTree>
    <p:extLst>
      <p:ext uri="{BB962C8B-B14F-4D97-AF65-F5344CB8AC3E}">
        <p14:creationId xmlns:p14="http://schemas.microsoft.com/office/powerpoint/2010/main" val="53254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8ECBFF-A476-DF6C-7D7C-EFA5920D9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5E91B5-E369-E7CE-3C9D-3DCF87B1676B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AEB764E-7091-5DAC-83AA-F08036C7E6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B010B0C-417C-DBA6-38C1-716736CD43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0BAF61D-5E05-847B-49A5-3777CF60FE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B0A656-876A-68BE-9E16-EC4C4836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35C85E-5A23-F6BB-B7C0-74F6B2784F60}"/>
              </a:ext>
            </a:extLst>
          </p:cNvPr>
          <p:cNvSpPr txBox="1"/>
          <p:nvPr/>
        </p:nvSpPr>
        <p:spPr>
          <a:xfrm>
            <a:off x="152400" y="76200"/>
            <a:ext cx="3299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Extracting Specific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F88EE-78EC-1AB7-FA1B-B847151958A6}"/>
              </a:ext>
            </a:extLst>
          </p:cNvPr>
          <p:cNvSpPr txBox="1"/>
          <p:nvPr/>
        </p:nvSpPr>
        <p:spPr>
          <a:xfrm>
            <a:off x="457200" y="1293296"/>
            <a:ext cx="10744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windows.dumpfile</a:t>
            </a:r>
            <a:r>
              <a:rPr lang="en-US" sz="1700" dirty="0"/>
              <a:t> may give you </a:t>
            </a:r>
            <a:r>
              <a:rPr lang="en-US" sz="1700" i="1" dirty="0"/>
              <a:t>a lot </a:t>
            </a:r>
            <a:r>
              <a:rPr lang="en-US" sz="1700" dirty="0"/>
              <a:t>of files that you may not want. If you do </a:t>
            </a:r>
            <a:r>
              <a:rPr lang="en-US" sz="1700" dirty="0" err="1"/>
              <a:t>windows.filescan</a:t>
            </a:r>
            <a:r>
              <a:rPr lang="en-US" sz="1700" dirty="0"/>
              <a:t> first, you can get the offset of the file you are looking for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21DA38-A6C6-C2AD-AD68-FC871641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195703"/>
            <a:ext cx="5149455" cy="5525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3F9906-3C7B-52F3-A454-E77E35F43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1873362"/>
            <a:ext cx="7258691" cy="23191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64F924-B49D-07B6-4E71-6F8C2FF721CA}"/>
                  </a:ext>
                </a:extLst>
              </p14:cNvPr>
              <p14:cNvContentPartPr/>
              <p14:nvPr/>
            </p14:nvContentPartPr>
            <p14:xfrm>
              <a:off x="445860" y="4323495"/>
              <a:ext cx="1011240" cy="306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64F924-B49D-07B6-4E71-6F8C2FF721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220" y="4305495"/>
                <a:ext cx="1046880" cy="342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16CD562-622F-3382-07B5-4506C18261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860" y="5157740"/>
            <a:ext cx="10296093" cy="118338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9DA693-7EB5-AFBC-52DE-B60275A0AEA9}"/>
              </a:ext>
            </a:extLst>
          </p:cNvPr>
          <p:cNvGrpSpPr/>
          <p:nvPr/>
        </p:nvGrpSpPr>
        <p:grpSpPr>
          <a:xfrm>
            <a:off x="913500" y="4657575"/>
            <a:ext cx="9526680" cy="811440"/>
            <a:chOff x="913500" y="4657575"/>
            <a:chExt cx="9526680" cy="81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98C35F3-8A6D-5C0A-3DF2-179EB441EEB5}"/>
                    </a:ext>
                  </a:extLst>
                </p14:cNvPr>
                <p14:cNvContentPartPr/>
                <p14:nvPr/>
              </p14:nvContentPartPr>
              <p14:xfrm>
                <a:off x="913500" y="4657575"/>
                <a:ext cx="8718120" cy="66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98C35F3-8A6D-5C0A-3DF2-179EB441EE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5500" y="4639575"/>
                  <a:ext cx="875376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EF0EDB-EB74-584B-0BC0-E5C095423F65}"/>
                    </a:ext>
                  </a:extLst>
                </p14:cNvPr>
                <p14:cNvContentPartPr/>
                <p14:nvPr/>
              </p14:nvContentPartPr>
              <p14:xfrm>
                <a:off x="9591300" y="5209095"/>
                <a:ext cx="848880" cy="25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EF0EDB-EB74-584B-0BC0-E5C095423F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73660" y="5191095"/>
                  <a:ext cx="884520" cy="29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4465344-F44C-89DA-0D70-DEC038F028C2}"/>
              </a:ext>
            </a:extLst>
          </p:cNvPr>
          <p:cNvSpPr txBox="1"/>
          <p:nvPr/>
        </p:nvSpPr>
        <p:spPr>
          <a:xfrm>
            <a:off x="8221920" y="3230043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only extract that file that you are looking for!</a:t>
            </a:r>
          </a:p>
        </p:txBody>
      </p:sp>
    </p:spTree>
    <p:extLst>
      <p:ext uri="{BB962C8B-B14F-4D97-AF65-F5344CB8AC3E}">
        <p14:creationId xmlns:p14="http://schemas.microsoft.com/office/powerpoint/2010/main" val="197146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8F7FB2-CC21-A56E-8FC7-DCA340821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C48552D-AAF3-EC76-1F29-A12C9FB1D327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70145D-9B8F-DC14-139D-1D526043A3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0A0819-A94E-7500-76DA-329E32BDF1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7EEDFC8-6FDB-3945-F073-5EB9D6631E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461C8-2720-314C-6340-466FB664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BF0504-4C33-4752-FC64-E85667938DE2}"/>
              </a:ext>
            </a:extLst>
          </p:cNvPr>
          <p:cNvSpPr txBox="1"/>
          <p:nvPr/>
        </p:nvSpPr>
        <p:spPr>
          <a:xfrm>
            <a:off x="152400" y="76200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Malware Taxonomy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A379C-3C67-B25A-F6C8-B499E98086A7}"/>
              </a:ext>
            </a:extLst>
          </p:cNvPr>
          <p:cNvSpPr txBox="1"/>
          <p:nvPr/>
        </p:nvSpPr>
        <p:spPr>
          <a:xfrm>
            <a:off x="533400" y="1328425"/>
            <a:ext cx="68580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b="1" dirty="0"/>
              <a:t>Trojan</a:t>
            </a:r>
            <a:r>
              <a:rPr lang="en-US" dirty="0"/>
              <a:t> - disguises itself as legitimate program </a:t>
            </a:r>
          </a:p>
          <a:p>
            <a:pPr>
              <a:spcAft>
                <a:spcPts val="1800"/>
              </a:spcAft>
            </a:pPr>
            <a:r>
              <a:rPr lang="en-US" b="1" dirty="0"/>
              <a:t>Worm</a:t>
            </a:r>
            <a:r>
              <a:rPr lang="en-US" dirty="0"/>
              <a:t> - self replicating malware and spreads over a network </a:t>
            </a:r>
          </a:p>
          <a:p>
            <a:pPr>
              <a:spcAft>
                <a:spcPts val="1800"/>
              </a:spcAft>
            </a:pPr>
            <a:r>
              <a:rPr lang="en-US" b="1" dirty="0"/>
              <a:t>Adware</a:t>
            </a:r>
            <a:r>
              <a:rPr lang="en-US" dirty="0"/>
              <a:t> - displays and spams user with unwanted ads </a:t>
            </a:r>
          </a:p>
          <a:p>
            <a:pPr>
              <a:spcAft>
                <a:spcPts val="1800"/>
              </a:spcAft>
            </a:pPr>
            <a:r>
              <a:rPr lang="en-US" b="1" dirty="0"/>
              <a:t>Virus</a:t>
            </a:r>
            <a:r>
              <a:rPr lang="en-US" dirty="0"/>
              <a:t> - attaches to legitimate program or file to spread itself </a:t>
            </a:r>
          </a:p>
          <a:p>
            <a:pPr>
              <a:spcAft>
                <a:spcPts val="1800"/>
              </a:spcAft>
            </a:pPr>
            <a:r>
              <a:rPr lang="en-US" b="1" dirty="0"/>
              <a:t>Dropper</a:t>
            </a:r>
            <a:r>
              <a:rPr lang="en-US" dirty="0"/>
              <a:t> - attempts to deliver and install additional software </a:t>
            </a:r>
          </a:p>
          <a:p>
            <a:pPr>
              <a:spcAft>
                <a:spcPts val="1800"/>
              </a:spcAft>
            </a:pPr>
            <a:r>
              <a:rPr lang="en-US" b="1" dirty="0"/>
              <a:t>Ransomware</a:t>
            </a:r>
            <a:r>
              <a:rPr lang="en-US" dirty="0"/>
              <a:t> - encrypts and locks files until a ransom is paid</a:t>
            </a:r>
          </a:p>
          <a:p>
            <a:pPr>
              <a:spcAft>
                <a:spcPts val="1800"/>
              </a:spcAft>
            </a:pPr>
            <a:r>
              <a:rPr lang="en-US" b="1" dirty="0"/>
              <a:t>RAT (Remote Access Trojan) </a:t>
            </a:r>
            <a:r>
              <a:rPr lang="en-US" dirty="0"/>
              <a:t>– Malware designed to allow an attacker to remotely control an infected computer</a:t>
            </a:r>
          </a:p>
          <a:p>
            <a:pPr>
              <a:spcAft>
                <a:spcPts val="1800"/>
              </a:spcAft>
            </a:pPr>
            <a:r>
              <a:rPr lang="en-US" b="1" dirty="0"/>
              <a:t>Spyware-</a:t>
            </a:r>
            <a:r>
              <a:rPr lang="en-US" dirty="0"/>
              <a:t> Secretly monitors user activity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A8690-0657-A276-7307-DEA74238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5582845"/>
            <a:ext cx="4734586" cy="447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2" descr="What is Malware &amp; How it Works | Malware Definition">
            <a:extLst>
              <a:ext uri="{FF2B5EF4-FFF2-40B4-BE49-F238E27FC236}">
                <a16:creationId xmlns:a16="http://schemas.microsoft.com/office/drawing/2014/main" id="{91186085-2F3B-53A9-7FF1-2B2C00A09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792" y="1403626"/>
            <a:ext cx="3675558" cy="261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D2AE3-AD75-F9F8-A1B6-4085B7B44FF1}"/>
              </a:ext>
            </a:extLst>
          </p:cNvPr>
          <p:cNvSpPr txBox="1"/>
          <p:nvPr/>
        </p:nvSpPr>
        <p:spPr>
          <a:xfrm>
            <a:off x="552450" y="771252"/>
            <a:ext cx="1008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VirusTotal</a:t>
            </a:r>
            <a:r>
              <a:rPr lang="en-US" dirty="0"/>
              <a:t> is very helpful for identifying the </a:t>
            </a:r>
            <a:r>
              <a:rPr lang="en-US" i="1" dirty="0"/>
              <a:t>type</a:t>
            </a:r>
            <a:r>
              <a:rPr lang="en-US" dirty="0"/>
              <a:t> of malware, which will help you analyze the threat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0F9EC8-A652-4873-DB46-0FA9495D9A17}"/>
              </a:ext>
            </a:extLst>
          </p:cNvPr>
          <p:cNvSpPr txBox="1"/>
          <p:nvPr/>
        </p:nvSpPr>
        <p:spPr>
          <a:xfrm>
            <a:off x="7878267" y="5047994"/>
            <a:ext cx="353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Dr. Zhong offers a 500-level malware analysis course if you are interested</a:t>
            </a:r>
          </a:p>
        </p:txBody>
      </p:sp>
    </p:spTree>
    <p:extLst>
      <p:ext uri="{BB962C8B-B14F-4D97-AF65-F5344CB8AC3E}">
        <p14:creationId xmlns:p14="http://schemas.microsoft.com/office/powerpoint/2010/main" val="90039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C1C807-6AD1-E94B-9D6C-3A8470D4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C5508A2-7C7B-7966-1B07-3C4A9F5B06DF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EEAE35-6791-067E-CFF8-2C593B18CD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7578A9-A05A-268B-E3CB-CA56A5ED48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4F2EC5A-B4C0-6A9B-AEFB-D7512B0846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1F2EC2-00A3-B1D8-A45B-9264E13C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D7D63A-89AE-0F7B-F172-1E41C15A3813}"/>
              </a:ext>
            </a:extLst>
          </p:cNvPr>
          <p:cNvSpPr txBox="1"/>
          <p:nvPr/>
        </p:nvSpPr>
        <p:spPr>
          <a:xfrm>
            <a:off x="152400" y="76200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 Forensics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557C4-32CB-F7A1-ACA5-E79DB16BD167}"/>
              </a:ext>
            </a:extLst>
          </p:cNvPr>
          <p:cNvSpPr txBox="1"/>
          <p:nvPr/>
        </p:nvSpPr>
        <p:spPr>
          <a:xfrm>
            <a:off x="381000" y="1600200"/>
            <a:ext cx="739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Disk forensics is the study and analysis of storage volumes </a:t>
            </a:r>
          </a:p>
          <a:p>
            <a:endParaRPr lang="en-US" sz="2800" dirty="0"/>
          </a:p>
          <a:p>
            <a:r>
              <a:rPr lang="en-US" sz="2800" dirty="0"/>
              <a:t>• Disk forensics is typically used when you: </a:t>
            </a:r>
          </a:p>
          <a:p>
            <a:r>
              <a:rPr lang="en-US" sz="2800" dirty="0"/>
              <a:t>– Cannot access the running state of the system </a:t>
            </a:r>
          </a:p>
          <a:p>
            <a:r>
              <a:rPr lang="en-US" sz="2800" dirty="0"/>
              <a:t>– Are investigating historical activity </a:t>
            </a:r>
          </a:p>
          <a:p>
            <a:r>
              <a:rPr lang="en-US" sz="2800" dirty="0"/>
              <a:t>– Are working a Law Enforcement (LE) case</a:t>
            </a:r>
          </a:p>
        </p:txBody>
      </p:sp>
      <p:pic>
        <p:nvPicPr>
          <p:cNvPr id="2050" name="Picture 2" descr="Forensic disk controller - Wikipedia">
            <a:extLst>
              <a:ext uri="{FF2B5EF4-FFF2-40B4-BE49-F238E27FC236}">
                <a16:creationId xmlns:a16="http://schemas.microsoft.com/office/drawing/2014/main" id="{7FC2D142-D763-03F8-D3D9-D9221AAC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64854"/>
            <a:ext cx="3352800" cy="24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77EA26-E3F1-CAA1-E66E-4280D0FB1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E797E3C-752D-F4F3-F155-B22909A204DE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1B2029C-A4A7-E3E5-5282-B57B850E78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D6B921-FE48-EFE2-03F0-68723F8EFC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8F541D5-5F94-3CB5-BFB1-F8D1E87734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E60630-6487-6CA7-0640-AB8C3BE0E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9A28BF-7296-A70A-4F9D-5A5D4D4996D8}"/>
              </a:ext>
            </a:extLst>
          </p:cNvPr>
          <p:cNvSpPr txBox="1"/>
          <p:nvPr/>
        </p:nvSpPr>
        <p:spPr>
          <a:xfrm>
            <a:off x="152400" y="76200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Disks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152A1-06AC-A31E-6216-6746FB35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189"/>
          <a:stretch/>
        </p:blipFill>
        <p:spPr>
          <a:xfrm>
            <a:off x="1066800" y="1866900"/>
            <a:ext cx="9145588" cy="4510536"/>
          </a:xfrm>
          <a:prstGeom prst="rect">
            <a:avLst/>
          </a:prstGeom>
        </p:spPr>
      </p:pic>
      <p:pic>
        <p:nvPicPr>
          <p:cNvPr id="3076" name="Picture 4" descr="Solid state hard drive (SSD) technology guide">
            <a:extLst>
              <a:ext uri="{FF2B5EF4-FFF2-40B4-BE49-F238E27FC236}">
                <a16:creationId xmlns:a16="http://schemas.microsoft.com/office/drawing/2014/main" id="{6A781285-1507-C821-122F-C9F220A96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7" b="10132"/>
          <a:stretch/>
        </p:blipFill>
        <p:spPr bwMode="auto">
          <a:xfrm>
            <a:off x="3657600" y="304800"/>
            <a:ext cx="1752600" cy="19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olid state hard drive (SSD) technology guide">
            <a:extLst>
              <a:ext uri="{FF2B5EF4-FFF2-40B4-BE49-F238E27FC236}">
                <a16:creationId xmlns:a16="http://schemas.microsoft.com/office/drawing/2014/main" id="{E9F848DA-C430-F85C-46C7-89FB63E0F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8" b="8537"/>
          <a:stretch/>
        </p:blipFill>
        <p:spPr bwMode="auto">
          <a:xfrm>
            <a:off x="8763000" y="471039"/>
            <a:ext cx="1627393" cy="19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20278-F15C-FA3F-B5F5-4DAA52BF5965}"/>
              </a:ext>
            </a:extLst>
          </p:cNvPr>
          <p:cNvSpPr txBox="1"/>
          <p:nvPr/>
        </p:nvSpPr>
        <p:spPr>
          <a:xfrm>
            <a:off x="6016109" y="5902717"/>
            <a:ext cx="5650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Other types: </a:t>
            </a:r>
            <a:r>
              <a:rPr lang="en-US" sz="2000" b="1" dirty="0">
                <a:solidFill>
                  <a:srgbClr val="FF0000"/>
                </a:solidFill>
              </a:rPr>
              <a:t>VMWare volumes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b="1" dirty="0">
                <a:solidFill>
                  <a:srgbClr val="FF0000"/>
                </a:solidFill>
              </a:rPr>
              <a:t>AWS Volumes</a:t>
            </a:r>
          </a:p>
        </p:txBody>
      </p:sp>
    </p:spTree>
    <p:extLst>
      <p:ext uri="{BB962C8B-B14F-4D97-AF65-F5344CB8AC3E}">
        <p14:creationId xmlns:p14="http://schemas.microsoft.com/office/powerpoint/2010/main" val="91219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A83C36-0F81-DA79-8ED8-47B3968E9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999612A-7ECB-70E4-B9CF-2C29A1A5B308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B46FCF-6A5D-E8A0-34C4-635323717A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E18163-024F-2EE3-B7B0-F738B00EDF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A2E8CF4-675F-2201-391C-C055128768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3546D-E7E8-C622-F95A-A1D6940A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C4E2D3-4965-AE75-BB65-DB3187DEE40C}"/>
              </a:ext>
            </a:extLst>
          </p:cNvPr>
          <p:cNvSpPr txBox="1"/>
          <p:nvPr/>
        </p:nvSpPr>
        <p:spPr>
          <a:xfrm>
            <a:off x="152400" y="76200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Disk File System Formats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84AF6A-1ADA-2329-375D-BFD035459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987982"/>
              </p:ext>
            </p:extLst>
          </p:nvPr>
        </p:nvGraphicFramePr>
        <p:xfrm>
          <a:off x="533400" y="1371600"/>
          <a:ext cx="112776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86">
                  <a:extLst>
                    <a:ext uri="{9D8B030D-6E8A-4147-A177-3AD203B41FA5}">
                      <a16:colId xmlns:a16="http://schemas.microsoft.com/office/drawing/2014/main" val="2455822286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4236715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04932720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52806014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895145058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13992823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18737938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Full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Released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Max File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Max Volume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Used 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NTFS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New Technology File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 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256 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Windows systems, large disks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2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File Allocation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Legacy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05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FAT32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File Allocation Table 32 bit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1996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 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USB Drives, SD 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1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APFS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Apple File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 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 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Modern macOS devices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48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97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91E81D-3B07-077A-7D5C-FB293F2DF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139DCBF-EA0D-AFE4-6785-39AEADBF6362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CFFA243-0743-F1B4-5D97-9CAFD3F45D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0DFC50F-A045-9E59-E4FC-C181FF0F99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E8D290-840F-8E0E-BD69-AE698AFF6D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CC1936-539C-9B7C-0FBD-9887F0981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B4321C-FAE6-480E-F504-85FA97A19FB4}"/>
              </a:ext>
            </a:extLst>
          </p:cNvPr>
          <p:cNvSpPr txBox="1"/>
          <p:nvPr/>
        </p:nvSpPr>
        <p:spPr>
          <a:xfrm>
            <a:off x="152400" y="7620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 file?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72AA1-6C47-8EBE-4C35-7FDD7F7D28DF}"/>
              </a:ext>
            </a:extLst>
          </p:cNvPr>
          <p:cNvSpPr txBox="1"/>
          <p:nvPr/>
        </p:nvSpPr>
        <p:spPr>
          <a:xfrm>
            <a:off x="304800" y="1295400"/>
            <a:ext cx="59512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Short answer is that it depends on the file system. </a:t>
            </a:r>
          </a:p>
          <a:p>
            <a:r>
              <a:rPr lang="en-US" sz="2400" dirty="0"/>
              <a:t>• “indexed” file systems keep an index of every file on the disk </a:t>
            </a:r>
          </a:p>
          <a:p>
            <a:endParaRPr lang="en-US" sz="2400" dirty="0"/>
          </a:p>
          <a:p>
            <a:r>
              <a:rPr lang="en-US" sz="2400" dirty="0"/>
              <a:t>• On an indexed file system the file is a combination of: </a:t>
            </a:r>
          </a:p>
          <a:p>
            <a:r>
              <a:rPr lang="en-US" sz="2400" dirty="0"/>
              <a:t>– Index entry (record) on </a:t>
            </a:r>
            <a:r>
              <a:rPr lang="en-US" sz="2400" b="1" dirty="0"/>
              <a:t>MFT</a:t>
            </a:r>
            <a:r>
              <a:rPr lang="en-US" sz="2400" dirty="0"/>
              <a:t> (Master File Table) for NTFS (metadata) </a:t>
            </a:r>
          </a:p>
          <a:p>
            <a:r>
              <a:rPr lang="en-US" sz="2400" dirty="0"/>
              <a:t>– Points to a location(s) on disk where the actual bytes reside</a:t>
            </a:r>
          </a:p>
        </p:txBody>
      </p:sp>
      <p:pic>
        <p:nvPicPr>
          <p:cNvPr id="4098" name="Picture 2" descr="How to extract data and timeline from Master File Table on NTFS filesystem  | Andrea Fortuna">
            <a:extLst>
              <a:ext uri="{FF2B5EF4-FFF2-40B4-BE49-F238E27FC236}">
                <a16:creationId xmlns:a16="http://schemas.microsoft.com/office/drawing/2014/main" id="{117514E1-E507-E8DA-23E1-D1C147603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47800"/>
            <a:ext cx="5396938" cy="337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AE0A3D9-7F4A-D0F2-DD9C-F08BBE4B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388" y="5467301"/>
            <a:ext cx="62293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45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13916</TotalTime>
  <Words>681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Reese Pearsall</cp:lastModifiedBy>
  <cp:revision>84</cp:revision>
  <dcterms:created xsi:type="dcterms:W3CDTF">2022-08-21T16:55:59Z</dcterms:created>
  <dcterms:modified xsi:type="dcterms:W3CDTF">2025-04-28T19:18:14Z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