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450" r:id="rId3"/>
    <p:sldId id="466" r:id="rId4"/>
    <p:sldId id="463" r:id="rId5"/>
    <p:sldId id="464" r:id="rId6"/>
    <p:sldId id="465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8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9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0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1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3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4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5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6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tkn.tu-berlin.de/teaching/rn/animations/propagation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7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8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000" y="3200400"/>
            <a:ext cx="8422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Network Performance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2FD0-3F0F-BC65-5D2D-FD9C02FD9AD6}"/>
              </a:ext>
            </a:extLst>
          </p:cNvPr>
          <p:cNvSpPr txBox="1"/>
          <p:nvPr/>
        </p:nvSpPr>
        <p:spPr>
          <a:xfrm>
            <a:off x="2697009" y="52981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Must convert Mbps to bps!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D93C8-882A-81DF-C95B-DD3F38E4C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800" y="4020748"/>
            <a:ext cx="5153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9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</p:spTree>
    <p:extLst>
      <p:ext uri="{BB962C8B-B14F-4D97-AF65-F5344CB8AC3E}">
        <p14:creationId xmlns:p14="http://schemas.microsoft.com/office/powerpoint/2010/main" val="21592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</p:spTree>
    <p:extLst>
      <p:ext uri="{BB962C8B-B14F-4D97-AF65-F5344CB8AC3E}">
        <p14:creationId xmlns:p14="http://schemas.microsoft.com/office/powerpoint/2010/main" val="75888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</p:spTree>
    <p:extLst>
      <p:ext uri="{BB962C8B-B14F-4D97-AF65-F5344CB8AC3E}">
        <p14:creationId xmlns:p14="http://schemas.microsoft.com/office/powerpoint/2010/main" val="241852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7339112" y="4265783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</p:spTree>
    <p:extLst>
      <p:ext uri="{BB962C8B-B14F-4D97-AF65-F5344CB8AC3E}">
        <p14:creationId xmlns:p14="http://schemas.microsoft.com/office/powerpoint/2010/main" val="35310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71035-8620-919F-2A52-97466DD6A473}"/>
              </a:ext>
            </a:extLst>
          </p:cNvPr>
          <p:cNvSpPr txBox="1"/>
          <p:nvPr/>
        </p:nvSpPr>
        <p:spPr>
          <a:xfrm>
            <a:off x="7443714" y="525516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Must convert Km to m!</a:t>
            </a:r>
          </a:p>
        </p:txBody>
      </p:sp>
    </p:spTree>
    <p:extLst>
      <p:ext uri="{BB962C8B-B14F-4D97-AF65-F5344CB8AC3E}">
        <p14:creationId xmlns:p14="http://schemas.microsoft.com/office/powerpoint/2010/main" val="81939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E255-EFA3-EF5C-5F42-3325E4717B92}"/>
              </a:ext>
            </a:extLst>
          </p:cNvPr>
          <p:cNvSpPr txBox="1"/>
          <p:nvPr/>
        </p:nvSpPr>
        <p:spPr>
          <a:xfrm>
            <a:off x="6392333" y="525852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(3000) / 3 * 10^8</a:t>
            </a:r>
          </a:p>
        </p:txBody>
      </p:sp>
    </p:spTree>
    <p:extLst>
      <p:ext uri="{BB962C8B-B14F-4D97-AF65-F5344CB8AC3E}">
        <p14:creationId xmlns:p14="http://schemas.microsoft.com/office/powerpoint/2010/main" val="71610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E255-EFA3-EF5C-5F42-3325E4717B92}"/>
              </a:ext>
            </a:extLst>
          </p:cNvPr>
          <p:cNvSpPr txBox="1"/>
          <p:nvPr/>
        </p:nvSpPr>
        <p:spPr>
          <a:xfrm>
            <a:off x="6392333" y="525852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(3000) / 3 * 10^8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402B7-91FB-8014-AE76-EE7F177361FC}"/>
              </a:ext>
            </a:extLst>
          </p:cNvPr>
          <p:cNvSpPr txBox="1"/>
          <p:nvPr/>
        </p:nvSpPr>
        <p:spPr>
          <a:xfrm>
            <a:off x="6392332" y="5812027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0.00001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17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158233" y="4720669"/>
            <a:ext cx="350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delay</a:t>
            </a:r>
            <a:r>
              <a:rPr lang="en-US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Queueing Delay</a:t>
            </a:r>
            <a:r>
              <a:rPr lang="en-US" sz="1600" dirty="0"/>
              <a:t>- Time the packet sits in the queue</a:t>
            </a:r>
            <a:endParaRPr lang="en-US" sz="16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910724" y="381419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delay- </a:t>
            </a:r>
            <a:r>
              <a:rPr lang="en-US" sz="16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B902B-A06E-3FC3-D672-13EA2C8485AC}"/>
              </a:ext>
            </a:extLst>
          </p:cNvPr>
          <p:cNvSpPr txBox="1"/>
          <p:nvPr/>
        </p:nvSpPr>
        <p:spPr>
          <a:xfrm>
            <a:off x="6442949" y="5002933"/>
            <a:ext cx="52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an </a:t>
            </a:r>
            <a:r>
              <a:rPr lang="en-US" b="1" i="1" dirty="0"/>
              <a:t>uncongested</a:t>
            </a:r>
            <a:r>
              <a:rPr lang="en-US" i="1" dirty="0"/>
              <a:t> network with N links between source and destination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4B578-946F-4396-136F-39DB23DAB677}"/>
              </a:ext>
            </a:extLst>
          </p:cNvPr>
          <p:cNvSpPr txBox="1"/>
          <p:nvPr/>
        </p:nvSpPr>
        <p:spPr>
          <a:xfrm>
            <a:off x="3696208" y="5691514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End-to-end Delay= N(Processing delay + Transmission delay +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149141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</p:spTree>
    <p:extLst>
      <p:ext uri="{BB962C8B-B14F-4D97-AF65-F5344CB8AC3E}">
        <p14:creationId xmlns:p14="http://schemas.microsoft.com/office/powerpoint/2010/main" val="145632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</p:spTree>
    <p:extLst>
      <p:ext uri="{BB962C8B-B14F-4D97-AF65-F5344CB8AC3E}">
        <p14:creationId xmlns:p14="http://schemas.microsoft.com/office/powerpoint/2010/main" val="138769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</p:spTree>
    <p:extLst>
      <p:ext uri="{BB962C8B-B14F-4D97-AF65-F5344CB8AC3E}">
        <p14:creationId xmlns:p14="http://schemas.microsoft.com/office/powerpoint/2010/main" val="209198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823952" y="5436139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&gt; 1 ? </a:t>
            </a:r>
          </a:p>
        </p:txBody>
      </p:sp>
    </p:spTree>
    <p:extLst>
      <p:ext uri="{BB962C8B-B14F-4D97-AF65-F5344CB8AC3E}">
        <p14:creationId xmlns:p14="http://schemas.microsoft.com/office/powerpoint/2010/main" val="278501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823952" y="5436139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&gt; 1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C1D6-ACF3-2533-DAE6-7FD54F29E64E}"/>
              </a:ext>
            </a:extLst>
          </p:cNvPr>
          <p:cNvSpPr txBox="1"/>
          <p:nvPr/>
        </p:nvSpPr>
        <p:spPr>
          <a:xfrm>
            <a:off x="5219087" y="5391013"/>
            <a:ext cx="36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arrive to the queue faster than we can process them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7E07-6ED0-E586-7F61-FDE62E8385CC}"/>
              </a:ext>
            </a:extLst>
          </p:cNvPr>
          <p:cNvSpPr/>
          <p:nvPr/>
        </p:nvSpPr>
        <p:spPr>
          <a:xfrm>
            <a:off x="9045023" y="5274828"/>
            <a:ext cx="172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3452152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561485" y="541649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&lt;= 1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C1D6-ACF3-2533-DAE6-7FD54F29E64E}"/>
              </a:ext>
            </a:extLst>
          </p:cNvPr>
          <p:cNvSpPr txBox="1"/>
          <p:nvPr/>
        </p:nvSpPr>
        <p:spPr>
          <a:xfrm>
            <a:off x="5219087" y="5391013"/>
            <a:ext cx="36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process bits faster than they arrive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7E07-6ED0-E586-7F61-FDE62E8385CC}"/>
              </a:ext>
            </a:extLst>
          </p:cNvPr>
          <p:cNvSpPr/>
          <p:nvPr/>
        </p:nvSpPr>
        <p:spPr>
          <a:xfrm>
            <a:off x="8946557" y="5277231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Good!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BCAC5-EA5F-F5EC-7E62-5162EC487491}"/>
              </a:ext>
            </a:extLst>
          </p:cNvPr>
          <p:cNvSpPr/>
          <p:nvPr/>
        </p:nvSpPr>
        <p:spPr>
          <a:xfrm>
            <a:off x="714375" y="474205"/>
            <a:ext cx="10591800" cy="5561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A410B6-9549-968F-C032-99928A7E1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856" y="1117765"/>
            <a:ext cx="9340309" cy="40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Packet Loss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89FD9-CD9D-B56E-7EBB-D6676F53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r="52140" b="2924"/>
          <a:stretch/>
        </p:blipFill>
        <p:spPr>
          <a:xfrm>
            <a:off x="424870" y="1183243"/>
            <a:ext cx="4717158" cy="4247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C8A9CF-1AAC-D6E3-68A6-6092F64E5411}"/>
              </a:ext>
            </a:extLst>
          </p:cNvPr>
          <p:cNvSpPr txBox="1"/>
          <p:nvPr/>
        </p:nvSpPr>
        <p:spPr>
          <a:xfrm>
            <a:off x="5640864" y="1261768"/>
            <a:ext cx="58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Queues have finite space.</a:t>
            </a:r>
          </a:p>
          <a:p>
            <a:endParaRPr lang="en-US" sz="2400" dirty="0"/>
          </a:p>
          <a:p>
            <a:r>
              <a:rPr lang="en-US" sz="2400" dirty="0"/>
              <a:t>If a router has no place to store the packet, the packet will be </a:t>
            </a:r>
            <a:r>
              <a:rPr lang="en-US" sz="2400" b="1" dirty="0"/>
              <a:t>dropped</a:t>
            </a:r>
            <a:r>
              <a:rPr lang="en-US" sz="2400" dirty="0"/>
              <a:t> or </a:t>
            </a:r>
            <a:r>
              <a:rPr lang="en-US" sz="2400" b="1" dirty="0"/>
              <a:t>lost</a:t>
            </a:r>
          </a:p>
          <a:p>
            <a:endParaRPr lang="en-US" sz="2400" dirty="0"/>
          </a:p>
          <a:p>
            <a:r>
              <a:rPr lang="en-US" sz="2400" dirty="0"/>
              <a:t>The number of lost packets will increase as </a:t>
            </a:r>
            <a:r>
              <a:rPr lang="en-US" sz="2400" b="1" dirty="0"/>
              <a:t>traffic intensity </a:t>
            </a:r>
            <a:r>
              <a:rPr lang="en-US" sz="2400" dirty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In addition to delay, the </a:t>
            </a:r>
            <a:r>
              <a:rPr lang="en-US" sz="2400" b="1" dirty="0"/>
              <a:t>probability of packet loss </a:t>
            </a:r>
            <a:r>
              <a:rPr lang="en-US" sz="2400" dirty="0"/>
              <a:t>is helpful to calculate</a:t>
            </a:r>
          </a:p>
        </p:txBody>
      </p:sp>
    </p:spTree>
    <p:extLst>
      <p:ext uri="{BB962C8B-B14F-4D97-AF65-F5344CB8AC3E}">
        <p14:creationId xmlns:p14="http://schemas.microsoft.com/office/powerpoint/2010/main" val="750461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Packet Loss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89FD9-CD9D-B56E-7EBB-D6676F53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r="52140" b="2924"/>
          <a:stretch/>
        </p:blipFill>
        <p:spPr>
          <a:xfrm>
            <a:off x="424870" y="1183243"/>
            <a:ext cx="4717158" cy="4247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C8A9CF-1AAC-D6E3-68A6-6092F64E5411}"/>
              </a:ext>
            </a:extLst>
          </p:cNvPr>
          <p:cNvSpPr txBox="1"/>
          <p:nvPr/>
        </p:nvSpPr>
        <p:spPr>
          <a:xfrm>
            <a:off x="5640864" y="1261768"/>
            <a:ext cx="58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Queues have finite space.</a:t>
            </a:r>
          </a:p>
          <a:p>
            <a:endParaRPr lang="en-US" sz="2400" dirty="0"/>
          </a:p>
          <a:p>
            <a:r>
              <a:rPr lang="en-US" sz="2400" dirty="0"/>
              <a:t>If a router has no place to store the packet, the packet will be </a:t>
            </a:r>
            <a:r>
              <a:rPr lang="en-US" sz="2400" b="1" dirty="0"/>
              <a:t>dropped</a:t>
            </a:r>
            <a:r>
              <a:rPr lang="en-US" sz="2400" dirty="0"/>
              <a:t> or </a:t>
            </a:r>
            <a:r>
              <a:rPr lang="en-US" sz="2400" b="1" dirty="0"/>
              <a:t>lost</a:t>
            </a:r>
          </a:p>
          <a:p>
            <a:endParaRPr lang="en-US" sz="2400" dirty="0"/>
          </a:p>
          <a:p>
            <a:r>
              <a:rPr lang="en-US" sz="2400" dirty="0"/>
              <a:t>The number of lost packets will increase as </a:t>
            </a:r>
            <a:r>
              <a:rPr lang="en-US" sz="2400" b="1" dirty="0"/>
              <a:t>traffic intensity </a:t>
            </a:r>
            <a:r>
              <a:rPr lang="en-US" sz="2400" dirty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In addition to delay, the </a:t>
            </a:r>
            <a:r>
              <a:rPr lang="en-US" sz="2400" b="1" dirty="0"/>
              <a:t>probability of packet loss </a:t>
            </a:r>
            <a:r>
              <a:rPr lang="en-US" sz="2400" dirty="0"/>
              <a:t>is helpful to calculate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2F0909-C02B-185D-939A-80572C94E98E}"/>
              </a:ext>
            </a:extLst>
          </p:cNvPr>
          <p:cNvSpPr/>
          <p:nvPr/>
        </p:nvSpPr>
        <p:spPr>
          <a:xfrm>
            <a:off x="1760111" y="1600200"/>
            <a:ext cx="74676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Test</a:t>
            </a:r>
          </a:p>
          <a:p>
            <a:pPr algn="ctr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ping –n 10 8.8.8.8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ping –n 5 131.255.7.26</a:t>
            </a:r>
          </a:p>
        </p:txBody>
      </p:sp>
    </p:spTree>
    <p:extLst>
      <p:ext uri="{BB962C8B-B14F-4D97-AF65-F5344CB8AC3E}">
        <p14:creationId xmlns:p14="http://schemas.microsoft.com/office/powerpoint/2010/main" val="1301541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21B572-8DF7-4DE2-4298-646988AC2791}"/>
              </a:ext>
            </a:extLst>
          </p:cNvPr>
          <p:cNvSpPr txBox="1">
            <a:spLocks/>
          </p:cNvSpPr>
          <p:nvPr/>
        </p:nvSpPr>
        <p:spPr>
          <a:xfrm>
            <a:off x="307340" y="96723"/>
            <a:ext cx="2101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98C053A3-7D19-4AFB-F9AC-68C3506F0A3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1F746E3-41DB-2EDA-5723-664F126FD183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2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97C0785-1998-3151-A211-A0372E5277D9}"/>
              </a:ext>
            </a:extLst>
          </p:cNvPr>
          <p:cNvSpPr txBox="1">
            <a:spLocks/>
          </p:cNvSpPr>
          <p:nvPr/>
        </p:nvSpPr>
        <p:spPr>
          <a:xfrm>
            <a:off x="307340" y="96723"/>
            <a:ext cx="2101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 dirty="0"/>
              <a:t>Throughput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9158E01-1505-1E25-2721-7293508081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60" y="826008"/>
            <a:ext cx="3974899" cy="23576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2041B20-A851-BB57-3750-4F7B3CD43672}"/>
              </a:ext>
            </a:extLst>
          </p:cNvPr>
          <p:cNvSpPr txBox="1"/>
          <p:nvPr/>
        </p:nvSpPr>
        <p:spPr>
          <a:xfrm>
            <a:off x="6480428" y="1474470"/>
            <a:ext cx="3795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22C560E5-90B0-70A7-B8D1-51AECC7F24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3581400"/>
            <a:ext cx="951890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6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50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C7F2E4-448B-2F3E-1455-44BFD4090DF4}"/>
              </a:ext>
            </a:extLst>
          </p:cNvPr>
          <p:cNvSpPr/>
          <p:nvPr/>
        </p:nvSpPr>
        <p:spPr>
          <a:xfrm>
            <a:off x="5448299" y="3410711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152400" y="190500"/>
                </a:moveTo>
                <a:lnTo>
                  <a:pt x="76200" y="190500"/>
                </a:lnTo>
                <a:lnTo>
                  <a:pt x="76200" y="838200"/>
                </a:lnTo>
                <a:lnTo>
                  <a:pt x="152400" y="838200"/>
                </a:lnTo>
                <a:lnTo>
                  <a:pt x="152400" y="190500"/>
                </a:lnTo>
                <a:close/>
              </a:path>
              <a:path w="228600" h="8382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8382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E21C3-DB57-3D89-D649-8B1F19E0B782}"/>
              </a:ext>
            </a:extLst>
          </p:cNvPr>
          <p:cNvSpPr txBox="1"/>
          <p:nvPr/>
        </p:nvSpPr>
        <p:spPr>
          <a:xfrm>
            <a:off x="993139" y="4888738"/>
            <a:ext cx="628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instantaneous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55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BA7B9-744B-447B-4038-B4D76ACCBDF3}"/>
              </a:ext>
            </a:extLst>
          </p:cNvPr>
          <p:cNvSpPr txBox="1"/>
          <p:nvPr/>
        </p:nvSpPr>
        <p:spPr>
          <a:xfrm>
            <a:off x="6400800" y="533400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many forms of delay though…</a:t>
            </a:r>
          </a:p>
        </p:txBody>
      </p:sp>
    </p:spTree>
    <p:extLst>
      <p:ext uri="{BB962C8B-B14F-4D97-AF65-F5344CB8AC3E}">
        <p14:creationId xmlns:p14="http://schemas.microsoft.com/office/powerpoint/2010/main" val="240138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C7F2E4-448B-2F3E-1455-44BFD4090DF4}"/>
              </a:ext>
            </a:extLst>
          </p:cNvPr>
          <p:cNvSpPr/>
          <p:nvPr/>
        </p:nvSpPr>
        <p:spPr>
          <a:xfrm>
            <a:off x="5448299" y="3410711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152400" y="190500"/>
                </a:moveTo>
                <a:lnTo>
                  <a:pt x="76200" y="190500"/>
                </a:lnTo>
                <a:lnTo>
                  <a:pt x="76200" y="838200"/>
                </a:lnTo>
                <a:lnTo>
                  <a:pt x="152400" y="838200"/>
                </a:lnTo>
                <a:lnTo>
                  <a:pt x="152400" y="190500"/>
                </a:lnTo>
                <a:close/>
              </a:path>
              <a:path w="228600" h="8382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8382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E21C3-DB57-3D89-D649-8B1F19E0B782}"/>
              </a:ext>
            </a:extLst>
          </p:cNvPr>
          <p:cNvSpPr txBox="1"/>
          <p:nvPr/>
        </p:nvSpPr>
        <p:spPr>
          <a:xfrm>
            <a:off x="993139" y="4888738"/>
            <a:ext cx="628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instantaneous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13DCCA4-3246-B2DA-03D1-EEF421DF7925}"/>
              </a:ext>
            </a:extLst>
          </p:cNvPr>
          <p:cNvSpPr txBox="1"/>
          <p:nvPr/>
        </p:nvSpPr>
        <p:spPr>
          <a:xfrm>
            <a:off x="7570089" y="4266057"/>
            <a:ext cx="3747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general, 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seconds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endpoint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another,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average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737B179-BE51-64D7-3FE9-E5105401E5C7}"/>
              </a:ext>
            </a:extLst>
          </p:cNvPr>
          <p:cNvSpPr txBox="1"/>
          <p:nvPr/>
        </p:nvSpPr>
        <p:spPr>
          <a:xfrm>
            <a:off x="8969502" y="5147022"/>
            <a:ext cx="243204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50" dirty="0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625"/>
              </a:spcBef>
            </a:pPr>
            <a:r>
              <a:rPr sz="2800" spc="-50" dirty="0">
                <a:latin typeface="Cambria Math"/>
                <a:cs typeface="Cambria Math"/>
              </a:rPr>
              <a:t>𝑇</a:t>
            </a:r>
            <a:endParaRPr sz="2800">
              <a:latin typeface="Cambria Math"/>
              <a:cs typeface="Cambria Math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6B05D-325D-6066-3A40-23C15AAC1C99}"/>
              </a:ext>
            </a:extLst>
          </p:cNvPr>
          <p:cNvCxnSpPr/>
          <p:nvPr/>
        </p:nvCxnSpPr>
        <p:spPr>
          <a:xfrm>
            <a:off x="8915400" y="57150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33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D4D3C73-4AEB-46D4-E0BF-91D495250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18" name="object 3">
            <a:extLst>
              <a:ext uri="{FF2B5EF4-FFF2-40B4-BE49-F238E27FC236}">
                <a16:creationId xmlns:a16="http://schemas.microsoft.com/office/drawing/2014/main" id="{4C483BF3-A255-A8A8-F2B7-890DF0CA43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32A2490B-6169-C2CD-8240-6B09B8BCCFA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6BB7600-AC56-B06A-F003-05E0EEE97B23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C143EB2E-5C79-4A27-FB25-CE5DA41FD13A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92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2D5D431D-CA97-4F01-5138-748301AACD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E603458-B0A1-98FF-18E7-73DC88C90CA8}"/>
              </a:ext>
            </a:extLst>
          </p:cNvPr>
          <p:cNvSpPr txBox="1"/>
          <p:nvPr/>
        </p:nvSpPr>
        <p:spPr>
          <a:xfrm>
            <a:off x="739140" y="2714625"/>
            <a:ext cx="423926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3BCB152-560E-1A5A-6792-2587DF4E2578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02BD780-A47F-0A59-0804-F04547097352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B146A01A-0B15-1931-0371-DC16CA5878DA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B85D374C-07AC-4646-F7ED-E424CCE7C1B0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7CE98297-474D-259D-7064-E02EE67D98DE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DCE5BE1-C808-8F70-8C61-9A93FED5FA37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923C501C-3A96-F3EC-7C1D-A3E1A3231F89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D2716179-F098-7E27-13F8-FCED9817DABF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881D3305-4624-EF2A-E4F9-6A91B5C37C6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976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EF20557B-7554-DBFC-4F26-69BEF6F9C4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987CF0B7-A322-205B-87EE-0F186087C0FD}"/>
              </a:ext>
            </a:extLst>
          </p:cNvPr>
          <p:cNvSpPr txBox="1"/>
          <p:nvPr/>
        </p:nvSpPr>
        <p:spPr>
          <a:xfrm>
            <a:off x="739140" y="2714625"/>
            <a:ext cx="423926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8EA53D3-0B24-8A75-67C5-DC8C16441F5F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B47C1FDF-3CB5-507E-05BB-15B666F73D19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7">
            <a:extLst>
              <a:ext uri="{FF2B5EF4-FFF2-40B4-BE49-F238E27FC236}">
                <a16:creationId xmlns:a16="http://schemas.microsoft.com/office/drawing/2014/main" id="{88AA9660-EE20-20B3-3C39-25D1CFADF5B7}"/>
              </a:ext>
            </a:extLst>
          </p:cNvPr>
          <p:cNvGrpSpPr/>
          <p:nvPr/>
        </p:nvGrpSpPr>
        <p:grpSpPr>
          <a:xfrm>
            <a:off x="1512061" y="888491"/>
            <a:ext cx="6501130" cy="1546860"/>
            <a:chOff x="1512061" y="888491"/>
            <a:chExt cx="6501130" cy="154686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D3B76449-C4C7-FDBD-8D77-5F6382835A87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825B607F-3CA5-C634-1F22-C222C53D46BA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7BC34A0D-F486-C772-1A02-DB2ED06C0602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5C8D8592-BF21-3938-8330-0A0241E42027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490C9891-0001-7C22-A49B-E258B633D579}"/>
                </a:ext>
              </a:extLst>
            </p:cNvPr>
            <p:cNvSpPr/>
            <p:nvPr/>
          </p:nvSpPr>
          <p:spPr>
            <a:xfrm>
              <a:off x="5943600" y="888491"/>
              <a:ext cx="2069464" cy="984885"/>
            </a:xfrm>
            <a:custGeom>
              <a:avLst/>
              <a:gdLst/>
              <a:ahLst/>
              <a:cxnLst/>
              <a:rect l="l" t="t" r="r" b="b"/>
              <a:pathLst>
                <a:path w="2069465" h="984885">
                  <a:moveTo>
                    <a:pt x="119507" y="829056"/>
                  </a:moveTo>
                  <a:lnTo>
                    <a:pt x="0" y="978788"/>
                  </a:lnTo>
                  <a:lnTo>
                    <a:pt x="191642" y="984631"/>
                  </a:lnTo>
                  <a:lnTo>
                    <a:pt x="173152" y="944753"/>
                  </a:lnTo>
                  <a:lnTo>
                    <a:pt x="141604" y="944753"/>
                  </a:lnTo>
                  <a:lnTo>
                    <a:pt x="117601" y="892810"/>
                  </a:lnTo>
                  <a:lnTo>
                    <a:pt x="143505" y="880813"/>
                  </a:lnTo>
                  <a:lnTo>
                    <a:pt x="119507" y="829056"/>
                  </a:lnTo>
                  <a:close/>
                </a:path>
                <a:path w="2069465" h="984885">
                  <a:moveTo>
                    <a:pt x="143505" y="880813"/>
                  </a:moveTo>
                  <a:lnTo>
                    <a:pt x="117601" y="892810"/>
                  </a:lnTo>
                  <a:lnTo>
                    <a:pt x="141604" y="944753"/>
                  </a:lnTo>
                  <a:lnTo>
                    <a:pt x="167575" y="932724"/>
                  </a:lnTo>
                  <a:lnTo>
                    <a:pt x="143505" y="880813"/>
                  </a:lnTo>
                  <a:close/>
                </a:path>
                <a:path w="2069465" h="984885">
                  <a:moveTo>
                    <a:pt x="167575" y="932724"/>
                  </a:moveTo>
                  <a:lnTo>
                    <a:pt x="141604" y="944753"/>
                  </a:lnTo>
                  <a:lnTo>
                    <a:pt x="173152" y="944753"/>
                  </a:lnTo>
                  <a:lnTo>
                    <a:pt x="167575" y="932724"/>
                  </a:lnTo>
                  <a:close/>
                </a:path>
                <a:path w="2069465" h="984885">
                  <a:moveTo>
                    <a:pt x="2045334" y="0"/>
                  </a:moveTo>
                  <a:lnTo>
                    <a:pt x="143505" y="880813"/>
                  </a:lnTo>
                  <a:lnTo>
                    <a:pt x="167575" y="932724"/>
                  </a:lnTo>
                  <a:lnTo>
                    <a:pt x="2069465" y="51816"/>
                  </a:lnTo>
                  <a:lnTo>
                    <a:pt x="20453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13">
              <a:extLst>
                <a:ext uri="{FF2B5EF4-FFF2-40B4-BE49-F238E27FC236}">
                  <a16:creationId xmlns:a16="http://schemas.microsoft.com/office/drawing/2014/main" id="{B56C25EA-F93E-CECF-AEAD-C040E72AB1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461" y="1886966"/>
              <a:ext cx="177800" cy="177800"/>
            </a:xfrm>
            <a:prstGeom prst="rect">
              <a:avLst/>
            </a:prstGeom>
          </p:spPr>
        </p:pic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B7E51634-06C6-E571-35E4-7C832EC9B7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7605" y="1893061"/>
              <a:ext cx="177799" cy="177800"/>
            </a:xfrm>
            <a:prstGeom prst="rect">
              <a:avLst/>
            </a:prstGeom>
          </p:spPr>
        </p:pic>
        <p:pic>
          <p:nvPicPr>
            <p:cNvPr id="34" name="object 15">
              <a:extLst>
                <a:ext uri="{FF2B5EF4-FFF2-40B4-BE49-F238E27FC236}">
                  <a16:creationId xmlns:a16="http://schemas.microsoft.com/office/drawing/2014/main" id="{A2140DD7-14E7-1C13-397A-F63C8DDCB5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461" y="1886966"/>
              <a:ext cx="177800" cy="177800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532CD500-DEF6-7CA4-5326-9E56BBFBBE4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5313" y="1868677"/>
              <a:ext cx="177800" cy="177800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2D8354EE-D4CE-1B3A-0AC5-E2386EDC28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5169" y="1882394"/>
              <a:ext cx="177800" cy="177800"/>
            </a:xfrm>
            <a:prstGeom prst="rect">
              <a:avLst/>
            </a:prstGeom>
          </p:spPr>
        </p:pic>
        <p:pic>
          <p:nvPicPr>
            <p:cNvPr id="37" name="object 18">
              <a:extLst>
                <a:ext uri="{FF2B5EF4-FFF2-40B4-BE49-F238E27FC236}">
                  <a16:creationId xmlns:a16="http://schemas.microsoft.com/office/drawing/2014/main" id="{32AB36E4-CC50-DE69-F71E-D104BD31E99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605" y="1876297"/>
              <a:ext cx="177800" cy="177800"/>
            </a:xfrm>
            <a:prstGeom prst="rect">
              <a:avLst/>
            </a:prstGeom>
          </p:spPr>
        </p:pic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3BA949A2-50B8-3FBB-46F8-9B506AC715E2}"/>
                </a:ext>
              </a:extLst>
            </p:cNvPr>
            <p:cNvSpPr/>
            <p:nvPr/>
          </p:nvSpPr>
          <p:spPr>
            <a:xfrm>
              <a:off x="1949195" y="2106167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366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36675" h="76200">
                  <a:moveTo>
                    <a:pt x="13362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36294" y="44450"/>
                  </a:lnTo>
                  <a:lnTo>
                    <a:pt x="13362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0">
            <a:extLst>
              <a:ext uri="{FF2B5EF4-FFF2-40B4-BE49-F238E27FC236}">
                <a16:creationId xmlns:a16="http://schemas.microsoft.com/office/drawing/2014/main" id="{454305D7-72FB-F48C-13D0-5273B78D955E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1EC2C302-370E-0190-F195-5F4084FA03E2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CAB96986-4E39-E64E-9CD6-9927E9672326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63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1A9EE94-312C-9EFC-15FF-CA29E12E271D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86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7C3153C-1ACD-81F7-EFA9-3D78C50F5522}"/>
              </a:ext>
            </a:extLst>
          </p:cNvPr>
          <p:cNvSpPr txBox="1"/>
          <p:nvPr/>
        </p:nvSpPr>
        <p:spPr>
          <a:xfrm>
            <a:off x="764540" y="4571238"/>
            <a:ext cx="3889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 dirty="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bottleneck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link!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35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7C3153C-1ACD-81F7-EFA9-3D78C50F5522}"/>
              </a:ext>
            </a:extLst>
          </p:cNvPr>
          <p:cNvSpPr txBox="1"/>
          <p:nvPr/>
        </p:nvSpPr>
        <p:spPr>
          <a:xfrm>
            <a:off x="764540" y="4571238"/>
            <a:ext cx="3889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 dirty="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bottleneck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link!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7">
            <a:extLst>
              <a:ext uri="{FF2B5EF4-FFF2-40B4-BE49-F238E27FC236}">
                <a16:creationId xmlns:a16="http://schemas.microsoft.com/office/drawing/2014/main" id="{C26E85B2-2478-5998-26B4-4F180A2AEFDC}"/>
              </a:ext>
            </a:extLst>
          </p:cNvPr>
          <p:cNvSpPr/>
          <p:nvPr/>
        </p:nvSpPr>
        <p:spPr>
          <a:xfrm>
            <a:off x="6699631" y="4763642"/>
            <a:ext cx="1649095" cy="22860"/>
          </a:xfrm>
          <a:custGeom>
            <a:avLst/>
            <a:gdLst/>
            <a:ahLst/>
            <a:cxnLst/>
            <a:rect l="l" t="t" r="r" b="b"/>
            <a:pathLst>
              <a:path w="1649095" h="22860">
                <a:moveTo>
                  <a:pt x="1648968" y="0"/>
                </a:moveTo>
                <a:lnTo>
                  <a:pt x="0" y="0"/>
                </a:lnTo>
                <a:lnTo>
                  <a:pt x="0" y="22859"/>
                </a:lnTo>
                <a:lnTo>
                  <a:pt x="1648968" y="22859"/>
                </a:lnTo>
                <a:lnTo>
                  <a:pt x="1648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8">
            <a:extLst>
              <a:ext uri="{FF2B5EF4-FFF2-40B4-BE49-F238E27FC236}">
                <a16:creationId xmlns:a16="http://schemas.microsoft.com/office/drawing/2014/main" id="{FF4365F3-D758-923E-3B72-E74BD4284601}"/>
              </a:ext>
            </a:extLst>
          </p:cNvPr>
          <p:cNvSpPr txBox="1"/>
          <p:nvPr/>
        </p:nvSpPr>
        <p:spPr>
          <a:xfrm>
            <a:off x="7396733" y="4241419"/>
            <a:ext cx="24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39">
            <a:extLst>
              <a:ext uri="{FF2B5EF4-FFF2-40B4-BE49-F238E27FC236}">
                <a16:creationId xmlns:a16="http://schemas.microsoft.com/office/drawing/2014/main" id="{6B294713-3771-1ECE-4DAE-129E0F90E734}"/>
              </a:ext>
            </a:extLst>
          </p:cNvPr>
          <p:cNvSpPr txBox="1"/>
          <p:nvPr/>
        </p:nvSpPr>
        <p:spPr>
          <a:xfrm>
            <a:off x="6662293" y="4747082"/>
            <a:ext cx="172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min{R</a:t>
            </a:r>
            <a:r>
              <a:rPr sz="2775" spc="-15" baseline="-21021" dirty="0">
                <a:latin typeface="Cambria Math"/>
                <a:cs typeface="Cambria Math"/>
              </a:rPr>
              <a:t>s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R</a:t>
            </a:r>
            <a:r>
              <a:rPr sz="2775" spc="-37" baseline="-21021" dirty="0">
                <a:latin typeface="Cambria Math"/>
                <a:cs typeface="Cambria Math"/>
              </a:rPr>
              <a:t>c</a:t>
            </a:r>
            <a:r>
              <a:rPr sz="2800" spc="-25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0" name="object 40">
            <a:extLst>
              <a:ext uri="{FF2B5EF4-FFF2-40B4-BE49-F238E27FC236}">
                <a16:creationId xmlns:a16="http://schemas.microsoft.com/office/drawing/2014/main" id="{C24EE801-BD68-7B0B-ED96-2786D61059DD}"/>
              </a:ext>
            </a:extLst>
          </p:cNvPr>
          <p:cNvGrpSpPr/>
          <p:nvPr/>
        </p:nvGrpSpPr>
        <p:grpSpPr>
          <a:xfrm>
            <a:off x="4500626" y="4348226"/>
            <a:ext cx="1609090" cy="763270"/>
            <a:chOff x="4500626" y="4348226"/>
            <a:chExt cx="1609090" cy="763270"/>
          </a:xfrm>
        </p:grpSpPr>
        <p:sp>
          <p:nvSpPr>
            <p:cNvPr id="21" name="object 41">
              <a:extLst>
                <a:ext uri="{FF2B5EF4-FFF2-40B4-BE49-F238E27FC236}">
                  <a16:creationId xmlns:a16="http://schemas.microsoft.com/office/drawing/2014/main" id="{E076B6A0-9734-7319-E18C-F34620B4F1F3}"/>
                </a:ext>
              </a:extLst>
            </p:cNvPr>
            <p:cNvSpPr/>
            <p:nvPr/>
          </p:nvSpPr>
          <p:spPr>
            <a:xfrm>
              <a:off x="4513326" y="4360926"/>
              <a:ext cx="1583690" cy="737870"/>
            </a:xfrm>
            <a:custGeom>
              <a:avLst/>
              <a:gdLst/>
              <a:ahLst/>
              <a:cxnLst/>
              <a:rect l="l" t="t" r="r" b="b"/>
              <a:pathLst>
                <a:path w="1583689" h="737870">
                  <a:moveTo>
                    <a:pt x="1214627" y="0"/>
                  </a:moveTo>
                  <a:lnTo>
                    <a:pt x="1214627" y="184404"/>
                  </a:lnTo>
                  <a:lnTo>
                    <a:pt x="0" y="184404"/>
                  </a:lnTo>
                  <a:lnTo>
                    <a:pt x="0" y="553212"/>
                  </a:lnTo>
                  <a:lnTo>
                    <a:pt x="1214627" y="553212"/>
                  </a:lnTo>
                  <a:lnTo>
                    <a:pt x="1214627" y="737616"/>
                  </a:lnTo>
                  <a:lnTo>
                    <a:pt x="1583436" y="368807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2">
              <a:extLst>
                <a:ext uri="{FF2B5EF4-FFF2-40B4-BE49-F238E27FC236}">
                  <a16:creationId xmlns:a16="http://schemas.microsoft.com/office/drawing/2014/main" id="{FB19AF5A-BD21-DE2E-FE62-166663E9FDD5}"/>
                </a:ext>
              </a:extLst>
            </p:cNvPr>
            <p:cNvSpPr/>
            <p:nvPr/>
          </p:nvSpPr>
          <p:spPr>
            <a:xfrm>
              <a:off x="4513326" y="4360926"/>
              <a:ext cx="1583690" cy="737870"/>
            </a:xfrm>
            <a:custGeom>
              <a:avLst/>
              <a:gdLst/>
              <a:ahLst/>
              <a:cxnLst/>
              <a:rect l="l" t="t" r="r" b="b"/>
              <a:pathLst>
                <a:path w="1583689" h="737870">
                  <a:moveTo>
                    <a:pt x="0" y="184404"/>
                  </a:moveTo>
                  <a:lnTo>
                    <a:pt x="1214627" y="184404"/>
                  </a:lnTo>
                  <a:lnTo>
                    <a:pt x="1214627" y="0"/>
                  </a:lnTo>
                  <a:lnTo>
                    <a:pt x="1583436" y="368807"/>
                  </a:lnTo>
                  <a:lnTo>
                    <a:pt x="1214627" y="737616"/>
                  </a:lnTo>
                  <a:lnTo>
                    <a:pt x="1214627" y="553212"/>
                  </a:lnTo>
                  <a:lnTo>
                    <a:pt x="0" y="553212"/>
                  </a:lnTo>
                  <a:lnTo>
                    <a:pt x="0" y="18440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2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A5C8DB9-4715-B9E6-B12E-06815FBFC8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CFB52CE3-69DB-6906-132C-6F03F23BCC8B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AB9B4A1D-68BC-89D3-F95D-26BCC901FAEA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874F112-6795-AA97-F4D4-922DB2A07453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E3645A1E-9FD0-3145-0A86-CA8AED9B0DE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94D0DED-FE42-66D0-7452-F5735982E03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62D9F5D-93D7-19BE-15D1-D94DB2879E9A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5CD80734-D36F-81CD-0D4E-932FBFAC2523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EAF33832-F08D-ECB2-DAB9-42446E63D64D}"/>
              </a:ext>
            </a:extLst>
          </p:cNvPr>
          <p:cNvSpPr txBox="1"/>
          <p:nvPr/>
        </p:nvSpPr>
        <p:spPr>
          <a:xfrm>
            <a:off x="2441194" y="882472"/>
            <a:ext cx="1987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33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A5C8DB9-4715-B9E6-B12E-06815FBFC8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CFB52CE3-69DB-6906-132C-6F03F23BCC8B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AB9B4A1D-68BC-89D3-F95D-26BCC901FAEA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874F112-6795-AA97-F4D4-922DB2A07453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E3645A1E-9FD0-3145-0A86-CA8AED9B0DE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94D0DED-FE42-66D0-7452-F5735982E03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62D9F5D-93D7-19BE-15D1-D94DB2879E9A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5CD80734-D36F-81CD-0D4E-932FBFAC2523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4B40A316-4D72-C7E8-0A5C-A71F473E6E82}"/>
              </a:ext>
            </a:extLst>
          </p:cNvPr>
          <p:cNvSpPr txBox="1"/>
          <p:nvPr/>
        </p:nvSpPr>
        <p:spPr>
          <a:xfrm>
            <a:off x="2441194" y="882472"/>
            <a:ext cx="288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533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8F982C2-43E3-B5BB-98C3-5FB4210DC7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974B8C0F-C74D-93D7-41A7-30661475B4A5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20B009B-364D-2036-DFB3-A259F887FC1D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2FE025F-44FE-0261-3483-E635C000294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9FF9848-93FA-D15C-F1EB-BFB7D0014E7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DAD67A8-DCC9-9ED1-9DEC-48B4B3664328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99C3E4E-A427-2580-11F9-A95AF5014A3A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486E013-DF05-E789-8E4F-05F7222EEC0A}"/>
              </a:ext>
            </a:extLst>
          </p:cNvPr>
          <p:cNvSpPr txBox="1"/>
          <p:nvPr/>
        </p:nvSpPr>
        <p:spPr>
          <a:xfrm>
            <a:off x="2441194" y="882472"/>
            <a:ext cx="288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8D164410-47A1-36FA-FDFE-DBA784B03D7F}"/>
              </a:ext>
            </a:extLst>
          </p:cNvPr>
          <p:cNvSpPr txBox="1"/>
          <p:nvPr/>
        </p:nvSpPr>
        <p:spPr>
          <a:xfrm>
            <a:off x="2678938" y="5093589"/>
            <a:ext cx="2238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32</a:t>
            </a:r>
            <a:r>
              <a:rPr sz="3200" b="1" spc="-10" dirty="0">
                <a:latin typeface="Arial"/>
                <a:cs typeface="Arial"/>
              </a:rPr>
              <a:t> seconds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DB56C275-23C9-10BA-0977-3C29A5C89CE8}"/>
              </a:ext>
            </a:extLst>
          </p:cNvPr>
          <p:cNvSpPr/>
          <p:nvPr/>
        </p:nvSpPr>
        <p:spPr>
          <a:xfrm>
            <a:off x="6172200" y="2667000"/>
            <a:ext cx="552450" cy="479425"/>
          </a:xfrm>
          <a:custGeom>
            <a:avLst/>
            <a:gdLst/>
            <a:ahLst/>
            <a:cxnLst/>
            <a:rect l="l" t="t" r="r" b="b"/>
            <a:pathLst>
              <a:path w="552450" h="479425">
                <a:moveTo>
                  <a:pt x="148798" y="89828"/>
                </a:moveTo>
                <a:lnTo>
                  <a:pt x="111593" y="133261"/>
                </a:lnTo>
                <a:lnTo>
                  <a:pt x="514857" y="478916"/>
                </a:lnTo>
                <a:lnTo>
                  <a:pt x="551942" y="435483"/>
                </a:lnTo>
                <a:lnTo>
                  <a:pt x="148798" y="89828"/>
                </a:lnTo>
                <a:close/>
              </a:path>
              <a:path w="552450" h="479425">
                <a:moveTo>
                  <a:pt x="0" y="0"/>
                </a:moveTo>
                <a:lnTo>
                  <a:pt x="74422" y="176657"/>
                </a:lnTo>
                <a:lnTo>
                  <a:pt x="111593" y="133261"/>
                </a:lnTo>
                <a:lnTo>
                  <a:pt x="89915" y="114680"/>
                </a:lnTo>
                <a:lnTo>
                  <a:pt x="127126" y="71247"/>
                </a:lnTo>
                <a:lnTo>
                  <a:pt x="164714" y="71247"/>
                </a:lnTo>
                <a:lnTo>
                  <a:pt x="185927" y="46482"/>
                </a:lnTo>
                <a:lnTo>
                  <a:pt x="0" y="0"/>
                </a:lnTo>
                <a:close/>
              </a:path>
              <a:path w="552450" h="479425">
                <a:moveTo>
                  <a:pt x="127126" y="71247"/>
                </a:moveTo>
                <a:lnTo>
                  <a:pt x="89915" y="114680"/>
                </a:lnTo>
                <a:lnTo>
                  <a:pt x="111593" y="133261"/>
                </a:lnTo>
                <a:lnTo>
                  <a:pt x="148798" y="89828"/>
                </a:lnTo>
                <a:lnTo>
                  <a:pt x="127126" y="71247"/>
                </a:lnTo>
                <a:close/>
              </a:path>
              <a:path w="552450" h="479425">
                <a:moveTo>
                  <a:pt x="164714" y="71247"/>
                </a:moveTo>
                <a:lnTo>
                  <a:pt x="127126" y="71247"/>
                </a:lnTo>
                <a:lnTo>
                  <a:pt x="148798" y="89828"/>
                </a:lnTo>
                <a:lnTo>
                  <a:pt x="164714" y="71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3E2B809-0096-578F-276D-BB2805786537}"/>
              </a:ext>
            </a:extLst>
          </p:cNvPr>
          <p:cNvSpPr txBox="1"/>
          <p:nvPr/>
        </p:nvSpPr>
        <p:spPr>
          <a:xfrm>
            <a:off x="5235575" y="3001729"/>
            <a:ext cx="4143375" cy="6788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715"/>
              </a:spcBef>
            </a:pPr>
            <a:r>
              <a:rPr sz="1200" dirty="0">
                <a:latin typeface="Arial"/>
                <a:cs typeface="Arial"/>
              </a:rPr>
              <a:t>Dependent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bottleneck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158233" y="4720669"/>
            <a:ext cx="350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delay</a:t>
            </a:r>
            <a:r>
              <a:rPr lang="en-US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Queueing Delay</a:t>
            </a:r>
            <a:r>
              <a:rPr lang="en-US" sz="1600" dirty="0"/>
              <a:t>- Time the packet sits in the queue</a:t>
            </a:r>
            <a:endParaRPr lang="en-US" sz="16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910724" y="381419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delay- </a:t>
            </a:r>
            <a:r>
              <a:rPr lang="en-US" sz="16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19200" y="6053484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521320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7F079A3-1134-0F87-0737-D2CFB8F4C3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913905"/>
            <a:ext cx="3733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78ABB80-33C4-6471-9470-9F95931E5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26591"/>
            <a:ext cx="3733800" cy="521208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FB6EAB-03D5-18C7-5A28-6165525ABDF9}"/>
              </a:ext>
            </a:extLst>
          </p:cNvPr>
          <p:cNvSpPr txBox="1"/>
          <p:nvPr/>
        </p:nvSpPr>
        <p:spPr>
          <a:xfrm>
            <a:off x="1526794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B6AFAB-C4A4-0EAB-88C0-8BB1D3093B40}"/>
              </a:ext>
            </a:extLst>
          </p:cNvPr>
          <p:cNvSpPr txBox="1"/>
          <p:nvPr/>
        </p:nvSpPr>
        <p:spPr>
          <a:xfrm>
            <a:off x="2369057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0C1006E-8A5D-2D95-E939-0330048D9C23}"/>
              </a:ext>
            </a:extLst>
          </p:cNvPr>
          <p:cNvSpPr txBox="1"/>
          <p:nvPr/>
        </p:nvSpPr>
        <p:spPr>
          <a:xfrm>
            <a:off x="38595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518FB6-58E4-91A9-843A-0894B165C34D}"/>
              </a:ext>
            </a:extLst>
          </p:cNvPr>
          <p:cNvSpPr txBox="1"/>
          <p:nvPr/>
        </p:nvSpPr>
        <p:spPr>
          <a:xfrm>
            <a:off x="1958467" y="34099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E8CEABB-CA73-1DF4-F236-679A9B2E42F7}"/>
              </a:ext>
            </a:extLst>
          </p:cNvPr>
          <p:cNvSpPr txBox="1"/>
          <p:nvPr/>
        </p:nvSpPr>
        <p:spPr>
          <a:xfrm>
            <a:off x="4651375" y="2542159"/>
            <a:ext cx="330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r>
              <a:rPr sz="1800" spc="-20" dirty="0">
                <a:latin typeface="Arial"/>
                <a:cs typeface="Arial"/>
              </a:rPr>
              <a:t> Mbps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9">
            <a:extLst>
              <a:ext uri="{FF2B5EF4-FFF2-40B4-BE49-F238E27FC236}">
                <a16:creationId xmlns:a16="http://schemas.microsoft.com/office/drawing/2014/main" id="{9511337B-8E8A-7CA4-D706-E5769DFF09BF}"/>
              </a:ext>
            </a:extLst>
          </p:cNvPr>
          <p:cNvGrpSpPr/>
          <p:nvPr/>
        </p:nvGrpSpPr>
        <p:grpSpPr>
          <a:xfrm>
            <a:off x="1553463" y="2560192"/>
            <a:ext cx="2327910" cy="540385"/>
            <a:chOff x="1553463" y="2560192"/>
            <a:chExt cx="2327910" cy="540385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01F83BA-671C-966A-C899-F9504B77BB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174" y="2609976"/>
              <a:ext cx="1092200" cy="490220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C30C75D-ED62-81D0-631C-2C08CB9579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63" y="2560192"/>
              <a:ext cx="1137745" cy="469900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200573CC-492D-D8D8-7B0F-2B3169522FD2}"/>
              </a:ext>
            </a:extLst>
          </p:cNvPr>
          <p:cNvSpPr txBox="1"/>
          <p:nvPr/>
        </p:nvSpPr>
        <p:spPr>
          <a:xfrm>
            <a:off x="1446657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B0330C4-B4C3-52A3-3B2D-FE906DE79B2F}"/>
              </a:ext>
            </a:extLst>
          </p:cNvPr>
          <p:cNvSpPr txBox="1"/>
          <p:nvPr/>
        </p:nvSpPr>
        <p:spPr>
          <a:xfrm>
            <a:off x="2304669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0D6F04D-53DB-E160-8FDE-7601920A8744}"/>
              </a:ext>
            </a:extLst>
          </p:cNvPr>
          <p:cNvSpPr txBox="1"/>
          <p:nvPr/>
        </p:nvSpPr>
        <p:spPr>
          <a:xfrm>
            <a:off x="3789426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9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78ABB80-33C4-6471-9470-9F95931E5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26591"/>
            <a:ext cx="3733800" cy="521208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FB6EAB-03D5-18C7-5A28-6165525ABDF9}"/>
              </a:ext>
            </a:extLst>
          </p:cNvPr>
          <p:cNvSpPr txBox="1"/>
          <p:nvPr/>
        </p:nvSpPr>
        <p:spPr>
          <a:xfrm>
            <a:off x="1526794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B6AFAB-C4A4-0EAB-88C0-8BB1D3093B40}"/>
              </a:ext>
            </a:extLst>
          </p:cNvPr>
          <p:cNvSpPr txBox="1"/>
          <p:nvPr/>
        </p:nvSpPr>
        <p:spPr>
          <a:xfrm>
            <a:off x="2369057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0C1006E-8A5D-2D95-E939-0330048D9C23}"/>
              </a:ext>
            </a:extLst>
          </p:cNvPr>
          <p:cNvSpPr txBox="1"/>
          <p:nvPr/>
        </p:nvSpPr>
        <p:spPr>
          <a:xfrm>
            <a:off x="38595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518FB6-58E4-91A9-843A-0894B165C34D}"/>
              </a:ext>
            </a:extLst>
          </p:cNvPr>
          <p:cNvSpPr txBox="1"/>
          <p:nvPr/>
        </p:nvSpPr>
        <p:spPr>
          <a:xfrm>
            <a:off x="1958467" y="34099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E8CEABB-CA73-1DF4-F236-679A9B2E42F7}"/>
              </a:ext>
            </a:extLst>
          </p:cNvPr>
          <p:cNvSpPr txBox="1"/>
          <p:nvPr/>
        </p:nvSpPr>
        <p:spPr>
          <a:xfrm>
            <a:off x="4651375" y="2542159"/>
            <a:ext cx="330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r>
              <a:rPr sz="1800" spc="-20" dirty="0">
                <a:latin typeface="Arial"/>
                <a:cs typeface="Arial"/>
              </a:rPr>
              <a:t> Mbps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9">
            <a:extLst>
              <a:ext uri="{FF2B5EF4-FFF2-40B4-BE49-F238E27FC236}">
                <a16:creationId xmlns:a16="http://schemas.microsoft.com/office/drawing/2014/main" id="{9511337B-8E8A-7CA4-D706-E5769DFF09BF}"/>
              </a:ext>
            </a:extLst>
          </p:cNvPr>
          <p:cNvGrpSpPr/>
          <p:nvPr/>
        </p:nvGrpSpPr>
        <p:grpSpPr>
          <a:xfrm>
            <a:off x="1553463" y="2560192"/>
            <a:ext cx="2327910" cy="540385"/>
            <a:chOff x="1553463" y="2560192"/>
            <a:chExt cx="2327910" cy="540385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01F83BA-671C-966A-C899-F9504B77BB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174" y="2609976"/>
              <a:ext cx="1092200" cy="490220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C30C75D-ED62-81D0-631C-2C08CB9579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63" y="2560192"/>
              <a:ext cx="1137745" cy="469900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200573CC-492D-D8D8-7B0F-2B3169522FD2}"/>
              </a:ext>
            </a:extLst>
          </p:cNvPr>
          <p:cNvSpPr txBox="1"/>
          <p:nvPr/>
        </p:nvSpPr>
        <p:spPr>
          <a:xfrm>
            <a:off x="1446657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B0330C4-B4C3-52A3-3B2D-FE906DE79B2F}"/>
              </a:ext>
            </a:extLst>
          </p:cNvPr>
          <p:cNvSpPr txBox="1"/>
          <p:nvPr/>
        </p:nvSpPr>
        <p:spPr>
          <a:xfrm>
            <a:off x="2304669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0D6F04D-53DB-E160-8FDE-7601920A8744}"/>
              </a:ext>
            </a:extLst>
          </p:cNvPr>
          <p:cNvSpPr txBox="1"/>
          <p:nvPr/>
        </p:nvSpPr>
        <p:spPr>
          <a:xfrm>
            <a:off x="3789426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3A8333B3-D9AC-2A8E-9AC1-24D47EA9D7F2}"/>
              </a:ext>
            </a:extLst>
          </p:cNvPr>
          <p:cNvSpPr txBox="1"/>
          <p:nvPr/>
        </p:nvSpPr>
        <p:spPr>
          <a:xfrm>
            <a:off x="4651375" y="3850640"/>
            <a:ext cx="2715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Sometimes,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bottleneck </a:t>
            </a:r>
            <a:r>
              <a:rPr sz="1800" dirty="0">
                <a:latin typeface="Arial"/>
                <a:cs typeface="Arial"/>
              </a:rPr>
              <a:t>won’t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slowest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17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76200" y="4655571"/>
            <a:ext cx="35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delay</a:t>
            </a:r>
            <a:r>
              <a:rPr lang="en-US" sz="1400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Queueing Delay</a:t>
            </a:r>
            <a:r>
              <a:rPr lang="en-US" sz="1200" dirty="0"/>
              <a:t>- Time the packet sits in the queue</a:t>
            </a:r>
            <a:endParaRPr lang="en-US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Propagation Delay- </a:t>
            </a:r>
            <a:r>
              <a:rPr lang="en-US" sz="1400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8949639" y="3542841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01189" y="5892225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2A6D-5304-0B6B-0C01-5F89E1ADABD2}"/>
              </a:ext>
            </a:extLst>
          </p:cNvPr>
          <p:cNvSpPr txBox="1"/>
          <p:nvPr/>
        </p:nvSpPr>
        <p:spPr>
          <a:xfrm>
            <a:off x="2971800" y="921428"/>
            <a:ext cx="6172200" cy="346478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4662-A124-A8E3-F6D7-A7E97A20CA85}"/>
              </a:ext>
            </a:extLst>
          </p:cNvPr>
          <p:cNvSpPr txBox="1"/>
          <p:nvPr/>
        </p:nvSpPr>
        <p:spPr>
          <a:xfrm>
            <a:off x="3566159" y="1828015"/>
            <a:ext cx="57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https://www2.tkn.tu-berlin.de/teaching/rn/animations/propagation/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AE8CA-095D-CE69-FE73-272EF76A908F}"/>
              </a:ext>
            </a:extLst>
          </p:cNvPr>
          <p:cNvSpPr txBox="1"/>
          <p:nvPr/>
        </p:nvSpPr>
        <p:spPr>
          <a:xfrm>
            <a:off x="381000" y="4818909"/>
            <a:ext cx="486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Transmission Delay = L / 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904C-0448-E7D7-1137-48FDB3B6A45E}"/>
              </a:ext>
            </a:extLst>
          </p:cNvPr>
          <p:cNvSpPr txBox="1"/>
          <p:nvPr/>
        </p:nvSpPr>
        <p:spPr>
          <a:xfrm>
            <a:off x="372533" y="5445613"/>
            <a:ext cx="77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</a:t>
            </a:r>
            <a:r>
              <a:rPr lang="en-US" sz="2400" dirty="0"/>
              <a:t> = length of packet (bits)   </a:t>
            </a:r>
            <a:r>
              <a:rPr lang="en-US" sz="2400" b="1" dirty="0"/>
              <a:t>R</a:t>
            </a:r>
            <a:r>
              <a:rPr lang="en-US" sz="2400" dirty="0"/>
              <a:t> = transmission rate of link</a:t>
            </a:r>
          </a:p>
        </p:txBody>
      </p:sp>
    </p:spTree>
    <p:extLst>
      <p:ext uri="{BB962C8B-B14F-4D97-AF65-F5344CB8AC3E}">
        <p14:creationId xmlns:p14="http://schemas.microsoft.com/office/powerpoint/2010/main" val="31868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AE8CA-095D-CE69-FE73-272EF76A908F}"/>
              </a:ext>
            </a:extLst>
          </p:cNvPr>
          <p:cNvSpPr txBox="1"/>
          <p:nvPr/>
        </p:nvSpPr>
        <p:spPr>
          <a:xfrm>
            <a:off x="372533" y="480312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Propagation = d / 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904C-0448-E7D7-1137-48FDB3B6A45E}"/>
              </a:ext>
            </a:extLst>
          </p:cNvPr>
          <p:cNvSpPr txBox="1"/>
          <p:nvPr/>
        </p:nvSpPr>
        <p:spPr>
          <a:xfrm>
            <a:off x="372533" y="5445613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 = distance between host and router  </a:t>
            </a:r>
            <a:r>
              <a:rPr lang="en-US" sz="2400" b="1" dirty="0"/>
              <a:t>s</a:t>
            </a:r>
            <a:r>
              <a:rPr lang="en-US" sz="2400" dirty="0"/>
              <a:t> = propagation speed of medium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124D9F-64AA-6C66-2986-2AC51FE43524}"/>
              </a:ext>
            </a:extLst>
          </p:cNvPr>
          <p:cNvCxnSpPr>
            <a:cxnSpLocks/>
          </p:cNvCxnSpPr>
          <p:nvPr/>
        </p:nvCxnSpPr>
        <p:spPr>
          <a:xfrm flipH="1" flipV="1">
            <a:off x="7473698" y="2670547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9A91D5-E28D-ADE9-3E99-91B69186FC53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B4DC-E9FC-50D5-2D0B-094D3D46DBB0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</p:spTree>
    <p:extLst>
      <p:ext uri="{BB962C8B-B14F-4D97-AF65-F5344CB8AC3E}">
        <p14:creationId xmlns:p14="http://schemas.microsoft.com/office/powerpoint/2010/main" val="52588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</p:spTree>
    <p:extLst>
      <p:ext uri="{BB962C8B-B14F-4D97-AF65-F5344CB8AC3E}">
        <p14:creationId xmlns:p14="http://schemas.microsoft.com/office/powerpoint/2010/main" val="204025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</p:spTree>
    <p:extLst>
      <p:ext uri="{BB962C8B-B14F-4D97-AF65-F5344CB8AC3E}">
        <p14:creationId xmlns:p14="http://schemas.microsoft.com/office/powerpoint/2010/main" val="236387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2397</Words>
  <Application>Microsoft Office PowerPoint</Application>
  <PresentationFormat>Widescreen</PresentationFormat>
  <Paragraphs>425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Century</vt:lpstr>
      <vt:lpstr>Century Gothic</vt:lpstr>
      <vt:lpstr>Courier New</vt:lpstr>
      <vt:lpstr>Roboto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34</cp:revision>
  <dcterms:created xsi:type="dcterms:W3CDTF">2022-08-21T16:55:59Z</dcterms:created>
  <dcterms:modified xsi:type="dcterms:W3CDTF">2024-08-28T17:45:44Z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