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97" r:id="rId3"/>
    <p:sldId id="396" r:id="rId4"/>
    <p:sldId id="398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8" r:id="rId22"/>
    <p:sldId id="416" r:id="rId23"/>
    <p:sldId id="419" r:id="rId24"/>
    <p:sldId id="420" r:id="rId25"/>
    <p:sldId id="421" r:id="rId26"/>
    <p:sldId id="422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9:45:04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24575,'514'0'-1365,"-495"0"-5461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9:45:08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24575,'467'0'-1365,"-448"0"-5461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1:10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24575,'448'16'0,"870"72"0,-562-65 0,-435-17 0,480-52 0,-521 12 0,706-62 0,182 130-468,-730-7 365,481-12 375,57 4 27,-364 24-299,383 17 0,106 21 0,-973-64 0,300 33 0,4-33 0,-343-15-682,123 17-1,-196-17-6143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1:10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24575,'448'16'0,"870"72"0,-562-65 0,-435-17 0,480-52 0,-521 12 0,706-62 0,182 130-468,-730-7 365,481-12 375,57 4 27,-364 24-299,383 17 0,106 21 0,-973-64 0,300 33 0,4-33 0,-343-15-682,123 17-1,-196-17-6143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2:4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24575,'721'-16'0,"537"3"0,-799 15 0,429 52 0,-90-1 0,537-50 0,-643-6 0,1765 3 0,-2309-6 0,269-44 0,174-10 0,4 42 0,-511 16 0,-46 2 0,1-2 0,-1-1 0,0-2 0,0-2 0,0-2 0,-1-1 0,52-22 0,-62 22 0,1 1 0,1 1 0,-1 2 0,1 1 0,0 1 0,44-1 0,-7 0 0,496-6 0,-343 14 0,786-3-1365,-983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11/3/2022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3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jpeg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4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3.jpe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194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Secret Key Encryption/Symmetric Cryptography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46660-D6BC-C59A-6F40-81E0F1D9E148}"/>
              </a:ext>
            </a:extLst>
          </p:cNvPr>
          <p:cNvSpPr txBox="1"/>
          <p:nvPr/>
        </p:nvSpPr>
        <p:spPr>
          <a:xfrm>
            <a:off x="3974443" y="271338"/>
            <a:ext cx="4095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31F907-8AF0-29E8-879D-CD974F3BA7B4}"/>
              </a:ext>
            </a:extLst>
          </p:cNvPr>
          <p:cNvSpPr/>
          <p:nvPr/>
        </p:nvSpPr>
        <p:spPr>
          <a:xfrm>
            <a:off x="3569945" y="628752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F078BDB-F863-1D4A-C5C0-4B777A05B6F7}"/>
              </a:ext>
            </a:extLst>
          </p:cNvPr>
          <p:cNvSpPr/>
          <p:nvPr/>
        </p:nvSpPr>
        <p:spPr>
          <a:xfrm>
            <a:off x="8170135" y="605356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C97D8-4EE6-1783-83F7-1E05FDC19A3D}"/>
              </a:ext>
            </a:extLst>
          </p:cNvPr>
          <p:cNvSpPr txBox="1"/>
          <p:nvPr/>
        </p:nvSpPr>
        <p:spPr>
          <a:xfrm>
            <a:off x="7173854" y="4712565"/>
            <a:ext cx="199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428DE-26AB-9AF8-36AC-47A0EDF97002}"/>
              </a:ext>
            </a:extLst>
          </p:cNvPr>
          <p:cNvSpPr txBox="1"/>
          <p:nvPr/>
        </p:nvSpPr>
        <p:spPr>
          <a:xfrm>
            <a:off x="7102969" y="3941249"/>
            <a:ext cx="359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Eve intercepts our ciphertext, she can't do very much with it</a:t>
            </a:r>
          </a:p>
        </p:txBody>
      </p:sp>
      <p:pic>
        <p:nvPicPr>
          <p:cNvPr id="7170" name="Picture 2" descr="Create meme &quot;wtf meme , piç , to do memes &quot; - Pictures - Meme-arsenal.com">
            <a:extLst>
              <a:ext uri="{FF2B5EF4-FFF2-40B4-BE49-F238E27FC236}">
                <a16:creationId xmlns:a16="http://schemas.microsoft.com/office/drawing/2014/main" id="{5A329C78-9168-A4FC-A1B7-8F8B4B6EC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60" y="5055222"/>
            <a:ext cx="961939" cy="82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0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46660-D6BC-C59A-6F40-81E0F1D9E148}"/>
              </a:ext>
            </a:extLst>
          </p:cNvPr>
          <p:cNvSpPr txBox="1"/>
          <p:nvPr/>
        </p:nvSpPr>
        <p:spPr>
          <a:xfrm>
            <a:off x="9103429" y="3355473"/>
            <a:ext cx="23050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14A29-41A5-C159-9BC0-132D8AC2B929}"/>
              </a:ext>
            </a:extLst>
          </p:cNvPr>
          <p:cNvSpPr txBox="1"/>
          <p:nvPr/>
        </p:nvSpPr>
        <p:spPr>
          <a:xfrm>
            <a:off x="6248400" y="49951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 receives the ciphertext, and then uses the </a:t>
            </a:r>
            <a:r>
              <a:rPr lang="en-US" b="1" dirty="0"/>
              <a:t>same key </a:t>
            </a:r>
            <a:r>
              <a:rPr lang="en-US" dirty="0"/>
              <a:t>that bob used, and then </a:t>
            </a:r>
            <a:r>
              <a:rPr lang="en-US" b="1" dirty="0"/>
              <a:t>decrypts</a:t>
            </a:r>
            <a:r>
              <a:rPr lang="en-US" dirty="0"/>
              <a:t> the ciphertext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71918-CF52-AA54-44D7-5DA45E814287}"/>
              </a:ext>
            </a:extLst>
          </p:cNvPr>
          <p:cNvSpPr txBox="1"/>
          <p:nvPr/>
        </p:nvSpPr>
        <p:spPr>
          <a:xfrm>
            <a:off x="9222705" y="5301376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pic>
        <p:nvPicPr>
          <p:cNvPr id="19" name="Graphic 18" descr="Key outline">
            <a:extLst>
              <a:ext uri="{FF2B5EF4-FFF2-40B4-BE49-F238E27FC236}">
                <a16:creationId xmlns:a16="http://schemas.microsoft.com/office/drawing/2014/main" id="{C60FB158-8F8F-FFC2-ACF6-8C131616E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1121" y="4290069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9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16DE3A-06BF-D7D9-4916-34E7F952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83" y="558969"/>
            <a:ext cx="7823717" cy="4724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990AA0-5878-2FB7-AC25-4DEBD704E24B}"/>
              </a:ext>
            </a:extLst>
          </p:cNvPr>
          <p:cNvSpPr txBox="1"/>
          <p:nvPr/>
        </p:nvSpPr>
        <p:spPr>
          <a:xfrm>
            <a:off x="8250064" y="60519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importance here is that the </a:t>
            </a:r>
            <a:r>
              <a:rPr lang="en-US" sz="2000" b="1" dirty="0"/>
              <a:t>keys</a:t>
            </a:r>
            <a:r>
              <a:rPr lang="en-US" sz="2000" dirty="0"/>
              <a:t> used for encryption/decryption are secret (</a:t>
            </a:r>
            <a:r>
              <a:rPr lang="en-US" sz="2000" dirty="0" err="1"/>
              <a:t>ie</a:t>
            </a:r>
            <a:r>
              <a:rPr lang="en-US" sz="2000" dirty="0"/>
              <a:t> not public knowledge)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B839C-780B-B1B5-A373-E1AF094D3748}"/>
              </a:ext>
            </a:extLst>
          </p:cNvPr>
          <p:cNvSpPr txBox="1"/>
          <p:nvPr/>
        </p:nvSpPr>
        <p:spPr>
          <a:xfrm>
            <a:off x="8250064" y="3048000"/>
            <a:ext cx="3837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innerworkings of the encryption/decryption program </a:t>
            </a:r>
            <a:r>
              <a:rPr lang="en-US" sz="2000" i="1" dirty="0"/>
              <a:t>is </a:t>
            </a:r>
            <a:r>
              <a:rPr lang="en-US" sz="2000" dirty="0"/>
              <a:t>public knowledge though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2FF13B9-6E19-B3C6-E5E4-D04C879A913F}"/>
              </a:ext>
            </a:extLst>
          </p:cNvPr>
          <p:cNvSpPr/>
          <p:nvPr/>
        </p:nvSpPr>
        <p:spPr>
          <a:xfrm rot="5400000">
            <a:off x="5067300" y="2731244"/>
            <a:ext cx="457200" cy="556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BF02ED-6656-1117-8295-574C903C5608}"/>
              </a:ext>
            </a:extLst>
          </p:cNvPr>
          <p:cNvSpPr txBox="1"/>
          <p:nvPr/>
        </p:nvSpPr>
        <p:spPr>
          <a:xfrm>
            <a:off x="3962400" y="573745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Deterministic programs*</a:t>
            </a:r>
          </a:p>
        </p:txBody>
      </p:sp>
    </p:spTree>
    <p:extLst>
      <p:ext uri="{BB962C8B-B14F-4D97-AF65-F5344CB8AC3E}">
        <p14:creationId xmlns:p14="http://schemas.microsoft.com/office/powerpoint/2010/main" val="197792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27518-AEE9-E8CE-64E3-44742C88DD22}"/>
              </a:ext>
            </a:extLst>
          </p:cNvPr>
          <p:cNvSpPr txBox="1"/>
          <p:nvPr/>
        </p:nvSpPr>
        <p:spPr>
          <a:xfrm>
            <a:off x="457200" y="6858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Secure cryptography is the foundation for our secure communications in the cyber world (HTTPS, SSH,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84918-C9C3-3066-96E0-D926C7AE29DD}"/>
              </a:ext>
            </a:extLst>
          </p:cNvPr>
          <p:cNvSpPr txBox="1"/>
          <p:nvPr/>
        </p:nvSpPr>
        <p:spPr>
          <a:xfrm>
            <a:off x="533400" y="219162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encryption algorithms are typically rooted in </a:t>
            </a:r>
            <a:r>
              <a:rPr lang="en-US" sz="2400" b="1" dirty="0"/>
              <a:t>very difficult problems </a:t>
            </a:r>
            <a:r>
              <a:rPr lang="en-US" sz="2400" dirty="0"/>
              <a:t>in computing (</a:t>
            </a:r>
            <a:r>
              <a:rPr lang="en-US" sz="2400" dirty="0" err="1"/>
              <a:t>ie</a:t>
            </a:r>
            <a:r>
              <a:rPr lang="en-US" sz="2400" dirty="0"/>
              <a:t> there does not exist a program that can efficiently break RSA </a:t>
            </a:r>
            <a:r>
              <a:rPr lang="en-US" sz="2400" b="1" dirty="0">
                <a:solidFill>
                  <a:srgbClr val="FF0000"/>
                </a:solidFill>
              </a:rPr>
              <a:t>YET</a:t>
            </a:r>
            <a:r>
              <a:rPr lang="en-US" sz="2400" dirty="0"/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4D13E-7C57-FAA9-FDDC-ACAC5FABB7B8}"/>
              </a:ext>
            </a:extLst>
          </p:cNvPr>
          <p:cNvSpPr txBox="1"/>
          <p:nvPr/>
        </p:nvSpPr>
        <p:spPr>
          <a:xfrm>
            <a:off x="457200" y="382787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very intense proofs and prove the secureness of the encryption procedures we use today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3DB7D-82E4-0D5E-02A5-BB985C9E32D4}"/>
              </a:ext>
            </a:extLst>
          </p:cNvPr>
          <p:cNvSpPr txBox="1"/>
          <p:nvPr/>
        </p:nvSpPr>
        <p:spPr>
          <a:xfrm>
            <a:off x="457200" y="50948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Never try to roll out your own cryptography scheme, and never use the built-in RNG for secure communications (import random)</a:t>
            </a:r>
          </a:p>
        </p:txBody>
      </p:sp>
      <p:pic>
        <p:nvPicPr>
          <p:cNvPr id="8194" name="Picture 2" descr="Caution Yield Floor Sign">
            <a:extLst>
              <a:ext uri="{FF2B5EF4-FFF2-40B4-BE49-F238E27FC236}">
                <a16:creationId xmlns:a16="http://schemas.microsoft.com/office/drawing/2014/main" id="{17DAD75B-096E-38F6-88C0-6E57AF89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4800600"/>
            <a:ext cx="1468264" cy="12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5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11266" name="Picture 2" descr="Cryptology vs Cryptography: What's the Difference? - InfoSec Insights">
            <a:extLst>
              <a:ext uri="{FF2B5EF4-FFF2-40B4-BE49-F238E27FC236}">
                <a16:creationId xmlns:a16="http://schemas.microsoft.com/office/drawing/2014/main" id="{AB436A75-8838-CFB0-7B9E-4B9EAE546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7398441" cy="577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364BF7-4E81-82D1-F431-1915855641C7}"/>
              </a:ext>
            </a:extLst>
          </p:cNvPr>
          <p:cNvSpPr/>
          <p:nvPr/>
        </p:nvSpPr>
        <p:spPr>
          <a:xfrm>
            <a:off x="2895600" y="4038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70F78DF-1928-1510-07FC-0A34C4AA9EDD}"/>
              </a:ext>
            </a:extLst>
          </p:cNvPr>
          <p:cNvSpPr/>
          <p:nvPr/>
        </p:nvSpPr>
        <p:spPr>
          <a:xfrm>
            <a:off x="1905000" y="5181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06D7864-63EC-C7BF-5599-BDBBC6667BB4}"/>
              </a:ext>
            </a:extLst>
          </p:cNvPr>
          <p:cNvSpPr/>
          <p:nvPr/>
        </p:nvSpPr>
        <p:spPr>
          <a:xfrm>
            <a:off x="3886200" y="54797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19357F-4E6D-A401-3F25-9362BAE28F5E}"/>
              </a:ext>
            </a:extLst>
          </p:cNvPr>
          <p:cNvSpPr/>
          <p:nvPr/>
        </p:nvSpPr>
        <p:spPr>
          <a:xfrm>
            <a:off x="4876800" y="419273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B7EC0D2-D4F6-283B-5FB0-2945B38D5219}"/>
              </a:ext>
            </a:extLst>
          </p:cNvPr>
          <p:cNvSpPr/>
          <p:nvPr/>
        </p:nvSpPr>
        <p:spPr>
          <a:xfrm>
            <a:off x="6849961" y="4267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4214D-9D6C-962B-659A-83330470BE9A}"/>
              </a:ext>
            </a:extLst>
          </p:cNvPr>
          <p:cNvSpPr txBox="1"/>
          <p:nvPr/>
        </p:nvSpPr>
        <p:spPr>
          <a:xfrm>
            <a:off x="152400" y="152400"/>
            <a:ext cx="502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Early cryptography techniques</a:t>
            </a:r>
          </a:p>
        </p:txBody>
      </p:sp>
      <p:pic>
        <p:nvPicPr>
          <p:cNvPr id="12290" name="Picture 2" descr="Caesar Cipher in Cryptography - GeeksforGeeks">
            <a:extLst>
              <a:ext uri="{FF2B5EF4-FFF2-40B4-BE49-F238E27FC236}">
                <a16:creationId xmlns:a16="http://schemas.microsoft.com/office/drawing/2014/main" id="{012655A5-96C4-C19F-ABD5-CBB05800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200"/>
            <a:ext cx="571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18D69-7680-F99A-B902-5C5A2BBD9520}"/>
              </a:ext>
            </a:extLst>
          </p:cNvPr>
          <p:cNvSpPr txBox="1"/>
          <p:nvPr/>
        </p:nvSpPr>
        <p:spPr>
          <a:xfrm>
            <a:off x="386069" y="15240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Caesar Cipher- </a:t>
            </a:r>
            <a:r>
              <a:rPr lang="en-US" sz="2000" dirty="0"/>
              <a:t>letters in the plaintext will be replaced by some fixed number of positions downs in the alphabet.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F8570-E75C-0FC0-C76E-4FD9AE9894DA}"/>
              </a:ext>
            </a:extLst>
          </p:cNvPr>
          <p:cNvSpPr txBox="1"/>
          <p:nvPr/>
        </p:nvSpPr>
        <p:spPr>
          <a:xfrm>
            <a:off x="7924800" y="914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3</a:t>
            </a:r>
          </a:p>
        </p:txBody>
      </p:sp>
      <p:pic>
        <p:nvPicPr>
          <p:cNvPr id="12296" name="Picture 8" descr="Spongebob Technology GIF - Spongebob Technology Patrick - Discover &amp; Share  GIFs">
            <a:extLst>
              <a:ext uri="{FF2B5EF4-FFF2-40B4-BE49-F238E27FC236}">
                <a16:creationId xmlns:a16="http://schemas.microsoft.com/office/drawing/2014/main" id="{54963BA2-95FB-82D8-2027-35008272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27" y="4166031"/>
            <a:ext cx="2609237" cy="174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0F1032-A56D-26ED-6588-F9144BDC6CD3}"/>
              </a:ext>
            </a:extLst>
          </p:cNvPr>
          <p:cNvSpPr txBox="1"/>
          <p:nvPr/>
        </p:nvSpPr>
        <p:spPr>
          <a:xfrm>
            <a:off x="8935864" y="4495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Nifty, but we have the technology to brute force 26 possible shifts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AF707-721A-3B87-0A5C-5375EC5610E3}"/>
              </a:ext>
            </a:extLst>
          </p:cNvPr>
          <p:cNvSpPr txBox="1"/>
          <p:nvPr/>
        </p:nvSpPr>
        <p:spPr>
          <a:xfrm>
            <a:off x="762000" y="5003631"/>
            <a:ext cx="4027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khoor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wkhuh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zruog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pb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qdph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lv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uhhvh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7733E-C17F-6875-4D67-17FA2DA74C4B}"/>
              </a:ext>
            </a:extLst>
          </p:cNvPr>
          <p:cNvSpPr txBox="1"/>
          <p:nvPr/>
        </p:nvSpPr>
        <p:spPr>
          <a:xfrm>
            <a:off x="385085" y="3420568"/>
            <a:ext cx="496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hello there world my name is </a:t>
            </a:r>
            <a:r>
              <a:rPr lang="en-US" sz="2400" dirty="0" err="1"/>
              <a:t>reese</a:t>
            </a:r>
            <a:endParaRPr lang="en-US" sz="24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F80F5EC-F238-F23E-5383-CC6BB0734D73}"/>
              </a:ext>
            </a:extLst>
          </p:cNvPr>
          <p:cNvSpPr/>
          <p:nvPr/>
        </p:nvSpPr>
        <p:spPr>
          <a:xfrm>
            <a:off x="2133600" y="4152900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B74900-BCC6-C050-4BA5-C7B7D3E34194}"/>
              </a:ext>
            </a:extLst>
          </p:cNvPr>
          <p:cNvSpPr txBox="1"/>
          <p:nvPr/>
        </p:nvSpPr>
        <p:spPr>
          <a:xfrm>
            <a:off x="4925324" y="310309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plaintext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C29F1-6DBC-4F47-078C-B737DC31F376}"/>
              </a:ext>
            </a:extLst>
          </p:cNvPr>
          <p:cNvSpPr txBox="1"/>
          <p:nvPr/>
        </p:nvSpPr>
        <p:spPr>
          <a:xfrm>
            <a:off x="4579692" y="4771042"/>
            <a:ext cx="6118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279578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4214D-9D6C-962B-659A-83330470BE9A}"/>
              </a:ext>
            </a:extLst>
          </p:cNvPr>
          <p:cNvSpPr txBox="1"/>
          <p:nvPr/>
        </p:nvSpPr>
        <p:spPr>
          <a:xfrm>
            <a:off x="152400" y="152400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Substitution Cipher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03105-74EC-EEB7-1C38-CE9BD97FE167}"/>
              </a:ext>
            </a:extLst>
          </p:cNvPr>
          <p:cNvSpPr txBox="1"/>
          <p:nvPr/>
        </p:nvSpPr>
        <p:spPr>
          <a:xfrm>
            <a:off x="991839" y="1055029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Letters in plaintext are substituted by another letter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EE60E-AC9D-366F-91BB-A73784D1EF9B}"/>
              </a:ext>
            </a:extLst>
          </p:cNvPr>
          <p:cNvSpPr txBox="1"/>
          <p:nvPr/>
        </p:nvSpPr>
        <p:spPr>
          <a:xfrm>
            <a:off x="1051737" y="1577396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>
                <a:sym typeface="Wingdings" panose="05000000000000000000" pitchFamily="2" charset="2"/>
              </a:rPr>
              <a:t>X</a:t>
            </a:r>
          </a:p>
          <a:p>
            <a:r>
              <a:rPr lang="en-US" dirty="0">
                <a:sym typeface="Wingdings" panose="05000000000000000000" pitchFamily="2" charset="2"/>
              </a:rPr>
              <a:t>R  Z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D5253-C68C-567B-294C-DFF539D33A80}"/>
              </a:ext>
            </a:extLst>
          </p:cNvPr>
          <p:cNvSpPr txBox="1"/>
          <p:nvPr/>
        </p:nvSpPr>
        <p:spPr>
          <a:xfrm>
            <a:off x="991839" y="224997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REESE = ZXXSX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1A1B6-C361-4EE1-C89D-28B51233BFED}"/>
              </a:ext>
            </a:extLst>
          </p:cNvPr>
          <p:cNvSpPr txBox="1"/>
          <p:nvPr/>
        </p:nvSpPr>
        <p:spPr>
          <a:xfrm flipH="1">
            <a:off x="953739" y="2969401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Monolithic Substitution Cipher </a:t>
            </a:r>
            <a:r>
              <a:rPr lang="en-US" dirty="0"/>
              <a:t>– Same “rules” are applied throughout the entire plaintext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38DE5-1999-FC85-C8BE-8C72EC91E7AB}"/>
              </a:ext>
            </a:extLst>
          </p:cNvPr>
          <p:cNvSpPr txBox="1"/>
          <p:nvPr/>
        </p:nvSpPr>
        <p:spPr>
          <a:xfrm flipH="1">
            <a:off x="953739" y="350416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Polyalphabetic Substitution Cipher </a:t>
            </a:r>
            <a:r>
              <a:rPr lang="en-US" dirty="0"/>
              <a:t>– different “rules” are applied throughout the plaintext</a:t>
            </a:r>
          </a:p>
        </p:txBody>
      </p:sp>
      <p:pic>
        <p:nvPicPr>
          <p:cNvPr id="13314" name="Picture 2" descr="Monoalphabetic substitution - YouTube">
            <a:extLst>
              <a:ext uri="{FF2B5EF4-FFF2-40B4-BE49-F238E27FC236}">
                <a16:creationId xmlns:a16="http://schemas.microsoft.com/office/drawing/2014/main" id="{74790A8A-FBDD-FD36-A309-6A68EE716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4"/>
          <a:stretch/>
        </p:blipFill>
        <p:spPr bwMode="auto">
          <a:xfrm>
            <a:off x="2791134" y="3969277"/>
            <a:ext cx="5931370" cy="256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57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6400"/>
            <a:ext cx="10668000" cy="1316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3352800" y="838200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9B240-8F8F-01FD-D554-B6F4F9B3A467}"/>
              </a:ext>
            </a:extLst>
          </p:cNvPr>
          <p:cNvSpPr txBox="1"/>
          <p:nvPr/>
        </p:nvSpPr>
        <p:spPr>
          <a:xfrm>
            <a:off x="457200" y="3504169"/>
            <a:ext cx="115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we know that that this message is an </a:t>
            </a:r>
            <a:r>
              <a:rPr lang="en-US" dirty="0" err="1"/>
              <a:t>english</a:t>
            </a:r>
            <a:r>
              <a:rPr lang="en-US" dirty="0"/>
              <a:t> message encrypted with a monolithic substitution cipher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D5233-3F96-F9DA-F7D7-3491BF426550}"/>
              </a:ext>
            </a:extLst>
          </p:cNvPr>
          <p:cNvSpPr txBox="1"/>
          <p:nvPr/>
        </p:nvSpPr>
        <p:spPr>
          <a:xfrm>
            <a:off x="4550243" y="462952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Can we crack this?</a:t>
            </a:r>
          </a:p>
        </p:txBody>
      </p:sp>
    </p:spTree>
    <p:extLst>
      <p:ext uri="{BB962C8B-B14F-4D97-AF65-F5344CB8AC3E}">
        <p14:creationId xmlns:p14="http://schemas.microsoft.com/office/powerpoint/2010/main" val="142549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55092"/>
            <a:ext cx="10668000" cy="1316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3352800" y="838200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B46B7-BB46-9E30-D287-015E6A89D423}"/>
              </a:ext>
            </a:extLst>
          </p:cNvPr>
          <p:cNvSpPr txBox="1"/>
          <p:nvPr/>
        </p:nvSpPr>
        <p:spPr>
          <a:xfrm>
            <a:off x="838200" y="350788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Frequency Analysis </a:t>
            </a:r>
            <a:r>
              <a:rPr lang="en-US" dirty="0"/>
              <a:t>leverages the fact that in any given written language, certain letters and combinations occur more frequently than others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3F10C-3F22-0C1F-20CE-917F44A20DA9}"/>
              </a:ext>
            </a:extLst>
          </p:cNvPr>
          <p:cNvSpPr txBox="1"/>
          <p:nvPr/>
        </p:nvSpPr>
        <p:spPr>
          <a:xfrm>
            <a:off x="838200" y="47244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English, T, A , I, and O are the most common letters, so it is likely the letters that appear the most frequently in our ciphertext are one of those</a:t>
            </a:r>
          </a:p>
        </p:txBody>
      </p:sp>
    </p:spTree>
    <p:extLst>
      <p:ext uri="{BB962C8B-B14F-4D97-AF65-F5344CB8AC3E}">
        <p14:creationId xmlns:p14="http://schemas.microsoft.com/office/powerpoint/2010/main" val="22573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3713"/>
            <a:ext cx="4572000" cy="564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7431248" y="176437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6200A-327E-D6E3-8C29-509139FB2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10631"/>
            <a:ext cx="6282579" cy="4329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A7029-923D-5976-6C5A-63C7D82FC59B}"/>
              </a:ext>
            </a:extLst>
          </p:cNvPr>
          <p:cNvSpPr txBox="1"/>
          <p:nvPr/>
        </p:nvSpPr>
        <p:spPr>
          <a:xfrm>
            <a:off x="381000" y="70799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program that counts the frequency of characters (</a:t>
            </a:r>
            <a:r>
              <a:rPr lang="en-US" b="1" dirty="0"/>
              <a:t>1-gram</a:t>
            </a:r>
            <a:r>
              <a:rPr lang="en-US" dirty="0"/>
              <a:t>) and frequency of character pairs (</a:t>
            </a:r>
            <a:r>
              <a:rPr lang="en-US" b="1" dirty="0"/>
              <a:t>2-gram</a:t>
            </a:r>
            <a:r>
              <a:rPr lang="en-US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B70D30-903B-6A56-4C96-3D57F9B52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096" y="3006227"/>
            <a:ext cx="2862263" cy="309464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79E1BAFD-C106-A8C4-FEC5-8D01FD57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74" y="1944872"/>
            <a:ext cx="401301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E30FD3-A2EC-F728-7369-3E59D837445D}"/>
              </a:ext>
            </a:extLst>
          </p:cNvPr>
          <p:cNvSpPr txBox="1"/>
          <p:nvPr/>
        </p:nvSpPr>
        <p:spPr>
          <a:xfrm>
            <a:off x="6348892" y="18615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Frequencies in English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835F2-CA43-BFDB-AED5-E8A141BB04A3}"/>
              </a:ext>
            </a:extLst>
          </p:cNvPr>
          <p:cNvSpPr txBox="1"/>
          <p:nvPr/>
        </p:nvSpPr>
        <p:spPr>
          <a:xfrm>
            <a:off x="5638800" y="5447369"/>
            <a:ext cx="611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Most common bigrams (in order)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he, in,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re, er, an,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es, on, at, 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or,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co, de, to,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et, ed, it,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9A1E5-9807-F518-BBC2-BCB1085C782D}"/>
              </a:ext>
            </a:extLst>
          </p:cNvPr>
          <p:cNvSpPr txBox="1"/>
          <p:nvPr/>
        </p:nvSpPr>
        <p:spPr>
          <a:xfrm>
            <a:off x="8905804" y="38100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start making guesses!</a:t>
            </a:r>
          </a:p>
        </p:txBody>
      </p:sp>
    </p:spTree>
    <p:extLst>
      <p:ext uri="{BB962C8B-B14F-4D97-AF65-F5344CB8AC3E}">
        <p14:creationId xmlns:p14="http://schemas.microsoft.com/office/powerpoint/2010/main" val="13237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3FBDC-C4CE-1BCF-BC8D-D49B13A5C50E}"/>
              </a:ext>
            </a:extLst>
          </p:cNvPr>
          <p:cNvSpPr txBox="1"/>
          <p:nvPr/>
        </p:nvSpPr>
        <p:spPr>
          <a:xfrm>
            <a:off x="457200" y="1371600"/>
            <a:ext cx="5334000" cy="439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7 (TCP attacks) Due </a:t>
            </a:r>
            <a:r>
              <a:rPr lang="en-US" sz="2800" b="1" dirty="0"/>
              <a:t>Thursday </a:t>
            </a:r>
            <a:r>
              <a:rPr lang="en-US" sz="2800" dirty="0"/>
              <a:t>November 10</a:t>
            </a:r>
            <a:r>
              <a:rPr lang="en-US" sz="2800" baseline="30000" dirty="0"/>
              <a:t>th</a:t>
            </a:r>
          </a:p>
          <a:p>
            <a:r>
              <a:rPr lang="en-US" sz="2800" baseline="30000" dirty="0">
                <a:sym typeface="Wingdings" panose="05000000000000000000" pitchFamily="2" charset="2"/>
              </a:rPr>
              <a:t> Sounds like we have some issues with the C program</a:t>
            </a:r>
            <a:endParaRPr lang="en-US" sz="2800" baseline="30000" dirty="0"/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No class on Tuesday next week (11/8) (go vote)</a:t>
            </a:r>
          </a:p>
          <a:p>
            <a:endParaRPr lang="en-US" sz="2800" dirty="0"/>
          </a:p>
          <a:p>
            <a:r>
              <a:rPr lang="en-US" sz="2800" dirty="0"/>
              <a:t>Grading rubric now on project instructions webpage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5D1BDD-1B5A-C54A-8B74-C6FCF984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611"/>
            <a:ext cx="5123109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3713"/>
            <a:ext cx="4572000" cy="564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7431248" y="176437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6200A-327E-D6E3-8C29-509139FB2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10631"/>
            <a:ext cx="6282579" cy="4329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A7029-923D-5976-6C5A-63C7D82FC59B}"/>
              </a:ext>
            </a:extLst>
          </p:cNvPr>
          <p:cNvSpPr txBox="1"/>
          <p:nvPr/>
        </p:nvSpPr>
        <p:spPr>
          <a:xfrm>
            <a:off x="381000" y="70799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program that counts the frequency of characters (</a:t>
            </a:r>
            <a:r>
              <a:rPr lang="en-US" b="1" dirty="0"/>
              <a:t>1-gram</a:t>
            </a:r>
            <a:r>
              <a:rPr lang="en-US" dirty="0"/>
              <a:t>) and frequency of character pairs (</a:t>
            </a:r>
            <a:r>
              <a:rPr lang="en-US" b="1" dirty="0"/>
              <a:t>2-gram</a:t>
            </a:r>
            <a:r>
              <a:rPr lang="en-US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B70D30-903B-6A56-4C96-3D57F9B52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096" y="3006227"/>
            <a:ext cx="2862263" cy="309464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79E1BAFD-C106-A8C4-FEC5-8D01FD57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74" y="1944872"/>
            <a:ext cx="401301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E30FD3-A2EC-F728-7369-3E59D837445D}"/>
              </a:ext>
            </a:extLst>
          </p:cNvPr>
          <p:cNvSpPr txBox="1"/>
          <p:nvPr/>
        </p:nvSpPr>
        <p:spPr>
          <a:xfrm>
            <a:off x="6348892" y="18615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Frequencies in English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835F2-CA43-BFDB-AED5-E8A141BB04A3}"/>
              </a:ext>
            </a:extLst>
          </p:cNvPr>
          <p:cNvSpPr txBox="1"/>
          <p:nvPr/>
        </p:nvSpPr>
        <p:spPr>
          <a:xfrm>
            <a:off x="5638800" y="5447369"/>
            <a:ext cx="611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Most common bigrams (in order)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he, in,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re, er, an,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es, on, at, 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or,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co, de, to,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et, ed, it,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9A1E5-9807-F518-BBC2-BCB1085C782D}"/>
              </a:ext>
            </a:extLst>
          </p:cNvPr>
          <p:cNvSpPr txBox="1"/>
          <p:nvPr/>
        </p:nvSpPr>
        <p:spPr>
          <a:xfrm>
            <a:off x="8905804" y="38100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start making guesses!</a:t>
            </a:r>
          </a:p>
        </p:txBody>
      </p:sp>
    </p:spTree>
    <p:extLst>
      <p:ext uri="{BB962C8B-B14F-4D97-AF65-F5344CB8AC3E}">
        <p14:creationId xmlns:p14="http://schemas.microsoft.com/office/powerpoint/2010/main" val="43261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977E30-E99A-4361-B409-0D1D55003C7E}"/>
              </a:ext>
            </a:extLst>
          </p:cNvPr>
          <p:cNvSpPr/>
          <p:nvPr/>
        </p:nvSpPr>
        <p:spPr>
          <a:xfrm>
            <a:off x="990600" y="5181600"/>
            <a:ext cx="5249558" cy="1246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D26603-3902-DEA5-96E0-FE175215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600"/>
            <a:ext cx="6934200" cy="2691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12211C-8E3A-EEE3-42BC-1D0C1CC25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5166"/>
            <a:ext cx="6400800" cy="267643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4698625-868E-6D07-0934-8EA5AD9C3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65423"/>
            <a:ext cx="4794060" cy="39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3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CA5F5-E2DB-9D8B-3F64-B31A205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12192000" cy="768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1C26AD-973B-80C3-E183-35123FFF5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7200"/>
            <a:ext cx="9848850" cy="266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00DC8D-AFB9-879D-9FFF-920B285EA7AF}"/>
              </a:ext>
            </a:extLst>
          </p:cNvPr>
          <p:cNvSpPr txBox="1"/>
          <p:nvPr/>
        </p:nvSpPr>
        <p:spPr>
          <a:xfrm>
            <a:off x="1371600" y="1178711"/>
            <a:ext cx="5480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Translate ciphertext.txt, and replace all </a:t>
            </a:r>
            <a:r>
              <a:rPr lang="en-US" sz="2000" b="1" dirty="0"/>
              <a:t>y</a:t>
            </a:r>
            <a:r>
              <a:rPr lang="en-US" sz="2000" dirty="0"/>
              <a:t> with </a:t>
            </a:r>
            <a:r>
              <a:rPr lang="en-US" sz="2000" b="1" dirty="0"/>
              <a:t>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0A2FAA-DB29-81AC-A859-8B8F7C2653A5}"/>
              </a:ext>
            </a:extLst>
          </p:cNvPr>
          <p:cNvSpPr/>
          <p:nvPr/>
        </p:nvSpPr>
        <p:spPr>
          <a:xfrm rot="15855889">
            <a:off x="5735448" y="982319"/>
            <a:ext cx="391757" cy="891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EFF5E8-8CF1-B35C-D8B2-F3C1A46A0950}"/>
              </a:ext>
            </a:extLst>
          </p:cNvPr>
          <p:cNvSpPr/>
          <p:nvPr/>
        </p:nvSpPr>
        <p:spPr>
          <a:xfrm rot="15447950">
            <a:off x="6367144" y="958551"/>
            <a:ext cx="391757" cy="891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04C90-85AF-719A-7100-F16F53932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02" y="3429000"/>
            <a:ext cx="10182225" cy="333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0929B8-5181-0210-C094-721709E2D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09512"/>
            <a:ext cx="12192000" cy="615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F6C5CA-7845-B757-F69E-ED45092214FE}"/>
              </a:ext>
            </a:extLst>
          </p:cNvPr>
          <p:cNvSpPr txBox="1"/>
          <p:nvPr/>
        </p:nvSpPr>
        <p:spPr>
          <a:xfrm>
            <a:off x="1447800" y="4051343"/>
            <a:ext cx="825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Translate ciphertext.txt, and replace all </a:t>
            </a:r>
            <a:r>
              <a:rPr lang="en-US" sz="2000" b="1" dirty="0"/>
              <a:t>y</a:t>
            </a:r>
            <a:r>
              <a:rPr lang="en-US" sz="2000" dirty="0"/>
              <a:t> with </a:t>
            </a:r>
            <a:r>
              <a:rPr lang="en-US" sz="2000" b="1" dirty="0"/>
              <a:t>t, </a:t>
            </a:r>
            <a:r>
              <a:rPr lang="en-US" sz="2000" dirty="0"/>
              <a:t>and replace all </a:t>
            </a:r>
            <a:r>
              <a:rPr lang="en-US" sz="2000" b="1" dirty="0"/>
              <a:t>d </a:t>
            </a:r>
            <a:r>
              <a:rPr lang="en-US" sz="2000" dirty="0"/>
              <a:t>with </a:t>
            </a:r>
            <a:r>
              <a:rPr lang="en-US" sz="2000" b="1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2531405-D226-C307-0FF0-5E731A73BED4}"/>
                  </a:ext>
                </a:extLst>
              </p14:cNvPr>
              <p14:cNvContentPartPr/>
              <p14:nvPr/>
            </p14:nvContentPartPr>
            <p14:xfrm>
              <a:off x="33061" y="2365114"/>
              <a:ext cx="1926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2531405-D226-C307-0FF0-5E731A73BE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41" y="2360794"/>
                <a:ext cx="2012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D3A6DEF-2DC5-8F9C-1B75-CBC658856F8D}"/>
                  </a:ext>
                </a:extLst>
              </p14:cNvPr>
              <p14:cNvContentPartPr/>
              <p14:nvPr/>
            </p14:nvContentPartPr>
            <p14:xfrm>
              <a:off x="7861" y="4747954"/>
              <a:ext cx="1756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D3A6DEF-2DC5-8F9C-1B75-CBC658856F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1" y="4743634"/>
                <a:ext cx="18432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D27B068-56A8-1CF1-97B6-336E9D13636D}"/>
              </a:ext>
            </a:extLst>
          </p:cNvPr>
          <p:cNvSpPr txBox="1"/>
          <p:nvPr/>
        </p:nvSpPr>
        <p:spPr>
          <a:xfrm>
            <a:off x="1746466" y="5859725"/>
            <a:ext cx="904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adding more characters to your decryption scheme until you get the full answer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16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B4D79-FEFE-A3DB-CCA6-452BA2CE97DC}"/>
              </a:ext>
            </a:extLst>
          </p:cNvPr>
          <p:cNvSpPr txBox="1"/>
          <p:nvPr/>
        </p:nvSpPr>
        <p:spPr>
          <a:xfrm>
            <a:off x="304800" y="228600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Review the XOR operator: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6291E-5412-716B-46B6-D61A2D3E511B}"/>
              </a:ext>
            </a:extLst>
          </p:cNvPr>
          <p:cNvSpPr txBox="1"/>
          <p:nvPr/>
        </p:nvSpPr>
        <p:spPr>
          <a:xfrm>
            <a:off x="990600" y="121920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on a computer is </a:t>
            </a:r>
            <a:r>
              <a:rPr lang="en-US" b="1" dirty="0"/>
              <a:t>zeros</a:t>
            </a:r>
            <a:r>
              <a:rPr lang="en-US" dirty="0"/>
              <a:t> and </a:t>
            </a:r>
            <a:r>
              <a:rPr lang="en-US" b="1" dirty="0"/>
              <a:t>ones</a:t>
            </a:r>
          </a:p>
        </p:txBody>
      </p:sp>
      <p:pic>
        <p:nvPicPr>
          <p:cNvPr id="15362" name="Picture 2" descr="8 Surprising Facts About Capybaras">
            <a:extLst>
              <a:ext uri="{FF2B5EF4-FFF2-40B4-BE49-F238E27FC236}">
                <a16:creationId xmlns:a16="http://schemas.microsoft.com/office/drawing/2014/main" id="{E775A2B8-0065-4793-18BF-330DCC36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1719262" cy="11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C3B5ABA-AAFB-0721-5A51-E148B2CE7856}"/>
              </a:ext>
            </a:extLst>
          </p:cNvPr>
          <p:cNvSpPr/>
          <p:nvPr/>
        </p:nvSpPr>
        <p:spPr>
          <a:xfrm>
            <a:off x="2971800" y="2209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B0EC0-5E56-B312-1BD0-07A2D1152164}"/>
              </a:ext>
            </a:extLst>
          </p:cNvPr>
          <p:cNvSpPr txBox="1"/>
          <p:nvPr/>
        </p:nvSpPr>
        <p:spPr>
          <a:xfrm>
            <a:off x="3372021" y="1685463"/>
            <a:ext cx="24383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01010101010100101111010101001000010111001000101010101100101010101011111010010010101010100101010101100101010110101001010101010101010101001010101010101010100101010101010101011010010101010100101…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633AC-E9C6-A275-F825-8923C7786C22}"/>
              </a:ext>
            </a:extLst>
          </p:cNvPr>
          <p:cNvSpPr txBox="1"/>
          <p:nvPr/>
        </p:nvSpPr>
        <p:spPr>
          <a:xfrm>
            <a:off x="6553200" y="195476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 world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A2B7C-EE16-723A-1BD9-1CFA07ABAE7A}"/>
              </a:ext>
            </a:extLst>
          </p:cNvPr>
          <p:cNvSpPr txBox="1"/>
          <p:nvPr/>
        </p:nvSpPr>
        <p:spPr>
          <a:xfrm>
            <a:off x="8534400" y="1854739"/>
            <a:ext cx="26000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01101000 01100101 01101100 01101100 01101111 00100000 01110111 01101111 01110010 01101100 01100100 00001010</a:t>
            </a:r>
          </a:p>
          <a:p>
            <a:endParaRPr lang="en-US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27DBCEF-DCA1-8091-9381-838BB078828B}"/>
              </a:ext>
            </a:extLst>
          </p:cNvPr>
          <p:cNvSpPr/>
          <p:nvPr/>
        </p:nvSpPr>
        <p:spPr>
          <a:xfrm>
            <a:off x="7969855" y="199240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 descr="XOR Gate - Logic Gates Tutorial">
            <a:extLst>
              <a:ext uri="{FF2B5EF4-FFF2-40B4-BE49-F238E27FC236}">
                <a16:creationId xmlns:a16="http://schemas.microsoft.com/office/drawing/2014/main" id="{48A318E3-AA3B-1ADD-0D6C-92A5632B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48729"/>
            <a:ext cx="2485095" cy="29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4576F2-7876-DE43-2460-1BA3DB4607E4}"/>
              </a:ext>
            </a:extLst>
          </p:cNvPr>
          <p:cNvSpPr txBox="1"/>
          <p:nvPr/>
        </p:nvSpPr>
        <p:spPr>
          <a:xfrm>
            <a:off x="3504270" y="4668249"/>
            <a:ext cx="1231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0 = 1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0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1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1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1 = 1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2B187-DC3F-999A-DC9B-19436C4D01CA}"/>
              </a:ext>
            </a:extLst>
          </p:cNvPr>
          <p:cNvSpPr txBox="1"/>
          <p:nvPr/>
        </p:nvSpPr>
        <p:spPr>
          <a:xfrm>
            <a:off x="6705600" y="299111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0001 1010 0011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1DBA9-32DA-071B-6716-7D0EEB1CC11F}"/>
              </a:ext>
            </a:extLst>
          </p:cNvPr>
          <p:cNvSpPr txBox="1"/>
          <p:nvPr/>
        </p:nvSpPr>
        <p:spPr>
          <a:xfrm>
            <a:off x="6705600" y="347910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1100 1100 0101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963F3-7799-3F9B-EEA4-126D8BD349CA}"/>
              </a:ext>
            </a:extLst>
          </p:cNvPr>
          <p:cNvSpPr txBox="1"/>
          <p:nvPr/>
        </p:nvSpPr>
        <p:spPr>
          <a:xfrm>
            <a:off x="6331456" y="3377269"/>
            <a:ext cx="6119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14:cNvPr>
              <p14:cNvContentPartPr/>
              <p14:nvPr/>
            </p14:nvContentPartPr>
            <p14:xfrm>
              <a:off x="6368926" y="4131088"/>
              <a:ext cx="4473000" cy="139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1286" y="4113448"/>
                <a:ext cx="4508640" cy="1753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8ED659D-716B-CD04-013B-EA40B3449BAD}"/>
              </a:ext>
            </a:extLst>
          </p:cNvPr>
          <p:cNvSpPr txBox="1"/>
          <p:nvPr/>
        </p:nvSpPr>
        <p:spPr>
          <a:xfrm>
            <a:off x="6664930" y="4174889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1101 0110 0110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D0E50A-9312-80D6-54E2-3E60556534AF}"/>
              </a:ext>
            </a:extLst>
          </p:cNvPr>
          <p:cNvSpPr txBox="1"/>
          <p:nvPr/>
        </p:nvSpPr>
        <p:spPr>
          <a:xfrm>
            <a:off x="5100084" y="312257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999F6-0D90-4B26-8194-92A2294F990F}"/>
              </a:ext>
            </a:extLst>
          </p:cNvPr>
          <p:cNvSpPr txBox="1"/>
          <p:nvPr/>
        </p:nvSpPr>
        <p:spPr>
          <a:xfrm>
            <a:off x="5487254" y="3679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1CA8D-21CF-5EEF-9998-B226AE372DB7}"/>
              </a:ext>
            </a:extLst>
          </p:cNvPr>
          <p:cNvSpPr txBox="1"/>
          <p:nvPr/>
        </p:nvSpPr>
        <p:spPr>
          <a:xfrm>
            <a:off x="4965787" y="43843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Ciphertext: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0B8D5-2E48-E5F8-DC6E-FB19A2400CE1}"/>
              </a:ext>
            </a:extLst>
          </p:cNvPr>
          <p:cNvSpPr txBox="1"/>
          <p:nvPr/>
        </p:nvSpPr>
        <p:spPr>
          <a:xfrm>
            <a:off x="7086600" y="5234915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How to get original message?</a:t>
            </a:r>
          </a:p>
        </p:txBody>
      </p:sp>
    </p:spTree>
    <p:extLst>
      <p:ext uri="{BB962C8B-B14F-4D97-AF65-F5344CB8AC3E}">
        <p14:creationId xmlns:p14="http://schemas.microsoft.com/office/powerpoint/2010/main" val="212494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B4D79-FEFE-A3DB-CCA6-452BA2CE97DC}"/>
              </a:ext>
            </a:extLst>
          </p:cNvPr>
          <p:cNvSpPr txBox="1"/>
          <p:nvPr/>
        </p:nvSpPr>
        <p:spPr>
          <a:xfrm>
            <a:off x="304800" y="228600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Review the XOR operator: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6291E-5412-716B-46B6-D61A2D3E511B}"/>
              </a:ext>
            </a:extLst>
          </p:cNvPr>
          <p:cNvSpPr txBox="1"/>
          <p:nvPr/>
        </p:nvSpPr>
        <p:spPr>
          <a:xfrm>
            <a:off x="990600" y="121920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on a computer is </a:t>
            </a:r>
            <a:r>
              <a:rPr lang="en-US" b="1" dirty="0"/>
              <a:t>zeros</a:t>
            </a:r>
            <a:r>
              <a:rPr lang="en-US" dirty="0"/>
              <a:t> and </a:t>
            </a:r>
            <a:r>
              <a:rPr lang="en-US" b="1" dirty="0"/>
              <a:t>ones</a:t>
            </a:r>
          </a:p>
        </p:txBody>
      </p:sp>
      <p:pic>
        <p:nvPicPr>
          <p:cNvPr id="15362" name="Picture 2" descr="8 Surprising Facts About Capybaras">
            <a:extLst>
              <a:ext uri="{FF2B5EF4-FFF2-40B4-BE49-F238E27FC236}">
                <a16:creationId xmlns:a16="http://schemas.microsoft.com/office/drawing/2014/main" id="{E775A2B8-0065-4793-18BF-330DCC36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1719262" cy="11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C3B5ABA-AAFB-0721-5A51-E148B2CE7856}"/>
              </a:ext>
            </a:extLst>
          </p:cNvPr>
          <p:cNvSpPr/>
          <p:nvPr/>
        </p:nvSpPr>
        <p:spPr>
          <a:xfrm>
            <a:off x="2971800" y="2209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B0EC0-5E56-B312-1BD0-07A2D1152164}"/>
              </a:ext>
            </a:extLst>
          </p:cNvPr>
          <p:cNvSpPr txBox="1"/>
          <p:nvPr/>
        </p:nvSpPr>
        <p:spPr>
          <a:xfrm>
            <a:off x="3372021" y="1685463"/>
            <a:ext cx="24383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01010101010100101111010101001000010111001000101010101100101010101011111010010010101010100101010101100101010110101001010101010101010101001010101010101010100101010101010101011010010101010100101…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633AC-E9C6-A275-F825-8923C7786C22}"/>
              </a:ext>
            </a:extLst>
          </p:cNvPr>
          <p:cNvSpPr txBox="1"/>
          <p:nvPr/>
        </p:nvSpPr>
        <p:spPr>
          <a:xfrm>
            <a:off x="6553200" y="195476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 world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A2B7C-EE16-723A-1BD9-1CFA07ABAE7A}"/>
              </a:ext>
            </a:extLst>
          </p:cNvPr>
          <p:cNvSpPr txBox="1"/>
          <p:nvPr/>
        </p:nvSpPr>
        <p:spPr>
          <a:xfrm>
            <a:off x="8534400" y="1854739"/>
            <a:ext cx="26000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01101000 01100101 01101100 01101100 01101111 00100000 01110111 01101111 01110010 01101100 01100100 00001010</a:t>
            </a:r>
          </a:p>
          <a:p>
            <a:endParaRPr lang="en-US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27DBCEF-DCA1-8091-9381-838BB078828B}"/>
              </a:ext>
            </a:extLst>
          </p:cNvPr>
          <p:cNvSpPr/>
          <p:nvPr/>
        </p:nvSpPr>
        <p:spPr>
          <a:xfrm>
            <a:off x="7969855" y="199240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 descr="XOR Gate - Logic Gates Tutorial">
            <a:extLst>
              <a:ext uri="{FF2B5EF4-FFF2-40B4-BE49-F238E27FC236}">
                <a16:creationId xmlns:a16="http://schemas.microsoft.com/office/drawing/2014/main" id="{48A318E3-AA3B-1ADD-0D6C-92A5632B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48729"/>
            <a:ext cx="2485095" cy="29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4576F2-7876-DE43-2460-1BA3DB4607E4}"/>
              </a:ext>
            </a:extLst>
          </p:cNvPr>
          <p:cNvSpPr txBox="1"/>
          <p:nvPr/>
        </p:nvSpPr>
        <p:spPr>
          <a:xfrm>
            <a:off x="3504270" y="4668249"/>
            <a:ext cx="1231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0 = 1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0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1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1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1 </a:t>
            </a:r>
            <a:r>
              <a:rPr lang="en-US" b="1">
                <a:solidFill>
                  <a:srgbClr val="202124"/>
                </a:solidFill>
                <a:latin typeface="Roboto" panose="02000000000000000000" pitchFamily="2" charset="0"/>
              </a:rPr>
              <a:t>= 1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2B187-DC3F-999A-DC9B-19436C4D01CA}"/>
              </a:ext>
            </a:extLst>
          </p:cNvPr>
          <p:cNvSpPr txBox="1"/>
          <p:nvPr/>
        </p:nvSpPr>
        <p:spPr>
          <a:xfrm>
            <a:off x="6705600" y="299111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0001 1010 0011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1DBA9-32DA-071B-6716-7D0EEB1CC11F}"/>
              </a:ext>
            </a:extLst>
          </p:cNvPr>
          <p:cNvSpPr txBox="1"/>
          <p:nvPr/>
        </p:nvSpPr>
        <p:spPr>
          <a:xfrm>
            <a:off x="6705600" y="347910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1100 1100 0101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963F3-7799-3F9B-EEA4-126D8BD349CA}"/>
              </a:ext>
            </a:extLst>
          </p:cNvPr>
          <p:cNvSpPr txBox="1"/>
          <p:nvPr/>
        </p:nvSpPr>
        <p:spPr>
          <a:xfrm>
            <a:off x="6368926" y="3378896"/>
            <a:ext cx="6119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14:cNvPr>
              <p14:cNvContentPartPr/>
              <p14:nvPr/>
            </p14:nvContentPartPr>
            <p14:xfrm>
              <a:off x="6368926" y="4131088"/>
              <a:ext cx="4473000" cy="139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0926" y="4113041"/>
                <a:ext cx="4508640" cy="175412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8ED659D-716B-CD04-013B-EA40B3449BAD}"/>
              </a:ext>
            </a:extLst>
          </p:cNvPr>
          <p:cNvSpPr txBox="1"/>
          <p:nvPr/>
        </p:nvSpPr>
        <p:spPr>
          <a:xfrm>
            <a:off x="6664930" y="4174889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1101 0110 0110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D0E50A-9312-80D6-54E2-3E60556534AF}"/>
              </a:ext>
            </a:extLst>
          </p:cNvPr>
          <p:cNvSpPr txBox="1"/>
          <p:nvPr/>
        </p:nvSpPr>
        <p:spPr>
          <a:xfrm>
            <a:off x="5100084" y="312257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999F6-0D90-4B26-8194-92A2294F990F}"/>
              </a:ext>
            </a:extLst>
          </p:cNvPr>
          <p:cNvSpPr txBox="1"/>
          <p:nvPr/>
        </p:nvSpPr>
        <p:spPr>
          <a:xfrm>
            <a:off x="5487254" y="3679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1CA8D-21CF-5EEF-9998-B226AE372DB7}"/>
              </a:ext>
            </a:extLst>
          </p:cNvPr>
          <p:cNvSpPr txBox="1"/>
          <p:nvPr/>
        </p:nvSpPr>
        <p:spPr>
          <a:xfrm>
            <a:off x="4965787" y="43843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Ciphertext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37B9C-5EA3-BBDE-365B-007E0F0610ED}"/>
              </a:ext>
            </a:extLst>
          </p:cNvPr>
          <p:cNvSpPr txBox="1"/>
          <p:nvPr/>
        </p:nvSpPr>
        <p:spPr>
          <a:xfrm>
            <a:off x="6685265" y="4747261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1100 1100 0101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8BD98-E247-0757-2569-D6911869E6CD}"/>
              </a:ext>
            </a:extLst>
          </p:cNvPr>
          <p:cNvSpPr txBox="1"/>
          <p:nvPr/>
        </p:nvSpPr>
        <p:spPr>
          <a:xfrm>
            <a:off x="6285024" y="4550928"/>
            <a:ext cx="6119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79A998-81A8-66DB-7F15-8A7C7525E7A2}"/>
                  </a:ext>
                </a:extLst>
              </p14:cNvPr>
              <p14:cNvContentPartPr/>
              <p14:nvPr/>
            </p14:nvContentPartPr>
            <p14:xfrm>
              <a:off x="6457350" y="5456790"/>
              <a:ext cx="4649760" cy="97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79A998-81A8-66DB-7F15-8A7C7525E7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48350" y="5447790"/>
                <a:ext cx="4667400" cy="1152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A850CC4-36E7-3E24-7699-B37BD1834B63}"/>
              </a:ext>
            </a:extLst>
          </p:cNvPr>
          <p:cNvSpPr txBox="1"/>
          <p:nvPr/>
        </p:nvSpPr>
        <p:spPr>
          <a:xfrm>
            <a:off x="6636355" y="5470316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0001 1010 0011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F02FC-BCF9-D567-048A-6F1137FAED55}"/>
              </a:ext>
            </a:extLst>
          </p:cNvPr>
          <p:cNvSpPr txBox="1"/>
          <p:nvPr/>
        </p:nvSpPr>
        <p:spPr>
          <a:xfrm>
            <a:off x="5100084" y="5675381"/>
            <a:ext cx="164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 with the key again!</a:t>
            </a:r>
          </a:p>
        </p:txBody>
      </p:sp>
    </p:spTree>
    <p:extLst>
      <p:ext uri="{BB962C8B-B14F-4D97-AF65-F5344CB8AC3E}">
        <p14:creationId xmlns:p14="http://schemas.microsoft.com/office/powerpoint/2010/main" val="2741444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B4D79-FEFE-A3DB-CCA6-452BA2CE97DC}"/>
              </a:ext>
            </a:extLst>
          </p:cNvPr>
          <p:cNvSpPr txBox="1"/>
          <p:nvPr/>
        </p:nvSpPr>
        <p:spPr>
          <a:xfrm>
            <a:off x="304800" y="228600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 Cipher</a:t>
            </a:r>
          </a:p>
        </p:txBody>
      </p:sp>
      <p:pic>
        <p:nvPicPr>
          <p:cNvPr id="16386" name="Picture 2" descr="Advanced Encryption Standard (AES) - GeeksforGeeks">
            <a:extLst>
              <a:ext uri="{FF2B5EF4-FFF2-40B4-BE49-F238E27FC236}">
                <a16:creationId xmlns:a16="http://schemas.microsoft.com/office/drawing/2014/main" id="{239B6B33-9890-8DC2-B748-35BDCB311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1148358"/>
            <a:ext cx="5053012" cy="3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EF800E-D629-077D-ED75-7BD8CF1ECD60}"/>
              </a:ext>
            </a:extLst>
          </p:cNvPr>
          <p:cNvSpPr txBox="1"/>
          <p:nvPr/>
        </p:nvSpPr>
        <p:spPr>
          <a:xfrm>
            <a:off x="8047211" y="38635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AES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539F4E-8A07-8851-D08C-310E67F40F5C}"/>
              </a:ext>
            </a:extLst>
          </p:cNvPr>
          <p:cNvSpPr txBox="1"/>
          <p:nvPr/>
        </p:nvSpPr>
        <p:spPr>
          <a:xfrm>
            <a:off x="7530403" y="4905040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possible key sizes, 128, 192, 256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0D517-A080-5041-3881-6D20A6F2A6DD}"/>
              </a:ext>
            </a:extLst>
          </p:cNvPr>
          <p:cNvSpPr txBox="1"/>
          <p:nvPr/>
        </p:nvSpPr>
        <p:spPr>
          <a:xfrm>
            <a:off x="1524000" y="1447800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Hello there world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D4238-3B2C-8818-C33C-25B45C828EF7}"/>
              </a:ext>
            </a:extLst>
          </p:cNvPr>
          <p:cNvSpPr txBox="1"/>
          <p:nvPr/>
        </p:nvSpPr>
        <p:spPr>
          <a:xfrm>
            <a:off x="1495425" y="2091739"/>
            <a:ext cx="42481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01101000 01100101 01101100 01101100 01101111 00100000 01110100 01101000 01100101 01110010 01100101 00100000 01110111 01101111 01110010 01101100 01100100 00001010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B6565-9D6C-726F-6F4D-825FAD5719AA}"/>
              </a:ext>
            </a:extLst>
          </p:cNvPr>
          <p:cNvSpPr/>
          <p:nvPr/>
        </p:nvSpPr>
        <p:spPr>
          <a:xfrm>
            <a:off x="1543050" y="20917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E9D2DE-CBC2-A7B3-6EF3-2303058D5486}"/>
              </a:ext>
            </a:extLst>
          </p:cNvPr>
          <p:cNvSpPr/>
          <p:nvPr/>
        </p:nvSpPr>
        <p:spPr>
          <a:xfrm>
            <a:off x="2638425" y="20917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D6430A-20DB-D794-E781-F33AD2F2C97E}"/>
              </a:ext>
            </a:extLst>
          </p:cNvPr>
          <p:cNvSpPr/>
          <p:nvPr/>
        </p:nvSpPr>
        <p:spPr>
          <a:xfrm>
            <a:off x="3733800" y="20917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6C85E-0904-4DE2-84E7-668B2ED5C2F6}"/>
              </a:ext>
            </a:extLst>
          </p:cNvPr>
          <p:cNvSpPr txBox="1"/>
          <p:nvPr/>
        </p:nvSpPr>
        <p:spPr>
          <a:xfrm>
            <a:off x="1620095" y="38576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DE7780-4282-3D1A-58AF-497CCB72C93E}"/>
              </a:ext>
            </a:extLst>
          </p:cNvPr>
          <p:cNvSpPr txBox="1"/>
          <p:nvPr/>
        </p:nvSpPr>
        <p:spPr>
          <a:xfrm>
            <a:off x="2731465" y="3869401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E7709C-3A6B-7C0A-92A2-D2FBA0BC0FB7}"/>
              </a:ext>
            </a:extLst>
          </p:cNvPr>
          <p:cNvSpPr txBox="1"/>
          <p:nvPr/>
        </p:nvSpPr>
        <p:spPr>
          <a:xfrm>
            <a:off x="3810000" y="3831301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Block 3</a:t>
            </a:r>
          </a:p>
        </p:txBody>
      </p:sp>
      <p:pic>
        <p:nvPicPr>
          <p:cNvPr id="42" name="Graphic 41" descr="Key outline">
            <a:extLst>
              <a:ext uri="{FF2B5EF4-FFF2-40B4-BE49-F238E27FC236}">
                <a16:creationId xmlns:a16="http://schemas.microsoft.com/office/drawing/2014/main" id="{B1FBC7CD-37FC-6D53-5527-BA0540BC6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5125" y="4458460"/>
            <a:ext cx="891221" cy="891221"/>
          </a:xfrm>
          <a:prstGeom prst="rect">
            <a:avLst/>
          </a:prstGeom>
        </p:spPr>
      </p:pic>
      <p:pic>
        <p:nvPicPr>
          <p:cNvPr id="43" name="Graphic 42" descr="Key outline">
            <a:extLst>
              <a:ext uri="{FF2B5EF4-FFF2-40B4-BE49-F238E27FC236}">
                <a16:creationId xmlns:a16="http://schemas.microsoft.com/office/drawing/2014/main" id="{891E7558-92D4-6CBD-4B16-5083A4EC5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4651" y="4486830"/>
            <a:ext cx="940099" cy="940099"/>
          </a:xfrm>
          <a:prstGeom prst="rect">
            <a:avLst/>
          </a:prstGeom>
        </p:spPr>
      </p:pic>
      <p:pic>
        <p:nvPicPr>
          <p:cNvPr id="44" name="Graphic 43" descr="Key outline">
            <a:extLst>
              <a:ext uri="{FF2B5EF4-FFF2-40B4-BE49-F238E27FC236}">
                <a16:creationId xmlns:a16="http://schemas.microsoft.com/office/drawing/2014/main" id="{42F3B319-84C6-E299-54C3-EBEEC2D8A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6737" y="4535971"/>
            <a:ext cx="940099" cy="9400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ECCDCE5-3553-4220-45E0-E74251667E73}"/>
              </a:ext>
            </a:extLst>
          </p:cNvPr>
          <p:cNvSpPr txBox="1"/>
          <p:nvPr/>
        </p:nvSpPr>
        <p:spPr>
          <a:xfrm>
            <a:off x="1856930" y="4250272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65BA18-37F9-F7CC-3BD3-BB2EC43E534D}"/>
              </a:ext>
            </a:extLst>
          </p:cNvPr>
          <p:cNvSpPr txBox="1"/>
          <p:nvPr/>
        </p:nvSpPr>
        <p:spPr>
          <a:xfrm>
            <a:off x="2938019" y="4250272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7806-DD47-CD2B-D22B-BB003FEDE08E}"/>
              </a:ext>
            </a:extLst>
          </p:cNvPr>
          <p:cNvSpPr txBox="1"/>
          <p:nvPr/>
        </p:nvSpPr>
        <p:spPr>
          <a:xfrm>
            <a:off x="4045617" y="4297634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1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CA88D2-AF35-6216-D7E4-5572AF3B6B36}"/>
              </a:ext>
            </a:extLst>
          </p:cNvPr>
          <p:cNvSpPr/>
          <p:nvPr/>
        </p:nvSpPr>
        <p:spPr>
          <a:xfrm>
            <a:off x="1620095" y="5372049"/>
            <a:ext cx="101833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1C92B0-5098-2CEB-D01D-9F8E2181F513}"/>
              </a:ext>
            </a:extLst>
          </p:cNvPr>
          <p:cNvSpPr/>
          <p:nvPr/>
        </p:nvSpPr>
        <p:spPr>
          <a:xfrm>
            <a:off x="2644650" y="5367553"/>
            <a:ext cx="116535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11194E-D98C-259C-857A-5E28A7D2BE7A}"/>
              </a:ext>
            </a:extLst>
          </p:cNvPr>
          <p:cNvSpPr/>
          <p:nvPr/>
        </p:nvSpPr>
        <p:spPr>
          <a:xfrm>
            <a:off x="3810000" y="5367553"/>
            <a:ext cx="116535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68D36-51DB-BA30-04E4-D41FC7EE0E3E}"/>
              </a:ext>
            </a:extLst>
          </p:cNvPr>
          <p:cNvSpPr txBox="1"/>
          <p:nvPr/>
        </p:nvSpPr>
        <p:spPr>
          <a:xfrm>
            <a:off x="2599478" y="56538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8222E8-2706-4E98-F425-3C2EE97F60D7}"/>
              </a:ext>
            </a:extLst>
          </p:cNvPr>
          <p:cNvSpPr txBox="1"/>
          <p:nvPr/>
        </p:nvSpPr>
        <p:spPr>
          <a:xfrm>
            <a:off x="304800" y="785072"/>
            <a:ext cx="748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in messages into fixed sized blocks, encrypt each block separately</a:t>
            </a:r>
          </a:p>
        </p:txBody>
      </p:sp>
    </p:spTree>
    <p:extLst>
      <p:ext uri="{BB962C8B-B14F-4D97-AF65-F5344CB8AC3E}">
        <p14:creationId xmlns:p14="http://schemas.microsoft.com/office/powerpoint/2010/main" val="2847234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7410" name="Picture 2" descr="Block cipher mode of operation - Wikipedia">
            <a:extLst>
              <a:ext uri="{FF2B5EF4-FFF2-40B4-BE49-F238E27FC236}">
                <a16:creationId xmlns:a16="http://schemas.microsoft.com/office/drawing/2014/main" id="{5D048B04-F8CF-68E8-3DF7-9765DA72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9372600" cy="377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381000" y="135768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ECB</a:t>
            </a:r>
          </a:p>
        </p:txBody>
      </p:sp>
    </p:spTree>
    <p:extLst>
      <p:ext uri="{BB962C8B-B14F-4D97-AF65-F5344CB8AC3E}">
        <p14:creationId xmlns:p14="http://schemas.microsoft.com/office/powerpoint/2010/main" val="127841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5146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Crypto Roadmap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4CC45-A39A-DC22-53A0-EDFDBB4DCE9A}"/>
              </a:ext>
            </a:extLst>
          </p:cNvPr>
          <p:cNvSpPr txBox="1"/>
          <p:nvPr/>
        </p:nvSpPr>
        <p:spPr>
          <a:xfrm>
            <a:off x="685800" y="1524000"/>
            <a:ext cx="702628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Secret-Key Encryption (</a:t>
            </a:r>
            <a:r>
              <a:rPr lang="en-US" sz="2000" dirty="0" err="1"/>
              <a:t>a.k.a</a:t>
            </a:r>
            <a:r>
              <a:rPr lang="en-US" sz="2000" dirty="0"/>
              <a:t> Symmetric Key Encryption)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Cryptographic Hash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Public-Key Encryption (</a:t>
            </a:r>
            <a:r>
              <a:rPr lang="en-US" sz="2000" dirty="0" err="1"/>
              <a:t>a.k.a</a:t>
            </a:r>
            <a:r>
              <a:rPr lang="en-US" sz="2000" dirty="0"/>
              <a:t> Asymmetric Key Encryption)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1" name="Graphic 30" descr="Key outline">
            <a:extLst>
              <a:ext uri="{FF2B5EF4-FFF2-40B4-BE49-F238E27FC236}">
                <a16:creationId xmlns:a16="http://schemas.microsoft.com/office/drawing/2014/main" id="{04F9A6C7-4865-5028-5346-D767978B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6200" y="1066800"/>
            <a:ext cx="1295400" cy="1295400"/>
          </a:xfrm>
          <a:prstGeom prst="rect">
            <a:avLst/>
          </a:prstGeom>
        </p:spPr>
      </p:pic>
      <p:pic>
        <p:nvPicPr>
          <p:cNvPr id="32" name="Graphic 31" descr="Key outline">
            <a:extLst>
              <a:ext uri="{FF2B5EF4-FFF2-40B4-BE49-F238E27FC236}">
                <a16:creationId xmlns:a16="http://schemas.microsoft.com/office/drawing/2014/main" id="{56DF759A-063A-F3C0-85DF-165BB1803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7000" y="1066800"/>
            <a:ext cx="1295400" cy="1295400"/>
          </a:xfrm>
          <a:prstGeom prst="rect">
            <a:avLst/>
          </a:prstGeom>
        </p:spPr>
      </p:pic>
      <p:pic>
        <p:nvPicPr>
          <p:cNvPr id="33" name="Graphic 32" descr="Key outline">
            <a:extLst>
              <a:ext uri="{FF2B5EF4-FFF2-40B4-BE49-F238E27FC236}">
                <a16:creationId xmlns:a16="http://schemas.microsoft.com/office/drawing/2014/main" id="{08D9108E-3403-E5CD-78A9-270B02EFE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3800" y="3581400"/>
            <a:ext cx="1120070" cy="1120070"/>
          </a:xfrm>
          <a:prstGeom prst="rect">
            <a:avLst/>
          </a:prstGeom>
        </p:spPr>
      </p:pic>
      <p:pic>
        <p:nvPicPr>
          <p:cNvPr id="34" name="Graphic 33" descr="Key outline">
            <a:extLst>
              <a:ext uri="{FF2B5EF4-FFF2-40B4-BE49-F238E27FC236}">
                <a16:creationId xmlns:a16="http://schemas.microsoft.com/office/drawing/2014/main" id="{567612F4-6D66-DF00-DDD4-E5D54FD3F3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4800" y="4133158"/>
            <a:ext cx="1120070" cy="1120070"/>
          </a:xfrm>
          <a:prstGeom prst="rect">
            <a:avLst/>
          </a:prstGeom>
        </p:spPr>
      </p:pic>
      <p:pic>
        <p:nvPicPr>
          <p:cNvPr id="35" name="Graphic 34" descr="Key outline">
            <a:extLst>
              <a:ext uri="{FF2B5EF4-FFF2-40B4-BE49-F238E27FC236}">
                <a16:creationId xmlns:a16="http://schemas.microsoft.com/office/drawing/2014/main" id="{918E8770-BC73-64FF-47E6-5C0AD7BF2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63200" y="3580494"/>
            <a:ext cx="1120070" cy="1120070"/>
          </a:xfrm>
          <a:prstGeom prst="rect">
            <a:avLst/>
          </a:prstGeom>
        </p:spPr>
      </p:pic>
      <p:pic>
        <p:nvPicPr>
          <p:cNvPr id="36" name="Graphic 35" descr="Key outline">
            <a:extLst>
              <a:ext uri="{FF2B5EF4-FFF2-40B4-BE49-F238E27FC236}">
                <a16:creationId xmlns:a16="http://schemas.microsoft.com/office/drawing/2014/main" id="{678CC5BD-E8BC-EC76-45AA-B70995FB10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96600" y="4114800"/>
            <a:ext cx="1120070" cy="1120070"/>
          </a:xfrm>
          <a:prstGeom prst="rect">
            <a:avLst/>
          </a:prstGeom>
        </p:spPr>
      </p:pic>
      <p:pic>
        <p:nvPicPr>
          <p:cNvPr id="2050" name="Picture 2" descr="Cryptographic Hashes and Bitcoin - Manning">
            <a:extLst>
              <a:ext uri="{FF2B5EF4-FFF2-40B4-BE49-F238E27FC236}">
                <a16:creationId xmlns:a16="http://schemas.microsoft.com/office/drawing/2014/main" id="{816E5617-F5EE-340F-11DE-FD17F65E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6" y="2354829"/>
            <a:ext cx="2886075" cy="10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5091FD-03A5-561D-3925-80B189FA45D9}"/>
              </a:ext>
            </a:extLst>
          </p:cNvPr>
          <p:cNvSpPr txBox="1"/>
          <p:nvPr/>
        </p:nvSpPr>
        <p:spPr>
          <a:xfrm>
            <a:off x="228600" y="5910450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Sorry to the people that are in CSCI 476, CSCI 466 </a:t>
            </a:r>
            <a:r>
              <a:rPr lang="en-US" i="1" dirty="0"/>
              <a:t>and </a:t>
            </a:r>
            <a:r>
              <a:rPr lang="en-US" dirty="0"/>
              <a:t>CSCI 460</a:t>
            </a:r>
          </a:p>
        </p:txBody>
      </p:sp>
    </p:spTree>
    <p:extLst>
      <p:ext uri="{BB962C8B-B14F-4D97-AF65-F5344CB8AC3E}">
        <p14:creationId xmlns:p14="http://schemas.microsoft.com/office/powerpoint/2010/main" val="302472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ABA7-5E22-3453-7B74-086659D72A61}"/>
              </a:ext>
            </a:extLst>
          </p:cNvPr>
          <p:cNvSpPr txBox="1"/>
          <p:nvPr/>
        </p:nvSpPr>
        <p:spPr>
          <a:xfrm>
            <a:off x="6276983" y="133884"/>
            <a:ext cx="603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protection of information and information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BC1B9-80C4-84A1-BBCA-E6269619F709}"/>
              </a:ext>
            </a:extLst>
          </p:cNvPr>
          <p:cNvSpPr txBox="1"/>
          <p:nvPr/>
        </p:nvSpPr>
        <p:spPr>
          <a:xfrm>
            <a:off x="304800" y="914400"/>
            <a:ext cx="726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Cryptography</a:t>
            </a:r>
            <a:r>
              <a:rPr lang="en-US" sz="2400" dirty="0"/>
              <a:t> is the practice and study of techniques for securing communications and data in the presence of adversaries</a:t>
            </a:r>
          </a:p>
        </p:txBody>
      </p:sp>
      <p:pic>
        <p:nvPicPr>
          <p:cNvPr id="3074" name="Picture 2" descr="4): Shows Cryptography Tree. | Download Scientific Diagram">
            <a:extLst>
              <a:ext uri="{FF2B5EF4-FFF2-40B4-BE49-F238E27FC236}">
                <a16:creationId xmlns:a16="http://schemas.microsoft.com/office/drawing/2014/main" id="{02A62D75-9818-7359-9064-016C3987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67" y="2555694"/>
            <a:ext cx="6819193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97CB4-5934-076A-6EFE-713949E89814}"/>
              </a:ext>
            </a:extLst>
          </p:cNvPr>
          <p:cNvSpPr txBox="1"/>
          <p:nvPr/>
        </p:nvSpPr>
        <p:spPr>
          <a:xfrm rot="2377596">
            <a:off x="7604396" y="2963584"/>
            <a:ext cx="3813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There are many types of encryption</a:t>
            </a:r>
          </a:p>
        </p:txBody>
      </p:sp>
    </p:spTree>
    <p:extLst>
      <p:ext uri="{BB962C8B-B14F-4D97-AF65-F5344CB8AC3E}">
        <p14:creationId xmlns:p14="http://schemas.microsoft.com/office/powerpoint/2010/main" val="307998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3FE9D-4FD4-2276-FC2C-D4C5E3A1EF43}"/>
              </a:ext>
            </a:extLst>
          </p:cNvPr>
          <p:cNvSpPr txBox="1"/>
          <p:nvPr/>
        </p:nvSpPr>
        <p:spPr>
          <a:xfrm>
            <a:off x="4808212" y="29112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46225D-B4E0-327A-25A7-91826A2B8A0C}"/>
              </a:ext>
            </a:extLst>
          </p:cNvPr>
          <p:cNvSpPr/>
          <p:nvPr/>
        </p:nvSpPr>
        <p:spPr>
          <a:xfrm>
            <a:off x="7491427" y="740209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A6A8E7-CC46-10AF-A846-2E808B2BC0B8}"/>
              </a:ext>
            </a:extLst>
          </p:cNvPr>
          <p:cNvSpPr/>
          <p:nvPr/>
        </p:nvSpPr>
        <p:spPr>
          <a:xfrm>
            <a:off x="4315824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BC540-31B7-A773-1D35-1FA4FC316BC2}"/>
              </a:ext>
            </a:extLst>
          </p:cNvPr>
          <p:cNvSpPr txBox="1"/>
          <p:nvPr/>
        </p:nvSpPr>
        <p:spPr>
          <a:xfrm>
            <a:off x="3861463" y="1818325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a wire, wirelessly, via a Pidgeon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2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3FE9D-4FD4-2276-FC2C-D4C5E3A1EF43}"/>
              </a:ext>
            </a:extLst>
          </p:cNvPr>
          <p:cNvSpPr txBox="1"/>
          <p:nvPr/>
        </p:nvSpPr>
        <p:spPr>
          <a:xfrm>
            <a:off x="4808212" y="29112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46225D-B4E0-327A-25A7-91826A2B8A0C}"/>
              </a:ext>
            </a:extLst>
          </p:cNvPr>
          <p:cNvSpPr/>
          <p:nvPr/>
        </p:nvSpPr>
        <p:spPr>
          <a:xfrm>
            <a:off x="7491427" y="740209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A6A8E7-CC46-10AF-A846-2E808B2BC0B8}"/>
              </a:ext>
            </a:extLst>
          </p:cNvPr>
          <p:cNvSpPr/>
          <p:nvPr/>
        </p:nvSpPr>
        <p:spPr>
          <a:xfrm>
            <a:off x="4315824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46" y="32004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944B8-D51D-F4B1-721E-2E02C26F44E3}"/>
              </a:ext>
            </a:extLst>
          </p:cNvPr>
          <p:cNvSpPr txBox="1"/>
          <p:nvPr/>
        </p:nvSpPr>
        <p:spPr>
          <a:xfrm>
            <a:off x="609600" y="3634281"/>
            <a:ext cx="4347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Because our transmission medium is </a:t>
            </a:r>
            <a:r>
              <a:rPr lang="en-US" sz="2000" b="1" dirty="0"/>
              <a:t>shared</a:t>
            </a:r>
            <a:r>
              <a:rPr lang="en-US" sz="2000" dirty="0"/>
              <a:t>, there is a possible someone else could be eavesdropping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258762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3FE9D-4FD4-2276-FC2C-D4C5E3A1EF43}"/>
              </a:ext>
            </a:extLst>
          </p:cNvPr>
          <p:cNvSpPr txBox="1"/>
          <p:nvPr/>
        </p:nvSpPr>
        <p:spPr>
          <a:xfrm>
            <a:off x="4808212" y="29112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46225D-B4E0-327A-25A7-91826A2B8A0C}"/>
              </a:ext>
            </a:extLst>
          </p:cNvPr>
          <p:cNvSpPr/>
          <p:nvPr/>
        </p:nvSpPr>
        <p:spPr>
          <a:xfrm>
            <a:off x="7491427" y="740209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A6A8E7-CC46-10AF-A846-2E808B2BC0B8}"/>
              </a:ext>
            </a:extLst>
          </p:cNvPr>
          <p:cNvSpPr/>
          <p:nvPr/>
        </p:nvSpPr>
        <p:spPr>
          <a:xfrm>
            <a:off x="4315824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46" y="32004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944B8-D51D-F4B1-721E-2E02C26F44E3}"/>
              </a:ext>
            </a:extLst>
          </p:cNvPr>
          <p:cNvSpPr txBox="1"/>
          <p:nvPr/>
        </p:nvSpPr>
        <p:spPr>
          <a:xfrm>
            <a:off x="609600" y="3634281"/>
            <a:ext cx="4347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Because our transmission medium is </a:t>
            </a:r>
            <a:r>
              <a:rPr lang="en-US" sz="2000" b="1" dirty="0"/>
              <a:t>shared</a:t>
            </a:r>
            <a:r>
              <a:rPr lang="en-US" sz="2000" dirty="0"/>
              <a:t>, there is a possible someone else could be eavesdropping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E4DCA3-2D2B-9870-5D4B-E167D2324E64}"/>
              </a:ext>
            </a:extLst>
          </p:cNvPr>
          <p:cNvSpPr txBox="1"/>
          <p:nvPr/>
        </p:nvSpPr>
        <p:spPr>
          <a:xfrm>
            <a:off x="2916064" y="5430619"/>
            <a:ext cx="714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make sure Alice can receive our message securely, and our original message cannot be intercepted </a:t>
            </a:r>
          </a:p>
        </p:txBody>
      </p:sp>
    </p:spTree>
    <p:extLst>
      <p:ext uri="{BB962C8B-B14F-4D97-AF65-F5344CB8AC3E}">
        <p14:creationId xmlns:p14="http://schemas.microsoft.com/office/powerpoint/2010/main" val="203998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</p:spTree>
    <p:extLst>
      <p:ext uri="{BB962C8B-B14F-4D97-AF65-F5344CB8AC3E}">
        <p14:creationId xmlns:p14="http://schemas.microsoft.com/office/powerpoint/2010/main" val="289995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EF09B-752C-4669-CD5F-2CA60BA39A90}"/>
              </a:ext>
            </a:extLst>
          </p:cNvPr>
          <p:cNvSpPr txBox="1"/>
          <p:nvPr/>
        </p:nvSpPr>
        <p:spPr>
          <a:xfrm>
            <a:off x="228600" y="4549844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</a:t>
            </a:r>
            <a:r>
              <a:rPr lang="en-US" b="1" dirty="0"/>
              <a:t>encrypts</a:t>
            </a:r>
            <a:r>
              <a:rPr lang="en-US" dirty="0"/>
              <a:t> his message with a </a:t>
            </a:r>
            <a:r>
              <a:rPr lang="en-US" b="1" dirty="0"/>
              <a:t>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46660-D6BC-C59A-6F40-81E0F1D9E148}"/>
              </a:ext>
            </a:extLst>
          </p:cNvPr>
          <p:cNvSpPr txBox="1"/>
          <p:nvPr/>
        </p:nvSpPr>
        <p:spPr>
          <a:xfrm>
            <a:off x="260059" y="4995799"/>
            <a:ext cx="4095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114D0-C892-FFB3-4E2B-F2BE918C124B}"/>
              </a:ext>
            </a:extLst>
          </p:cNvPr>
          <p:cNvSpPr txBox="1"/>
          <p:nvPr/>
        </p:nvSpPr>
        <p:spPr>
          <a:xfrm flipH="1">
            <a:off x="4356053" y="561764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is a </a:t>
            </a:r>
            <a:r>
              <a:rPr lang="en-US" b="1" dirty="0">
                <a:solidFill>
                  <a:srgbClr val="FF0000"/>
                </a:solidFill>
              </a:rPr>
              <a:t>ciphertext</a:t>
            </a:r>
          </a:p>
        </p:txBody>
      </p:sp>
      <p:pic>
        <p:nvPicPr>
          <p:cNvPr id="11" name="Graphic 10" descr="Key outline">
            <a:extLst>
              <a:ext uri="{FF2B5EF4-FFF2-40B4-BE49-F238E27FC236}">
                <a16:creationId xmlns:a16="http://schemas.microsoft.com/office/drawing/2014/main" id="{DC8D5415-CFB3-9576-61EE-11645CAB09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3662" y="3406672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1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5577</TotalTime>
  <Words>1261</Words>
  <Application>Microsoft Office PowerPoint</Application>
  <PresentationFormat>Widescreen</PresentationFormat>
  <Paragraphs>189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Lucida Console</vt:lpstr>
      <vt:lpstr>Roboto</vt:lpstr>
      <vt:lpstr>Times New Roman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45</cp:revision>
  <dcterms:created xsi:type="dcterms:W3CDTF">2022-08-21T16:55:59Z</dcterms:created>
  <dcterms:modified xsi:type="dcterms:W3CDTF">2022-11-03T23:17:08Z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