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6"/>
  </p:notesMasterIdLst>
  <p:sldIdLst>
    <p:sldId id="256" r:id="rId2"/>
    <p:sldId id="351" r:id="rId3"/>
    <p:sldId id="352" r:id="rId4"/>
    <p:sldId id="353" r:id="rId5"/>
    <p:sldId id="354" r:id="rId6"/>
    <p:sldId id="355" r:id="rId7"/>
    <p:sldId id="356" r:id="rId8"/>
    <p:sldId id="357" r:id="rId9"/>
    <p:sldId id="358" r:id="rId10"/>
    <p:sldId id="359" r:id="rId11"/>
    <p:sldId id="360" r:id="rId12"/>
    <p:sldId id="361" r:id="rId13"/>
    <p:sldId id="362" r:id="rId14"/>
    <p:sldId id="363" r:id="rId15"/>
    <p:sldId id="364" r:id="rId16"/>
    <p:sldId id="365" r:id="rId17"/>
    <p:sldId id="366" r:id="rId18"/>
    <p:sldId id="367" r:id="rId19"/>
    <p:sldId id="368" r:id="rId20"/>
    <p:sldId id="369" r:id="rId21"/>
    <p:sldId id="370" r:id="rId22"/>
    <p:sldId id="371" r:id="rId23"/>
    <p:sldId id="372" r:id="rId24"/>
    <p:sldId id="379" r:id="rId25"/>
    <p:sldId id="373" r:id="rId26"/>
    <p:sldId id="374" r:id="rId27"/>
    <p:sldId id="375" r:id="rId28"/>
    <p:sldId id="376" r:id="rId29"/>
    <p:sldId id="377" r:id="rId30"/>
    <p:sldId id="378" r:id="rId31"/>
    <p:sldId id="380" r:id="rId32"/>
    <p:sldId id="381" r:id="rId33"/>
    <p:sldId id="382" r:id="rId34"/>
    <p:sldId id="383" r:id="rId35"/>
    <p:sldId id="384" r:id="rId36"/>
    <p:sldId id="385" r:id="rId37"/>
    <p:sldId id="386" r:id="rId38"/>
    <p:sldId id="387" r:id="rId39"/>
    <p:sldId id="388" r:id="rId40"/>
    <p:sldId id="389" r:id="rId41"/>
    <p:sldId id="390" r:id="rId42"/>
    <p:sldId id="391" r:id="rId43"/>
    <p:sldId id="393" r:id="rId44"/>
    <p:sldId id="392" r:id="rId45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B75FB"/>
    <a:srgbClr val="E9DF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09" autoAdjust="0"/>
    <p:restoredTop sz="96517" autoAdjust="0"/>
  </p:normalViewPr>
  <p:slideViewPr>
    <p:cSldViewPr>
      <p:cViewPr varScale="1">
        <p:scale>
          <a:sx n="114" d="100"/>
          <a:sy n="114" d="100"/>
        </p:scale>
        <p:origin x="252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4T07:38:53.56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1630 24575,'3'1'0,"0"-1"0,0 1 0,0 0 0,0 0 0,0 0 0,0 0 0,-1 0 0,1 1 0,0-1 0,-1 1 0,1 0 0,-1 0 0,0 0 0,1 0 0,-1 0 0,3 5 0,32 45 0,-30-40 0,32 62 0,-34-59 0,2-1 0,0 0 0,0 0 0,2-1 0,0 0 0,0 0 0,1-1 0,14 13 0,-20-22 0,0-1 0,0 1 0,0-1 0,0-1 0,0 1 0,1-1 0,-1 1 0,0-1 0,1 0 0,-1-1 0,1 1 0,-1-1 0,1 0 0,0 0 0,-1 0 0,1-1 0,-1 0 0,1 1 0,-1-2 0,7-1 0,7-4 0,0 0 0,0-1 0,26-17 0,321-239 0,-111 73 0,-66 69-145,283-135-1,227-48-144,-439 202 290,1168-487 0,-1344 554-1269,-20 10-5072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4T07:38:53.56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1630 24575,'3'1'0,"0"-1"0,0 1 0,0 0 0,0 0 0,0 0 0,0 0 0,-1 0 0,1 1 0,0-1 0,-1 1 0,1 0 0,-1 0 0,0 0 0,1 0 0,-1 0 0,3 5 0,32 45 0,-30-40 0,32 62 0,-34-59 0,2-1 0,0 0 0,0 0 0,2-1 0,0 0 0,0 0 0,1-1 0,14 13 0,-20-22 0,0-1 0,0 1 0,0-1 0,0-1 0,0 1 0,1-1 0,-1 1 0,0-1 0,1 0 0,-1-1 0,1 1 0,-1-1 0,1 0 0,0 0 0,-1 0 0,1-1 0,-1 0 0,1 1 0,-1-2 0,7-1 0,7-4 0,0 0 0,0-1 0,26-17 0,321-239 0,-111 73 0,-66 69-145,283-135-1,227-48-144,-439 202 290,1168-487 0,-1344 554-1269,-20 10-5072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4T07:38:53.56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1630 24575,'3'1'0,"0"-1"0,0 1 0,0 0 0,0 0 0,0 0 0,0 0 0,-1 0 0,1 1 0,0-1 0,-1 1 0,1 0 0,-1 0 0,0 0 0,1 0 0,-1 0 0,3 5 0,32 45 0,-30-40 0,32 62 0,-34-59 0,2-1 0,0 0 0,0 0 0,2-1 0,0 0 0,0 0 0,1-1 0,14 13 0,-20-22 0,0-1 0,0 1 0,0-1 0,0-1 0,0 1 0,1-1 0,-1 1 0,0-1 0,1 0 0,-1-1 0,1 1 0,-1-1 0,1 0 0,0 0 0,-1 0 0,1-1 0,-1 0 0,1 1 0,-1-2 0,7-1 0,7-4 0,0 0 0,0-1 0,26-17 0,321-239 0,-111 73 0,-66 69-145,283-135-1,227-48-144,-439 202 290,1168-487 0,-1344 554-1269,-20 10-5072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4T07:38:53.56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1630 24575,'3'1'0,"0"-1"0,0 1 0,0 0 0,0 0 0,0 0 0,0 0 0,-1 0 0,1 1 0,0-1 0,-1 1 0,1 0 0,-1 0 0,0 0 0,1 0 0,-1 0 0,3 5 0,32 45 0,-30-40 0,32 62 0,-34-59 0,2-1 0,0 0 0,0 0 0,2-1 0,0 0 0,0 0 0,1-1 0,14 13 0,-20-22 0,0-1 0,0 1 0,0-1 0,0-1 0,0 1 0,1-1 0,-1 1 0,0-1 0,1 0 0,-1-1 0,1 1 0,-1-1 0,1 0 0,0 0 0,-1 0 0,1-1 0,-1 0 0,1 1 0,-1-2 0,7-1 0,7-4 0,0 0 0,0-1 0,26-17 0,321-239 0,-111 73 0,-66 69-145,283-135-1,227-48-144,-439 202 290,1168-487 0,-1344 554-1269,-20 10-5072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4T07:38:53.56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1630 24575,'3'1'0,"0"-1"0,0 1 0,0 0 0,0 0 0,0 0 0,0 0 0,-1 0 0,1 1 0,0-1 0,-1 1 0,1 0 0,-1 0 0,0 0 0,1 0 0,-1 0 0,3 5 0,32 45 0,-30-40 0,32 62 0,-34-59 0,2-1 0,0 0 0,0 0 0,2-1 0,0 0 0,0 0 0,1-1 0,14 13 0,-20-22 0,0-1 0,0 1 0,0-1 0,0-1 0,0 1 0,1-1 0,-1 1 0,0-1 0,1 0 0,-1-1 0,1 1 0,-1-1 0,1 0 0,0 0 0,-1 0 0,1-1 0,-1 0 0,1 1 0,-1-2 0,7-1 0,7-4 0,0 0 0,0-1 0,26-17 0,321-239 0,-111 73 0,-66 69-145,283-135-1,227-48-144,-439 202 290,1168-487 0,-1344 554-1269,-20 10-5072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4T07:56:00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24575,'24'1'0,"-1"1"0,0 1 0,1 1 0,-1 1 0,40 15 0,110 56 0,-50-20 0,304 112 0,12-34 0,-380-117 0,-1 3 0,-1 2 0,82 45 0,-70-32 0,193 78 0,39 19 0,-245-104-37,-18-10-627,47 31 0,-64-35-6162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4T07:56:12.0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6F144-9A5A-4C19-9841-AA86F457125C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7C9EB-9578-4429-9158-7934B296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8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5052" y="219278"/>
            <a:ext cx="412369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4684-B5DE-4471-999D-A89FE7167EDE}" type="datetime1">
              <a:rPr lang="en-US" smtClean="0"/>
              <a:t>4/26/2023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96B8D-F1C7-4698-A670-934D1C094377}" type="datetime1">
              <a:rPr lang="en-US" smtClean="0"/>
              <a:t>4/26/2023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41FD-8C9F-4A96-83C6-F6C37F5110EC}" type="datetime1">
              <a:rPr lang="en-US" smtClean="0"/>
              <a:t>4/26/2023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A4857-787A-4808-B2E4-B31FE3774D3A}" type="datetime1">
              <a:rPr lang="en-US" smtClean="0"/>
              <a:t>4/26/2023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8F724-08DC-4554-8E21-4E36C1B4DF66}" type="datetime1">
              <a:rPr lang="en-US" smtClean="0"/>
              <a:t>4/26/2023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92000" y="0"/>
                </a:moveTo>
                <a:lnTo>
                  <a:pt x="0" y="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0" y="365760"/>
                </a:moveTo>
                <a:lnTo>
                  <a:pt x="12192000" y="365760"/>
                </a:lnTo>
                <a:lnTo>
                  <a:pt x="121920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826008" y="0"/>
                </a:moveTo>
                <a:lnTo>
                  <a:pt x="0" y="0"/>
                </a:lnTo>
                <a:lnTo>
                  <a:pt x="0" y="874776"/>
                </a:lnTo>
                <a:lnTo>
                  <a:pt x="826008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0" y="0"/>
                </a:moveTo>
                <a:lnTo>
                  <a:pt x="826008" y="0"/>
                </a:lnTo>
                <a:lnTo>
                  <a:pt x="0" y="8747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5052" y="219278"/>
            <a:ext cx="434911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9228" y="1373504"/>
            <a:ext cx="9636760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4CACC-E5C9-450A-9E1E-54F34D7E32FD}" type="datetime1">
              <a:rPr lang="en-US" smtClean="0"/>
              <a:t>4/26/2023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spring2023/132/main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customXml" Target="../ink/ink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4.png"/><Relationship Id="rId5" Type="http://schemas.openxmlformats.org/officeDocument/2006/relationships/image" Target="../media/image10.png"/><Relationship Id="rId10" Type="http://schemas.openxmlformats.org/officeDocument/2006/relationships/image" Target="../media/image13.png"/><Relationship Id="rId4" Type="http://schemas.openxmlformats.org/officeDocument/2006/relationships/image" Target="../media/image9.png"/><Relationship Id="rId9" Type="http://schemas.openxmlformats.org/officeDocument/2006/relationships/customXml" Target="../ink/ink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990600"/>
            <a:ext cx="10896600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CSCI</a:t>
            </a:r>
            <a:r>
              <a:rPr sz="6000" b="1" spc="-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132</a:t>
            </a: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6000" b="1" spc="-204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b="1" spc="-204" dirty="0">
                <a:latin typeface="Arial" panose="020B0604020202020204" pitchFamily="34" charset="0"/>
                <a:cs typeface="Arial" panose="020B0604020202020204" pitchFamily="34" charset="0"/>
              </a:rPr>
              <a:t>Basic Data Structures and Algorithms</a:t>
            </a:r>
            <a:endParaRPr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7" name="object 7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6008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826008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6008" y="0"/>
                  </a:lnTo>
                  <a:lnTo>
                    <a:pt x="0" y="8747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781452" y="2895600"/>
            <a:ext cx="61772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Calibri"/>
                <a:cs typeface="Calibri"/>
              </a:rPr>
              <a:t>Searching </a:t>
            </a:r>
            <a:r>
              <a:rPr lang="en-US" sz="2400">
                <a:latin typeface="Calibri"/>
                <a:cs typeface="Calibri"/>
              </a:rPr>
              <a:t>(Binary Search)</a:t>
            </a: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200" y="5523188"/>
            <a:ext cx="11587785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Pearsall </a:t>
            </a:r>
            <a:endParaRPr lang="en-US" sz="2800" spc="-20" dirty="0">
              <a:latin typeface="Calibri"/>
              <a:cs typeface="Calibri"/>
            </a:endParaRPr>
          </a:p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</a:rPr>
              <a:t>Spring 2023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6A11AF-12F4-4CFA-946A-9D6E597DA2A6}"/>
              </a:ext>
            </a:extLst>
          </p:cNvPr>
          <p:cNvSpPr txBox="1"/>
          <p:nvPr/>
        </p:nvSpPr>
        <p:spPr>
          <a:xfrm>
            <a:off x="0" y="6503206"/>
            <a:ext cx="9829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  <a:hlinkClick r:id="rId2"/>
              </a:rPr>
              <a:t>https://www.cs.montana.edu/pearsall/classes/spring2023/132/main.html</a:t>
            </a:r>
            <a:endParaRPr lang="en-US"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4FBB9C-E24D-3808-E2F6-648CFB44AAC2}"/>
              </a:ext>
            </a:extLst>
          </p:cNvPr>
          <p:cNvSpPr txBox="1"/>
          <p:nvPr/>
        </p:nvSpPr>
        <p:spPr>
          <a:xfrm>
            <a:off x="6759620" y="6511579"/>
            <a:ext cx="3268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*All images are stolen from the internet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 dirty="0"/>
          </a:p>
        </p:txBody>
      </p:sp>
      <p:graphicFrame>
        <p:nvGraphicFramePr>
          <p:cNvPr id="9" name="Table 11">
            <a:extLst>
              <a:ext uri="{FF2B5EF4-FFF2-40B4-BE49-F238E27FC236}">
                <a16:creationId xmlns:a16="http://schemas.microsoft.com/office/drawing/2014/main" id="{86F25CE5-486F-0A5D-3BA0-41947F520531}"/>
              </a:ext>
            </a:extLst>
          </p:cNvPr>
          <p:cNvGraphicFramePr>
            <a:graphicFrameLocks noGrp="1"/>
          </p:cNvGraphicFramePr>
          <p:nvPr/>
        </p:nvGraphicFramePr>
        <p:xfrm>
          <a:off x="236217" y="1066800"/>
          <a:ext cx="11719565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05">
                  <a:extLst>
                    <a:ext uri="{9D8B030D-6E8A-4147-A177-3AD203B41FA5}">
                      <a16:colId xmlns:a16="http://schemas.microsoft.com/office/drawing/2014/main" val="50976687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447586039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695723546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937248850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320799151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841637848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291393972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463715768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911889037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747855746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3461285240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81145674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5610317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56016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E43C5E5C-C250-88E0-42EB-1C96B7FACDC1}"/>
              </a:ext>
            </a:extLst>
          </p:cNvPr>
          <p:cNvSpPr txBox="1"/>
          <p:nvPr/>
        </p:nvSpPr>
        <p:spPr>
          <a:xfrm>
            <a:off x="533400" y="697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D7DF35-8D1B-5B48-F709-ECF2A00F33D4}"/>
              </a:ext>
            </a:extLst>
          </p:cNvPr>
          <p:cNvSpPr txBox="1"/>
          <p:nvPr/>
        </p:nvSpPr>
        <p:spPr>
          <a:xfrm>
            <a:off x="11306091" y="6974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AFFF41-F9E9-205D-0859-24FBEFDCC481}"/>
              </a:ext>
            </a:extLst>
          </p:cNvPr>
          <p:cNvSpPr txBox="1"/>
          <p:nvPr/>
        </p:nvSpPr>
        <p:spPr>
          <a:xfrm>
            <a:off x="76200" y="39618"/>
            <a:ext cx="3621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Target Value: 27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AFBC31-8BA0-CC89-E4C1-E389B1C31D39}"/>
              </a:ext>
            </a:extLst>
          </p:cNvPr>
          <p:cNvSpPr txBox="1"/>
          <p:nvPr/>
        </p:nvSpPr>
        <p:spPr>
          <a:xfrm>
            <a:off x="236217" y="3167698"/>
            <a:ext cx="753618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/>
              <a:t>Start at the middle of the array</a:t>
            </a:r>
          </a:p>
          <a:p>
            <a:pPr marL="457200" indent="-457200">
              <a:buAutoNum type="arabicPeriod"/>
            </a:pPr>
            <a:r>
              <a:rPr lang="en-US" sz="2000" dirty="0"/>
              <a:t>Compare to target value:</a:t>
            </a:r>
          </a:p>
          <a:p>
            <a:pPr lvl="2"/>
            <a:r>
              <a:rPr lang="en-US" sz="2000" dirty="0">
                <a:sym typeface="Wingdings" panose="05000000000000000000" pitchFamily="2" charset="2"/>
              </a:rPr>
              <a:t>   If the value is the target value, return</a:t>
            </a:r>
          </a:p>
          <a:p>
            <a:pPr lvl="2"/>
            <a:r>
              <a:rPr lang="en-US" sz="2000" dirty="0">
                <a:sym typeface="Wingdings" panose="05000000000000000000" pitchFamily="2" charset="2"/>
              </a:rPr>
              <a:t>   If the target value is greater than the middle, discard the “left section” of the array</a:t>
            </a:r>
          </a:p>
          <a:p>
            <a:pPr lvl="2"/>
            <a:r>
              <a:rPr lang="en-US" sz="2000" dirty="0">
                <a:sym typeface="Wingdings" panose="05000000000000000000" pitchFamily="2" charset="2"/>
              </a:rPr>
              <a:t>   If the target value is less than the middle, discard the “right section” of the array</a:t>
            </a:r>
            <a:endParaRPr lang="en-US" sz="2000" dirty="0"/>
          </a:p>
          <a:p>
            <a:pPr marL="457200" indent="-457200"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0839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 dirty="0"/>
          </a:p>
        </p:txBody>
      </p:sp>
      <p:graphicFrame>
        <p:nvGraphicFramePr>
          <p:cNvPr id="9" name="Table 11">
            <a:extLst>
              <a:ext uri="{FF2B5EF4-FFF2-40B4-BE49-F238E27FC236}">
                <a16:creationId xmlns:a16="http://schemas.microsoft.com/office/drawing/2014/main" id="{86F25CE5-486F-0A5D-3BA0-41947F520531}"/>
              </a:ext>
            </a:extLst>
          </p:cNvPr>
          <p:cNvGraphicFramePr>
            <a:graphicFrameLocks noGrp="1"/>
          </p:cNvGraphicFramePr>
          <p:nvPr/>
        </p:nvGraphicFramePr>
        <p:xfrm>
          <a:off x="236217" y="1066800"/>
          <a:ext cx="11719565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05">
                  <a:extLst>
                    <a:ext uri="{9D8B030D-6E8A-4147-A177-3AD203B41FA5}">
                      <a16:colId xmlns:a16="http://schemas.microsoft.com/office/drawing/2014/main" val="50976687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447586039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695723546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937248850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320799151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841637848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291393972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463715768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911889037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747855746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3461285240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81145674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5610317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56016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E43C5E5C-C250-88E0-42EB-1C96B7FACDC1}"/>
              </a:ext>
            </a:extLst>
          </p:cNvPr>
          <p:cNvSpPr txBox="1"/>
          <p:nvPr/>
        </p:nvSpPr>
        <p:spPr>
          <a:xfrm>
            <a:off x="533400" y="697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D7DF35-8D1B-5B48-F709-ECF2A00F33D4}"/>
              </a:ext>
            </a:extLst>
          </p:cNvPr>
          <p:cNvSpPr txBox="1"/>
          <p:nvPr/>
        </p:nvSpPr>
        <p:spPr>
          <a:xfrm>
            <a:off x="11306091" y="6974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AFFF41-F9E9-205D-0859-24FBEFDCC481}"/>
              </a:ext>
            </a:extLst>
          </p:cNvPr>
          <p:cNvSpPr txBox="1"/>
          <p:nvPr/>
        </p:nvSpPr>
        <p:spPr>
          <a:xfrm>
            <a:off x="76200" y="39618"/>
            <a:ext cx="3621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Target Value: 27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AFBC31-8BA0-CC89-E4C1-E389B1C31D39}"/>
              </a:ext>
            </a:extLst>
          </p:cNvPr>
          <p:cNvSpPr txBox="1"/>
          <p:nvPr/>
        </p:nvSpPr>
        <p:spPr>
          <a:xfrm>
            <a:off x="236217" y="3167698"/>
            <a:ext cx="753618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/>
              <a:t>Start at the middle of the array</a:t>
            </a:r>
          </a:p>
          <a:p>
            <a:pPr marL="457200" indent="-457200">
              <a:buAutoNum type="arabicPeriod"/>
            </a:pPr>
            <a:r>
              <a:rPr lang="en-US" sz="2000" dirty="0"/>
              <a:t>Compare to target value:</a:t>
            </a:r>
          </a:p>
          <a:p>
            <a:pPr lvl="2"/>
            <a:r>
              <a:rPr lang="en-US" sz="2000" dirty="0">
                <a:sym typeface="Wingdings" panose="05000000000000000000" pitchFamily="2" charset="2"/>
              </a:rPr>
              <a:t>   If the value is the target value, return</a:t>
            </a:r>
          </a:p>
          <a:p>
            <a:pPr lvl="2"/>
            <a:r>
              <a:rPr lang="en-US" sz="2000" dirty="0">
                <a:sym typeface="Wingdings" panose="05000000000000000000" pitchFamily="2" charset="2"/>
              </a:rPr>
              <a:t>   If the target value is greater than the middle, discard the “left section” of the array</a:t>
            </a:r>
          </a:p>
          <a:p>
            <a:pPr lvl="2"/>
            <a:r>
              <a:rPr lang="en-US" sz="2000" dirty="0">
                <a:sym typeface="Wingdings" panose="05000000000000000000" pitchFamily="2" charset="2"/>
              </a:rPr>
              <a:t>   If the target value is less than the middle, discard the “right section” of the array</a:t>
            </a:r>
            <a:endParaRPr lang="en-US" sz="2000" dirty="0"/>
          </a:p>
          <a:p>
            <a:pPr marL="457200" indent="-457200">
              <a:buAutoNum type="arabicPeriod"/>
            </a:pPr>
            <a:endParaRPr lang="en-US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C94575-55FB-4DF3-025A-4DB58BDDC83A}"/>
              </a:ext>
            </a:extLst>
          </p:cNvPr>
          <p:cNvSpPr txBox="1"/>
          <p:nvPr/>
        </p:nvSpPr>
        <p:spPr>
          <a:xfrm>
            <a:off x="684410" y="5672271"/>
            <a:ext cx="108863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We will define two pointers,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low</a:t>
            </a:r>
            <a:r>
              <a:rPr lang="en-US" sz="2000" dirty="0"/>
              <a:t> and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high</a:t>
            </a:r>
            <a:r>
              <a:rPr lang="en-US" sz="2000" dirty="0"/>
              <a:t> that point to the possible bounds of the target value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50B354E-8715-AD12-67D9-7536927B7C6A}"/>
              </a:ext>
            </a:extLst>
          </p:cNvPr>
          <p:cNvSpPr/>
          <p:nvPr/>
        </p:nvSpPr>
        <p:spPr>
          <a:xfrm rot="16200000">
            <a:off x="491734" y="1560837"/>
            <a:ext cx="396241" cy="312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5AED16E-5838-C3A3-E060-4B0BF0A017FF}"/>
              </a:ext>
            </a:extLst>
          </p:cNvPr>
          <p:cNvSpPr/>
          <p:nvPr/>
        </p:nvSpPr>
        <p:spPr>
          <a:xfrm rot="16200000">
            <a:off x="11328544" y="1560837"/>
            <a:ext cx="396241" cy="312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01B1A1-9A58-028A-942C-DA95B7E0E7CC}"/>
              </a:ext>
            </a:extLst>
          </p:cNvPr>
          <p:cNvSpPr txBox="1"/>
          <p:nvPr/>
        </p:nvSpPr>
        <p:spPr>
          <a:xfrm>
            <a:off x="499353" y="194701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6E5269-2128-2A7B-CA02-8AFDCFE7DED0}"/>
              </a:ext>
            </a:extLst>
          </p:cNvPr>
          <p:cNvSpPr txBox="1"/>
          <p:nvPr/>
        </p:nvSpPr>
        <p:spPr>
          <a:xfrm>
            <a:off x="11261206" y="1908131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</a:t>
            </a:r>
          </a:p>
        </p:txBody>
      </p:sp>
    </p:spTree>
    <p:extLst>
      <p:ext uri="{BB962C8B-B14F-4D97-AF65-F5344CB8AC3E}">
        <p14:creationId xmlns:p14="http://schemas.microsoft.com/office/powerpoint/2010/main" val="754526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 dirty="0"/>
          </a:p>
        </p:txBody>
      </p:sp>
      <p:graphicFrame>
        <p:nvGraphicFramePr>
          <p:cNvPr id="9" name="Table 11">
            <a:extLst>
              <a:ext uri="{FF2B5EF4-FFF2-40B4-BE49-F238E27FC236}">
                <a16:creationId xmlns:a16="http://schemas.microsoft.com/office/drawing/2014/main" id="{86F25CE5-486F-0A5D-3BA0-41947F520531}"/>
              </a:ext>
            </a:extLst>
          </p:cNvPr>
          <p:cNvGraphicFramePr>
            <a:graphicFrameLocks noGrp="1"/>
          </p:cNvGraphicFramePr>
          <p:nvPr/>
        </p:nvGraphicFramePr>
        <p:xfrm>
          <a:off x="236217" y="1066800"/>
          <a:ext cx="11719565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05">
                  <a:extLst>
                    <a:ext uri="{9D8B030D-6E8A-4147-A177-3AD203B41FA5}">
                      <a16:colId xmlns:a16="http://schemas.microsoft.com/office/drawing/2014/main" val="50976687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447586039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695723546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937248850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320799151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841637848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291393972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463715768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911889037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747855746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3461285240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81145674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5610317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56016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E43C5E5C-C250-88E0-42EB-1C96B7FACDC1}"/>
              </a:ext>
            </a:extLst>
          </p:cNvPr>
          <p:cNvSpPr txBox="1"/>
          <p:nvPr/>
        </p:nvSpPr>
        <p:spPr>
          <a:xfrm>
            <a:off x="533400" y="697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D7DF35-8D1B-5B48-F709-ECF2A00F33D4}"/>
              </a:ext>
            </a:extLst>
          </p:cNvPr>
          <p:cNvSpPr txBox="1"/>
          <p:nvPr/>
        </p:nvSpPr>
        <p:spPr>
          <a:xfrm>
            <a:off x="11306091" y="6974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AFFF41-F9E9-205D-0859-24FBEFDCC481}"/>
              </a:ext>
            </a:extLst>
          </p:cNvPr>
          <p:cNvSpPr txBox="1"/>
          <p:nvPr/>
        </p:nvSpPr>
        <p:spPr>
          <a:xfrm>
            <a:off x="76200" y="39618"/>
            <a:ext cx="3621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Target Value: 27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AFBC31-8BA0-CC89-E4C1-E389B1C31D39}"/>
              </a:ext>
            </a:extLst>
          </p:cNvPr>
          <p:cNvSpPr txBox="1"/>
          <p:nvPr/>
        </p:nvSpPr>
        <p:spPr>
          <a:xfrm>
            <a:off x="236217" y="3167698"/>
            <a:ext cx="753618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/>
              <a:t>Start at the middle of the array</a:t>
            </a:r>
          </a:p>
          <a:p>
            <a:pPr marL="457200" indent="-457200">
              <a:buAutoNum type="arabicPeriod"/>
            </a:pPr>
            <a:r>
              <a:rPr lang="en-US" sz="2000" dirty="0"/>
              <a:t>Compare to target value:</a:t>
            </a:r>
          </a:p>
          <a:p>
            <a:pPr lvl="2"/>
            <a:r>
              <a:rPr lang="en-US" sz="2000" dirty="0">
                <a:sym typeface="Wingdings" panose="05000000000000000000" pitchFamily="2" charset="2"/>
              </a:rPr>
              <a:t>   If the value is the target value, return</a:t>
            </a:r>
          </a:p>
          <a:p>
            <a:pPr lvl="2"/>
            <a:r>
              <a:rPr lang="en-US" sz="2000" dirty="0">
                <a:highlight>
                  <a:srgbClr val="FFFF00"/>
                </a:highlight>
                <a:sym typeface="Wingdings" panose="05000000000000000000" pitchFamily="2" charset="2"/>
              </a:rPr>
              <a:t>   If the target value is greater than the middle, discard the “left section” of the array</a:t>
            </a:r>
          </a:p>
          <a:p>
            <a:pPr lvl="2"/>
            <a:r>
              <a:rPr lang="en-US" sz="2000" dirty="0">
                <a:sym typeface="Wingdings" panose="05000000000000000000" pitchFamily="2" charset="2"/>
              </a:rPr>
              <a:t>   If the target value is less than the middle, discard the “right section” of the array</a:t>
            </a:r>
            <a:endParaRPr lang="en-US" sz="2000" dirty="0"/>
          </a:p>
          <a:p>
            <a:pPr marL="457200" indent="-457200">
              <a:buAutoNum type="arabicPeriod"/>
            </a:pPr>
            <a:endParaRPr lang="en-US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C94575-55FB-4DF3-025A-4DB58BDDC83A}"/>
              </a:ext>
            </a:extLst>
          </p:cNvPr>
          <p:cNvSpPr txBox="1"/>
          <p:nvPr/>
        </p:nvSpPr>
        <p:spPr>
          <a:xfrm>
            <a:off x="684410" y="5672271"/>
            <a:ext cx="108863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We will define two pointers,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low</a:t>
            </a:r>
            <a:r>
              <a:rPr lang="en-US" sz="2000" dirty="0"/>
              <a:t> and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high</a:t>
            </a:r>
            <a:r>
              <a:rPr lang="en-US" sz="2000" dirty="0"/>
              <a:t> that point to the possible bounds of the target value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50B354E-8715-AD12-67D9-7536927B7C6A}"/>
              </a:ext>
            </a:extLst>
          </p:cNvPr>
          <p:cNvSpPr/>
          <p:nvPr/>
        </p:nvSpPr>
        <p:spPr>
          <a:xfrm rot="16200000">
            <a:off x="491734" y="1560837"/>
            <a:ext cx="396241" cy="312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5AED16E-5838-C3A3-E060-4B0BF0A017FF}"/>
              </a:ext>
            </a:extLst>
          </p:cNvPr>
          <p:cNvSpPr/>
          <p:nvPr/>
        </p:nvSpPr>
        <p:spPr>
          <a:xfrm rot="16200000">
            <a:off x="11328544" y="1560837"/>
            <a:ext cx="396241" cy="312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01B1A1-9A58-028A-942C-DA95B7E0E7CC}"/>
              </a:ext>
            </a:extLst>
          </p:cNvPr>
          <p:cNvSpPr txBox="1"/>
          <p:nvPr/>
        </p:nvSpPr>
        <p:spPr>
          <a:xfrm>
            <a:off x="499353" y="194701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6E5269-2128-2A7B-CA02-8AFDCFE7DED0}"/>
              </a:ext>
            </a:extLst>
          </p:cNvPr>
          <p:cNvSpPr txBox="1"/>
          <p:nvPr/>
        </p:nvSpPr>
        <p:spPr>
          <a:xfrm>
            <a:off x="11261206" y="1908131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</a:t>
            </a:r>
          </a:p>
        </p:txBody>
      </p:sp>
    </p:spTree>
    <p:extLst>
      <p:ext uri="{BB962C8B-B14F-4D97-AF65-F5344CB8AC3E}">
        <p14:creationId xmlns:p14="http://schemas.microsoft.com/office/powerpoint/2010/main" val="2849029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 dirty="0"/>
          </a:p>
        </p:txBody>
      </p:sp>
      <p:graphicFrame>
        <p:nvGraphicFramePr>
          <p:cNvPr id="9" name="Table 11">
            <a:extLst>
              <a:ext uri="{FF2B5EF4-FFF2-40B4-BE49-F238E27FC236}">
                <a16:creationId xmlns:a16="http://schemas.microsoft.com/office/drawing/2014/main" id="{86F25CE5-486F-0A5D-3BA0-41947F5205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0256283"/>
              </p:ext>
            </p:extLst>
          </p:nvPr>
        </p:nvGraphicFramePr>
        <p:xfrm>
          <a:off x="236217" y="1066800"/>
          <a:ext cx="11719565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05">
                  <a:extLst>
                    <a:ext uri="{9D8B030D-6E8A-4147-A177-3AD203B41FA5}">
                      <a16:colId xmlns:a16="http://schemas.microsoft.com/office/drawing/2014/main" val="50976687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447586039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695723546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937248850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320799151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841637848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291393972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463715768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911889037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747855746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3461285240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81145674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5610317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56016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E43C5E5C-C250-88E0-42EB-1C96B7FACDC1}"/>
              </a:ext>
            </a:extLst>
          </p:cNvPr>
          <p:cNvSpPr txBox="1"/>
          <p:nvPr/>
        </p:nvSpPr>
        <p:spPr>
          <a:xfrm>
            <a:off x="533400" y="697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D7DF35-8D1B-5B48-F709-ECF2A00F33D4}"/>
              </a:ext>
            </a:extLst>
          </p:cNvPr>
          <p:cNvSpPr txBox="1"/>
          <p:nvPr/>
        </p:nvSpPr>
        <p:spPr>
          <a:xfrm>
            <a:off x="11306091" y="6974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AFFF41-F9E9-205D-0859-24FBEFDCC481}"/>
              </a:ext>
            </a:extLst>
          </p:cNvPr>
          <p:cNvSpPr txBox="1"/>
          <p:nvPr/>
        </p:nvSpPr>
        <p:spPr>
          <a:xfrm>
            <a:off x="76200" y="39618"/>
            <a:ext cx="3621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Target Value: 27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AFBC31-8BA0-CC89-E4C1-E389B1C31D39}"/>
              </a:ext>
            </a:extLst>
          </p:cNvPr>
          <p:cNvSpPr txBox="1"/>
          <p:nvPr/>
        </p:nvSpPr>
        <p:spPr>
          <a:xfrm>
            <a:off x="236217" y="2514600"/>
            <a:ext cx="753618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/>
              <a:t>Start at the middle of the array</a:t>
            </a:r>
          </a:p>
          <a:p>
            <a:pPr marL="457200" indent="-457200">
              <a:buAutoNum type="arabicPeriod"/>
            </a:pPr>
            <a:r>
              <a:rPr lang="en-US" sz="2000" dirty="0"/>
              <a:t>Compare to target value:</a:t>
            </a:r>
          </a:p>
          <a:p>
            <a:pPr lvl="2"/>
            <a:r>
              <a:rPr lang="en-US" sz="2000" dirty="0">
                <a:sym typeface="Wingdings" panose="05000000000000000000" pitchFamily="2" charset="2"/>
              </a:rPr>
              <a:t>   If the value is the target value, return</a:t>
            </a:r>
          </a:p>
          <a:p>
            <a:pPr lvl="2"/>
            <a:r>
              <a:rPr lang="en-US" sz="2000" dirty="0">
                <a:highlight>
                  <a:srgbClr val="FFFF00"/>
                </a:highlight>
                <a:sym typeface="Wingdings" panose="05000000000000000000" pitchFamily="2" charset="2"/>
              </a:rPr>
              <a:t>   If the target value is greater than the middle, discard the “left section” of the array (move the low pointer)</a:t>
            </a:r>
          </a:p>
          <a:p>
            <a:pPr lvl="2"/>
            <a:r>
              <a:rPr lang="en-US" sz="2000" dirty="0">
                <a:sym typeface="Wingdings" panose="05000000000000000000" pitchFamily="2" charset="2"/>
              </a:rPr>
              <a:t>   If the target value is less than the middle, discard the “right section” of the array </a:t>
            </a:r>
            <a:r>
              <a:rPr lang="en-US" sz="2000" dirty="0">
                <a:highlight>
                  <a:srgbClr val="FFFFFF"/>
                </a:highlight>
                <a:sym typeface="Wingdings" panose="05000000000000000000" pitchFamily="2" charset="2"/>
              </a:rPr>
              <a:t>(move the high pointer)</a:t>
            </a:r>
            <a:endParaRPr lang="en-US" sz="2000" dirty="0">
              <a:highlight>
                <a:srgbClr val="FFFFFF"/>
              </a:highlight>
            </a:endParaRPr>
          </a:p>
          <a:p>
            <a:pPr marL="457200" indent="-457200">
              <a:buAutoNum type="arabicPeriod"/>
            </a:pPr>
            <a:endParaRPr lang="en-US" sz="2000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50B354E-8715-AD12-67D9-7536927B7C6A}"/>
              </a:ext>
            </a:extLst>
          </p:cNvPr>
          <p:cNvSpPr/>
          <p:nvPr/>
        </p:nvSpPr>
        <p:spPr>
          <a:xfrm rot="16200000">
            <a:off x="6816333" y="1526478"/>
            <a:ext cx="396241" cy="312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5AED16E-5838-C3A3-E060-4B0BF0A017FF}"/>
              </a:ext>
            </a:extLst>
          </p:cNvPr>
          <p:cNvSpPr/>
          <p:nvPr/>
        </p:nvSpPr>
        <p:spPr>
          <a:xfrm rot="16200000">
            <a:off x="11328544" y="1560837"/>
            <a:ext cx="396241" cy="312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01B1A1-9A58-028A-942C-DA95B7E0E7CC}"/>
              </a:ext>
            </a:extLst>
          </p:cNvPr>
          <p:cNvSpPr txBox="1"/>
          <p:nvPr/>
        </p:nvSpPr>
        <p:spPr>
          <a:xfrm>
            <a:off x="6823952" y="1912651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6E5269-2128-2A7B-CA02-8AFDCFE7DED0}"/>
              </a:ext>
            </a:extLst>
          </p:cNvPr>
          <p:cNvSpPr txBox="1"/>
          <p:nvPr/>
        </p:nvSpPr>
        <p:spPr>
          <a:xfrm>
            <a:off x="11261206" y="1908131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43BEAA-522E-EFBF-7C0D-B4371FE107EE}"/>
              </a:ext>
            </a:extLst>
          </p:cNvPr>
          <p:cNvSpPr txBox="1"/>
          <p:nvPr/>
        </p:nvSpPr>
        <p:spPr>
          <a:xfrm>
            <a:off x="381000" y="5100319"/>
            <a:ext cx="1021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Because we know the array is sorted, and the target value is greater than our mid point, then we know the target value must be located somewhere to the right.</a:t>
            </a:r>
          </a:p>
          <a:p>
            <a:endParaRPr lang="en-US" dirty="0"/>
          </a:p>
          <a:p>
            <a:r>
              <a:rPr lang="en-US" dirty="0"/>
              <a:t>We can eliminate half of the array!!!</a:t>
            </a:r>
          </a:p>
        </p:txBody>
      </p:sp>
    </p:spTree>
    <p:extLst>
      <p:ext uri="{BB962C8B-B14F-4D97-AF65-F5344CB8AC3E}">
        <p14:creationId xmlns:p14="http://schemas.microsoft.com/office/powerpoint/2010/main" val="825803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 dirty="0"/>
          </a:p>
        </p:txBody>
      </p:sp>
      <p:graphicFrame>
        <p:nvGraphicFramePr>
          <p:cNvPr id="9" name="Table 11">
            <a:extLst>
              <a:ext uri="{FF2B5EF4-FFF2-40B4-BE49-F238E27FC236}">
                <a16:creationId xmlns:a16="http://schemas.microsoft.com/office/drawing/2014/main" id="{86F25CE5-486F-0A5D-3BA0-41947F520531}"/>
              </a:ext>
            </a:extLst>
          </p:cNvPr>
          <p:cNvGraphicFramePr>
            <a:graphicFrameLocks noGrp="1"/>
          </p:cNvGraphicFramePr>
          <p:nvPr/>
        </p:nvGraphicFramePr>
        <p:xfrm>
          <a:off x="236217" y="1066800"/>
          <a:ext cx="11719565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05">
                  <a:extLst>
                    <a:ext uri="{9D8B030D-6E8A-4147-A177-3AD203B41FA5}">
                      <a16:colId xmlns:a16="http://schemas.microsoft.com/office/drawing/2014/main" val="50976687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447586039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695723546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937248850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320799151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841637848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291393972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463715768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911889037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747855746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3461285240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81145674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5610317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56016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E43C5E5C-C250-88E0-42EB-1C96B7FACDC1}"/>
              </a:ext>
            </a:extLst>
          </p:cNvPr>
          <p:cNvSpPr txBox="1"/>
          <p:nvPr/>
        </p:nvSpPr>
        <p:spPr>
          <a:xfrm>
            <a:off x="533400" y="697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D7DF35-8D1B-5B48-F709-ECF2A00F33D4}"/>
              </a:ext>
            </a:extLst>
          </p:cNvPr>
          <p:cNvSpPr txBox="1"/>
          <p:nvPr/>
        </p:nvSpPr>
        <p:spPr>
          <a:xfrm>
            <a:off x="11306091" y="6974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AFFF41-F9E9-205D-0859-24FBEFDCC481}"/>
              </a:ext>
            </a:extLst>
          </p:cNvPr>
          <p:cNvSpPr txBox="1"/>
          <p:nvPr/>
        </p:nvSpPr>
        <p:spPr>
          <a:xfrm>
            <a:off x="76200" y="39618"/>
            <a:ext cx="3621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Target Value: 27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AFBC31-8BA0-CC89-E4C1-E389B1C31D39}"/>
              </a:ext>
            </a:extLst>
          </p:cNvPr>
          <p:cNvSpPr txBox="1"/>
          <p:nvPr/>
        </p:nvSpPr>
        <p:spPr>
          <a:xfrm>
            <a:off x="236217" y="2514600"/>
            <a:ext cx="753618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/>
              <a:t>Start at the middle of the array</a:t>
            </a:r>
          </a:p>
          <a:p>
            <a:pPr marL="457200" indent="-457200">
              <a:buAutoNum type="arabicPeriod"/>
            </a:pPr>
            <a:r>
              <a:rPr lang="en-US" sz="2000" dirty="0"/>
              <a:t>Compare to target value:</a:t>
            </a:r>
          </a:p>
          <a:p>
            <a:pPr lvl="2"/>
            <a:r>
              <a:rPr lang="en-US" sz="2000" dirty="0">
                <a:sym typeface="Wingdings" panose="05000000000000000000" pitchFamily="2" charset="2"/>
              </a:rPr>
              <a:t>   If the value is the target value, return</a:t>
            </a:r>
          </a:p>
          <a:p>
            <a:pPr lvl="2"/>
            <a:r>
              <a:rPr lang="en-US" sz="2000" dirty="0">
                <a:highlight>
                  <a:srgbClr val="FFFFFF"/>
                </a:highlight>
                <a:sym typeface="Wingdings" panose="05000000000000000000" pitchFamily="2" charset="2"/>
              </a:rPr>
              <a:t>   If the target value is greater than the middle, discard the “left section” of the array (move the low pointer)</a:t>
            </a:r>
          </a:p>
          <a:p>
            <a:pPr lvl="2"/>
            <a:r>
              <a:rPr lang="en-US" sz="2000" dirty="0">
                <a:sym typeface="Wingdings" panose="05000000000000000000" pitchFamily="2" charset="2"/>
              </a:rPr>
              <a:t>   If the target value is less than the middle, discard the “right section” of the array </a:t>
            </a:r>
            <a:r>
              <a:rPr lang="en-US" sz="2000" dirty="0">
                <a:highlight>
                  <a:srgbClr val="FFFFFF"/>
                </a:highlight>
                <a:sym typeface="Wingdings" panose="05000000000000000000" pitchFamily="2" charset="2"/>
              </a:rPr>
              <a:t>(move the high pointer)</a:t>
            </a:r>
          </a:p>
          <a:p>
            <a:pPr lvl="2"/>
            <a:r>
              <a:rPr lang="en-US" sz="2000" dirty="0">
                <a:highlight>
                  <a:srgbClr val="FFFFFF"/>
                </a:highlight>
                <a:sym typeface="Wingdings" panose="05000000000000000000" pitchFamily="2" charset="2"/>
              </a:rPr>
              <a:t>3. Recalculate the mid point, and repeat loop back to step 2 until target value is found</a:t>
            </a:r>
            <a:endParaRPr lang="en-US" sz="2000" dirty="0">
              <a:highlight>
                <a:srgbClr val="FFFFFF"/>
              </a:highlight>
            </a:endParaRPr>
          </a:p>
          <a:p>
            <a:pPr marL="457200" indent="-457200">
              <a:buAutoNum type="arabicPeriod"/>
            </a:pPr>
            <a:endParaRPr lang="en-US" sz="2000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50B354E-8715-AD12-67D9-7536927B7C6A}"/>
              </a:ext>
            </a:extLst>
          </p:cNvPr>
          <p:cNvSpPr/>
          <p:nvPr/>
        </p:nvSpPr>
        <p:spPr>
          <a:xfrm rot="16200000">
            <a:off x="6816333" y="1526478"/>
            <a:ext cx="396241" cy="312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5AED16E-5838-C3A3-E060-4B0BF0A017FF}"/>
              </a:ext>
            </a:extLst>
          </p:cNvPr>
          <p:cNvSpPr/>
          <p:nvPr/>
        </p:nvSpPr>
        <p:spPr>
          <a:xfrm rot="16200000">
            <a:off x="11328544" y="1560837"/>
            <a:ext cx="396241" cy="312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01B1A1-9A58-028A-942C-DA95B7E0E7CC}"/>
              </a:ext>
            </a:extLst>
          </p:cNvPr>
          <p:cNvSpPr txBox="1"/>
          <p:nvPr/>
        </p:nvSpPr>
        <p:spPr>
          <a:xfrm>
            <a:off x="6823952" y="1912651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6E5269-2128-2A7B-CA02-8AFDCFE7DED0}"/>
              </a:ext>
            </a:extLst>
          </p:cNvPr>
          <p:cNvSpPr txBox="1"/>
          <p:nvPr/>
        </p:nvSpPr>
        <p:spPr>
          <a:xfrm>
            <a:off x="11261206" y="1908131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9DEE26-8A10-C9D5-94BC-98899365E63E}"/>
              </a:ext>
            </a:extLst>
          </p:cNvPr>
          <p:cNvSpPr txBox="1"/>
          <p:nvPr/>
        </p:nvSpPr>
        <p:spPr>
          <a:xfrm>
            <a:off x="6793880" y="63015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9496342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 dirty="0"/>
          </a:p>
        </p:txBody>
      </p:sp>
      <p:graphicFrame>
        <p:nvGraphicFramePr>
          <p:cNvPr id="9" name="Table 11">
            <a:extLst>
              <a:ext uri="{FF2B5EF4-FFF2-40B4-BE49-F238E27FC236}">
                <a16:creationId xmlns:a16="http://schemas.microsoft.com/office/drawing/2014/main" id="{86F25CE5-486F-0A5D-3BA0-41947F5205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258556"/>
              </p:ext>
            </p:extLst>
          </p:nvPr>
        </p:nvGraphicFramePr>
        <p:xfrm>
          <a:off x="236217" y="1066800"/>
          <a:ext cx="11719565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05">
                  <a:extLst>
                    <a:ext uri="{9D8B030D-6E8A-4147-A177-3AD203B41FA5}">
                      <a16:colId xmlns:a16="http://schemas.microsoft.com/office/drawing/2014/main" val="50976687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447586039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695723546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937248850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320799151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841637848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291393972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463715768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911889037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747855746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3461285240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81145674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5610317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56016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E43C5E5C-C250-88E0-42EB-1C96B7FACDC1}"/>
              </a:ext>
            </a:extLst>
          </p:cNvPr>
          <p:cNvSpPr txBox="1"/>
          <p:nvPr/>
        </p:nvSpPr>
        <p:spPr>
          <a:xfrm>
            <a:off x="533400" y="697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D7DF35-8D1B-5B48-F709-ECF2A00F33D4}"/>
              </a:ext>
            </a:extLst>
          </p:cNvPr>
          <p:cNvSpPr txBox="1"/>
          <p:nvPr/>
        </p:nvSpPr>
        <p:spPr>
          <a:xfrm>
            <a:off x="11306091" y="6974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AFFF41-F9E9-205D-0859-24FBEFDCC481}"/>
              </a:ext>
            </a:extLst>
          </p:cNvPr>
          <p:cNvSpPr txBox="1"/>
          <p:nvPr/>
        </p:nvSpPr>
        <p:spPr>
          <a:xfrm>
            <a:off x="76200" y="39618"/>
            <a:ext cx="3621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Target Value: 27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AFBC31-8BA0-CC89-E4C1-E389B1C31D39}"/>
              </a:ext>
            </a:extLst>
          </p:cNvPr>
          <p:cNvSpPr txBox="1"/>
          <p:nvPr/>
        </p:nvSpPr>
        <p:spPr>
          <a:xfrm>
            <a:off x="236217" y="2514600"/>
            <a:ext cx="753618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/>
              <a:t>Start at the middle of the array</a:t>
            </a:r>
          </a:p>
          <a:p>
            <a:pPr marL="457200" indent="-457200">
              <a:buAutoNum type="arabicPeriod"/>
            </a:pPr>
            <a:r>
              <a:rPr lang="en-US" sz="2000" dirty="0"/>
              <a:t>Compare to target value:</a:t>
            </a:r>
          </a:p>
          <a:p>
            <a:pPr lvl="2"/>
            <a:r>
              <a:rPr lang="en-US" sz="2000" dirty="0">
                <a:sym typeface="Wingdings" panose="05000000000000000000" pitchFamily="2" charset="2"/>
              </a:rPr>
              <a:t>   If the value is the target value, return</a:t>
            </a:r>
          </a:p>
          <a:p>
            <a:pPr lvl="2"/>
            <a:r>
              <a:rPr lang="en-US" sz="2000" dirty="0">
                <a:highlight>
                  <a:srgbClr val="FFFFFF"/>
                </a:highlight>
                <a:sym typeface="Wingdings" panose="05000000000000000000" pitchFamily="2" charset="2"/>
              </a:rPr>
              <a:t>   If the target value is greater than the middle, discard the “left section” of the array (move the low pointer)</a:t>
            </a:r>
          </a:p>
          <a:p>
            <a:pPr lvl="2"/>
            <a:r>
              <a:rPr lang="en-US" sz="2000" dirty="0">
                <a:sym typeface="Wingdings" panose="05000000000000000000" pitchFamily="2" charset="2"/>
              </a:rPr>
              <a:t>   If the target value is less than the middle, discard the “right section” of the array </a:t>
            </a:r>
            <a:r>
              <a:rPr lang="en-US" sz="2000" dirty="0">
                <a:highlight>
                  <a:srgbClr val="FFFFFF"/>
                </a:highlight>
                <a:sym typeface="Wingdings" panose="05000000000000000000" pitchFamily="2" charset="2"/>
              </a:rPr>
              <a:t>(move the high pointer)</a:t>
            </a:r>
          </a:p>
          <a:p>
            <a:pPr lvl="2"/>
            <a:r>
              <a:rPr lang="en-US" sz="2000" dirty="0">
                <a:highlight>
                  <a:srgbClr val="FFFFFF"/>
                </a:highlight>
                <a:sym typeface="Wingdings" panose="05000000000000000000" pitchFamily="2" charset="2"/>
              </a:rPr>
              <a:t>3. Recalculate the mid point, and repeat loop back to step 2 until target value is found</a:t>
            </a:r>
            <a:endParaRPr lang="en-US" sz="2000" dirty="0">
              <a:highlight>
                <a:srgbClr val="FFFFFF"/>
              </a:highlight>
            </a:endParaRPr>
          </a:p>
          <a:p>
            <a:pPr marL="457200" indent="-457200">
              <a:buAutoNum type="arabicPeriod"/>
            </a:pPr>
            <a:endParaRPr lang="en-US" sz="2000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50B354E-8715-AD12-67D9-7536927B7C6A}"/>
              </a:ext>
            </a:extLst>
          </p:cNvPr>
          <p:cNvSpPr/>
          <p:nvPr/>
        </p:nvSpPr>
        <p:spPr>
          <a:xfrm rot="16200000">
            <a:off x="6816333" y="1526478"/>
            <a:ext cx="396241" cy="312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5AED16E-5838-C3A3-E060-4B0BF0A017FF}"/>
              </a:ext>
            </a:extLst>
          </p:cNvPr>
          <p:cNvSpPr/>
          <p:nvPr/>
        </p:nvSpPr>
        <p:spPr>
          <a:xfrm rot="16200000">
            <a:off x="11328544" y="1560837"/>
            <a:ext cx="396241" cy="312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01B1A1-9A58-028A-942C-DA95B7E0E7CC}"/>
              </a:ext>
            </a:extLst>
          </p:cNvPr>
          <p:cNvSpPr txBox="1"/>
          <p:nvPr/>
        </p:nvSpPr>
        <p:spPr>
          <a:xfrm>
            <a:off x="6823952" y="1912651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6E5269-2128-2A7B-CA02-8AFDCFE7DED0}"/>
              </a:ext>
            </a:extLst>
          </p:cNvPr>
          <p:cNvSpPr txBox="1"/>
          <p:nvPr/>
        </p:nvSpPr>
        <p:spPr>
          <a:xfrm>
            <a:off x="11261206" y="1908131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AB3649-C4B5-C986-71DC-C17DB5FC02C2}"/>
              </a:ext>
            </a:extLst>
          </p:cNvPr>
          <p:cNvSpPr txBox="1"/>
          <p:nvPr/>
        </p:nvSpPr>
        <p:spPr>
          <a:xfrm>
            <a:off x="6793880" y="63015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9549097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 dirty="0"/>
          </a:p>
        </p:txBody>
      </p:sp>
      <p:graphicFrame>
        <p:nvGraphicFramePr>
          <p:cNvPr id="9" name="Table 11">
            <a:extLst>
              <a:ext uri="{FF2B5EF4-FFF2-40B4-BE49-F238E27FC236}">
                <a16:creationId xmlns:a16="http://schemas.microsoft.com/office/drawing/2014/main" id="{86F25CE5-486F-0A5D-3BA0-41947F520531}"/>
              </a:ext>
            </a:extLst>
          </p:cNvPr>
          <p:cNvGraphicFramePr>
            <a:graphicFrameLocks noGrp="1"/>
          </p:cNvGraphicFramePr>
          <p:nvPr/>
        </p:nvGraphicFramePr>
        <p:xfrm>
          <a:off x="236217" y="1066800"/>
          <a:ext cx="11719565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05">
                  <a:extLst>
                    <a:ext uri="{9D8B030D-6E8A-4147-A177-3AD203B41FA5}">
                      <a16:colId xmlns:a16="http://schemas.microsoft.com/office/drawing/2014/main" val="50976687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447586039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695723546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937248850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320799151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841637848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291393972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463715768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911889037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747855746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3461285240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81145674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5610317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56016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E43C5E5C-C250-88E0-42EB-1C96B7FACDC1}"/>
              </a:ext>
            </a:extLst>
          </p:cNvPr>
          <p:cNvSpPr txBox="1"/>
          <p:nvPr/>
        </p:nvSpPr>
        <p:spPr>
          <a:xfrm>
            <a:off x="533400" y="697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D7DF35-8D1B-5B48-F709-ECF2A00F33D4}"/>
              </a:ext>
            </a:extLst>
          </p:cNvPr>
          <p:cNvSpPr txBox="1"/>
          <p:nvPr/>
        </p:nvSpPr>
        <p:spPr>
          <a:xfrm>
            <a:off x="11306091" y="6974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AFFF41-F9E9-205D-0859-24FBEFDCC481}"/>
              </a:ext>
            </a:extLst>
          </p:cNvPr>
          <p:cNvSpPr txBox="1"/>
          <p:nvPr/>
        </p:nvSpPr>
        <p:spPr>
          <a:xfrm>
            <a:off x="76200" y="39618"/>
            <a:ext cx="3621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Target Value: 27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AFBC31-8BA0-CC89-E4C1-E389B1C31D39}"/>
              </a:ext>
            </a:extLst>
          </p:cNvPr>
          <p:cNvSpPr txBox="1"/>
          <p:nvPr/>
        </p:nvSpPr>
        <p:spPr>
          <a:xfrm>
            <a:off x="236217" y="2514600"/>
            <a:ext cx="753618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/>
              <a:t>Start at the middle of the array</a:t>
            </a:r>
          </a:p>
          <a:p>
            <a:pPr marL="457200" indent="-457200">
              <a:buAutoNum type="arabicPeriod"/>
            </a:pPr>
            <a:r>
              <a:rPr lang="en-US" sz="2000" dirty="0"/>
              <a:t>Compare to target value:</a:t>
            </a:r>
          </a:p>
          <a:p>
            <a:pPr lvl="2"/>
            <a:r>
              <a:rPr lang="en-US" sz="2000" dirty="0">
                <a:sym typeface="Wingdings" panose="05000000000000000000" pitchFamily="2" charset="2"/>
              </a:rPr>
              <a:t>   If the value is the target value, return</a:t>
            </a:r>
          </a:p>
          <a:p>
            <a:pPr lvl="2"/>
            <a:r>
              <a:rPr lang="en-US" sz="2000" dirty="0">
                <a:highlight>
                  <a:srgbClr val="FFFFFF"/>
                </a:highlight>
                <a:sym typeface="Wingdings" panose="05000000000000000000" pitchFamily="2" charset="2"/>
              </a:rPr>
              <a:t>   If the target value is greater than the middle, discard the “left section” of the array (move the low pointer)</a:t>
            </a:r>
          </a:p>
          <a:p>
            <a:pPr lvl="2"/>
            <a:r>
              <a:rPr lang="en-US" sz="2000" dirty="0">
                <a:highlight>
                  <a:srgbClr val="FFFF00"/>
                </a:highlight>
                <a:sym typeface="Wingdings" panose="05000000000000000000" pitchFamily="2" charset="2"/>
              </a:rPr>
              <a:t>   If the target value is less than the middle, discard the “right section” of the array (move the high pointer)</a:t>
            </a:r>
          </a:p>
          <a:p>
            <a:pPr lvl="2"/>
            <a:r>
              <a:rPr lang="en-US" sz="2000" dirty="0">
                <a:highlight>
                  <a:srgbClr val="FFFFFF"/>
                </a:highlight>
                <a:sym typeface="Wingdings" panose="05000000000000000000" pitchFamily="2" charset="2"/>
              </a:rPr>
              <a:t>3. Recalculate the mid point, and repeat loop back to step 2 until target value is found</a:t>
            </a:r>
            <a:endParaRPr lang="en-US" sz="2000" dirty="0">
              <a:highlight>
                <a:srgbClr val="FFFFFF"/>
              </a:highlight>
            </a:endParaRPr>
          </a:p>
          <a:p>
            <a:pPr marL="457200" indent="-457200">
              <a:buAutoNum type="arabicPeriod"/>
            </a:pPr>
            <a:endParaRPr lang="en-US" sz="2000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50B354E-8715-AD12-67D9-7536927B7C6A}"/>
              </a:ext>
            </a:extLst>
          </p:cNvPr>
          <p:cNvSpPr/>
          <p:nvPr/>
        </p:nvSpPr>
        <p:spPr>
          <a:xfrm rot="16200000">
            <a:off x="6816333" y="1526478"/>
            <a:ext cx="396241" cy="312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5AED16E-5838-C3A3-E060-4B0BF0A017FF}"/>
              </a:ext>
            </a:extLst>
          </p:cNvPr>
          <p:cNvSpPr/>
          <p:nvPr/>
        </p:nvSpPr>
        <p:spPr>
          <a:xfrm rot="16200000">
            <a:off x="11328544" y="1560837"/>
            <a:ext cx="396241" cy="312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01B1A1-9A58-028A-942C-DA95B7E0E7CC}"/>
              </a:ext>
            </a:extLst>
          </p:cNvPr>
          <p:cNvSpPr txBox="1"/>
          <p:nvPr/>
        </p:nvSpPr>
        <p:spPr>
          <a:xfrm>
            <a:off x="6823952" y="1912651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6E5269-2128-2A7B-CA02-8AFDCFE7DED0}"/>
              </a:ext>
            </a:extLst>
          </p:cNvPr>
          <p:cNvSpPr txBox="1"/>
          <p:nvPr/>
        </p:nvSpPr>
        <p:spPr>
          <a:xfrm>
            <a:off x="11261206" y="1908131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AB3649-C4B5-C986-71DC-C17DB5FC02C2}"/>
              </a:ext>
            </a:extLst>
          </p:cNvPr>
          <p:cNvSpPr txBox="1"/>
          <p:nvPr/>
        </p:nvSpPr>
        <p:spPr>
          <a:xfrm>
            <a:off x="6793880" y="63015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1309765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 dirty="0"/>
          </a:p>
        </p:txBody>
      </p:sp>
      <p:graphicFrame>
        <p:nvGraphicFramePr>
          <p:cNvPr id="9" name="Table 11">
            <a:extLst>
              <a:ext uri="{FF2B5EF4-FFF2-40B4-BE49-F238E27FC236}">
                <a16:creationId xmlns:a16="http://schemas.microsoft.com/office/drawing/2014/main" id="{86F25CE5-486F-0A5D-3BA0-41947F5205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7204707"/>
              </p:ext>
            </p:extLst>
          </p:nvPr>
        </p:nvGraphicFramePr>
        <p:xfrm>
          <a:off x="236217" y="1066800"/>
          <a:ext cx="11719565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05">
                  <a:extLst>
                    <a:ext uri="{9D8B030D-6E8A-4147-A177-3AD203B41FA5}">
                      <a16:colId xmlns:a16="http://schemas.microsoft.com/office/drawing/2014/main" val="50976687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447586039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695723546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937248850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320799151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841637848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291393972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463715768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911889037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747855746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3461285240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81145674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5610317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56016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E43C5E5C-C250-88E0-42EB-1C96B7FACDC1}"/>
              </a:ext>
            </a:extLst>
          </p:cNvPr>
          <p:cNvSpPr txBox="1"/>
          <p:nvPr/>
        </p:nvSpPr>
        <p:spPr>
          <a:xfrm>
            <a:off x="533400" y="697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D7DF35-8D1B-5B48-F709-ECF2A00F33D4}"/>
              </a:ext>
            </a:extLst>
          </p:cNvPr>
          <p:cNvSpPr txBox="1"/>
          <p:nvPr/>
        </p:nvSpPr>
        <p:spPr>
          <a:xfrm>
            <a:off x="11306091" y="6974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AFFF41-F9E9-205D-0859-24FBEFDCC481}"/>
              </a:ext>
            </a:extLst>
          </p:cNvPr>
          <p:cNvSpPr txBox="1"/>
          <p:nvPr/>
        </p:nvSpPr>
        <p:spPr>
          <a:xfrm>
            <a:off x="76200" y="39618"/>
            <a:ext cx="3621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Target Value: 27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AFBC31-8BA0-CC89-E4C1-E389B1C31D39}"/>
              </a:ext>
            </a:extLst>
          </p:cNvPr>
          <p:cNvSpPr txBox="1"/>
          <p:nvPr/>
        </p:nvSpPr>
        <p:spPr>
          <a:xfrm>
            <a:off x="236217" y="2514600"/>
            <a:ext cx="753618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/>
              <a:t>Start at the middle of the array</a:t>
            </a:r>
          </a:p>
          <a:p>
            <a:pPr marL="457200" indent="-457200">
              <a:buAutoNum type="arabicPeriod"/>
            </a:pPr>
            <a:r>
              <a:rPr lang="en-US" sz="2000" dirty="0"/>
              <a:t>Compare to target value:</a:t>
            </a:r>
          </a:p>
          <a:p>
            <a:pPr lvl="2"/>
            <a:r>
              <a:rPr lang="en-US" sz="2000" dirty="0">
                <a:sym typeface="Wingdings" panose="05000000000000000000" pitchFamily="2" charset="2"/>
              </a:rPr>
              <a:t>   If the value is the target value, return</a:t>
            </a:r>
          </a:p>
          <a:p>
            <a:pPr lvl="2"/>
            <a:r>
              <a:rPr lang="en-US" sz="2000" dirty="0">
                <a:highlight>
                  <a:srgbClr val="FFFFFF"/>
                </a:highlight>
                <a:sym typeface="Wingdings" panose="05000000000000000000" pitchFamily="2" charset="2"/>
              </a:rPr>
              <a:t>   If the target value is greater than the middle, discard the “left section” of the array (move the low pointer)</a:t>
            </a:r>
          </a:p>
          <a:p>
            <a:pPr lvl="2"/>
            <a:r>
              <a:rPr lang="en-US" sz="2000" dirty="0">
                <a:highlight>
                  <a:srgbClr val="FFFF00"/>
                </a:highlight>
                <a:sym typeface="Wingdings" panose="05000000000000000000" pitchFamily="2" charset="2"/>
              </a:rPr>
              <a:t>   If the target value is less than the middle, discard the “right section” of the array (move the high pointer)</a:t>
            </a:r>
          </a:p>
          <a:p>
            <a:pPr lvl="2"/>
            <a:r>
              <a:rPr lang="en-US" sz="2000" dirty="0">
                <a:highlight>
                  <a:srgbClr val="FFFFFF"/>
                </a:highlight>
                <a:sym typeface="Wingdings" panose="05000000000000000000" pitchFamily="2" charset="2"/>
              </a:rPr>
              <a:t>3. Recalculate the mid point, and repeat loop back to step 2 until target value is found</a:t>
            </a:r>
            <a:endParaRPr lang="en-US" sz="2000" dirty="0">
              <a:highlight>
                <a:srgbClr val="FFFFFF"/>
              </a:highlight>
            </a:endParaRPr>
          </a:p>
          <a:p>
            <a:pPr marL="457200" indent="-457200">
              <a:buAutoNum type="arabicPeriod"/>
            </a:pPr>
            <a:endParaRPr lang="en-US" sz="2000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50B354E-8715-AD12-67D9-7536927B7C6A}"/>
              </a:ext>
            </a:extLst>
          </p:cNvPr>
          <p:cNvSpPr/>
          <p:nvPr/>
        </p:nvSpPr>
        <p:spPr>
          <a:xfrm rot="16200000">
            <a:off x="6816333" y="1526478"/>
            <a:ext cx="396241" cy="312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5AED16E-5838-C3A3-E060-4B0BF0A017FF}"/>
              </a:ext>
            </a:extLst>
          </p:cNvPr>
          <p:cNvSpPr/>
          <p:nvPr/>
        </p:nvSpPr>
        <p:spPr>
          <a:xfrm rot="16200000">
            <a:off x="7654532" y="1558077"/>
            <a:ext cx="396241" cy="312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01B1A1-9A58-028A-942C-DA95B7E0E7CC}"/>
              </a:ext>
            </a:extLst>
          </p:cNvPr>
          <p:cNvSpPr txBox="1"/>
          <p:nvPr/>
        </p:nvSpPr>
        <p:spPr>
          <a:xfrm>
            <a:off x="6823952" y="1912651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6E5269-2128-2A7B-CA02-8AFDCFE7DED0}"/>
              </a:ext>
            </a:extLst>
          </p:cNvPr>
          <p:cNvSpPr txBox="1"/>
          <p:nvPr/>
        </p:nvSpPr>
        <p:spPr>
          <a:xfrm>
            <a:off x="7587194" y="1905371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AB3649-C4B5-C986-71DC-C17DB5FC02C2}"/>
              </a:ext>
            </a:extLst>
          </p:cNvPr>
          <p:cNvSpPr txBox="1"/>
          <p:nvPr/>
        </p:nvSpPr>
        <p:spPr>
          <a:xfrm>
            <a:off x="6793880" y="63015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2E916A-6068-F291-D469-0945894391E7}"/>
              </a:ext>
            </a:extLst>
          </p:cNvPr>
          <p:cNvSpPr txBox="1"/>
          <p:nvPr/>
        </p:nvSpPr>
        <p:spPr>
          <a:xfrm>
            <a:off x="7741082" y="6212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5292971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 dirty="0"/>
          </a:p>
        </p:txBody>
      </p:sp>
      <p:graphicFrame>
        <p:nvGraphicFramePr>
          <p:cNvPr id="9" name="Table 11">
            <a:extLst>
              <a:ext uri="{FF2B5EF4-FFF2-40B4-BE49-F238E27FC236}">
                <a16:creationId xmlns:a16="http://schemas.microsoft.com/office/drawing/2014/main" id="{86F25CE5-486F-0A5D-3BA0-41947F5205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065563"/>
              </p:ext>
            </p:extLst>
          </p:nvPr>
        </p:nvGraphicFramePr>
        <p:xfrm>
          <a:off x="236217" y="1066800"/>
          <a:ext cx="11719565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05">
                  <a:extLst>
                    <a:ext uri="{9D8B030D-6E8A-4147-A177-3AD203B41FA5}">
                      <a16:colId xmlns:a16="http://schemas.microsoft.com/office/drawing/2014/main" val="50976687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447586039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695723546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937248850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320799151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841637848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291393972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463715768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911889037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747855746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3461285240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81145674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5610317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56016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E43C5E5C-C250-88E0-42EB-1C96B7FACDC1}"/>
              </a:ext>
            </a:extLst>
          </p:cNvPr>
          <p:cNvSpPr txBox="1"/>
          <p:nvPr/>
        </p:nvSpPr>
        <p:spPr>
          <a:xfrm>
            <a:off x="533400" y="697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D7DF35-8D1B-5B48-F709-ECF2A00F33D4}"/>
              </a:ext>
            </a:extLst>
          </p:cNvPr>
          <p:cNvSpPr txBox="1"/>
          <p:nvPr/>
        </p:nvSpPr>
        <p:spPr>
          <a:xfrm>
            <a:off x="11306091" y="6974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AFFF41-F9E9-205D-0859-24FBEFDCC481}"/>
              </a:ext>
            </a:extLst>
          </p:cNvPr>
          <p:cNvSpPr txBox="1"/>
          <p:nvPr/>
        </p:nvSpPr>
        <p:spPr>
          <a:xfrm>
            <a:off x="76200" y="39618"/>
            <a:ext cx="3621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Target Value: 27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AFBC31-8BA0-CC89-E4C1-E389B1C31D39}"/>
              </a:ext>
            </a:extLst>
          </p:cNvPr>
          <p:cNvSpPr txBox="1"/>
          <p:nvPr/>
        </p:nvSpPr>
        <p:spPr>
          <a:xfrm>
            <a:off x="236217" y="2514600"/>
            <a:ext cx="753618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/>
              <a:t>Start at the middle of the array</a:t>
            </a:r>
          </a:p>
          <a:p>
            <a:pPr marL="457200" indent="-457200">
              <a:buAutoNum type="arabicPeriod"/>
            </a:pPr>
            <a:r>
              <a:rPr lang="en-US" sz="2000" dirty="0"/>
              <a:t>Compare to target value:</a:t>
            </a:r>
          </a:p>
          <a:p>
            <a:pPr lvl="2"/>
            <a:r>
              <a:rPr lang="en-US" sz="2000" dirty="0">
                <a:sym typeface="Wingdings" panose="05000000000000000000" pitchFamily="2" charset="2"/>
              </a:rPr>
              <a:t>   If the value is the target value, return</a:t>
            </a:r>
          </a:p>
          <a:p>
            <a:pPr lvl="2"/>
            <a:r>
              <a:rPr lang="en-US" sz="2000" dirty="0">
                <a:highlight>
                  <a:srgbClr val="FFFFFF"/>
                </a:highlight>
                <a:sym typeface="Wingdings" panose="05000000000000000000" pitchFamily="2" charset="2"/>
              </a:rPr>
              <a:t>   If the target value is greater than the middle, discard the “left section” of the array (move the low pointer)</a:t>
            </a:r>
          </a:p>
          <a:p>
            <a:pPr lvl="2"/>
            <a:r>
              <a:rPr lang="en-US" sz="2000" dirty="0">
                <a:highlight>
                  <a:srgbClr val="FFFFFF"/>
                </a:highlight>
                <a:sym typeface="Wingdings" panose="05000000000000000000" pitchFamily="2" charset="2"/>
              </a:rPr>
              <a:t>   If the target value is less than the middle, discard the “right section” of the array (move the high pointer)</a:t>
            </a:r>
          </a:p>
          <a:p>
            <a:pPr lvl="2"/>
            <a:r>
              <a:rPr lang="en-US" sz="2000" dirty="0">
                <a:solidFill>
                  <a:schemeClr val="tx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3. Recalculate the mid point, and repeat loop back to step 2 until target value is found</a:t>
            </a:r>
            <a:endParaRPr lang="en-US" sz="2000" dirty="0">
              <a:solidFill>
                <a:schemeClr val="tx1"/>
              </a:solidFill>
              <a:highlight>
                <a:srgbClr val="FFFF00"/>
              </a:highlight>
            </a:endParaRPr>
          </a:p>
          <a:p>
            <a:pPr marL="457200" indent="-457200">
              <a:buAutoNum type="arabicPeriod"/>
            </a:pPr>
            <a:endParaRPr lang="en-US" sz="2000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50B354E-8715-AD12-67D9-7536927B7C6A}"/>
              </a:ext>
            </a:extLst>
          </p:cNvPr>
          <p:cNvSpPr/>
          <p:nvPr/>
        </p:nvSpPr>
        <p:spPr>
          <a:xfrm rot="16200000">
            <a:off x="6816333" y="1526478"/>
            <a:ext cx="396241" cy="312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5AED16E-5838-C3A3-E060-4B0BF0A017FF}"/>
              </a:ext>
            </a:extLst>
          </p:cNvPr>
          <p:cNvSpPr/>
          <p:nvPr/>
        </p:nvSpPr>
        <p:spPr>
          <a:xfrm rot="16200000">
            <a:off x="7654532" y="1558077"/>
            <a:ext cx="396241" cy="312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01B1A1-9A58-028A-942C-DA95B7E0E7CC}"/>
              </a:ext>
            </a:extLst>
          </p:cNvPr>
          <p:cNvSpPr txBox="1"/>
          <p:nvPr/>
        </p:nvSpPr>
        <p:spPr>
          <a:xfrm>
            <a:off x="6823952" y="1912651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6E5269-2128-2A7B-CA02-8AFDCFE7DED0}"/>
              </a:ext>
            </a:extLst>
          </p:cNvPr>
          <p:cNvSpPr txBox="1"/>
          <p:nvPr/>
        </p:nvSpPr>
        <p:spPr>
          <a:xfrm>
            <a:off x="7587194" y="1905371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AB3649-C4B5-C986-71DC-C17DB5FC02C2}"/>
              </a:ext>
            </a:extLst>
          </p:cNvPr>
          <p:cNvSpPr txBox="1"/>
          <p:nvPr/>
        </p:nvSpPr>
        <p:spPr>
          <a:xfrm>
            <a:off x="6793880" y="63015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2E916A-6068-F291-D469-0945894391E7}"/>
              </a:ext>
            </a:extLst>
          </p:cNvPr>
          <p:cNvSpPr txBox="1"/>
          <p:nvPr/>
        </p:nvSpPr>
        <p:spPr>
          <a:xfrm>
            <a:off x="7741082" y="6212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5047339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19</a:t>
            </a:fld>
            <a:endParaRPr lang="en-US" dirty="0"/>
          </a:p>
        </p:txBody>
      </p:sp>
      <p:graphicFrame>
        <p:nvGraphicFramePr>
          <p:cNvPr id="9" name="Table 11">
            <a:extLst>
              <a:ext uri="{FF2B5EF4-FFF2-40B4-BE49-F238E27FC236}">
                <a16:creationId xmlns:a16="http://schemas.microsoft.com/office/drawing/2014/main" id="{86F25CE5-486F-0A5D-3BA0-41947F520531}"/>
              </a:ext>
            </a:extLst>
          </p:cNvPr>
          <p:cNvGraphicFramePr>
            <a:graphicFrameLocks noGrp="1"/>
          </p:cNvGraphicFramePr>
          <p:nvPr/>
        </p:nvGraphicFramePr>
        <p:xfrm>
          <a:off x="236217" y="1066800"/>
          <a:ext cx="11719565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05">
                  <a:extLst>
                    <a:ext uri="{9D8B030D-6E8A-4147-A177-3AD203B41FA5}">
                      <a16:colId xmlns:a16="http://schemas.microsoft.com/office/drawing/2014/main" val="50976687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447586039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695723546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937248850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320799151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841637848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291393972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463715768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911889037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747855746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3461285240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81145674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5610317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56016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E43C5E5C-C250-88E0-42EB-1C96B7FACDC1}"/>
              </a:ext>
            </a:extLst>
          </p:cNvPr>
          <p:cNvSpPr txBox="1"/>
          <p:nvPr/>
        </p:nvSpPr>
        <p:spPr>
          <a:xfrm>
            <a:off x="533400" y="697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D7DF35-8D1B-5B48-F709-ECF2A00F33D4}"/>
              </a:ext>
            </a:extLst>
          </p:cNvPr>
          <p:cNvSpPr txBox="1"/>
          <p:nvPr/>
        </p:nvSpPr>
        <p:spPr>
          <a:xfrm>
            <a:off x="11306091" y="6974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AFFF41-F9E9-205D-0859-24FBEFDCC481}"/>
              </a:ext>
            </a:extLst>
          </p:cNvPr>
          <p:cNvSpPr txBox="1"/>
          <p:nvPr/>
        </p:nvSpPr>
        <p:spPr>
          <a:xfrm>
            <a:off x="76200" y="39618"/>
            <a:ext cx="3621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Target Value: 27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AFBC31-8BA0-CC89-E4C1-E389B1C31D39}"/>
              </a:ext>
            </a:extLst>
          </p:cNvPr>
          <p:cNvSpPr txBox="1"/>
          <p:nvPr/>
        </p:nvSpPr>
        <p:spPr>
          <a:xfrm>
            <a:off x="236217" y="2514600"/>
            <a:ext cx="753618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/>
              <a:t>Start at the middle of the array</a:t>
            </a:r>
          </a:p>
          <a:p>
            <a:pPr marL="457200" indent="-457200">
              <a:buAutoNum type="arabicPeriod"/>
            </a:pPr>
            <a:r>
              <a:rPr lang="en-US" sz="2000" dirty="0"/>
              <a:t>Compare to target value:</a:t>
            </a:r>
          </a:p>
          <a:p>
            <a:pPr lvl="2"/>
            <a:r>
              <a:rPr lang="en-US" sz="2000" dirty="0">
                <a:sym typeface="Wingdings" panose="05000000000000000000" pitchFamily="2" charset="2"/>
              </a:rPr>
              <a:t>   If the value is the target value, return</a:t>
            </a:r>
          </a:p>
          <a:p>
            <a:pPr lvl="2"/>
            <a:r>
              <a:rPr lang="en-US" sz="2000" dirty="0">
                <a:highlight>
                  <a:srgbClr val="FFFF00"/>
                </a:highlight>
                <a:sym typeface="Wingdings" panose="05000000000000000000" pitchFamily="2" charset="2"/>
              </a:rPr>
              <a:t>   If the target value is greater than the middle, discard the “left section” of the array (move the low pointer)</a:t>
            </a:r>
          </a:p>
          <a:p>
            <a:pPr lvl="2"/>
            <a:r>
              <a:rPr lang="en-US" sz="2000" dirty="0">
                <a:highlight>
                  <a:srgbClr val="FFFFFF"/>
                </a:highlight>
                <a:sym typeface="Wingdings" panose="05000000000000000000" pitchFamily="2" charset="2"/>
              </a:rPr>
              <a:t>   If the target value is less than the middle, discard the “right section” of the array (move the high pointer)</a:t>
            </a:r>
          </a:p>
          <a:p>
            <a:pPr lvl="2"/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3. Recalculate the mid point, and repeat loop back to step 2 until target value is found</a:t>
            </a:r>
            <a:endParaRPr lang="en-US" sz="2000" dirty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endParaRPr lang="en-US" sz="2000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50B354E-8715-AD12-67D9-7536927B7C6A}"/>
              </a:ext>
            </a:extLst>
          </p:cNvPr>
          <p:cNvSpPr/>
          <p:nvPr/>
        </p:nvSpPr>
        <p:spPr>
          <a:xfrm rot="16200000">
            <a:off x="6816333" y="1526478"/>
            <a:ext cx="396241" cy="312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5AED16E-5838-C3A3-E060-4B0BF0A017FF}"/>
              </a:ext>
            </a:extLst>
          </p:cNvPr>
          <p:cNvSpPr/>
          <p:nvPr/>
        </p:nvSpPr>
        <p:spPr>
          <a:xfrm rot="16200000">
            <a:off x="7654532" y="1558077"/>
            <a:ext cx="396241" cy="312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01B1A1-9A58-028A-942C-DA95B7E0E7CC}"/>
              </a:ext>
            </a:extLst>
          </p:cNvPr>
          <p:cNvSpPr txBox="1"/>
          <p:nvPr/>
        </p:nvSpPr>
        <p:spPr>
          <a:xfrm>
            <a:off x="6823952" y="1912651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6E5269-2128-2A7B-CA02-8AFDCFE7DED0}"/>
              </a:ext>
            </a:extLst>
          </p:cNvPr>
          <p:cNvSpPr txBox="1"/>
          <p:nvPr/>
        </p:nvSpPr>
        <p:spPr>
          <a:xfrm>
            <a:off x="7587194" y="1905371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AB3649-C4B5-C986-71DC-C17DB5FC02C2}"/>
              </a:ext>
            </a:extLst>
          </p:cNvPr>
          <p:cNvSpPr txBox="1"/>
          <p:nvPr/>
        </p:nvSpPr>
        <p:spPr>
          <a:xfrm>
            <a:off x="6793880" y="63015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2E916A-6068-F291-D469-0945894391E7}"/>
              </a:ext>
            </a:extLst>
          </p:cNvPr>
          <p:cNvSpPr txBox="1"/>
          <p:nvPr/>
        </p:nvSpPr>
        <p:spPr>
          <a:xfrm>
            <a:off x="7741082" y="6212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364176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2411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Announcements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D3B3AC-19C3-C7D5-A331-47FE799898C5}"/>
              </a:ext>
            </a:extLst>
          </p:cNvPr>
          <p:cNvSpPr txBox="1"/>
          <p:nvPr/>
        </p:nvSpPr>
        <p:spPr>
          <a:xfrm>
            <a:off x="533400" y="1524000"/>
            <a:ext cx="5943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Lab 12 due </a:t>
            </a:r>
            <a:r>
              <a:rPr lang="en-US" sz="2800" b="1" dirty="0"/>
              <a:t>tomorrow</a:t>
            </a:r>
            <a:r>
              <a:rPr lang="en-US" sz="2800" dirty="0"/>
              <a:t> @11:59 PM</a:t>
            </a:r>
          </a:p>
          <a:p>
            <a:endParaRPr lang="en-US" sz="2800" dirty="0"/>
          </a:p>
          <a:p>
            <a:r>
              <a:rPr lang="en-US" sz="2800" dirty="0"/>
              <a:t>Program 5 due Sunday May 7</a:t>
            </a:r>
            <a:r>
              <a:rPr lang="en-US" sz="2800" baseline="30000" dirty="0"/>
              <a:t>th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Lab 13 posted </a:t>
            </a:r>
          </a:p>
        </p:txBody>
      </p:sp>
    </p:spTree>
    <p:extLst>
      <p:ext uri="{BB962C8B-B14F-4D97-AF65-F5344CB8AC3E}">
        <p14:creationId xmlns:p14="http://schemas.microsoft.com/office/powerpoint/2010/main" val="30790691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20</a:t>
            </a:fld>
            <a:endParaRPr lang="en-US" dirty="0"/>
          </a:p>
        </p:txBody>
      </p:sp>
      <p:graphicFrame>
        <p:nvGraphicFramePr>
          <p:cNvPr id="9" name="Table 11">
            <a:extLst>
              <a:ext uri="{FF2B5EF4-FFF2-40B4-BE49-F238E27FC236}">
                <a16:creationId xmlns:a16="http://schemas.microsoft.com/office/drawing/2014/main" id="{86F25CE5-486F-0A5D-3BA0-41947F5205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6962323"/>
              </p:ext>
            </p:extLst>
          </p:nvPr>
        </p:nvGraphicFramePr>
        <p:xfrm>
          <a:off x="264792" y="1011640"/>
          <a:ext cx="11719565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05">
                  <a:extLst>
                    <a:ext uri="{9D8B030D-6E8A-4147-A177-3AD203B41FA5}">
                      <a16:colId xmlns:a16="http://schemas.microsoft.com/office/drawing/2014/main" val="50976687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447586039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695723546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937248850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320799151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841637848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291393972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463715768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911889037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747855746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3461285240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81145674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5610317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56016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E43C5E5C-C250-88E0-42EB-1C96B7FACDC1}"/>
              </a:ext>
            </a:extLst>
          </p:cNvPr>
          <p:cNvSpPr txBox="1"/>
          <p:nvPr/>
        </p:nvSpPr>
        <p:spPr>
          <a:xfrm>
            <a:off x="533400" y="697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D7DF35-8D1B-5B48-F709-ECF2A00F33D4}"/>
              </a:ext>
            </a:extLst>
          </p:cNvPr>
          <p:cNvSpPr txBox="1"/>
          <p:nvPr/>
        </p:nvSpPr>
        <p:spPr>
          <a:xfrm>
            <a:off x="11306091" y="6974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AFFF41-F9E9-205D-0859-24FBEFDCC481}"/>
              </a:ext>
            </a:extLst>
          </p:cNvPr>
          <p:cNvSpPr txBox="1"/>
          <p:nvPr/>
        </p:nvSpPr>
        <p:spPr>
          <a:xfrm>
            <a:off x="76200" y="39618"/>
            <a:ext cx="3621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Target Value: 27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AFBC31-8BA0-CC89-E4C1-E389B1C31D39}"/>
              </a:ext>
            </a:extLst>
          </p:cNvPr>
          <p:cNvSpPr txBox="1"/>
          <p:nvPr/>
        </p:nvSpPr>
        <p:spPr>
          <a:xfrm>
            <a:off x="236217" y="2514600"/>
            <a:ext cx="753618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/>
              <a:t>Start at the middle of the array</a:t>
            </a:r>
          </a:p>
          <a:p>
            <a:pPr marL="457200" indent="-457200">
              <a:buAutoNum type="arabicPeriod"/>
            </a:pPr>
            <a:r>
              <a:rPr lang="en-US" sz="2000" dirty="0"/>
              <a:t>Compare to target value:</a:t>
            </a:r>
          </a:p>
          <a:p>
            <a:pPr lvl="2"/>
            <a:r>
              <a:rPr lang="en-US" sz="2000" dirty="0">
                <a:sym typeface="Wingdings" panose="05000000000000000000" pitchFamily="2" charset="2"/>
              </a:rPr>
              <a:t>   If the value is the target value, return</a:t>
            </a:r>
          </a:p>
          <a:p>
            <a:pPr lvl="2"/>
            <a:r>
              <a:rPr lang="en-US" sz="2000" dirty="0">
                <a:highlight>
                  <a:srgbClr val="FFFF00"/>
                </a:highlight>
                <a:sym typeface="Wingdings" panose="05000000000000000000" pitchFamily="2" charset="2"/>
              </a:rPr>
              <a:t>   If the target value is greater than the middle, discard the “left section” of the array (move the low pointer)</a:t>
            </a:r>
          </a:p>
          <a:p>
            <a:pPr lvl="2"/>
            <a:r>
              <a:rPr lang="en-US" sz="2000" dirty="0">
                <a:highlight>
                  <a:srgbClr val="FFFFFF"/>
                </a:highlight>
                <a:sym typeface="Wingdings" panose="05000000000000000000" pitchFamily="2" charset="2"/>
              </a:rPr>
              <a:t>   If the target value is less than the middle, discard the “right section” of the array (move the high pointer)</a:t>
            </a:r>
          </a:p>
          <a:p>
            <a:pPr lvl="2"/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3. Recalculate the mid point, and repeat loop back to step 2 until target value is found</a:t>
            </a:r>
            <a:endParaRPr lang="en-US" sz="2000" dirty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endParaRPr lang="en-US" sz="2000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50B354E-8715-AD12-67D9-7536927B7C6A}"/>
              </a:ext>
            </a:extLst>
          </p:cNvPr>
          <p:cNvSpPr/>
          <p:nvPr/>
        </p:nvSpPr>
        <p:spPr>
          <a:xfrm rot="16200000">
            <a:off x="7500644" y="1543906"/>
            <a:ext cx="396241" cy="312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5AED16E-5838-C3A3-E060-4B0BF0A017FF}"/>
              </a:ext>
            </a:extLst>
          </p:cNvPr>
          <p:cNvSpPr/>
          <p:nvPr/>
        </p:nvSpPr>
        <p:spPr>
          <a:xfrm rot="16200000">
            <a:off x="8012321" y="1558077"/>
            <a:ext cx="396241" cy="312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01B1A1-9A58-028A-942C-DA95B7E0E7CC}"/>
              </a:ext>
            </a:extLst>
          </p:cNvPr>
          <p:cNvSpPr txBox="1"/>
          <p:nvPr/>
        </p:nvSpPr>
        <p:spPr>
          <a:xfrm>
            <a:off x="7508263" y="1930079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6E5269-2128-2A7B-CA02-8AFDCFE7DED0}"/>
              </a:ext>
            </a:extLst>
          </p:cNvPr>
          <p:cNvSpPr txBox="1"/>
          <p:nvPr/>
        </p:nvSpPr>
        <p:spPr>
          <a:xfrm>
            <a:off x="7944983" y="1905371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AB3649-C4B5-C986-71DC-C17DB5FC02C2}"/>
              </a:ext>
            </a:extLst>
          </p:cNvPr>
          <p:cNvSpPr txBox="1"/>
          <p:nvPr/>
        </p:nvSpPr>
        <p:spPr>
          <a:xfrm>
            <a:off x="6793880" y="63015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2E916A-6068-F291-D469-0945894391E7}"/>
              </a:ext>
            </a:extLst>
          </p:cNvPr>
          <p:cNvSpPr txBox="1"/>
          <p:nvPr/>
        </p:nvSpPr>
        <p:spPr>
          <a:xfrm>
            <a:off x="7741082" y="6212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9791332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21</a:t>
            </a:fld>
            <a:endParaRPr lang="en-US" dirty="0"/>
          </a:p>
        </p:txBody>
      </p:sp>
      <p:graphicFrame>
        <p:nvGraphicFramePr>
          <p:cNvPr id="9" name="Table 11">
            <a:extLst>
              <a:ext uri="{FF2B5EF4-FFF2-40B4-BE49-F238E27FC236}">
                <a16:creationId xmlns:a16="http://schemas.microsoft.com/office/drawing/2014/main" id="{86F25CE5-486F-0A5D-3BA0-41947F520531}"/>
              </a:ext>
            </a:extLst>
          </p:cNvPr>
          <p:cNvGraphicFramePr>
            <a:graphicFrameLocks noGrp="1"/>
          </p:cNvGraphicFramePr>
          <p:nvPr/>
        </p:nvGraphicFramePr>
        <p:xfrm>
          <a:off x="264792" y="1011640"/>
          <a:ext cx="11719565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05">
                  <a:extLst>
                    <a:ext uri="{9D8B030D-6E8A-4147-A177-3AD203B41FA5}">
                      <a16:colId xmlns:a16="http://schemas.microsoft.com/office/drawing/2014/main" val="50976687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447586039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695723546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937248850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320799151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841637848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291393972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463715768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911889037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747855746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3461285240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81145674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5610317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56016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E43C5E5C-C250-88E0-42EB-1C96B7FACDC1}"/>
              </a:ext>
            </a:extLst>
          </p:cNvPr>
          <p:cNvSpPr txBox="1"/>
          <p:nvPr/>
        </p:nvSpPr>
        <p:spPr>
          <a:xfrm>
            <a:off x="533400" y="697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D7DF35-8D1B-5B48-F709-ECF2A00F33D4}"/>
              </a:ext>
            </a:extLst>
          </p:cNvPr>
          <p:cNvSpPr txBox="1"/>
          <p:nvPr/>
        </p:nvSpPr>
        <p:spPr>
          <a:xfrm>
            <a:off x="11306091" y="6974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AFFF41-F9E9-205D-0859-24FBEFDCC481}"/>
              </a:ext>
            </a:extLst>
          </p:cNvPr>
          <p:cNvSpPr txBox="1"/>
          <p:nvPr/>
        </p:nvSpPr>
        <p:spPr>
          <a:xfrm>
            <a:off x="76200" y="39618"/>
            <a:ext cx="3621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Target Value: 27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AFBC31-8BA0-CC89-E4C1-E389B1C31D39}"/>
              </a:ext>
            </a:extLst>
          </p:cNvPr>
          <p:cNvSpPr txBox="1"/>
          <p:nvPr/>
        </p:nvSpPr>
        <p:spPr>
          <a:xfrm>
            <a:off x="236217" y="2514600"/>
            <a:ext cx="753618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/>
              <a:t>Start at the middle of the array</a:t>
            </a:r>
          </a:p>
          <a:p>
            <a:pPr marL="457200" indent="-457200">
              <a:buAutoNum type="arabicPeriod"/>
            </a:pPr>
            <a:r>
              <a:rPr lang="en-US" sz="2000" dirty="0"/>
              <a:t>Compare to target value:</a:t>
            </a:r>
          </a:p>
          <a:p>
            <a:pPr lvl="2"/>
            <a:r>
              <a:rPr lang="en-US" sz="2000" dirty="0">
                <a:sym typeface="Wingdings" panose="05000000000000000000" pitchFamily="2" charset="2"/>
              </a:rPr>
              <a:t>   If the value is the target value, return</a:t>
            </a:r>
          </a:p>
          <a:p>
            <a:pPr lvl="2"/>
            <a:r>
              <a:rPr lang="en-US" sz="2000" dirty="0">
                <a:sym typeface="Wingdings" panose="05000000000000000000" pitchFamily="2" charset="2"/>
              </a:rPr>
              <a:t>   If the target value is greater than the middle, discard the “left section” of the array (move the low pointer)</a:t>
            </a:r>
          </a:p>
          <a:p>
            <a:pPr lvl="2"/>
            <a:r>
              <a:rPr lang="en-US" sz="2000" dirty="0">
                <a:highlight>
                  <a:srgbClr val="FFFFFF"/>
                </a:highlight>
                <a:sym typeface="Wingdings" panose="05000000000000000000" pitchFamily="2" charset="2"/>
              </a:rPr>
              <a:t>   If the target value is less than the middle, discard the “right section” of the array (move the high pointer)</a:t>
            </a:r>
          </a:p>
          <a:p>
            <a:pPr lvl="2"/>
            <a:r>
              <a:rPr lang="en-US" sz="2000" dirty="0">
                <a:solidFill>
                  <a:schemeClr val="tx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3. Recalculate the mid point, and repeat loop back to step 2 until target value is found</a:t>
            </a:r>
            <a:endParaRPr lang="en-US" sz="2000" dirty="0">
              <a:solidFill>
                <a:schemeClr val="tx1"/>
              </a:solidFill>
              <a:highlight>
                <a:srgbClr val="FFFF00"/>
              </a:highlight>
            </a:endParaRPr>
          </a:p>
          <a:p>
            <a:pPr marL="457200" indent="-457200">
              <a:buAutoNum type="arabicPeriod"/>
            </a:pPr>
            <a:endParaRPr lang="en-US" sz="2000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50B354E-8715-AD12-67D9-7536927B7C6A}"/>
              </a:ext>
            </a:extLst>
          </p:cNvPr>
          <p:cNvSpPr/>
          <p:nvPr/>
        </p:nvSpPr>
        <p:spPr>
          <a:xfrm rot="16200000">
            <a:off x="7500644" y="1543906"/>
            <a:ext cx="396241" cy="312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5AED16E-5838-C3A3-E060-4B0BF0A017FF}"/>
              </a:ext>
            </a:extLst>
          </p:cNvPr>
          <p:cNvSpPr/>
          <p:nvPr/>
        </p:nvSpPr>
        <p:spPr>
          <a:xfrm rot="16200000">
            <a:off x="8012321" y="1558077"/>
            <a:ext cx="396241" cy="312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01B1A1-9A58-028A-942C-DA95B7E0E7CC}"/>
              </a:ext>
            </a:extLst>
          </p:cNvPr>
          <p:cNvSpPr txBox="1"/>
          <p:nvPr/>
        </p:nvSpPr>
        <p:spPr>
          <a:xfrm>
            <a:off x="7508263" y="1930079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6E5269-2128-2A7B-CA02-8AFDCFE7DED0}"/>
              </a:ext>
            </a:extLst>
          </p:cNvPr>
          <p:cNvSpPr txBox="1"/>
          <p:nvPr/>
        </p:nvSpPr>
        <p:spPr>
          <a:xfrm>
            <a:off x="7944983" y="1905371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AB3649-C4B5-C986-71DC-C17DB5FC02C2}"/>
              </a:ext>
            </a:extLst>
          </p:cNvPr>
          <p:cNvSpPr txBox="1"/>
          <p:nvPr/>
        </p:nvSpPr>
        <p:spPr>
          <a:xfrm>
            <a:off x="6793880" y="63015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2E916A-6068-F291-D469-0945894391E7}"/>
              </a:ext>
            </a:extLst>
          </p:cNvPr>
          <p:cNvSpPr txBox="1"/>
          <p:nvPr/>
        </p:nvSpPr>
        <p:spPr>
          <a:xfrm>
            <a:off x="7741082" y="6212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89982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22</a:t>
            </a:fld>
            <a:endParaRPr lang="en-US" dirty="0"/>
          </a:p>
        </p:txBody>
      </p:sp>
      <p:graphicFrame>
        <p:nvGraphicFramePr>
          <p:cNvPr id="9" name="Table 11">
            <a:extLst>
              <a:ext uri="{FF2B5EF4-FFF2-40B4-BE49-F238E27FC236}">
                <a16:creationId xmlns:a16="http://schemas.microsoft.com/office/drawing/2014/main" id="{86F25CE5-486F-0A5D-3BA0-41947F5205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3519162"/>
              </p:ext>
            </p:extLst>
          </p:nvPr>
        </p:nvGraphicFramePr>
        <p:xfrm>
          <a:off x="264792" y="1011640"/>
          <a:ext cx="11719565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05">
                  <a:extLst>
                    <a:ext uri="{9D8B030D-6E8A-4147-A177-3AD203B41FA5}">
                      <a16:colId xmlns:a16="http://schemas.microsoft.com/office/drawing/2014/main" val="50976687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447586039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695723546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937248850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320799151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841637848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291393972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463715768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911889037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747855746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3461285240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81145674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5610317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56016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E43C5E5C-C250-88E0-42EB-1C96B7FACDC1}"/>
              </a:ext>
            </a:extLst>
          </p:cNvPr>
          <p:cNvSpPr txBox="1"/>
          <p:nvPr/>
        </p:nvSpPr>
        <p:spPr>
          <a:xfrm>
            <a:off x="533400" y="697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D7DF35-8D1B-5B48-F709-ECF2A00F33D4}"/>
              </a:ext>
            </a:extLst>
          </p:cNvPr>
          <p:cNvSpPr txBox="1"/>
          <p:nvPr/>
        </p:nvSpPr>
        <p:spPr>
          <a:xfrm>
            <a:off x="11306091" y="6974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AFFF41-F9E9-205D-0859-24FBEFDCC481}"/>
              </a:ext>
            </a:extLst>
          </p:cNvPr>
          <p:cNvSpPr txBox="1"/>
          <p:nvPr/>
        </p:nvSpPr>
        <p:spPr>
          <a:xfrm>
            <a:off x="76200" y="39618"/>
            <a:ext cx="3621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Target Value: 27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AFBC31-8BA0-CC89-E4C1-E389B1C31D39}"/>
              </a:ext>
            </a:extLst>
          </p:cNvPr>
          <p:cNvSpPr txBox="1"/>
          <p:nvPr/>
        </p:nvSpPr>
        <p:spPr>
          <a:xfrm>
            <a:off x="236217" y="2514600"/>
            <a:ext cx="753618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/>
              <a:t>Start at the middle of the array</a:t>
            </a:r>
          </a:p>
          <a:p>
            <a:pPr marL="457200" indent="-457200">
              <a:buAutoNum type="arabicPeriod"/>
            </a:pPr>
            <a:r>
              <a:rPr lang="en-US" sz="2000" dirty="0"/>
              <a:t>Compare to target value:</a:t>
            </a:r>
          </a:p>
          <a:p>
            <a:pPr lvl="2"/>
            <a:r>
              <a:rPr lang="en-US" sz="2000" dirty="0">
                <a:sym typeface="Wingdings" panose="05000000000000000000" pitchFamily="2" charset="2"/>
              </a:rPr>
              <a:t>   If the value is the target value, return</a:t>
            </a:r>
          </a:p>
          <a:p>
            <a:pPr lvl="2"/>
            <a:r>
              <a:rPr lang="en-US" sz="2000" dirty="0">
                <a:sym typeface="Wingdings" panose="05000000000000000000" pitchFamily="2" charset="2"/>
              </a:rPr>
              <a:t>   If the target value is greater than the middle, discard the “left section” of the array (move the low pointer)</a:t>
            </a:r>
          </a:p>
          <a:p>
            <a:pPr lvl="2"/>
            <a:r>
              <a:rPr lang="en-US" sz="2000" dirty="0">
                <a:highlight>
                  <a:srgbClr val="FFFFFF"/>
                </a:highlight>
                <a:sym typeface="Wingdings" panose="05000000000000000000" pitchFamily="2" charset="2"/>
              </a:rPr>
              <a:t>   If the target value is less than the middle, discard the “right section” of the array (move the high pointer)</a:t>
            </a:r>
          </a:p>
          <a:p>
            <a:pPr lvl="2"/>
            <a:r>
              <a:rPr lang="en-US" sz="2000" dirty="0">
                <a:solidFill>
                  <a:schemeClr val="tx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3. Recalculate the mid point, and repeat loop back to step 2 until target value is found</a:t>
            </a:r>
            <a:endParaRPr lang="en-US" sz="2000" dirty="0">
              <a:solidFill>
                <a:schemeClr val="tx1"/>
              </a:solidFill>
              <a:highlight>
                <a:srgbClr val="FFFF00"/>
              </a:highlight>
            </a:endParaRPr>
          </a:p>
          <a:p>
            <a:pPr marL="457200" indent="-457200">
              <a:buAutoNum type="arabicPeriod"/>
            </a:pPr>
            <a:endParaRPr lang="en-US" sz="2000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50B354E-8715-AD12-67D9-7536927B7C6A}"/>
              </a:ext>
            </a:extLst>
          </p:cNvPr>
          <p:cNvSpPr/>
          <p:nvPr/>
        </p:nvSpPr>
        <p:spPr>
          <a:xfrm rot="16200000">
            <a:off x="7500644" y="1543906"/>
            <a:ext cx="396241" cy="312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5AED16E-5838-C3A3-E060-4B0BF0A017FF}"/>
              </a:ext>
            </a:extLst>
          </p:cNvPr>
          <p:cNvSpPr/>
          <p:nvPr/>
        </p:nvSpPr>
        <p:spPr>
          <a:xfrm rot="16200000">
            <a:off x="8012321" y="1558077"/>
            <a:ext cx="396241" cy="312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01B1A1-9A58-028A-942C-DA95B7E0E7CC}"/>
              </a:ext>
            </a:extLst>
          </p:cNvPr>
          <p:cNvSpPr txBox="1"/>
          <p:nvPr/>
        </p:nvSpPr>
        <p:spPr>
          <a:xfrm>
            <a:off x="7508263" y="1930079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6E5269-2128-2A7B-CA02-8AFDCFE7DED0}"/>
              </a:ext>
            </a:extLst>
          </p:cNvPr>
          <p:cNvSpPr txBox="1"/>
          <p:nvPr/>
        </p:nvSpPr>
        <p:spPr>
          <a:xfrm>
            <a:off x="7944983" y="1905371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AB3649-C4B5-C986-71DC-C17DB5FC02C2}"/>
              </a:ext>
            </a:extLst>
          </p:cNvPr>
          <p:cNvSpPr txBox="1"/>
          <p:nvPr/>
        </p:nvSpPr>
        <p:spPr>
          <a:xfrm>
            <a:off x="6793880" y="63015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2E916A-6068-F291-D469-0945894391E7}"/>
              </a:ext>
            </a:extLst>
          </p:cNvPr>
          <p:cNvSpPr txBox="1"/>
          <p:nvPr/>
        </p:nvSpPr>
        <p:spPr>
          <a:xfrm>
            <a:off x="7741082" y="6212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1965301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23</a:t>
            </a:fld>
            <a:endParaRPr lang="en-US" dirty="0"/>
          </a:p>
        </p:txBody>
      </p:sp>
      <p:graphicFrame>
        <p:nvGraphicFramePr>
          <p:cNvPr id="9" name="Table 11">
            <a:extLst>
              <a:ext uri="{FF2B5EF4-FFF2-40B4-BE49-F238E27FC236}">
                <a16:creationId xmlns:a16="http://schemas.microsoft.com/office/drawing/2014/main" id="{86F25CE5-486F-0A5D-3BA0-41947F520531}"/>
              </a:ext>
            </a:extLst>
          </p:cNvPr>
          <p:cNvGraphicFramePr>
            <a:graphicFrameLocks noGrp="1"/>
          </p:cNvGraphicFramePr>
          <p:nvPr/>
        </p:nvGraphicFramePr>
        <p:xfrm>
          <a:off x="264792" y="1011640"/>
          <a:ext cx="11719565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05">
                  <a:extLst>
                    <a:ext uri="{9D8B030D-6E8A-4147-A177-3AD203B41FA5}">
                      <a16:colId xmlns:a16="http://schemas.microsoft.com/office/drawing/2014/main" val="50976687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447586039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695723546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937248850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320799151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841637848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291393972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463715768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911889037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747855746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3461285240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81145674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5610317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56016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E43C5E5C-C250-88E0-42EB-1C96B7FACDC1}"/>
              </a:ext>
            </a:extLst>
          </p:cNvPr>
          <p:cNvSpPr txBox="1"/>
          <p:nvPr/>
        </p:nvSpPr>
        <p:spPr>
          <a:xfrm>
            <a:off x="533400" y="697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D7DF35-8D1B-5B48-F709-ECF2A00F33D4}"/>
              </a:ext>
            </a:extLst>
          </p:cNvPr>
          <p:cNvSpPr txBox="1"/>
          <p:nvPr/>
        </p:nvSpPr>
        <p:spPr>
          <a:xfrm>
            <a:off x="11306091" y="6974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AFFF41-F9E9-205D-0859-24FBEFDCC481}"/>
              </a:ext>
            </a:extLst>
          </p:cNvPr>
          <p:cNvSpPr txBox="1"/>
          <p:nvPr/>
        </p:nvSpPr>
        <p:spPr>
          <a:xfrm>
            <a:off x="76200" y="39618"/>
            <a:ext cx="3621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Target Value: 27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AFBC31-8BA0-CC89-E4C1-E389B1C31D39}"/>
              </a:ext>
            </a:extLst>
          </p:cNvPr>
          <p:cNvSpPr txBox="1"/>
          <p:nvPr/>
        </p:nvSpPr>
        <p:spPr>
          <a:xfrm>
            <a:off x="236217" y="2514600"/>
            <a:ext cx="753618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/>
              <a:t>Start at the middle of the array</a:t>
            </a:r>
          </a:p>
          <a:p>
            <a:pPr marL="457200" indent="-457200">
              <a:buAutoNum type="arabicPeriod"/>
            </a:pPr>
            <a:r>
              <a:rPr lang="en-US" sz="2000" dirty="0"/>
              <a:t>Compare to target value:</a:t>
            </a:r>
          </a:p>
          <a:p>
            <a:pPr lvl="2"/>
            <a:r>
              <a:rPr lang="en-US" sz="2000" dirty="0">
                <a:highlight>
                  <a:srgbClr val="FFFF00"/>
                </a:highlight>
                <a:sym typeface="Wingdings" panose="05000000000000000000" pitchFamily="2" charset="2"/>
              </a:rPr>
              <a:t>   If the value is the target value, return</a:t>
            </a:r>
          </a:p>
          <a:p>
            <a:pPr lvl="2"/>
            <a:r>
              <a:rPr lang="en-US" sz="2000" dirty="0">
                <a:sym typeface="Wingdings" panose="05000000000000000000" pitchFamily="2" charset="2"/>
              </a:rPr>
              <a:t>   If the target value is greater than the middle, discard the “left section” of the array (move the low pointer)</a:t>
            </a:r>
          </a:p>
          <a:p>
            <a:pPr lvl="2"/>
            <a:r>
              <a:rPr lang="en-US" sz="2000" dirty="0">
                <a:highlight>
                  <a:srgbClr val="FFFFFF"/>
                </a:highlight>
                <a:sym typeface="Wingdings" panose="05000000000000000000" pitchFamily="2" charset="2"/>
              </a:rPr>
              <a:t>   If the target value is less than the middle, discard the “right section” of the array (move the high pointer)</a:t>
            </a:r>
          </a:p>
          <a:p>
            <a:pPr lvl="2"/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3. Recalculate the mid point, and repeat loop back to step 2 until target value is found</a:t>
            </a:r>
            <a:endParaRPr lang="en-US" sz="2000" dirty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endParaRPr lang="en-US" sz="2000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50B354E-8715-AD12-67D9-7536927B7C6A}"/>
              </a:ext>
            </a:extLst>
          </p:cNvPr>
          <p:cNvSpPr/>
          <p:nvPr/>
        </p:nvSpPr>
        <p:spPr>
          <a:xfrm rot="16200000">
            <a:off x="7500644" y="1543906"/>
            <a:ext cx="396241" cy="312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5AED16E-5838-C3A3-E060-4B0BF0A017FF}"/>
              </a:ext>
            </a:extLst>
          </p:cNvPr>
          <p:cNvSpPr/>
          <p:nvPr/>
        </p:nvSpPr>
        <p:spPr>
          <a:xfrm rot="16200000">
            <a:off x="8012321" y="1558077"/>
            <a:ext cx="396241" cy="312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01B1A1-9A58-028A-942C-DA95B7E0E7CC}"/>
              </a:ext>
            </a:extLst>
          </p:cNvPr>
          <p:cNvSpPr txBox="1"/>
          <p:nvPr/>
        </p:nvSpPr>
        <p:spPr>
          <a:xfrm>
            <a:off x="7508263" y="1930079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6E5269-2128-2A7B-CA02-8AFDCFE7DED0}"/>
              </a:ext>
            </a:extLst>
          </p:cNvPr>
          <p:cNvSpPr txBox="1"/>
          <p:nvPr/>
        </p:nvSpPr>
        <p:spPr>
          <a:xfrm>
            <a:off x="7944983" y="1905371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AB3649-C4B5-C986-71DC-C17DB5FC02C2}"/>
              </a:ext>
            </a:extLst>
          </p:cNvPr>
          <p:cNvSpPr txBox="1"/>
          <p:nvPr/>
        </p:nvSpPr>
        <p:spPr>
          <a:xfrm>
            <a:off x="6793880" y="63015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2E916A-6068-F291-D469-0945894391E7}"/>
              </a:ext>
            </a:extLst>
          </p:cNvPr>
          <p:cNvSpPr txBox="1"/>
          <p:nvPr/>
        </p:nvSpPr>
        <p:spPr>
          <a:xfrm>
            <a:off x="7741082" y="6212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42628344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24</a:t>
            </a:fld>
            <a:endParaRPr lang="en-US" dirty="0"/>
          </a:p>
        </p:txBody>
      </p:sp>
      <p:graphicFrame>
        <p:nvGraphicFramePr>
          <p:cNvPr id="9" name="Table 11">
            <a:extLst>
              <a:ext uri="{FF2B5EF4-FFF2-40B4-BE49-F238E27FC236}">
                <a16:creationId xmlns:a16="http://schemas.microsoft.com/office/drawing/2014/main" id="{86F25CE5-486F-0A5D-3BA0-41947F520531}"/>
              </a:ext>
            </a:extLst>
          </p:cNvPr>
          <p:cNvGraphicFramePr>
            <a:graphicFrameLocks noGrp="1"/>
          </p:cNvGraphicFramePr>
          <p:nvPr/>
        </p:nvGraphicFramePr>
        <p:xfrm>
          <a:off x="264792" y="1011640"/>
          <a:ext cx="11719565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05">
                  <a:extLst>
                    <a:ext uri="{9D8B030D-6E8A-4147-A177-3AD203B41FA5}">
                      <a16:colId xmlns:a16="http://schemas.microsoft.com/office/drawing/2014/main" val="50976687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447586039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695723546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937248850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320799151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841637848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291393972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463715768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911889037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747855746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3461285240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81145674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5610317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56016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E43C5E5C-C250-88E0-42EB-1C96B7FACDC1}"/>
              </a:ext>
            </a:extLst>
          </p:cNvPr>
          <p:cNvSpPr txBox="1"/>
          <p:nvPr/>
        </p:nvSpPr>
        <p:spPr>
          <a:xfrm>
            <a:off x="533400" y="697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D7DF35-8D1B-5B48-F709-ECF2A00F33D4}"/>
              </a:ext>
            </a:extLst>
          </p:cNvPr>
          <p:cNvSpPr txBox="1"/>
          <p:nvPr/>
        </p:nvSpPr>
        <p:spPr>
          <a:xfrm>
            <a:off x="11306091" y="6974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AFFF41-F9E9-205D-0859-24FBEFDCC481}"/>
              </a:ext>
            </a:extLst>
          </p:cNvPr>
          <p:cNvSpPr txBox="1"/>
          <p:nvPr/>
        </p:nvSpPr>
        <p:spPr>
          <a:xfrm>
            <a:off x="76200" y="39618"/>
            <a:ext cx="3621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Target Value: 27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AFBC31-8BA0-CC89-E4C1-E389B1C31D39}"/>
              </a:ext>
            </a:extLst>
          </p:cNvPr>
          <p:cNvSpPr txBox="1"/>
          <p:nvPr/>
        </p:nvSpPr>
        <p:spPr>
          <a:xfrm>
            <a:off x="236217" y="2514600"/>
            <a:ext cx="753618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/>
              <a:t>Start at the middle of the array</a:t>
            </a:r>
          </a:p>
          <a:p>
            <a:pPr marL="457200" indent="-457200">
              <a:buAutoNum type="arabicPeriod"/>
            </a:pPr>
            <a:r>
              <a:rPr lang="en-US" sz="2000" dirty="0"/>
              <a:t>Compare to target value:</a:t>
            </a:r>
          </a:p>
          <a:p>
            <a:pPr lvl="2"/>
            <a:r>
              <a:rPr lang="en-US" sz="2000" dirty="0">
                <a:highlight>
                  <a:srgbClr val="FFFF00"/>
                </a:highlight>
                <a:sym typeface="Wingdings" panose="05000000000000000000" pitchFamily="2" charset="2"/>
              </a:rPr>
              <a:t>   If the value is the target value, return</a:t>
            </a:r>
          </a:p>
          <a:p>
            <a:pPr lvl="2"/>
            <a:r>
              <a:rPr lang="en-US" sz="2000" dirty="0">
                <a:sym typeface="Wingdings" panose="05000000000000000000" pitchFamily="2" charset="2"/>
              </a:rPr>
              <a:t>   If the target value is greater than the middle, discard the “left section” of the array (move the low pointer)</a:t>
            </a:r>
          </a:p>
          <a:p>
            <a:pPr lvl="2"/>
            <a:r>
              <a:rPr lang="en-US" sz="2000" dirty="0">
                <a:highlight>
                  <a:srgbClr val="FFFFFF"/>
                </a:highlight>
                <a:sym typeface="Wingdings" panose="05000000000000000000" pitchFamily="2" charset="2"/>
              </a:rPr>
              <a:t>   If the target value is less than the middle, discard the “right section” of the array (move the high pointer)</a:t>
            </a:r>
          </a:p>
          <a:p>
            <a:pPr lvl="2"/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3. Recalculate the mid point, and repeat loop back to step 2 until target value is found</a:t>
            </a:r>
            <a:endParaRPr lang="en-US" sz="2000" dirty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endParaRPr lang="en-US" sz="2000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50B354E-8715-AD12-67D9-7536927B7C6A}"/>
              </a:ext>
            </a:extLst>
          </p:cNvPr>
          <p:cNvSpPr/>
          <p:nvPr/>
        </p:nvSpPr>
        <p:spPr>
          <a:xfrm rot="16200000">
            <a:off x="7500644" y="1543906"/>
            <a:ext cx="396241" cy="312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5AED16E-5838-C3A3-E060-4B0BF0A017FF}"/>
              </a:ext>
            </a:extLst>
          </p:cNvPr>
          <p:cNvSpPr/>
          <p:nvPr/>
        </p:nvSpPr>
        <p:spPr>
          <a:xfrm rot="16200000">
            <a:off x="8012321" y="1558077"/>
            <a:ext cx="396241" cy="312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01B1A1-9A58-028A-942C-DA95B7E0E7CC}"/>
              </a:ext>
            </a:extLst>
          </p:cNvPr>
          <p:cNvSpPr txBox="1"/>
          <p:nvPr/>
        </p:nvSpPr>
        <p:spPr>
          <a:xfrm>
            <a:off x="7508263" y="1930079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6E5269-2128-2A7B-CA02-8AFDCFE7DED0}"/>
              </a:ext>
            </a:extLst>
          </p:cNvPr>
          <p:cNvSpPr txBox="1"/>
          <p:nvPr/>
        </p:nvSpPr>
        <p:spPr>
          <a:xfrm>
            <a:off x="7944983" y="1905371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AB3649-C4B5-C986-71DC-C17DB5FC02C2}"/>
              </a:ext>
            </a:extLst>
          </p:cNvPr>
          <p:cNvSpPr txBox="1"/>
          <p:nvPr/>
        </p:nvSpPr>
        <p:spPr>
          <a:xfrm>
            <a:off x="6793880" y="63015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2E916A-6068-F291-D469-0945894391E7}"/>
              </a:ext>
            </a:extLst>
          </p:cNvPr>
          <p:cNvSpPr txBox="1"/>
          <p:nvPr/>
        </p:nvSpPr>
        <p:spPr>
          <a:xfrm>
            <a:off x="7741082" y="6212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79E237-79E3-DA40-F25B-25AEC5485BCA}"/>
              </a:ext>
            </a:extLst>
          </p:cNvPr>
          <p:cNvSpPr txBox="1"/>
          <p:nvPr/>
        </p:nvSpPr>
        <p:spPr>
          <a:xfrm>
            <a:off x="236217" y="5605605"/>
            <a:ext cx="78838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This algorithm is known as </a:t>
            </a:r>
            <a:r>
              <a:rPr lang="en-US" sz="3200" b="1" dirty="0"/>
              <a:t>Binary Search</a:t>
            </a:r>
          </a:p>
        </p:txBody>
      </p:sp>
    </p:spTree>
    <p:extLst>
      <p:ext uri="{BB962C8B-B14F-4D97-AF65-F5344CB8AC3E}">
        <p14:creationId xmlns:p14="http://schemas.microsoft.com/office/powerpoint/2010/main" val="8020510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25</a:t>
            </a:fld>
            <a:endParaRPr lang="en-US" dirty="0"/>
          </a:p>
        </p:txBody>
      </p:sp>
      <p:graphicFrame>
        <p:nvGraphicFramePr>
          <p:cNvPr id="9" name="Table 11">
            <a:extLst>
              <a:ext uri="{FF2B5EF4-FFF2-40B4-BE49-F238E27FC236}">
                <a16:creationId xmlns:a16="http://schemas.microsoft.com/office/drawing/2014/main" id="{86F25CE5-486F-0A5D-3BA0-41947F520531}"/>
              </a:ext>
            </a:extLst>
          </p:cNvPr>
          <p:cNvGraphicFramePr>
            <a:graphicFrameLocks noGrp="1"/>
          </p:cNvGraphicFramePr>
          <p:nvPr/>
        </p:nvGraphicFramePr>
        <p:xfrm>
          <a:off x="264792" y="1011640"/>
          <a:ext cx="11719565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05">
                  <a:extLst>
                    <a:ext uri="{9D8B030D-6E8A-4147-A177-3AD203B41FA5}">
                      <a16:colId xmlns:a16="http://schemas.microsoft.com/office/drawing/2014/main" val="50976687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447586039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695723546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937248850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320799151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841637848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291393972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463715768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911889037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747855746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3461285240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81145674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5610317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56016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E43C5E5C-C250-88E0-42EB-1C96B7FACDC1}"/>
              </a:ext>
            </a:extLst>
          </p:cNvPr>
          <p:cNvSpPr txBox="1"/>
          <p:nvPr/>
        </p:nvSpPr>
        <p:spPr>
          <a:xfrm>
            <a:off x="533400" y="697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D7DF35-8D1B-5B48-F709-ECF2A00F33D4}"/>
              </a:ext>
            </a:extLst>
          </p:cNvPr>
          <p:cNvSpPr txBox="1"/>
          <p:nvPr/>
        </p:nvSpPr>
        <p:spPr>
          <a:xfrm>
            <a:off x="11306091" y="6974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AFFF41-F9E9-205D-0859-24FBEFDCC481}"/>
              </a:ext>
            </a:extLst>
          </p:cNvPr>
          <p:cNvSpPr txBox="1"/>
          <p:nvPr/>
        </p:nvSpPr>
        <p:spPr>
          <a:xfrm>
            <a:off x="76200" y="39618"/>
            <a:ext cx="3621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Target Value: 27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AFBC31-8BA0-CC89-E4C1-E389B1C31D39}"/>
              </a:ext>
            </a:extLst>
          </p:cNvPr>
          <p:cNvSpPr txBox="1"/>
          <p:nvPr/>
        </p:nvSpPr>
        <p:spPr>
          <a:xfrm>
            <a:off x="236217" y="2514600"/>
            <a:ext cx="753618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/>
              <a:t>Start at the middle of the array</a:t>
            </a:r>
          </a:p>
          <a:p>
            <a:pPr marL="457200" indent="-457200">
              <a:buAutoNum type="arabicPeriod"/>
            </a:pPr>
            <a:r>
              <a:rPr lang="en-US" sz="2000" dirty="0"/>
              <a:t>Compare to target value:</a:t>
            </a:r>
          </a:p>
          <a:p>
            <a:pPr lvl="2"/>
            <a:r>
              <a:rPr lang="en-US" sz="2000" dirty="0">
                <a:highlight>
                  <a:srgbClr val="FFFF00"/>
                </a:highlight>
                <a:sym typeface="Wingdings" panose="05000000000000000000" pitchFamily="2" charset="2"/>
              </a:rPr>
              <a:t>   If the value is the target value, return</a:t>
            </a:r>
          </a:p>
          <a:p>
            <a:pPr lvl="2"/>
            <a:r>
              <a:rPr lang="en-US" sz="2000" dirty="0">
                <a:sym typeface="Wingdings" panose="05000000000000000000" pitchFamily="2" charset="2"/>
              </a:rPr>
              <a:t>   If the target value is greater than the middle, discard the “left section” of the array (move the low pointer)</a:t>
            </a:r>
          </a:p>
          <a:p>
            <a:pPr lvl="2"/>
            <a:r>
              <a:rPr lang="en-US" sz="2000" dirty="0">
                <a:highlight>
                  <a:srgbClr val="FFFFFF"/>
                </a:highlight>
                <a:sym typeface="Wingdings" panose="05000000000000000000" pitchFamily="2" charset="2"/>
              </a:rPr>
              <a:t>   If the target value is less than the middle, discard the “right section” of the array (move the high pointer)</a:t>
            </a:r>
          </a:p>
          <a:p>
            <a:pPr lvl="2"/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3. Recalculate the mid point, and repeat loop back to step 2 until target value is found</a:t>
            </a:r>
            <a:endParaRPr lang="en-US" sz="2000" dirty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endParaRPr lang="en-US" sz="2000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50B354E-8715-AD12-67D9-7536927B7C6A}"/>
              </a:ext>
            </a:extLst>
          </p:cNvPr>
          <p:cNvSpPr/>
          <p:nvPr/>
        </p:nvSpPr>
        <p:spPr>
          <a:xfrm rot="16200000">
            <a:off x="7500644" y="1543906"/>
            <a:ext cx="396241" cy="312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5AED16E-5838-C3A3-E060-4B0BF0A017FF}"/>
              </a:ext>
            </a:extLst>
          </p:cNvPr>
          <p:cNvSpPr/>
          <p:nvPr/>
        </p:nvSpPr>
        <p:spPr>
          <a:xfrm rot="16200000">
            <a:off x="8012321" y="1558077"/>
            <a:ext cx="396241" cy="312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01B1A1-9A58-028A-942C-DA95B7E0E7CC}"/>
              </a:ext>
            </a:extLst>
          </p:cNvPr>
          <p:cNvSpPr txBox="1"/>
          <p:nvPr/>
        </p:nvSpPr>
        <p:spPr>
          <a:xfrm>
            <a:off x="7508263" y="1930079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6E5269-2128-2A7B-CA02-8AFDCFE7DED0}"/>
              </a:ext>
            </a:extLst>
          </p:cNvPr>
          <p:cNvSpPr txBox="1"/>
          <p:nvPr/>
        </p:nvSpPr>
        <p:spPr>
          <a:xfrm>
            <a:off x="7944983" y="1905371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AB3649-C4B5-C986-71DC-C17DB5FC02C2}"/>
              </a:ext>
            </a:extLst>
          </p:cNvPr>
          <p:cNvSpPr txBox="1"/>
          <p:nvPr/>
        </p:nvSpPr>
        <p:spPr>
          <a:xfrm>
            <a:off x="6793880" y="63015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2E916A-6068-F291-D469-0945894391E7}"/>
              </a:ext>
            </a:extLst>
          </p:cNvPr>
          <p:cNvSpPr txBox="1"/>
          <p:nvPr/>
        </p:nvSpPr>
        <p:spPr>
          <a:xfrm>
            <a:off x="7741082" y="6212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93CF6E1F-533F-4C63-4EA2-5905BF202C63}"/>
                  </a:ext>
                </a:extLst>
              </p14:cNvPr>
              <p14:cNvContentPartPr/>
              <p14:nvPr/>
            </p14:nvContentPartPr>
            <p14:xfrm>
              <a:off x="8134155" y="51135"/>
              <a:ext cx="1520280" cy="7016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93CF6E1F-533F-4C63-4EA2-5905BF202C6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16155" y="33495"/>
                <a:ext cx="1555920" cy="737280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1EDC2288-71D6-6D1B-B836-D0B91D007B3D}"/>
              </a:ext>
            </a:extLst>
          </p:cNvPr>
          <p:cNvSpPr txBox="1"/>
          <p:nvPr/>
        </p:nvSpPr>
        <p:spPr>
          <a:xfrm>
            <a:off x="264792" y="5627386"/>
            <a:ext cx="51828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How to calculate the mid point?</a:t>
            </a:r>
          </a:p>
        </p:txBody>
      </p:sp>
    </p:spTree>
    <p:extLst>
      <p:ext uri="{BB962C8B-B14F-4D97-AF65-F5344CB8AC3E}">
        <p14:creationId xmlns:p14="http://schemas.microsoft.com/office/powerpoint/2010/main" val="19604611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26</a:t>
            </a:fld>
            <a:endParaRPr lang="en-US" dirty="0"/>
          </a:p>
        </p:txBody>
      </p:sp>
      <p:graphicFrame>
        <p:nvGraphicFramePr>
          <p:cNvPr id="9" name="Table 11">
            <a:extLst>
              <a:ext uri="{FF2B5EF4-FFF2-40B4-BE49-F238E27FC236}">
                <a16:creationId xmlns:a16="http://schemas.microsoft.com/office/drawing/2014/main" id="{86F25CE5-486F-0A5D-3BA0-41947F520531}"/>
              </a:ext>
            </a:extLst>
          </p:cNvPr>
          <p:cNvGraphicFramePr>
            <a:graphicFrameLocks noGrp="1"/>
          </p:cNvGraphicFramePr>
          <p:nvPr/>
        </p:nvGraphicFramePr>
        <p:xfrm>
          <a:off x="264792" y="1011640"/>
          <a:ext cx="11719565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05">
                  <a:extLst>
                    <a:ext uri="{9D8B030D-6E8A-4147-A177-3AD203B41FA5}">
                      <a16:colId xmlns:a16="http://schemas.microsoft.com/office/drawing/2014/main" val="50976687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447586039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695723546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937248850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320799151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841637848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291393972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463715768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911889037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747855746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3461285240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81145674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5610317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56016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E43C5E5C-C250-88E0-42EB-1C96B7FACDC1}"/>
              </a:ext>
            </a:extLst>
          </p:cNvPr>
          <p:cNvSpPr txBox="1"/>
          <p:nvPr/>
        </p:nvSpPr>
        <p:spPr>
          <a:xfrm>
            <a:off x="533400" y="697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D7DF35-8D1B-5B48-F709-ECF2A00F33D4}"/>
              </a:ext>
            </a:extLst>
          </p:cNvPr>
          <p:cNvSpPr txBox="1"/>
          <p:nvPr/>
        </p:nvSpPr>
        <p:spPr>
          <a:xfrm>
            <a:off x="11306091" y="6974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AFFF41-F9E9-205D-0859-24FBEFDCC481}"/>
              </a:ext>
            </a:extLst>
          </p:cNvPr>
          <p:cNvSpPr txBox="1"/>
          <p:nvPr/>
        </p:nvSpPr>
        <p:spPr>
          <a:xfrm>
            <a:off x="76200" y="39618"/>
            <a:ext cx="3621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Target Value: 27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AFBC31-8BA0-CC89-E4C1-E389B1C31D39}"/>
              </a:ext>
            </a:extLst>
          </p:cNvPr>
          <p:cNvSpPr txBox="1"/>
          <p:nvPr/>
        </p:nvSpPr>
        <p:spPr>
          <a:xfrm>
            <a:off x="236217" y="2514600"/>
            <a:ext cx="753618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/>
              <a:t>Start at the middle of the array</a:t>
            </a:r>
          </a:p>
          <a:p>
            <a:pPr marL="457200" indent="-457200">
              <a:buAutoNum type="arabicPeriod"/>
            </a:pPr>
            <a:r>
              <a:rPr lang="en-US" sz="2000" dirty="0"/>
              <a:t>Compare to target value:</a:t>
            </a:r>
          </a:p>
          <a:p>
            <a:pPr lvl="2"/>
            <a:r>
              <a:rPr lang="en-US" sz="2000" dirty="0">
                <a:highlight>
                  <a:srgbClr val="FFFF00"/>
                </a:highlight>
                <a:sym typeface="Wingdings" panose="05000000000000000000" pitchFamily="2" charset="2"/>
              </a:rPr>
              <a:t>   If the value is the target value, return</a:t>
            </a:r>
          </a:p>
          <a:p>
            <a:pPr lvl="2"/>
            <a:r>
              <a:rPr lang="en-US" sz="2000" dirty="0">
                <a:sym typeface="Wingdings" panose="05000000000000000000" pitchFamily="2" charset="2"/>
              </a:rPr>
              <a:t>   If the target value is greater than the middle, discard the “left section” of the array (move the low pointer)</a:t>
            </a:r>
          </a:p>
          <a:p>
            <a:pPr lvl="2"/>
            <a:r>
              <a:rPr lang="en-US" sz="2000" dirty="0">
                <a:highlight>
                  <a:srgbClr val="FFFFFF"/>
                </a:highlight>
                <a:sym typeface="Wingdings" panose="05000000000000000000" pitchFamily="2" charset="2"/>
              </a:rPr>
              <a:t>   If the target value is less than the middle, discard the “right section” of the array (move the high pointer)</a:t>
            </a:r>
          </a:p>
          <a:p>
            <a:pPr lvl="2"/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3. Recalculate the mid point, and repeat loop back to step 2 until target value is found</a:t>
            </a:r>
            <a:endParaRPr lang="en-US" sz="2000" dirty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endParaRPr lang="en-US" sz="2000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50B354E-8715-AD12-67D9-7536927B7C6A}"/>
              </a:ext>
            </a:extLst>
          </p:cNvPr>
          <p:cNvSpPr/>
          <p:nvPr/>
        </p:nvSpPr>
        <p:spPr>
          <a:xfrm rot="16200000">
            <a:off x="7500644" y="1543906"/>
            <a:ext cx="396241" cy="312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5AED16E-5838-C3A3-E060-4B0BF0A017FF}"/>
              </a:ext>
            </a:extLst>
          </p:cNvPr>
          <p:cNvSpPr/>
          <p:nvPr/>
        </p:nvSpPr>
        <p:spPr>
          <a:xfrm rot="16200000">
            <a:off x="8012321" y="1558077"/>
            <a:ext cx="396241" cy="312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01B1A1-9A58-028A-942C-DA95B7E0E7CC}"/>
              </a:ext>
            </a:extLst>
          </p:cNvPr>
          <p:cNvSpPr txBox="1"/>
          <p:nvPr/>
        </p:nvSpPr>
        <p:spPr>
          <a:xfrm>
            <a:off x="7508263" y="1930079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6E5269-2128-2A7B-CA02-8AFDCFE7DED0}"/>
              </a:ext>
            </a:extLst>
          </p:cNvPr>
          <p:cNvSpPr txBox="1"/>
          <p:nvPr/>
        </p:nvSpPr>
        <p:spPr>
          <a:xfrm>
            <a:off x="7944983" y="1905371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AB3649-C4B5-C986-71DC-C17DB5FC02C2}"/>
              </a:ext>
            </a:extLst>
          </p:cNvPr>
          <p:cNvSpPr txBox="1"/>
          <p:nvPr/>
        </p:nvSpPr>
        <p:spPr>
          <a:xfrm>
            <a:off x="6793880" y="63015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2E916A-6068-F291-D469-0945894391E7}"/>
              </a:ext>
            </a:extLst>
          </p:cNvPr>
          <p:cNvSpPr txBox="1"/>
          <p:nvPr/>
        </p:nvSpPr>
        <p:spPr>
          <a:xfrm>
            <a:off x="7741082" y="6212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93CF6E1F-533F-4C63-4EA2-5905BF202C63}"/>
                  </a:ext>
                </a:extLst>
              </p14:cNvPr>
              <p14:cNvContentPartPr/>
              <p14:nvPr/>
            </p14:nvContentPartPr>
            <p14:xfrm>
              <a:off x="8134155" y="51135"/>
              <a:ext cx="1520280" cy="7016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93CF6E1F-533F-4C63-4EA2-5905BF202C6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16155" y="33135"/>
                <a:ext cx="1555920" cy="737280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1EDC2288-71D6-6D1B-B836-D0B91D007B3D}"/>
              </a:ext>
            </a:extLst>
          </p:cNvPr>
          <p:cNvSpPr txBox="1"/>
          <p:nvPr/>
        </p:nvSpPr>
        <p:spPr>
          <a:xfrm>
            <a:off x="264792" y="5627386"/>
            <a:ext cx="88184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How to calculate the mid point? 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(low + high) / 2</a:t>
            </a:r>
          </a:p>
        </p:txBody>
      </p:sp>
    </p:spTree>
    <p:extLst>
      <p:ext uri="{BB962C8B-B14F-4D97-AF65-F5344CB8AC3E}">
        <p14:creationId xmlns:p14="http://schemas.microsoft.com/office/powerpoint/2010/main" val="3085705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27</a:t>
            </a:fld>
            <a:endParaRPr lang="en-US" dirty="0"/>
          </a:p>
        </p:txBody>
      </p:sp>
      <p:graphicFrame>
        <p:nvGraphicFramePr>
          <p:cNvPr id="9" name="Table 11">
            <a:extLst>
              <a:ext uri="{FF2B5EF4-FFF2-40B4-BE49-F238E27FC236}">
                <a16:creationId xmlns:a16="http://schemas.microsoft.com/office/drawing/2014/main" id="{86F25CE5-486F-0A5D-3BA0-41947F520531}"/>
              </a:ext>
            </a:extLst>
          </p:cNvPr>
          <p:cNvGraphicFramePr>
            <a:graphicFrameLocks noGrp="1"/>
          </p:cNvGraphicFramePr>
          <p:nvPr/>
        </p:nvGraphicFramePr>
        <p:xfrm>
          <a:off x="264792" y="1011640"/>
          <a:ext cx="11719565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05">
                  <a:extLst>
                    <a:ext uri="{9D8B030D-6E8A-4147-A177-3AD203B41FA5}">
                      <a16:colId xmlns:a16="http://schemas.microsoft.com/office/drawing/2014/main" val="50976687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447586039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695723546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937248850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320799151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841637848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291393972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463715768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911889037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747855746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3461285240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81145674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5610317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56016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E43C5E5C-C250-88E0-42EB-1C96B7FACDC1}"/>
              </a:ext>
            </a:extLst>
          </p:cNvPr>
          <p:cNvSpPr txBox="1"/>
          <p:nvPr/>
        </p:nvSpPr>
        <p:spPr>
          <a:xfrm>
            <a:off x="533400" y="697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D7DF35-8D1B-5B48-F709-ECF2A00F33D4}"/>
              </a:ext>
            </a:extLst>
          </p:cNvPr>
          <p:cNvSpPr txBox="1"/>
          <p:nvPr/>
        </p:nvSpPr>
        <p:spPr>
          <a:xfrm>
            <a:off x="11306091" y="6974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AFFF41-F9E9-205D-0859-24FBEFDCC481}"/>
              </a:ext>
            </a:extLst>
          </p:cNvPr>
          <p:cNvSpPr txBox="1"/>
          <p:nvPr/>
        </p:nvSpPr>
        <p:spPr>
          <a:xfrm>
            <a:off x="76200" y="39618"/>
            <a:ext cx="3621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Target Value: 27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AFBC31-8BA0-CC89-E4C1-E389B1C31D39}"/>
              </a:ext>
            </a:extLst>
          </p:cNvPr>
          <p:cNvSpPr txBox="1"/>
          <p:nvPr/>
        </p:nvSpPr>
        <p:spPr>
          <a:xfrm>
            <a:off x="236217" y="2514600"/>
            <a:ext cx="753618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/>
              <a:t>Start at the middle of the array</a:t>
            </a:r>
          </a:p>
          <a:p>
            <a:pPr marL="457200" indent="-457200">
              <a:buAutoNum type="arabicPeriod"/>
            </a:pPr>
            <a:r>
              <a:rPr lang="en-US" sz="2000" dirty="0"/>
              <a:t>Compare to target value:</a:t>
            </a:r>
          </a:p>
          <a:p>
            <a:pPr lvl="2"/>
            <a:r>
              <a:rPr lang="en-US" sz="2000" dirty="0">
                <a:highlight>
                  <a:srgbClr val="FFFF00"/>
                </a:highlight>
                <a:sym typeface="Wingdings" panose="05000000000000000000" pitchFamily="2" charset="2"/>
              </a:rPr>
              <a:t>   If the value is the target value, return</a:t>
            </a:r>
          </a:p>
          <a:p>
            <a:pPr lvl="2"/>
            <a:r>
              <a:rPr lang="en-US" sz="2000" dirty="0">
                <a:sym typeface="Wingdings" panose="05000000000000000000" pitchFamily="2" charset="2"/>
              </a:rPr>
              <a:t>   If the target value is greater than the middle, discard the “left section” of the array (move the low pointer)</a:t>
            </a:r>
          </a:p>
          <a:p>
            <a:pPr lvl="2"/>
            <a:r>
              <a:rPr lang="en-US" sz="2000" dirty="0">
                <a:highlight>
                  <a:srgbClr val="FFFFFF"/>
                </a:highlight>
                <a:sym typeface="Wingdings" panose="05000000000000000000" pitchFamily="2" charset="2"/>
              </a:rPr>
              <a:t>   If the target value is less than the middle, discard the “right section” of the array (move the high pointer)</a:t>
            </a:r>
          </a:p>
          <a:p>
            <a:pPr lvl="2"/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3. Recalculate the mid point, and repeat loop back to step 2 until target value is found</a:t>
            </a:r>
            <a:endParaRPr lang="en-US" sz="2000" dirty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endParaRPr lang="en-US" sz="2000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50B354E-8715-AD12-67D9-7536927B7C6A}"/>
              </a:ext>
            </a:extLst>
          </p:cNvPr>
          <p:cNvSpPr/>
          <p:nvPr/>
        </p:nvSpPr>
        <p:spPr>
          <a:xfrm rot="16200000">
            <a:off x="7500644" y="1543906"/>
            <a:ext cx="396241" cy="312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5AED16E-5838-C3A3-E060-4B0BF0A017FF}"/>
              </a:ext>
            </a:extLst>
          </p:cNvPr>
          <p:cNvSpPr/>
          <p:nvPr/>
        </p:nvSpPr>
        <p:spPr>
          <a:xfrm rot="16200000">
            <a:off x="8012321" y="1558077"/>
            <a:ext cx="396241" cy="312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01B1A1-9A58-028A-942C-DA95B7E0E7CC}"/>
              </a:ext>
            </a:extLst>
          </p:cNvPr>
          <p:cNvSpPr txBox="1"/>
          <p:nvPr/>
        </p:nvSpPr>
        <p:spPr>
          <a:xfrm>
            <a:off x="7508263" y="1930079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6E5269-2128-2A7B-CA02-8AFDCFE7DED0}"/>
              </a:ext>
            </a:extLst>
          </p:cNvPr>
          <p:cNvSpPr txBox="1"/>
          <p:nvPr/>
        </p:nvSpPr>
        <p:spPr>
          <a:xfrm>
            <a:off x="7944983" y="1905371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AB3649-C4B5-C986-71DC-C17DB5FC02C2}"/>
              </a:ext>
            </a:extLst>
          </p:cNvPr>
          <p:cNvSpPr txBox="1"/>
          <p:nvPr/>
        </p:nvSpPr>
        <p:spPr>
          <a:xfrm>
            <a:off x="6793880" y="63015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2E916A-6068-F291-D469-0945894391E7}"/>
              </a:ext>
            </a:extLst>
          </p:cNvPr>
          <p:cNvSpPr txBox="1"/>
          <p:nvPr/>
        </p:nvSpPr>
        <p:spPr>
          <a:xfrm>
            <a:off x="7741082" y="6212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93CF6E1F-533F-4C63-4EA2-5905BF202C63}"/>
                  </a:ext>
                </a:extLst>
              </p14:cNvPr>
              <p14:cNvContentPartPr/>
              <p14:nvPr/>
            </p14:nvContentPartPr>
            <p14:xfrm>
              <a:off x="8134155" y="51135"/>
              <a:ext cx="1520280" cy="7016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93CF6E1F-533F-4C63-4EA2-5905BF202C6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16155" y="33135"/>
                <a:ext cx="1555920" cy="737280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1EDC2288-71D6-6D1B-B836-D0B91D007B3D}"/>
              </a:ext>
            </a:extLst>
          </p:cNvPr>
          <p:cNvSpPr txBox="1"/>
          <p:nvPr/>
        </p:nvSpPr>
        <p:spPr>
          <a:xfrm>
            <a:off x="264792" y="5627386"/>
            <a:ext cx="67024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How do we know when to stop looping?  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170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28</a:t>
            </a:fld>
            <a:endParaRPr lang="en-US" dirty="0"/>
          </a:p>
        </p:txBody>
      </p:sp>
      <p:graphicFrame>
        <p:nvGraphicFramePr>
          <p:cNvPr id="9" name="Table 11">
            <a:extLst>
              <a:ext uri="{FF2B5EF4-FFF2-40B4-BE49-F238E27FC236}">
                <a16:creationId xmlns:a16="http://schemas.microsoft.com/office/drawing/2014/main" id="{86F25CE5-486F-0A5D-3BA0-41947F520531}"/>
              </a:ext>
            </a:extLst>
          </p:cNvPr>
          <p:cNvGraphicFramePr>
            <a:graphicFrameLocks noGrp="1"/>
          </p:cNvGraphicFramePr>
          <p:nvPr/>
        </p:nvGraphicFramePr>
        <p:xfrm>
          <a:off x="264792" y="1011640"/>
          <a:ext cx="11719565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05">
                  <a:extLst>
                    <a:ext uri="{9D8B030D-6E8A-4147-A177-3AD203B41FA5}">
                      <a16:colId xmlns:a16="http://schemas.microsoft.com/office/drawing/2014/main" val="50976687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447586039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695723546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937248850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320799151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841637848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291393972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463715768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911889037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747855746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3461285240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81145674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5610317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56016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E43C5E5C-C250-88E0-42EB-1C96B7FACDC1}"/>
              </a:ext>
            </a:extLst>
          </p:cNvPr>
          <p:cNvSpPr txBox="1"/>
          <p:nvPr/>
        </p:nvSpPr>
        <p:spPr>
          <a:xfrm>
            <a:off x="533400" y="697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D7DF35-8D1B-5B48-F709-ECF2A00F33D4}"/>
              </a:ext>
            </a:extLst>
          </p:cNvPr>
          <p:cNvSpPr txBox="1"/>
          <p:nvPr/>
        </p:nvSpPr>
        <p:spPr>
          <a:xfrm>
            <a:off x="11306091" y="6974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AFFF41-F9E9-205D-0859-24FBEFDCC481}"/>
              </a:ext>
            </a:extLst>
          </p:cNvPr>
          <p:cNvSpPr txBox="1"/>
          <p:nvPr/>
        </p:nvSpPr>
        <p:spPr>
          <a:xfrm>
            <a:off x="76200" y="39618"/>
            <a:ext cx="3621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Target Value: 27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AFBC31-8BA0-CC89-E4C1-E389B1C31D39}"/>
              </a:ext>
            </a:extLst>
          </p:cNvPr>
          <p:cNvSpPr txBox="1"/>
          <p:nvPr/>
        </p:nvSpPr>
        <p:spPr>
          <a:xfrm>
            <a:off x="236217" y="2514600"/>
            <a:ext cx="753618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/>
              <a:t>Start at the middle of the array</a:t>
            </a:r>
          </a:p>
          <a:p>
            <a:pPr marL="457200" indent="-457200">
              <a:buAutoNum type="arabicPeriod"/>
            </a:pPr>
            <a:r>
              <a:rPr lang="en-US" sz="2000" dirty="0"/>
              <a:t>Compare to target value:</a:t>
            </a:r>
          </a:p>
          <a:p>
            <a:pPr lvl="2"/>
            <a:r>
              <a:rPr lang="en-US" sz="2000" dirty="0">
                <a:highlight>
                  <a:srgbClr val="FFFF00"/>
                </a:highlight>
                <a:sym typeface="Wingdings" panose="05000000000000000000" pitchFamily="2" charset="2"/>
              </a:rPr>
              <a:t>   If the value is the target value, return</a:t>
            </a:r>
          </a:p>
          <a:p>
            <a:pPr lvl="2"/>
            <a:r>
              <a:rPr lang="en-US" sz="2000" dirty="0">
                <a:sym typeface="Wingdings" panose="05000000000000000000" pitchFamily="2" charset="2"/>
              </a:rPr>
              <a:t>   If the target value is greater than the middle, discard the “left section” of the array (move the low pointer)</a:t>
            </a:r>
          </a:p>
          <a:p>
            <a:pPr lvl="2"/>
            <a:r>
              <a:rPr lang="en-US" sz="2000" dirty="0">
                <a:highlight>
                  <a:srgbClr val="FFFFFF"/>
                </a:highlight>
                <a:sym typeface="Wingdings" panose="05000000000000000000" pitchFamily="2" charset="2"/>
              </a:rPr>
              <a:t>   If the target value is less than the middle, discard the “right section” of the array (move the high pointer)</a:t>
            </a:r>
          </a:p>
          <a:p>
            <a:pPr lvl="2"/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3. Recalculate the mid point, and repeat loop back to step 2 until target value is found</a:t>
            </a:r>
            <a:endParaRPr lang="en-US" sz="2000" dirty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endParaRPr lang="en-US" sz="2000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50B354E-8715-AD12-67D9-7536927B7C6A}"/>
              </a:ext>
            </a:extLst>
          </p:cNvPr>
          <p:cNvSpPr/>
          <p:nvPr/>
        </p:nvSpPr>
        <p:spPr>
          <a:xfrm rot="16200000">
            <a:off x="7500644" y="1543906"/>
            <a:ext cx="396241" cy="312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5AED16E-5838-C3A3-E060-4B0BF0A017FF}"/>
              </a:ext>
            </a:extLst>
          </p:cNvPr>
          <p:cNvSpPr/>
          <p:nvPr/>
        </p:nvSpPr>
        <p:spPr>
          <a:xfrm rot="16200000">
            <a:off x="8012321" y="1558077"/>
            <a:ext cx="396241" cy="312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01B1A1-9A58-028A-942C-DA95B7E0E7CC}"/>
              </a:ext>
            </a:extLst>
          </p:cNvPr>
          <p:cNvSpPr txBox="1"/>
          <p:nvPr/>
        </p:nvSpPr>
        <p:spPr>
          <a:xfrm>
            <a:off x="7508263" y="1930079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6E5269-2128-2A7B-CA02-8AFDCFE7DED0}"/>
              </a:ext>
            </a:extLst>
          </p:cNvPr>
          <p:cNvSpPr txBox="1"/>
          <p:nvPr/>
        </p:nvSpPr>
        <p:spPr>
          <a:xfrm>
            <a:off x="7944983" y="1905371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AB3649-C4B5-C986-71DC-C17DB5FC02C2}"/>
              </a:ext>
            </a:extLst>
          </p:cNvPr>
          <p:cNvSpPr txBox="1"/>
          <p:nvPr/>
        </p:nvSpPr>
        <p:spPr>
          <a:xfrm>
            <a:off x="6793880" y="63015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2E916A-6068-F291-D469-0945894391E7}"/>
              </a:ext>
            </a:extLst>
          </p:cNvPr>
          <p:cNvSpPr txBox="1"/>
          <p:nvPr/>
        </p:nvSpPr>
        <p:spPr>
          <a:xfrm>
            <a:off x="7741082" y="6212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93CF6E1F-533F-4C63-4EA2-5905BF202C63}"/>
                  </a:ext>
                </a:extLst>
              </p14:cNvPr>
              <p14:cNvContentPartPr/>
              <p14:nvPr/>
            </p14:nvContentPartPr>
            <p14:xfrm>
              <a:off x="8134155" y="51135"/>
              <a:ext cx="1520280" cy="7016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93CF6E1F-533F-4C63-4EA2-5905BF202C6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16155" y="33135"/>
                <a:ext cx="1555920" cy="737280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1EDC2288-71D6-6D1B-B836-D0B91D007B3D}"/>
              </a:ext>
            </a:extLst>
          </p:cNvPr>
          <p:cNvSpPr txBox="1"/>
          <p:nvPr/>
        </p:nvSpPr>
        <p:spPr>
          <a:xfrm>
            <a:off x="264792" y="5627386"/>
            <a:ext cx="68018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How do we know when to stop looping?  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A156450-D1CA-A97E-2D95-924F1916D844}"/>
              </a:ext>
            </a:extLst>
          </p:cNvPr>
          <p:cNvSpPr txBox="1"/>
          <p:nvPr/>
        </p:nvSpPr>
        <p:spPr>
          <a:xfrm>
            <a:off x="6609514" y="5430861"/>
            <a:ext cx="56368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we find the target value, or if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low</a:t>
            </a:r>
            <a:r>
              <a:rPr lang="en-US" sz="2400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high</a:t>
            </a:r>
            <a:r>
              <a:rPr lang="en-US" sz="2400" dirty="0"/>
              <a:t> cross each other (low &gt; high)</a:t>
            </a:r>
          </a:p>
        </p:txBody>
      </p:sp>
    </p:spTree>
    <p:extLst>
      <p:ext uri="{BB962C8B-B14F-4D97-AF65-F5344CB8AC3E}">
        <p14:creationId xmlns:p14="http://schemas.microsoft.com/office/powerpoint/2010/main" val="31077836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29</a:t>
            </a:fld>
            <a:endParaRPr lang="en-US" dirty="0"/>
          </a:p>
        </p:txBody>
      </p:sp>
      <p:graphicFrame>
        <p:nvGraphicFramePr>
          <p:cNvPr id="9" name="Table 11">
            <a:extLst>
              <a:ext uri="{FF2B5EF4-FFF2-40B4-BE49-F238E27FC236}">
                <a16:creationId xmlns:a16="http://schemas.microsoft.com/office/drawing/2014/main" id="{86F25CE5-486F-0A5D-3BA0-41947F520531}"/>
              </a:ext>
            </a:extLst>
          </p:cNvPr>
          <p:cNvGraphicFramePr>
            <a:graphicFrameLocks noGrp="1"/>
          </p:cNvGraphicFramePr>
          <p:nvPr/>
        </p:nvGraphicFramePr>
        <p:xfrm>
          <a:off x="264792" y="1011640"/>
          <a:ext cx="11719565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05">
                  <a:extLst>
                    <a:ext uri="{9D8B030D-6E8A-4147-A177-3AD203B41FA5}">
                      <a16:colId xmlns:a16="http://schemas.microsoft.com/office/drawing/2014/main" val="50976687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447586039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695723546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937248850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320799151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841637848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291393972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463715768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911889037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747855746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3461285240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81145674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5610317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56016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E43C5E5C-C250-88E0-42EB-1C96B7FACDC1}"/>
              </a:ext>
            </a:extLst>
          </p:cNvPr>
          <p:cNvSpPr txBox="1"/>
          <p:nvPr/>
        </p:nvSpPr>
        <p:spPr>
          <a:xfrm>
            <a:off x="533400" y="697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D7DF35-8D1B-5B48-F709-ECF2A00F33D4}"/>
              </a:ext>
            </a:extLst>
          </p:cNvPr>
          <p:cNvSpPr txBox="1"/>
          <p:nvPr/>
        </p:nvSpPr>
        <p:spPr>
          <a:xfrm>
            <a:off x="11306091" y="6974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AFFF41-F9E9-205D-0859-24FBEFDCC481}"/>
              </a:ext>
            </a:extLst>
          </p:cNvPr>
          <p:cNvSpPr txBox="1"/>
          <p:nvPr/>
        </p:nvSpPr>
        <p:spPr>
          <a:xfrm>
            <a:off x="76200" y="39618"/>
            <a:ext cx="3621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Target Value: 27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AFBC31-8BA0-CC89-E4C1-E389B1C31D39}"/>
              </a:ext>
            </a:extLst>
          </p:cNvPr>
          <p:cNvSpPr txBox="1"/>
          <p:nvPr/>
        </p:nvSpPr>
        <p:spPr>
          <a:xfrm>
            <a:off x="236217" y="2514600"/>
            <a:ext cx="753618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/>
              <a:t>Start at the middle of the array</a:t>
            </a:r>
          </a:p>
          <a:p>
            <a:pPr marL="457200" indent="-457200">
              <a:buAutoNum type="arabicPeriod"/>
            </a:pPr>
            <a:r>
              <a:rPr lang="en-US" sz="2000" dirty="0"/>
              <a:t>Compare to target value:</a:t>
            </a:r>
          </a:p>
          <a:p>
            <a:pPr lvl="2"/>
            <a:r>
              <a:rPr lang="en-US" sz="2000" dirty="0">
                <a:highlight>
                  <a:srgbClr val="FFFF00"/>
                </a:highlight>
                <a:sym typeface="Wingdings" panose="05000000000000000000" pitchFamily="2" charset="2"/>
              </a:rPr>
              <a:t>   If the value is the target value, return</a:t>
            </a:r>
          </a:p>
          <a:p>
            <a:pPr lvl="2"/>
            <a:r>
              <a:rPr lang="en-US" sz="2000" dirty="0">
                <a:sym typeface="Wingdings" panose="05000000000000000000" pitchFamily="2" charset="2"/>
              </a:rPr>
              <a:t>   If the target value is greater than the middle, discard the “left section” of the array (move the low pointer)</a:t>
            </a:r>
          </a:p>
          <a:p>
            <a:pPr lvl="2"/>
            <a:r>
              <a:rPr lang="en-US" sz="2000" dirty="0">
                <a:highlight>
                  <a:srgbClr val="FFFFFF"/>
                </a:highlight>
                <a:sym typeface="Wingdings" panose="05000000000000000000" pitchFamily="2" charset="2"/>
              </a:rPr>
              <a:t>   If the target value is less than the middle, discard the “right section” of the array (move the high pointer)</a:t>
            </a:r>
          </a:p>
          <a:p>
            <a:pPr lvl="2"/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3. Recalculate the mid point, and repeat loop back to step 2 until target value is found</a:t>
            </a:r>
            <a:endParaRPr lang="en-US" sz="2000" dirty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endParaRPr lang="en-US" sz="2000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50B354E-8715-AD12-67D9-7536927B7C6A}"/>
              </a:ext>
            </a:extLst>
          </p:cNvPr>
          <p:cNvSpPr/>
          <p:nvPr/>
        </p:nvSpPr>
        <p:spPr>
          <a:xfrm rot="16200000">
            <a:off x="7500644" y="1543906"/>
            <a:ext cx="396241" cy="312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5AED16E-5838-C3A3-E060-4B0BF0A017FF}"/>
              </a:ext>
            </a:extLst>
          </p:cNvPr>
          <p:cNvSpPr/>
          <p:nvPr/>
        </p:nvSpPr>
        <p:spPr>
          <a:xfrm rot="16200000">
            <a:off x="8012321" y="1558077"/>
            <a:ext cx="396241" cy="312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01B1A1-9A58-028A-942C-DA95B7E0E7CC}"/>
              </a:ext>
            </a:extLst>
          </p:cNvPr>
          <p:cNvSpPr txBox="1"/>
          <p:nvPr/>
        </p:nvSpPr>
        <p:spPr>
          <a:xfrm>
            <a:off x="7508263" y="1930079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6E5269-2128-2A7B-CA02-8AFDCFE7DED0}"/>
              </a:ext>
            </a:extLst>
          </p:cNvPr>
          <p:cNvSpPr txBox="1"/>
          <p:nvPr/>
        </p:nvSpPr>
        <p:spPr>
          <a:xfrm>
            <a:off x="7944983" y="1905371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AB3649-C4B5-C986-71DC-C17DB5FC02C2}"/>
              </a:ext>
            </a:extLst>
          </p:cNvPr>
          <p:cNvSpPr txBox="1"/>
          <p:nvPr/>
        </p:nvSpPr>
        <p:spPr>
          <a:xfrm>
            <a:off x="6793880" y="63015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2E916A-6068-F291-D469-0945894391E7}"/>
              </a:ext>
            </a:extLst>
          </p:cNvPr>
          <p:cNvSpPr txBox="1"/>
          <p:nvPr/>
        </p:nvSpPr>
        <p:spPr>
          <a:xfrm>
            <a:off x="7741082" y="6212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93CF6E1F-533F-4C63-4EA2-5905BF202C63}"/>
                  </a:ext>
                </a:extLst>
              </p14:cNvPr>
              <p14:cNvContentPartPr/>
              <p14:nvPr/>
            </p14:nvContentPartPr>
            <p14:xfrm>
              <a:off x="8134155" y="51135"/>
              <a:ext cx="1520280" cy="7016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93CF6E1F-533F-4C63-4EA2-5905BF202C6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16155" y="33135"/>
                <a:ext cx="1555920" cy="737280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1EDC2288-71D6-6D1B-B836-D0B91D007B3D}"/>
              </a:ext>
            </a:extLst>
          </p:cNvPr>
          <p:cNvSpPr txBox="1"/>
          <p:nvPr/>
        </p:nvSpPr>
        <p:spPr>
          <a:xfrm>
            <a:off x="264792" y="5627386"/>
            <a:ext cx="68018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How do we know when to stop looping?  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A156450-D1CA-A97E-2D95-924F1916D844}"/>
              </a:ext>
            </a:extLst>
          </p:cNvPr>
          <p:cNvSpPr txBox="1"/>
          <p:nvPr/>
        </p:nvSpPr>
        <p:spPr>
          <a:xfrm>
            <a:off x="6609514" y="5430861"/>
            <a:ext cx="56368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we find the target value, or if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low</a:t>
            </a:r>
            <a:r>
              <a:rPr lang="en-US" sz="2400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high</a:t>
            </a:r>
            <a:r>
              <a:rPr lang="en-US" sz="2400" dirty="0"/>
              <a:t> cross each other (low &gt; high)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9C9C479-DFDF-B172-8D1B-94EF847BFEA9}"/>
              </a:ext>
            </a:extLst>
          </p:cNvPr>
          <p:cNvSpPr/>
          <p:nvPr/>
        </p:nvSpPr>
        <p:spPr>
          <a:xfrm>
            <a:off x="990600" y="877010"/>
            <a:ext cx="9525000" cy="41251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LET’S CODE THIS</a:t>
            </a:r>
          </a:p>
        </p:txBody>
      </p:sp>
    </p:spTree>
    <p:extLst>
      <p:ext uri="{BB962C8B-B14F-4D97-AF65-F5344CB8AC3E}">
        <p14:creationId xmlns:p14="http://schemas.microsoft.com/office/powerpoint/2010/main" val="1012847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1572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Searching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AF3743-6B40-F70C-45E4-4D8802B5DA56}"/>
              </a:ext>
            </a:extLst>
          </p:cNvPr>
          <p:cNvSpPr txBox="1"/>
          <p:nvPr/>
        </p:nvSpPr>
        <p:spPr>
          <a:xfrm>
            <a:off x="304800" y="2403847"/>
            <a:ext cx="11325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Today, we will discuss techniques for how to search for a value in a data structure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72B836-19F1-29BD-5AA9-45E80DD3BFF9}"/>
              </a:ext>
            </a:extLst>
          </p:cNvPr>
          <p:cNvSpPr txBox="1"/>
          <p:nvPr/>
        </p:nvSpPr>
        <p:spPr>
          <a:xfrm>
            <a:off x="619025" y="3505200"/>
            <a:ext cx="6391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(We will be using arrays, but these techniques could also be used on Linked Lists, queues, stacks,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58943C-0FD9-358C-D10C-531DE3E13A07}"/>
              </a:ext>
            </a:extLst>
          </p:cNvPr>
          <p:cNvSpPr txBox="1"/>
          <p:nvPr/>
        </p:nvSpPr>
        <p:spPr>
          <a:xfrm>
            <a:off x="296822" y="1516630"/>
            <a:ext cx="113063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store values in data structures, but we also need to retrieve/search for values!</a:t>
            </a:r>
          </a:p>
        </p:txBody>
      </p:sp>
      <p:pic>
        <p:nvPicPr>
          <p:cNvPr id="1026" name="Picture 2" descr="Searching Stick Figure | Great PowerPoint ClipArt for Presentations -  PresenterMedia.com">
            <a:extLst>
              <a:ext uri="{FF2B5EF4-FFF2-40B4-BE49-F238E27FC236}">
                <a16:creationId xmlns:a16="http://schemas.microsoft.com/office/drawing/2014/main" id="{7940512E-3378-BE6F-A793-9B99588CFD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3131572"/>
            <a:ext cx="2590800" cy="3074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89773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30</a:t>
            </a:fld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9DB702C-D4C2-C027-1A8D-2C37CE814BDF}"/>
              </a:ext>
            </a:extLst>
          </p:cNvPr>
          <p:cNvSpPr txBox="1"/>
          <p:nvPr/>
        </p:nvSpPr>
        <p:spPr>
          <a:xfrm>
            <a:off x="304800" y="304800"/>
            <a:ext cx="11033760" cy="5324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binary_search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low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high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- 1;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while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low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high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low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high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/ 2;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if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 {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	return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}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else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 {</a:t>
            </a:r>
          </a:p>
          <a:p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	low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}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else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	high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- 1;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}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return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-1;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77014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31</a:t>
            </a:fld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9DB702C-D4C2-C027-1A8D-2C37CE814BDF}"/>
              </a:ext>
            </a:extLst>
          </p:cNvPr>
          <p:cNvSpPr txBox="1"/>
          <p:nvPr/>
        </p:nvSpPr>
        <p:spPr>
          <a:xfrm>
            <a:off x="304800" y="334174"/>
            <a:ext cx="11033760" cy="5324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binary_search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low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high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- 1;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while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low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high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low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high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/ 2;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if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 {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	return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}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else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 {</a:t>
            </a:r>
          </a:p>
          <a:p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	low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}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else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	high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- 1;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}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return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-1;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78A11D-6A4D-2E50-6EB4-5765C985E6B9}"/>
              </a:ext>
            </a:extLst>
          </p:cNvPr>
          <p:cNvSpPr txBox="1"/>
          <p:nvPr/>
        </p:nvSpPr>
        <p:spPr>
          <a:xfrm>
            <a:off x="76200" y="5714505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Running time?</a:t>
            </a:r>
          </a:p>
        </p:txBody>
      </p:sp>
    </p:spTree>
    <p:extLst>
      <p:ext uri="{BB962C8B-B14F-4D97-AF65-F5344CB8AC3E}">
        <p14:creationId xmlns:p14="http://schemas.microsoft.com/office/powerpoint/2010/main" val="7113584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32</a:t>
            </a:fld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9DB702C-D4C2-C027-1A8D-2C37CE814BDF}"/>
              </a:ext>
            </a:extLst>
          </p:cNvPr>
          <p:cNvSpPr txBox="1"/>
          <p:nvPr/>
        </p:nvSpPr>
        <p:spPr>
          <a:xfrm>
            <a:off x="304800" y="334174"/>
            <a:ext cx="11033760" cy="5324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binary_search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low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high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- 1;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while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low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high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low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high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/ 2;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if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 {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	return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}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else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 {</a:t>
            </a:r>
          </a:p>
          <a:p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	low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}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else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	high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- 1;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}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return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-1;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78A11D-6A4D-2E50-6EB4-5765C985E6B9}"/>
              </a:ext>
            </a:extLst>
          </p:cNvPr>
          <p:cNvSpPr txBox="1"/>
          <p:nvPr/>
        </p:nvSpPr>
        <p:spPr>
          <a:xfrm>
            <a:off x="76200" y="5714505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Running time?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CE33A9-ECF4-D794-8101-2BEAE459B9CE}"/>
              </a:ext>
            </a:extLst>
          </p:cNvPr>
          <p:cNvSpPr txBox="1"/>
          <p:nvPr/>
        </p:nvSpPr>
        <p:spPr>
          <a:xfrm>
            <a:off x="3541872" y="5834736"/>
            <a:ext cx="6516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Each time we loop, we eliminate </a:t>
            </a:r>
            <a:r>
              <a:rPr lang="en-US" sz="2400" b="1" dirty="0"/>
              <a:t>half</a:t>
            </a:r>
            <a:r>
              <a:rPr lang="en-US" sz="2400" dirty="0"/>
              <a:t> the array</a:t>
            </a:r>
          </a:p>
        </p:txBody>
      </p:sp>
    </p:spTree>
    <p:extLst>
      <p:ext uri="{BB962C8B-B14F-4D97-AF65-F5344CB8AC3E}">
        <p14:creationId xmlns:p14="http://schemas.microsoft.com/office/powerpoint/2010/main" val="40984641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78A11D-6A4D-2E50-6EB4-5765C985E6B9}"/>
              </a:ext>
            </a:extLst>
          </p:cNvPr>
          <p:cNvSpPr txBox="1"/>
          <p:nvPr/>
        </p:nvSpPr>
        <p:spPr>
          <a:xfrm>
            <a:off x="152400" y="76200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Running time?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C8EAFD-DBA6-277E-4121-8008D63A505B}"/>
              </a:ext>
            </a:extLst>
          </p:cNvPr>
          <p:cNvSpPr txBox="1"/>
          <p:nvPr/>
        </p:nvSpPr>
        <p:spPr>
          <a:xfrm>
            <a:off x="1600200" y="2133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4426E68-740D-3627-5AFE-9D46E6725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214087"/>
            <a:ext cx="4810125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3405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78A11D-6A4D-2E50-6EB4-5765C985E6B9}"/>
              </a:ext>
            </a:extLst>
          </p:cNvPr>
          <p:cNvSpPr txBox="1"/>
          <p:nvPr/>
        </p:nvSpPr>
        <p:spPr>
          <a:xfrm>
            <a:off x="152400" y="76200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Running time?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C8EAFD-DBA6-277E-4121-8008D63A505B}"/>
              </a:ext>
            </a:extLst>
          </p:cNvPr>
          <p:cNvSpPr txBox="1"/>
          <p:nvPr/>
        </p:nvSpPr>
        <p:spPr>
          <a:xfrm>
            <a:off x="1600200" y="2133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4426E68-740D-3627-5AFE-9D46E6725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214087"/>
            <a:ext cx="4810125" cy="1257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CC7A736-349D-B77F-F75A-25B936D4D5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2510303"/>
            <a:ext cx="6429375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47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78A11D-6A4D-2E50-6EB4-5765C985E6B9}"/>
              </a:ext>
            </a:extLst>
          </p:cNvPr>
          <p:cNvSpPr txBox="1"/>
          <p:nvPr/>
        </p:nvSpPr>
        <p:spPr>
          <a:xfrm>
            <a:off x="152400" y="76200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Running time?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C8EAFD-DBA6-277E-4121-8008D63A505B}"/>
              </a:ext>
            </a:extLst>
          </p:cNvPr>
          <p:cNvSpPr txBox="1"/>
          <p:nvPr/>
        </p:nvSpPr>
        <p:spPr>
          <a:xfrm>
            <a:off x="1600200" y="2133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4426E68-740D-3627-5AFE-9D46E6725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214087"/>
            <a:ext cx="4810125" cy="1257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CC7A736-349D-B77F-F75A-25B936D4D5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2510303"/>
            <a:ext cx="6429375" cy="5905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74B5961-4058-89D1-41EE-9325328C73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450" y="3218962"/>
            <a:ext cx="482917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8542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78A11D-6A4D-2E50-6EB4-5765C985E6B9}"/>
              </a:ext>
            </a:extLst>
          </p:cNvPr>
          <p:cNvSpPr txBox="1"/>
          <p:nvPr/>
        </p:nvSpPr>
        <p:spPr>
          <a:xfrm>
            <a:off x="152400" y="76200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Running time?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C8EAFD-DBA6-277E-4121-8008D63A505B}"/>
              </a:ext>
            </a:extLst>
          </p:cNvPr>
          <p:cNvSpPr txBox="1"/>
          <p:nvPr/>
        </p:nvSpPr>
        <p:spPr>
          <a:xfrm>
            <a:off x="1600200" y="2133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4426E68-740D-3627-5AFE-9D46E6725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214087"/>
            <a:ext cx="4810125" cy="1257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CC7A736-349D-B77F-F75A-25B936D4D5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2510303"/>
            <a:ext cx="6429375" cy="5905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74B5961-4058-89D1-41EE-9325328C73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450" y="3218962"/>
            <a:ext cx="4829175" cy="6000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09498F5-F4B0-9BD2-87F5-010F788C2A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400" y="4319915"/>
            <a:ext cx="4000500" cy="4667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F6BF89E-14F9-D958-3851-6B54935A8A14}"/>
              </a:ext>
            </a:extLst>
          </p:cNvPr>
          <p:cNvSpPr txBox="1"/>
          <p:nvPr/>
        </p:nvSpPr>
        <p:spPr>
          <a:xfrm>
            <a:off x="533400" y="3877848"/>
            <a:ext cx="7443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k iterations, eventually our array has been reduced to one element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A6BC171-DF46-BE4B-68F7-6F10139FA8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47987" y="4868900"/>
            <a:ext cx="1190625" cy="5143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763EF45-67B7-E3C2-1EB6-33224BAA39AE}"/>
              </a:ext>
            </a:extLst>
          </p:cNvPr>
          <p:cNvSpPr txBox="1"/>
          <p:nvPr/>
        </p:nvSpPr>
        <p:spPr>
          <a:xfrm>
            <a:off x="552450" y="5702135"/>
            <a:ext cx="4565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“Two to what power makes n??”</a:t>
            </a:r>
          </a:p>
        </p:txBody>
      </p:sp>
    </p:spTree>
    <p:extLst>
      <p:ext uri="{BB962C8B-B14F-4D97-AF65-F5344CB8AC3E}">
        <p14:creationId xmlns:p14="http://schemas.microsoft.com/office/powerpoint/2010/main" val="6355908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78A11D-6A4D-2E50-6EB4-5765C985E6B9}"/>
              </a:ext>
            </a:extLst>
          </p:cNvPr>
          <p:cNvSpPr txBox="1"/>
          <p:nvPr/>
        </p:nvSpPr>
        <p:spPr>
          <a:xfrm>
            <a:off x="152400" y="76200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Running time?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09498F5-F4B0-9BD2-87F5-010F788C2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737467"/>
            <a:ext cx="4000500" cy="4667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F6BF89E-14F9-D958-3851-6B54935A8A14}"/>
              </a:ext>
            </a:extLst>
          </p:cNvPr>
          <p:cNvSpPr txBox="1"/>
          <p:nvPr/>
        </p:nvSpPr>
        <p:spPr>
          <a:xfrm>
            <a:off x="533400" y="1295400"/>
            <a:ext cx="7443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k iterations, eventually our array has been reduced to one element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A6BC171-DF46-BE4B-68F7-6F10139FA8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7987" y="2286452"/>
            <a:ext cx="1190625" cy="5143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763EF45-67B7-E3C2-1EB6-33224BAA39AE}"/>
              </a:ext>
            </a:extLst>
          </p:cNvPr>
          <p:cNvSpPr txBox="1"/>
          <p:nvPr/>
        </p:nvSpPr>
        <p:spPr>
          <a:xfrm>
            <a:off x="552450" y="3119687"/>
            <a:ext cx="4565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“Two to what power makes n??”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7A392C0-4056-8817-A5B6-B5668663D4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9386" y="3900237"/>
            <a:ext cx="2971800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4523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78A11D-6A4D-2E50-6EB4-5765C985E6B9}"/>
              </a:ext>
            </a:extLst>
          </p:cNvPr>
          <p:cNvSpPr txBox="1"/>
          <p:nvPr/>
        </p:nvSpPr>
        <p:spPr>
          <a:xfrm>
            <a:off x="152400" y="76200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Running time?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09498F5-F4B0-9BD2-87F5-010F788C2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737467"/>
            <a:ext cx="4000500" cy="4667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F6BF89E-14F9-D958-3851-6B54935A8A14}"/>
              </a:ext>
            </a:extLst>
          </p:cNvPr>
          <p:cNvSpPr txBox="1"/>
          <p:nvPr/>
        </p:nvSpPr>
        <p:spPr>
          <a:xfrm>
            <a:off x="533400" y="1295400"/>
            <a:ext cx="7443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k iterations, eventually our array has been reduced to one element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A6BC171-DF46-BE4B-68F7-6F10139FA8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7987" y="2286452"/>
            <a:ext cx="1190625" cy="5143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763EF45-67B7-E3C2-1EB6-33224BAA39AE}"/>
              </a:ext>
            </a:extLst>
          </p:cNvPr>
          <p:cNvSpPr txBox="1"/>
          <p:nvPr/>
        </p:nvSpPr>
        <p:spPr>
          <a:xfrm>
            <a:off x="552450" y="3119687"/>
            <a:ext cx="4565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“Two to what power makes n??”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7A392C0-4056-8817-A5B6-B5668663D4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9386" y="3900237"/>
            <a:ext cx="2971800" cy="4667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BD5DFD-2D70-29ED-D98B-9DDF7E8EF5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20811" y="4597658"/>
            <a:ext cx="309562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3946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78A11D-6A4D-2E50-6EB4-5765C985E6B9}"/>
              </a:ext>
            </a:extLst>
          </p:cNvPr>
          <p:cNvSpPr txBox="1"/>
          <p:nvPr/>
        </p:nvSpPr>
        <p:spPr>
          <a:xfrm>
            <a:off x="152400" y="76200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Running time?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09498F5-F4B0-9BD2-87F5-010F788C2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737467"/>
            <a:ext cx="4000500" cy="4667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F6BF89E-14F9-D958-3851-6B54935A8A14}"/>
              </a:ext>
            </a:extLst>
          </p:cNvPr>
          <p:cNvSpPr txBox="1"/>
          <p:nvPr/>
        </p:nvSpPr>
        <p:spPr>
          <a:xfrm>
            <a:off x="533400" y="1295400"/>
            <a:ext cx="7443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k iterations, eventually our array has been reduced to one element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A6BC171-DF46-BE4B-68F7-6F10139FA8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7987" y="2286452"/>
            <a:ext cx="1190625" cy="5143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763EF45-67B7-E3C2-1EB6-33224BAA39AE}"/>
              </a:ext>
            </a:extLst>
          </p:cNvPr>
          <p:cNvSpPr txBox="1"/>
          <p:nvPr/>
        </p:nvSpPr>
        <p:spPr>
          <a:xfrm>
            <a:off x="552450" y="3119687"/>
            <a:ext cx="4565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“Two to what power makes n??”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7A392C0-4056-8817-A5B6-B5668663D4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9386" y="3900237"/>
            <a:ext cx="2971800" cy="4667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BD5DFD-2D70-29ED-D98B-9DDF7E8EF5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20811" y="4597658"/>
            <a:ext cx="3095625" cy="4572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0A91E30-A02D-B4C1-37AB-162BFB8AF165}"/>
                  </a:ext>
                </a:extLst>
              </p14:cNvPr>
              <p14:cNvContentPartPr/>
              <p14:nvPr/>
            </p14:nvContentPartPr>
            <p14:xfrm>
              <a:off x="3495555" y="4676415"/>
              <a:ext cx="895680" cy="3546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0A91E30-A02D-B4C1-37AB-162BFB8AF16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486555" y="4667415"/>
                <a:ext cx="913320" cy="37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1785135-C914-B1BB-8C26-C6D1C6F2382A}"/>
                  </a:ext>
                </a:extLst>
              </p14:cNvPr>
              <p14:cNvContentPartPr/>
              <p14:nvPr/>
            </p14:nvContentPartPr>
            <p14:xfrm>
              <a:off x="6276555" y="4019415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1785135-C914-B1BB-8C26-C6D1C6F2382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267555" y="4010415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6" name="Picture 15">
            <a:extLst>
              <a:ext uri="{FF2B5EF4-FFF2-40B4-BE49-F238E27FC236}">
                <a16:creationId xmlns:a16="http://schemas.microsoft.com/office/drawing/2014/main" id="{55AFBD4D-6481-F57A-6A93-C3ADA806402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947987" y="5140380"/>
            <a:ext cx="342900" cy="48577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68E365A-42E9-3540-26CF-D55FA21CDB0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5556" r="49129"/>
          <a:stretch/>
        </p:blipFill>
        <p:spPr>
          <a:xfrm>
            <a:off x="1279547" y="5213235"/>
            <a:ext cx="1574789" cy="38608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67F9B9D-AED5-D994-D61C-3B370DF6B61B}"/>
              </a:ext>
            </a:extLst>
          </p:cNvPr>
          <p:cNvSpPr txBox="1"/>
          <p:nvPr/>
        </p:nvSpPr>
        <p:spPr>
          <a:xfrm>
            <a:off x="5257800" y="5338702"/>
            <a:ext cx="60276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After K iterations, we will have done log(n) divisions</a:t>
            </a:r>
          </a:p>
        </p:txBody>
      </p:sp>
    </p:spTree>
    <p:extLst>
      <p:ext uri="{BB962C8B-B14F-4D97-AF65-F5344CB8AC3E}">
        <p14:creationId xmlns:p14="http://schemas.microsoft.com/office/powerpoint/2010/main" val="2696015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1572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Searching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3B7313-8477-DB30-9632-B54E491D5125}"/>
              </a:ext>
            </a:extLst>
          </p:cNvPr>
          <p:cNvSpPr txBox="1"/>
          <p:nvPr/>
        </p:nvSpPr>
        <p:spPr>
          <a:xfrm>
            <a:off x="457200" y="990600"/>
            <a:ext cx="2621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Option 1: Linear Search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A772E5-3CFD-4D84-AAC1-6493C2ADBC71}"/>
              </a:ext>
            </a:extLst>
          </p:cNvPr>
          <p:cNvSpPr txBox="1"/>
          <p:nvPr/>
        </p:nvSpPr>
        <p:spPr>
          <a:xfrm>
            <a:off x="457200" y="1411974"/>
            <a:ext cx="7378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Check every spot until one by one until we find what we are looking for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EFA70C-97AB-C803-99F4-1B132B103C20}"/>
              </a:ext>
            </a:extLst>
          </p:cNvPr>
          <p:cNvSpPr txBox="1"/>
          <p:nvPr/>
        </p:nvSpPr>
        <p:spPr>
          <a:xfrm>
            <a:off x="304800" y="2819400"/>
            <a:ext cx="8000908" cy="34163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linear_search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endParaRPr lang="en-US" sz="240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for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  if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       return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} 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}</a:t>
            </a:r>
          </a:p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return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-1;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36320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78A11D-6A4D-2E50-6EB4-5765C985E6B9}"/>
              </a:ext>
            </a:extLst>
          </p:cNvPr>
          <p:cNvSpPr txBox="1"/>
          <p:nvPr/>
        </p:nvSpPr>
        <p:spPr>
          <a:xfrm>
            <a:off x="152400" y="5738717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Running time?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5FDE50-4530-1006-2E1C-E056A64B0111}"/>
              </a:ext>
            </a:extLst>
          </p:cNvPr>
          <p:cNvSpPr txBox="1"/>
          <p:nvPr/>
        </p:nvSpPr>
        <p:spPr>
          <a:xfrm>
            <a:off x="304800" y="334174"/>
            <a:ext cx="11033760" cy="5324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binary_search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low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high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- 1;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while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low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high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low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high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/ 2;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if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 {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	return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}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else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 {</a:t>
            </a:r>
          </a:p>
          <a:p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	low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}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else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	high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- 1;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}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return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-1;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B661DC-83E5-F8A7-34BC-C0042C776564}"/>
              </a:ext>
            </a:extLst>
          </p:cNvPr>
          <p:cNvSpPr txBox="1"/>
          <p:nvPr/>
        </p:nvSpPr>
        <p:spPr>
          <a:xfrm>
            <a:off x="3718560" y="5760857"/>
            <a:ext cx="762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Generally speaking, whenever we eliminate half of the problem each iteration, that will give us </a:t>
            </a:r>
            <a:r>
              <a:rPr lang="en-US" sz="2000" b="1" dirty="0"/>
              <a:t>O(</a:t>
            </a:r>
            <a:r>
              <a:rPr lang="en-US" sz="2000" b="1" dirty="0" err="1"/>
              <a:t>logn</a:t>
            </a:r>
            <a:r>
              <a:rPr lang="en-US" sz="2000" b="1" dirty="0"/>
              <a:t>) </a:t>
            </a:r>
            <a:r>
              <a:rPr lang="en-US" sz="2000" dirty="0"/>
              <a:t>running time</a:t>
            </a:r>
          </a:p>
        </p:txBody>
      </p:sp>
    </p:spTree>
    <p:extLst>
      <p:ext uri="{BB962C8B-B14F-4D97-AF65-F5344CB8AC3E}">
        <p14:creationId xmlns:p14="http://schemas.microsoft.com/office/powerpoint/2010/main" val="19394800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78A11D-6A4D-2E50-6EB4-5765C985E6B9}"/>
              </a:ext>
            </a:extLst>
          </p:cNvPr>
          <p:cNvSpPr txBox="1"/>
          <p:nvPr/>
        </p:nvSpPr>
        <p:spPr>
          <a:xfrm>
            <a:off x="152400" y="5738717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Running time?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5FDE50-4530-1006-2E1C-E056A64B0111}"/>
              </a:ext>
            </a:extLst>
          </p:cNvPr>
          <p:cNvSpPr txBox="1"/>
          <p:nvPr/>
        </p:nvSpPr>
        <p:spPr>
          <a:xfrm>
            <a:off x="304800" y="334174"/>
            <a:ext cx="11033760" cy="5324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binary_search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low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high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- 1;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while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low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high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low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high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/ 2;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if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 {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	return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}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else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 {</a:t>
            </a:r>
          </a:p>
          <a:p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	low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}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else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	high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- 1;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}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return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-1;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B661DC-83E5-F8A7-34BC-C0042C776564}"/>
              </a:ext>
            </a:extLst>
          </p:cNvPr>
          <p:cNvSpPr txBox="1"/>
          <p:nvPr/>
        </p:nvSpPr>
        <p:spPr>
          <a:xfrm>
            <a:off x="3718560" y="5760857"/>
            <a:ext cx="762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Generally speaking, whenever we eliminate half of the problem each iteration, that will give us </a:t>
            </a:r>
            <a:r>
              <a:rPr lang="en-US" sz="2000" b="1" dirty="0"/>
              <a:t>O(</a:t>
            </a:r>
            <a:r>
              <a:rPr lang="en-US" sz="2000" b="1" dirty="0" err="1"/>
              <a:t>logn</a:t>
            </a:r>
            <a:r>
              <a:rPr lang="en-US" sz="2000" b="1" dirty="0"/>
              <a:t>) </a:t>
            </a:r>
            <a:r>
              <a:rPr lang="en-US" sz="2000" dirty="0"/>
              <a:t>running time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934D26-B0F6-36AA-E562-2BEA737C5724}"/>
              </a:ext>
            </a:extLst>
          </p:cNvPr>
          <p:cNvSpPr txBox="1"/>
          <p:nvPr/>
        </p:nvSpPr>
        <p:spPr>
          <a:xfrm>
            <a:off x="2922389" y="6858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121D78-AE1C-DF67-2503-9CAC69FA28ED}"/>
              </a:ext>
            </a:extLst>
          </p:cNvPr>
          <p:cNvSpPr txBox="1"/>
          <p:nvPr/>
        </p:nvSpPr>
        <p:spPr>
          <a:xfrm>
            <a:off x="5175349" y="101462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AF476C-0058-3171-68AB-4043250A3227}"/>
              </a:ext>
            </a:extLst>
          </p:cNvPr>
          <p:cNvSpPr txBox="1"/>
          <p:nvPr/>
        </p:nvSpPr>
        <p:spPr>
          <a:xfrm>
            <a:off x="6096000" y="16002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BB1006-817C-9048-2231-8D4DD6790C63}"/>
              </a:ext>
            </a:extLst>
          </p:cNvPr>
          <p:cNvSpPr txBox="1"/>
          <p:nvPr/>
        </p:nvSpPr>
        <p:spPr>
          <a:xfrm>
            <a:off x="5175348" y="187974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0695E6-826F-D049-0A3C-EC59A18F1550}"/>
              </a:ext>
            </a:extLst>
          </p:cNvPr>
          <p:cNvSpPr txBox="1"/>
          <p:nvPr/>
        </p:nvSpPr>
        <p:spPr>
          <a:xfrm>
            <a:off x="4648200" y="219767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A1AA29-6BE4-14B2-BFE1-B8A9AF69B99D}"/>
              </a:ext>
            </a:extLst>
          </p:cNvPr>
          <p:cNvSpPr txBox="1"/>
          <p:nvPr/>
        </p:nvSpPr>
        <p:spPr>
          <a:xfrm>
            <a:off x="5715000" y="278325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F4BBE2-6CC7-CD96-7180-0C5A11B993D0}"/>
              </a:ext>
            </a:extLst>
          </p:cNvPr>
          <p:cNvSpPr txBox="1"/>
          <p:nvPr/>
        </p:nvSpPr>
        <p:spPr>
          <a:xfrm>
            <a:off x="5175347" y="309050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D0B271-B5CE-06B8-2057-A3E1487CF283}"/>
              </a:ext>
            </a:extLst>
          </p:cNvPr>
          <p:cNvSpPr txBox="1"/>
          <p:nvPr/>
        </p:nvSpPr>
        <p:spPr>
          <a:xfrm>
            <a:off x="5277384" y="403211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B810F3-200F-3001-5401-EF5FEF0FACCF}"/>
              </a:ext>
            </a:extLst>
          </p:cNvPr>
          <p:cNvSpPr txBox="1"/>
          <p:nvPr/>
        </p:nvSpPr>
        <p:spPr>
          <a:xfrm>
            <a:off x="2743200" y="496252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C36C72-3A1E-971A-FDCB-0D7DF5273A66}"/>
              </a:ext>
            </a:extLst>
          </p:cNvPr>
          <p:cNvSpPr txBox="1"/>
          <p:nvPr/>
        </p:nvSpPr>
        <p:spPr>
          <a:xfrm>
            <a:off x="4144995" y="1276375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O(log n)</a:t>
            </a:r>
          </a:p>
        </p:txBody>
      </p:sp>
    </p:spTree>
    <p:extLst>
      <p:ext uri="{BB962C8B-B14F-4D97-AF65-F5344CB8AC3E}">
        <p14:creationId xmlns:p14="http://schemas.microsoft.com/office/powerpoint/2010/main" val="28824586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78A11D-6A4D-2E50-6EB4-5765C985E6B9}"/>
              </a:ext>
            </a:extLst>
          </p:cNvPr>
          <p:cNvSpPr txBox="1"/>
          <p:nvPr/>
        </p:nvSpPr>
        <p:spPr>
          <a:xfrm>
            <a:off x="152400" y="5738717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Running time?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5FDE50-4530-1006-2E1C-E056A64B0111}"/>
              </a:ext>
            </a:extLst>
          </p:cNvPr>
          <p:cNvSpPr txBox="1"/>
          <p:nvPr/>
        </p:nvSpPr>
        <p:spPr>
          <a:xfrm>
            <a:off x="304800" y="334174"/>
            <a:ext cx="11033760" cy="5324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binary_search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low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high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- 1;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while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low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high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low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high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/ 2;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if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 {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	return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}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else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 {</a:t>
            </a:r>
          </a:p>
          <a:p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	low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}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else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	high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- 1;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}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return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-1;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934D26-B0F6-36AA-E562-2BEA737C5724}"/>
              </a:ext>
            </a:extLst>
          </p:cNvPr>
          <p:cNvSpPr txBox="1"/>
          <p:nvPr/>
        </p:nvSpPr>
        <p:spPr>
          <a:xfrm>
            <a:off x="2922389" y="6858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121D78-AE1C-DF67-2503-9CAC69FA28ED}"/>
              </a:ext>
            </a:extLst>
          </p:cNvPr>
          <p:cNvSpPr txBox="1"/>
          <p:nvPr/>
        </p:nvSpPr>
        <p:spPr>
          <a:xfrm>
            <a:off x="5175349" y="101462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AF476C-0058-3171-68AB-4043250A3227}"/>
              </a:ext>
            </a:extLst>
          </p:cNvPr>
          <p:cNvSpPr txBox="1"/>
          <p:nvPr/>
        </p:nvSpPr>
        <p:spPr>
          <a:xfrm>
            <a:off x="6096000" y="16002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BB1006-817C-9048-2231-8D4DD6790C63}"/>
              </a:ext>
            </a:extLst>
          </p:cNvPr>
          <p:cNvSpPr txBox="1"/>
          <p:nvPr/>
        </p:nvSpPr>
        <p:spPr>
          <a:xfrm>
            <a:off x="5175348" y="187974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0695E6-826F-D049-0A3C-EC59A18F1550}"/>
              </a:ext>
            </a:extLst>
          </p:cNvPr>
          <p:cNvSpPr txBox="1"/>
          <p:nvPr/>
        </p:nvSpPr>
        <p:spPr>
          <a:xfrm>
            <a:off x="4648200" y="219767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A1AA29-6BE4-14B2-BFE1-B8A9AF69B99D}"/>
              </a:ext>
            </a:extLst>
          </p:cNvPr>
          <p:cNvSpPr txBox="1"/>
          <p:nvPr/>
        </p:nvSpPr>
        <p:spPr>
          <a:xfrm>
            <a:off x="5715000" y="278325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F4BBE2-6CC7-CD96-7180-0C5A11B993D0}"/>
              </a:ext>
            </a:extLst>
          </p:cNvPr>
          <p:cNvSpPr txBox="1"/>
          <p:nvPr/>
        </p:nvSpPr>
        <p:spPr>
          <a:xfrm>
            <a:off x="5175347" y="309050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D0B271-B5CE-06B8-2057-A3E1487CF283}"/>
              </a:ext>
            </a:extLst>
          </p:cNvPr>
          <p:cNvSpPr txBox="1"/>
          <p:nvPr/>
        </p:nvSpPr>
        <p:spPr>
          <a:xfrm>
            <a:off x="5277384" y="403211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B810F3-200F-3001-5401-EF5FEF0FACCF}"/>
              </a:ext>
            </a:extLst>
          </p:cNvPr>
          <p:cNvSpPr txBox="1"/>
          <p:nvPr/>
        </p:nvSpPr>
        <p:spPr>
          <a:xfrm>
            <a:off x="2743200" y="496252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C36C72-3A1E-971A-FDCB-0D7DF5273A66}"/>
              </a:ext>
            </a:extLst>
          </p:cNvPr>
          <p:cNvSpPr txBox="1"/>
          <p:nvPr/>
        </p:nvSpPr>
        <p:spPr>
          <a:xfrm>
            <a:off x="4144995" y="1276375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O(log n)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2A2E38-C378-4E80-3754-7766834833FC}"/>
              </a:ext>
            </a:extLst>
          </p:cNvPr>
          <p:cNvSpPr txBox="1"/>
          <p:nvPr/>
        </p:nvSpPr>
        <p:spPr>
          <a:xfrm>
            <a:off x="3879986" y="5831050"/>
            <a:ext cx="13612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O(log n)</a:t>
            </a:r>
          </a:p>
        </p:txBody>
      </p:sp>
    </p:spTree>
    <p:extLst>
      <p:ext uri="{BB962C8B-B14F-4D97-AF65-F5344CB8AC3E}">
        <p14:creationId xmlns:p14="http://schemas.microsoft.com/office/powerpoint/2010/main" val="287515398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5FDE50-4530-1006-2E1C-E056A64B0111}"/>
              </a:ext>
            </a:extLst>
          </p:cNvPr>
          <p:cNvSpPr txBox="1"/>
          <p:nvPr/>
        </p:nvSpPr>
        <p:spPr>
          <a:xfrm>
            <a:off x="304800" y="334174"/>
            <a:ext cx="11033760" cy="62478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binary_search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low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high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- 1;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while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low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high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low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high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/ 2;</a:t>
            </a:r>
          </a:p>
          <a:p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000" u="sng" dirty="0">
                <a:solidFill>
                  <a:srgbClr val="000000"/>
                </a:solidFill>
                <a:latin typeface="Consolas" panose="020B0609020204030204" pitchFamily="49" charset="0"/>
              </a:rPr>
              <a:t>int result = </a:t>
            </a:r>
            <a:r>
              <a:rPr lang="en-US" sz="20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x.compareTo</a:t>
            </a:r>
            <a:r>
              <a:rPr lang="en-US" sz="2000" u="sng" dirty="0">
                <a:solidFill>
                  <a:srgbClr val="000000"/>
                </a:solidFill>
                <a:latin typeface="Consolas" panose="020B0609020204030204" pitchFamily="49" charset="0"/>
              </a:rPr>
              <a:t>(array[mid])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if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u="sng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result = 0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	return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}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else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u="sng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result &gt; 0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	low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}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else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	high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- 1;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}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return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-1;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885AEA-D5D7-D90C-CD3B-C05541A35C7E}"/>
              </a:ext>
            </a:extLst>
          </p:cNvPr>
          <p:cNvSpPr txBox="1"/>
          <p:nvPr/>
        </p:nvSpPr>
        <p:spPr>
          <a:xfrm>
            <a:off x="7052309" y="3352800"/>
            <a:ext cx="426720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 can do binary search on an array of Strings using the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compareTo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800" dirty="0"/>
              <a:t>method</a:t>
            </a:r>
          </a:p>
        </p:txBody>
      </p:sp>
    </p:spTree>
    <p:extLst>
      <p:ext uri="{BB962C8B-B14F-4D97-AF65-F5344CB8AC3E}">
        <p14:creationId xmlns:p14="http://schemas.microsoft.com/office/powerpoint/2010/main" val="16019237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44</a:t>
            </a:fld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9EDE9D-63E0-5837-DC54-BE44689AB5E1}"/>
              </a:ext>
            </a:extLst>
          </p:cNvPr>
          <p:cNvSpPr txBox="1"/>
          <p:nvPr/>
        </p:nvSpPr>
        <p:spPr>
          <a:xfrm>
            <a:off x="304800" y="334174"/>
            <a:ext cx="11033760" cy="563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binary_search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????????????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endParaRPr lang="en-US" sz="2000" b="1" dirty="0">
              <a:solidFill>
                <a:srgbClr val="7F005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if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low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high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low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high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/ 2;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if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 {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	return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}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else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 {</a:t>
            </a:r>
          </a:p>
          <a:p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	</a:t>
            </a:r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binary_search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(?????????);</a:t>
            </a:r>
            <a:endParaRPr lang="en-US" sz="20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}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else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	</a:t>
            </a:r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binary_search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(?????????);</a:t>
            </a:r>
            <a:endParaRPr lang="en-US" sz="20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}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else {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return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-1;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US" sz="20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F9DE5FE-172D-D71A-C70A-7D20F9FA84AE}"/>
              </a:ext>
            </a:extLst>
          </p:cNvPr>
          <p:cNvSpPr txBox="1"/>
          <p:nvPr/>
        </p:nvSpPr>
        <p:spPr>
          <a:xfrm>
            <a:off x="381000" y="5965874"/>
            <a:ext cx="9533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Binary Search can also be implemented using recursion (Program 5)</a:t>
            </a:r>
          </a:p>
        </p:txBody>
      </p:sp>
    </p:spTree>
    <p:extLst>
      <p:ext uri="{BB962C8B-B14F-4D97-AF65-F5344CB8AC3E}">
        <p14:creationId xmlns:p14="http://schemas.microsoft.com/office/powerpoint/2010/main" val="979638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1572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Searching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3B7313-8477-DB30-9632-B54E491D5125}"/>
              </a:ext>
            </a:extLst>
          </p:cNvPr>
          <p:cNvSpPr txBox="1"/>
          <p:nvPr/>
        </p:nvSpPr>
        <p:spPr>
          <a:xfrm>
            <a:off x="457200" y="990600"/>
            <a:ext cx="2621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Option 1: Linear Search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A772E5-3CFD-4D84-AAC1-6493C2ADBC71}"/>
              </a:ext>
            </a:extLst>
          </p:cNvPr>
          <p:cNvSpPr txBox="1"/>
          <p:nvPr/>
        </p:nvSpPr>
        <p:spPr>
          <a:xfrm>
            <a:off x="457200" y="1411974"/>
            <a:ext cx="7378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Check every spot until one by one until we find what we are looking for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EFA70C-97AB-C803-99F4-1B132B103C20}"/>
              </a:ext>
            </a:extLst>
          </p:cNvPr>
          <p:cNvSpPr txBox="1"/>
          <p:nvPr/>
        </p:nvSpPr>
        <p:spPr>
          <a:xfrm>
            <a:off x="304800" y="2819400"/>
            <a:ext cx="8000908" cy="34163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linear_search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endParaRPr lang="en-US" sz="240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for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  if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       return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} 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}</a:t>
            </a:r>
          </a:p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return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-1;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CF6644-E248-353C-9924-D789568279CF}"/>
              </a:ext>
            </a:extLst>
          </p:cNvPr>
          <p:cNvSpPr txBox="1"/>
          <p:nvPr/>
        </p:nvSpPr>
        <p:spPr>
          <a:xfrm>
            <a:off x="457200" y="2018014"/>
            <a:ext cx="66720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Not efficient for large data structures. </a:t>
            </a:r>
            <a:r>
              <a:rPr lang="en-US" sz="2800" b="1" dirty="0">
                <a:solidFill>
                  <a:srgbClr val="FF0000"/>
                </a:solidFill>
              </a:rPr>
              <a:t>O(n)</a:t>
            </a:r>
            <a:r>
              <a:rPr lang="en-US" sz="2000" dirty="0"/>
              <a:t> running time</a:t>
            </a:r>
          </a:p>
        </p:txBody>
      </p:sp>
    </p:spTree>
    <p:extLst>
      <p:ext uri="{BB962C8B-B14F-4D97-AF65-F5344CB8AC3E}">
        <p14:creationId xmlns:p14="http://schemas.microsoft.com/office/powerpoint/2010/main" val="3975326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1572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Searching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3B7313-8477-DB30-9632-B54E491D5125}"/>
              </a:ext>
            </a:extLst>
          </p:cNvPr>
          <p:cNvSpPr txBox="1"/>
          <p:nvPr/>
        </p:nvSpPr>
        <p:spPr>
          <a:xfrm>
            <a:off x="457200" y="990600"/>
            <a:ext cx="2621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Option 1: Linear Search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A772E5-3CFD-4D84-AAC1-6493C2ADBC71}"/>
              </a:ext>
            </a:extLst>
          </p:cNvPr>
          <p:cNvSpPr txBox="1"/>
          <p:nvPr/>
        </p:nvSpPr>
        <p:spPr>
          <a:xfrm>
            <a:off x="457200" y="1411974"/>
            <a:ext cx="7378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Check every spot until one by one until we find what we are looking for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EFA70C-97AB-C803-99F4-1B132B103C20}"/>
              </a:ext>
            </a:extLst>
          </p:cNvPr>
          <p:cNvSpPr txBox="1"/>
          <p:nvPr/>
        </p:nvSpPr>
        <p:spPr>
          <a:xfrm>
            <a:off x="304800" y="2819400"/>
            <a:ext cx="8000908" cy="34163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linear_search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endParaRPr lang="en-US" sz="240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for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  if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       return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} 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}</a:t>
            </a:r>
          </a:p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return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-1;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CF6644-E248-353C-9924-D789568279CF}"/>
              </a:ext>
            </a:extLst>
          </p:cNvPr>
          <p:cNvSpPr txBox="1"/>
          <p:nvPr/>
        </p:nvSpPr>
        <p:spPr>
          <a:xfrm>
            <a:off x="457200" y="2018014"/>
            <a:ext cx="66720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Not efficient for large data structures. </a:t>
            </a:r>
            <a:r>
              <a:rPr lang="en-US" sz="2800" b="1" dirty="0">
                <a:solidFill>
                  <a:srgbClr val="FF0000"/>
                </a:solidFill>
              </a:rPr>
              <a:t>O(n)</a:t>
            </a:r>
            <a:r>
              <a:rPr lang="en-US" sz="2000" dirty="0"/>
              <a:t> running time</a:t>
            </a:r>
          </a:p>
        </p:txBody>
      </p:sp>
      <p:sp>
        <p:nvSpPr>
          <p:cNvPr id="7" name="Explosion: 14 Points 6">
            <a:extLst>
              <a:ext uri="{FF2B5EF4-FFF2-40B4-BE49-F238E27FC236}">
                <a16:creationId xmlns:a16="http://schemas.microsoft.com/office/drawing/2014/main" id="{5D938D99-CC98-D98F-2543-147C0F520170}"/>
              </a:ext>
            </a:extLst>
          </p:cNvPr>
          <p:cNvSpPr/>
          <p:nvPr/>
        </p:nvSpPr>
        <p:spPr>
          <a:xfrm>
            <a:off x="269421" y="52081"/>
            <a:ext cx="11658600" cy="6460420"/>
          </a:xfrm>
          <a:prstGeom prst="irregularSeal2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Can we do better?</a:t>
            </a:r>
          </a:p>
        </p:txBody>
      </p:sp>
    </p:spTree>
    <p:extLst>
      <p:ext uri="{BB962C8B-B14F-4D97-AF65-F5344CB8AC3E}">
        <p14:creationId xmlns:p14="http://schemas.microsoft.com/office/powerpoint/2010/main" val="2306277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 dirty="0"/>
          </a:p>
        </p:txBody>
      </p:sp>
      <p:graphicFrame>
        <p:nvGraphicFramePr>
          <p:cNvPr id="9" name="Table 11">
            <a:extLst>
              <a:ext uri="{FF2B5EF4-FFF2-40B4-BE49-F238E27FC236}">
                <a16:creationId xmlns:a16="http://schemas.microsoft.com/office/drawing/2014/main" id="{86F25CE5-486F-0A5D-3BA0-41947F5205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4704865"/>
              </p:ext>
            </p:extLst>
          </p:nvPr>
        </p:nvGraphicFramePr>
        <p:xfrm>
          <a:off x="236217" y="1066800"/>
          <a:ext cx="11719565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05">
                  <a:extLst>
                    <a:ext uri="{9D8B030D-6E8A-4147-A177-3AD203B41FA5}">
                      <a16:colId xmlns:a16="http://schemas.microsoft.com/office/drawing/2014/main" val="50976687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447586039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695723546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937248850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320799151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841637848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291393972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463715768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911889037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747855746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3461285240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81145674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5610317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56016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E43C5E5C-C250-88E0-42EB-1C96B7FACDC1}"/>
              </a:ext>
            </a:extLst>
          </p:cNvPr>
          <p:cNvSpPr txBox="1"/>
          <p:nvPr/>
        </p:nvSpPr>
        <p:spPr>
          <a:xfrm>
            <a:off x="533400" y="697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D7DF35-8D1B-5B48-F709-ECF2A00F33D4}"/>
              </a:ext>
            </a:extLst>
          </p:cNvPr>
          <p:cNvSpPr txBox="1"/>
          <p:nvPr/>
        </p:nvSpPr>
        <p:spPr>
          <a:xfrm>
            <a:off x="11306091" y="6974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AFFF41-F9E9-205D-0859-24FBEFDCC481}"/>
              </a:ext>
            </a:extLst>
          </p:cNvPr>
          <p:cNvSpPr txBox="1"/>
          <p:nvPr/>
        </p:nvSpPr>
        <p:spPr>
          <a:xfrm>
            <a:off x="3048000" y="2905780"/>
            <a:ext cx="45015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highlight>
                  <a:srgbClr val="00FF00"/>
                </a:highlight>
              </a:rPr>
              <a:t>What if our array is sorted?</a:t>
            </a:r>
          </a:p>
        </p:txBody>
      </p:sp>
    </p:spTree>
    <p:extLst>
      <p:ext uri="{BB962C8B-B14F-4D97-AF65-F5344CB8AC3E}">
        <p14:creationId xmlns:p14="http://schemas.microsoft.com/office/powerpoint/2010/main" val="1308036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 dirty="0"/>
          </a:p>
        </p:txBody>
      </p:sp>
      <p:graphicFrame>
        <p:nvGraphicFramePr>
          <p:cNvPr id="9" name="Table 11">
            <a:extLst>
              <a:ext uri="{FF2B5EF4-FFF2-40B4-BE49-F238E27FC236}">
                <a16:creationId xmlns:a16="http://schemas.microsoft.com/office/drawing/2014/main" id="{86F25CE5-486F-0A5D-3BA0-41947F520531}"/>
              </a:ext>
            </a:extLst>
          </p:cNvPr>
          <p:cNvGraphicFramePr>
            <a:graphicFrameLocks noGrp="1"/>
          </p:cNvGraphicFramePr>
          <p:nvPr/>
        </p:nvGraphicFramePr>
        <p:xfrm>
          <a:off x="236217" y="1066800"/>
          <a:ext cx="11719565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05">
                  <a:extLst>
                    <a:ext uri="{9D8B030D-6E8A-4147-A177-3AD203B41FA5}">
                      <a16:colId xmlns:a16="http://schemas.microsoft.com/office/drawing/2014/main" val="50976687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447586039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695723546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937248850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320799151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841637848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291393972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463715768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911889037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747855746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3461285240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81145674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5610317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56016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E43C5E5C-C250-88E0-42EB-1C96B7FACDC1}"/>
              </a:ext>
            </a:extLst>
          </p:cNvPr>
          <p:cNvSpPr txBox="1"/>
          <p:nvPr/>
        </p:nvSpPr>
        <p:spPr>
          <a:xfrm>
            <a:off x="533400" y="697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D7DF35-8D1B-5B48-F709-ECF2A00F33D4}"/>
              </a:ext>
            </a:extLst>
          </p:cNvPr>
          <p:cNvSpPr txBox="1"/>
          <p:nvPr/>
        </p:nvSpPr>
        <p:spPr>
          <a:xfrm>
            <a:off x="11306091" y="6974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AFFF41-F9E9-205D-0859-24FBEFDCC481}"/>
              </a:ext>
            </a:extLst>
          </p:cNvPr>
          <p:cNvSpPr txBox="1"/>
          <p:nvPr/>
        </p:nvSpPr>
        <p:spPr>
          <a:xfrm>
            <a:off x="76200" y="39618"/>
            <a:ext cx="3621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Target Value: 27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B7CEDC-EE00-38A7-8A54-29C0BDCC70AD}"/>
              </a:ext>
            </a:extLst>
          </p:cNvPr>
          <p:cNvSpPr txBox="1"/>
          <p:nvPr/>
        </p:nvSpPr>
        <p:spPr>
          <a:xfrm>
            <a:off x="914400" y="2951946"/>
            <a:ext cx="95657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 can leverage the fact that this array is sorted to make searching more efficient</a:t>
            </a:r>
          </a:p>
        </p:txBody>
      </p:sp>
    </p:spTree>
    <p:extLst>
      <p:ext uri="{BB962C8B-B14F-4D97-AF65-F5344CB8AC3E}">
        <p14:creationId xmlns:p14="http://schemas.microsoft.com/office/powerpoint/2010/main" val="3371031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 dirty="0"/>
          </a:p>
        </p:txBody>
      </p:sp>
      <p:graphicFrame>
        <p:nvGraphicFramePr>
          <p:cNvPr id="9" name="Table 11">
            <a:extLst>
              <a:ext uri="{FF2B5EF4-FFF2-40B4-BE49-F238E27FC236}">
                <a16:creationId xmlns:a16="http://schemas.microsoft.com/office/drawing/2014/main" id="{86F25CE5-486F-0A5D-3BA0-41947F5205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5763409"/>
              </p:ext>
            </p:extLst>
          </p:nvPr>
        </p:nvGraphicFramePr>
        <p:xfrm>
          <a:off x="236217" y="1066800"/>
          <a:ext cx="11719565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05">
                  <a:extLst>
                    <a:ext uri="{9D8B030D-6E8A-4147-A177-3AD203B41FA5}">
                      <a16:colId xmlns:a16="http://schemas.microsoft.com/office/drawing/2014/main" val="50976687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447586039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695723546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937248850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320799151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841637848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291393972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463715768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911889037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747855746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3461285240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81145674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5610317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56016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E43C5E5C-C250-88E0-42EB-1C96B7FACDC1}"/>
              </a:ext>
            </a:extLst>
          </p:cNvPr>
          <p:cNvSpPr txBox="1"/>
          <p:nvPr/>
        </p:nvSpPr>
        <p:spPr>
          <a:xfrm>
            <a:off x="533400" y="697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D7DF35-8D1B-5B48-F709-ECF2A00F33D4}"/>
              </a:ext>
            </a:extLst>
          </p:cNvPr>
          <p:cNvSpPr txBox="1"/>
          <p:nvPr/>
        </p:nvSpPr>
        <p:spPr>
          <a:xfrm>
            <a:off x="11306091" y="6974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AFFF41-F9E9-205D-0859-24FBEFDCC481}"/>
              </a:ext>
            </a:extLst>
          </p:cNvPr>
          <p:cNvSpPr txBox="1"/>
          <p:nvPr/>
        </p:nvSpPr>
        <p:spPr>
          <a:xfrm>
            <a:off x="76200" y="39618"/>
            <a:ext cx="3621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Target Value: 27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AFBC31-8BA0-CC89-E4C1-E389B1C31D39}"/>
              </a:ext>
            </a:extLst>
          </p:cNvPr>
          <p:cNvSpPr txBox="1"/>
          <p:nvPr/>
        </p:nvSpPr>
        <p:spPr>
          <a:xfrm>
            <a:off x="236217" y="3167698"/>
            <a:ext cx="38395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/>
              <a:t>Start at the middle of the array</a:t>
            </a:r>
          </a:p>
          <a:p>
            <a:pPr marL="457200" indent="-457200"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36919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6699</TotalTime>
  <Words>4196</Words>
  <Application>Microsoft Office PowerPoint</Application>
  <PresentationFormat>Widescreen</PresentationFormat>
  <Paragraphs>850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Calibri</vt:lpstr>
      <vt:lpstr>Consolas</vt:lpstr>
      <vt:lpstr>Courier New</vt:lpstr>
      <vt:lpstr>Wingdings</vt:lpstr>
      <vt:lpstr>Office Theme</vt:lpstr>
      <vt:lpstr>CSCI 132:  Basic Data Structures and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132</dc:title>
  <dc:creator>Reese Pearsall</dc:creator>
  <cp:lastModifiedBy>Pearsall, Reese</cp:lastModifiedBy>
  <cp:revision>67</cp:revision>
  <dcterms:created xsi:type="dcterms:W3CDTF">2022-08-21T16:55:59Z</dcterms:created>
  <dcterms:modified xsi:type="dcterms:W3CDTF">2023-04-26T19:20:05Z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2022-08-21T00:00:00Z</vt:filetime>
  </property>
  <property fmtid="{D5CDD505-2E9C-101B-9397-08002B2CF9AE}" pid="5" name="Producer">
    <vt:lpwstr>Microsoft® PowerPoint® for Microsoft 365</vt:lpwstr>
  </property>
</Properties>
</file>