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49" r:id="rId3"/>
    <p:sldId id="355" r:id="rId4"/>
    <p:sldId id="350" r:id="rId5"/>
    <p:sldId id="351" r:id="rId6"/>
    <p:sldId id="352" r:id="rId7"/>
    <p:sldId id="353" r:id="rId8"/>
    <p:sldId id="354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8/25/2023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816953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Intro to Java (Data Types, Variables, Operators)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tx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https://www.cs.montana.edu/pearsall/classes/fall2023/132/main.html</a:t>
            </a:r>
            <a:endParaRPr lang="en-US"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533400" y="846706"/>
            <a:ext cx="7135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Fill out the course questionnaire and join Discord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D6247C-6ADB-050A-09EE-C6F4BBAB9880}"/>
              </a:ext>
            </a:extLst>
          </p:cNvPr>
          <p:cNvSpPr txBox="1"/>
          <p:nvPr/>
        </p:nvSpPr>
        <p:spPr>
          <a:xfrm>
            <a:off x="685800" y="2321837"/>
            <a:ext cx="875384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001-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Shama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Maganur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shama.maganur@gmail.com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002- </a:t>
            </a:r>
            <a:r>
              <a:rPr lang="en-US" b="1" dirty="0">
                <a:solidFill>
                  <a:srgbClr val="333333"/>
                </a:solidFill>
                <a:latin typeface="Helvetica Neue"/>
              </a:rPr>
              <a:t>Justin Mau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justindmau@gmail.com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003-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Justin Mau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justindmau@gmail.com</a:t>
            </a:r>
          </a:p>
          <a:p>
            <a:pPr algn="l"/>
            <a:b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Section 004- </a:t>
            </a:r>
            <a:r>
              <a:rPr lang="en-US" b="1" i="0" dirty="0">
                <a:solidFill>
                  <a:srgbClr val="333333"/>
                </a:solidFill>
                <a:effectLst/>
                <a:latin typeface="Helvetica Neue"/>
              </a:rPr>
              <a:t>Shama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Helvetica Neue"/>
              </a:rPr>
              <a:t>Maganur</a:t>
            </a:r>
            <a:endParaRPr lang="en-US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Email: shama.maganur@gmail.com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58A15-D9D8-9E4D-A30B-F63DCE7F870D}"/>
              </a:ext>
            </a:extLst>
          </p:cNvPr>
          <p:cNvSpPr txBox="1"/>
          <p:nvPr/>
        </p:nvSpPr>
        <p:spPr>
          <a:xfrm>
            <a:off x="584418" y="186236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CSCI 132 TAs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8D332-D04C-84D6-9EAE-85CE49201409}"/>
              </a:ext>
            </a:extLst>
          </p:cNvPr>
          <p:cNvSpPr txBox="1"/>
          <p:nvPr/>
        </p:nvSpPr>
        <p:spPr>
          <a:xfrm>
            <a:off x="5611287" y="2231701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all have office hours in the </a:t>
            </a:r>
            <a:r>
              <a:rPr lang="en-US" b="1" dirty="0"/>
              <a:t>Computer Science Student Success Center (Barnard Hall 259)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2343A5-4A02-BDCC-209E-049A54720116}"/>
              </a:ext>
            </a:extLst>
          </p:cNvPr>
          <p:cNvSpPr txBox="1"/>
          <p:nvPr/>
        </p:nvSpPr>
        <p:spPr>
          <a:xfrm>
            <a:off x="5867400" y="5105400"/>
            <a:ext cx="515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will also be junior/senior CS lab assistants present during lab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8" name="Picture 4" descr="Mostly the 2nd one... : r/ProgrammerHumor">
            <a:extLst>
              <a:ext uri="{FF2B5EF4-FFF2-40B4-BE49-F238E27FC236}">
                <a16:creationId xmlns:a16="http://schemas.microsoft.com/office/drawing/2014/main" id="{9424AF31-EEEB-02FB-23D1-DE6EC962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75819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5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Hello World Program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06349-D915-DC42-9FC1-AEDB107C32E9}"/>
              </a:ext>
            </a:extLst>
          </p:cNvPr>
          <p:cNvSpPr txBox="1"/>
          <p:nvPr/>
        </p:nvSpPr>
        <p:spPr>
          <a:xfrm>
            <a:off x="503700" y="2046238"/>
            <a:ext cx="9296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HelloWorld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This is a comment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4DFB11-C8AA-51F5-A5D9-F5F83C4DD0F5}"/>
              </a:ext>
            </a:extLst>
          </p:cNvPr>
          <p:cNvCxnSpPr/>
          <p:nvPr/>
        </p:nvCxnSpPr>
        <p:spPr>
          <a:xfrm flipH="1">
            <a:off x="5562600" y="1524000"/>
            <a:ext cx="3048000" cy="83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B0B6B8-EED9-2D52-B49B-178ADE87FEA9}"/>
              </a:ext>
            </a:extLst>
          </p:cNvPr>
          <p:cNvSpPr txBox="1"/>
          <p:nvPr/>
        </p:nvSpPr>
        <p:spPr>
          <a:xfrm>
            <a:off x="8915400" y="1524000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programs always start execution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18A384-E065-BE22-7F57-897AA3DB2744}"/>
              </a:ext>
            </a:extLst>
          </p:cNvPr>
          <p:cNvCxnSpPr>
            <a:cxnSpLocks/>
          </p:cNvCxnSpPr>
          <p:nvPr/>
        </p:nvCxnSpPr>
        <p:spPr>
          <a:xfrm flipH="1" flipV="1">
            <a:off x="8382000" y="3200400"/>
            <a:ext cx="1066800" cy="5884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F40679-6F67-B808-2516-C4C270CFA8F8}"/>
              </a:ext>
            </a:extLst>
          </p:cNvPr>
          <p:cNvSpPr txBox="1"/>
          <p:nvPr/>
        </p:nvSpPr>
        <p:spPr>
          <a:xfrm>
            <a:off x="8408163" y="3845567"/>
            <a:ext cx="278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needs to go inside of the </a:t>
            </a:r>
            <a:r>
              <a:rPr lang="en-US" dirty="0" err="1"/>
              <a:t>curley</a:t>
            </a:r>
            <a:r>
              <a:rPr lang="en-US" dirty="0"/>
              <a:t> brackets { }</a:t>
            </a:r>
          </a:p>
          <a:p>
            <a:r>
              <a:rPr lang="en-US" dirty="0"/>
              <a:t>Whitespace does not matter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766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Declaring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57200" y="1447800"/>
            <a:ext cx="302518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96211-4D4C-5981-87B9-B6927B10E56C}"/>
              </a:ext>
            </a:extLst>
          </p:cNvPr>
          <p:cNvSpPr txBox="1"/>
          <p:nvPr/>
        </p:nvSpPr>
        <p:spPr>
          <a:xfrm>
            <a:off x="457200" y="3960114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Non-Primitive Data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9F530-438B-663C-C7AD-81356234569D}"/>
              </a:ext>
            </a:extLst>
          </p:cNvPr>
          <p:cNvSpPr txBox="1"/>
          <p:nvPr/>
        </p:nvSpPr>
        <p:spPr>
          <a:xfrm>
            <a:off x="6705600" y="1219200"/>
            <a:ext cx="32624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125;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grade = “A”;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flag = true;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82408-1BB0-80A4-7FCF-B51118605899}"/>
              </a:ext>
            </a:extLst>
          </p:cNvPr>
          <p:cNvSpPr txBox="1"/>
          <p:nvPr/>
        </p:nvSpPr>
        <p:spPr>
          <a:xfrm>
            <a:off x="6400800" y="8382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 Variable 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94B85-436F-B6AF-6285-E34C35851133}"/>
              </a:ext>
            </a:extLst>
          </p:cNvPr>
          <p:cNvSpPr txBox="1"/>
          <p:nvPr/>
        </p:nvSpPr>
        <p:spPr>
          <a:xfrm>
            <a:off x="5732076" y="3729281"/>
            <a:ext cx="5049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declare a variable, we </a:t>
            </a:r>
            <a:r>
              <a:rPr lang="en-US" b="1" dirty="0">
                <a:solidFill>
                  <a:srgbClr val="FF0000"/>
                </a:solidFill>
              </a:rPr>
              <a:t>must </a:t>
            </a:r>
            <a:r>
              <a:rPr lang="en-US" dirty="0">
                <a:solidFill>
                  <a:srgbClr val="FF0000"/>
                </a:solidFill>
              </a:rPr>
              <a:t>define the datatype as well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C97C1D98-558E-985D-B656-C714D1D4F766}"/>
              </a:ext>
            </a:extLst>
          </p:cNvPr>
          <p:cNvSpPr/>
          <p:nvPr/>
        </p:nvSpPr>
        <p:spPr>
          <a:xfrm rot="5400000">
            <a:off x="7151641" y="3025827"/>
            <a:ext cx="381000" cy="11206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9C8B3C-C579-0DCF-7F2D-2021419A86C3}"/>
              </a:ext>
            </a:extLst>
          </p:cNvPr>
          <p:cNvSpPr txBox="1"/>
          <p:nvPr/>
        </p:nvSpPr>
        <p:spPr>
          <a:xfrm>
            <a:off x="4953000" y="4708029"/>
            <a:ext cx="2993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Invalid Variable Declaration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70DFE6-D60F-F415-43ED-F6D7043904D8}"/>
              </a:ext>
            </a:extLst>
          </p:cNvPr>
          <p:cNvSpPr txBox="1"/>
          <p:nvPr/>
        </p:nvSpPr>
        <p:spPr>
          <a:xfrm>
            <a:off x="5248848" y="5090116"/>
            <a:ext cx="6340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5;  (data type is not declared)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2023year = 2023; (bad variable name)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“F”; (bad variable name)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164F77-F229-8FF1-2704-BBF94F60CC8F}"/>
              </a:ext>
            </a:extLst>
          </p:cNvPr>
          <p:cNvSpPr txBox="1"/>
          <p:nvPr/>
        </p:nvSpPr>
        <p:spPr>
          <a:xfrm>
            <a:off x="276676" y="4892695"/>
            <a:ext cx="6122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“Reese”;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“Pearsall”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70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B9ABCF-66B2-471A-4910-83097B784D0C}"/>
              </a:ext>
            </a:extLst>
          </p:cNvPr>
          <p:cNvSpPr txBox="1"/>
          <p:nvPr/>
        </p:nvSpPr>
        <p:spPr>
          <a:xfrm>
            <a:off x="404070" y="377586"/>
            <a:ext cx="489749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 (Subtraction)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 (Multiplication)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(Division)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(Modulo)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 (String concatenation)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 (Increment)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 (Decrement)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FB31A-4A8B-8DAB-F3AD-AFB0EE4DE95C}"/>
              </a:ext>
            </a:extLst>
          </p:cNvPr>
          <p:cNvSpPr txBox="1"/>
          <p:nvPr/>
        </p:nvSpPr>
        <p:spPr>
          <a:xfrm>
            <a:off x="404070" y="4419600"/>
            <a:ext cx="33185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answer;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x= 2;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3;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 = x + y;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A31C3-3BE4-3C91-3BB4-5C25BE796DEC}"/>
              </a:ext>
            </a:extLst>
          </p:cNvPr>
          <p:cNvSpPr txBox="1"/>
          <p:nvPr/>
        </p:nvSpPr>
        <p:spPr>
          <a:xfrm>
            <a:off x="5593384" y="110483"/>
            <a:ext cx="555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the plus operator (+) between two values that are Strings will result in </a:t>
            </a:r>
            <a:r>
              <a:rPr lang="en-US" b="1" dirty="0"/>
              <a:t>String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838C9-8D0D-75CE-C7FF-438D61B17537}"/>
              </a:ext>
            </a:extLst>
          </p:cNvPr>
          <p:cNvSpPr txBox="1"/>
          <p:nvPr/>
        </p:nvSpPr>
        <p:spPr>
          <a:xfrm>
            <a:off x="5817803" y="821006"/>
            <a:ext cx="49776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x = “hi ”;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y = “there”;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+ y);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hi there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3F4A73-2C73-FAD3-3C71-80DDF051B90A}"/>
              </a:ext>
            </a:extLst>
          </p:cNvPr>
          <p:cNvSpPr txBox="1"/>
          <p:nvPr/>
        </p:nvSpPr>
        <p:spPr>
          <a:xfrm>
            <a:off x="5791200" y="3352800"/>
            <a:ext cx="464742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counter = 0;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counter++;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1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2 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F3AFD9-D48F-1F22-7331-BD66BA8FB5C9}"/>
              </a:ext>
            </a:extLst>
          </p:cNvPr>
          <p:cNvSpPr txBox="1"/>
          <p:nvPr/>
        </p:nvSpPr>
        <p:spPr>
          <a:xfrm>
            <a:off x="5613987" y="2968891"/>
            <a:ext cx="4968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 operator (++) will add 1 to a variable</a:t>
            </a:r>
          </a:p>
        </p:txBody>
      </p:sp>
    </p:spTree>
    <p:extLst>
      <p:ext uri="{BB962C8B-B14F-4D97-AF65-F5344CB8AC3E}">
        <p14:creationId xmlns:p14="http://schemas.microsoft.com/office/powerpoint/2010/main" val="84180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User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644D6F-BA23-52F9-3D28-205CDBF7BAF1}"/>
              </a:ext>
            </a:extLst>
          </p:cNvPr>
          <p:cNvSpPr txBox="1"/>
          <p:nvPr/>
        </p:nvSpPr>
        <p:spPr>
          <a:xfrm>
            <a:off x="457200" y="914400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Java’s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Scanner</a:t>
            </a:r>
            <a:r>
              <a:rPr lang="en-US" dirty="0"/>
              <a:t> library to get user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039DE-9F29-FD56-2BC0-358508187D47}"/>
              </a:ext>
            </a:extLst>
          </p:cNvPr>
          <p:cNvSpPr txBox="1"/>
          <p:nvPr/>
        </p:nvSpPr>
        <p:spPr>
          <a:xfrm>
            <a:off x="17660" y="1997839"/>
            <a:ext cx="117171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ScannerExample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Scanner </a:t>
            </a:r>
            <a:r>
              <a:rPr lang="en-US" u="sng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Scanner(System.</a:t>
            </a:r>
            <a:r>
              <a:rPr lang="en-US" b="1" i="1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//Creates Scanner object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"Enter your name:"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//prompt user for name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String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// Accepts user input, stores result in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“Your name is:"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8C11EF-0547-D4EC-077E-344CEF91E155}"/>
              </a:ext>
            </a:extLst>
          </p:cNvPr>
          <p:cNvCxnSpPr/>
          <p:nvPr/>
        </p:nvCxnSpPr>
        <p:spPr>
          <a:xfrm flipH="1">
            <a:off x="3352800" y="1905000"/>
            <a:ext cx="1219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07B34C-33AF-75FB-3275-DA57735C1DD7}"/>
              </a:ext>
            </a:extLst>
          </p:cNvPr>
          <p:cNvSpPr txBox="1"/>
          <p:nvPr/>
        </p:nvSpPr>
        <p:spPr>
          <a:xfrm>
            <a:off x="4724400" y="1828800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Remember to import the Scanner library!</a:t>
            </a:r>
          </a:p>
        </p:txBody>
      </p:sp>
    </p:spTree>
    <p:extLst>
      <p:ext uri="{BB962C8B-B14F-4D97-AF65-F5344CB8AC3E}">
        <p14:creationId xmlns:p14="http://schemas.microsoft.com/office/powerpoint/2010/main" val="197445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65057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72AAA1-6C10-D275-4DF6-C70667147448}"/>
              </a:ext>
            </a:extLst>
          </p:cNvPr>
          <p:cNvSpPr txBox="1"/>
          <p:nvPr/>
        </p:nvSpPr>
        <p:spPr>
          <a:xfrm>
            <a:off x="76200" y="76200"/>
            <a:ext cx="61221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class exercise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B2AE39-AA18-F78B-D8A1-502E4E4288F6}"/>
              </a:ext>
            </a:extLst>
          </p:cNvPr>
          <p:cNvSpPr txBox="1"/>
          <p:nvPr/>
        </p:nvSpPr>
        <p:spPr>
          <a:xfrm>
            <a:off x="914400" y="99060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Write a program that will take in a temperature in </a:t>
            </a:r>
            <a:r>
              <a:rPr lang="en-US" sz="2400" b="1" dirty="0"/>
              <a:t>Fahrenheit</a:t>
            </a:r>
            <a:r>
              <a:rPr lang="en-US" sz="2400" dirty="0"/>
              <a:t>. The Program should convert the temperature to </a:t>
            </a:r>
            <a:r>
              <a:rPr lang="en-US" sz="2400" b="1" dirty="0"/>
              <a:t>Celsius</a:t>
            </a:r>
            <a:r>
              <a:rPr lang="en-US" sz="2400" dirty="0"/>
              <a:t>, and print it out to the screen</a:t>
            </a:r>
          </a:p>
        </p:txBody>
      </p:sp>
      <p:pic>
        <p:nvPicPr>
          <p:cNvPr id="1026" name="Picture 2" descr="Fahrenheit to Celsius | (°F to °C) - Definition, Formula, Examples, FAQs">
            <a:extLst>
              <a:ext uri="{FF2B5EF4-FFF2-40B4-BE49-F238E27FC236}">
                <a16:creationId xmlns:a16="http://schemas.microsoft.com/office/drawing/2014/main" id="{E00EF1CC-46E0-20BC-F779-2F00054D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47187"/>
            <a:ext cx="3943350" cy="145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5F985-F4EA-1719-E62B-F338E3628A2A}"/>
              </a:ext>
            </a:extLst>
          </p:cNvPr>
          <p:cNvSpPr txBox="1"/>
          <p:nvPr/>
        </p:nvSpPr>
        <p:spPr>
          <a:xfrm>
            <a:off x="838200" y="3505200"/>
            <a:ext cx="518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Write a program that will ask the user for an amount of pennies, nickels, dimes, and quarters. The program should compute the total change value, and print it to the screen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9631FD-3039-C772-F4B5-55EA02E76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227" y="3581400"/>
            <a:ext cx="3518736" cy="245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0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4819</TotalTime>
  <Words>662</Words>
  <Application>Microsoft Office PowerPoint</Application>
  <PresentationFormat>Widescreen</PresentationFormat>
  <Paragraphs>109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Helvetica Neue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39</cp:revision>
  <dcterms:created xsi:type="dcterms:W3CDTF">2022-08-21T16:55:59Z</dcterms:created>
  <dcterms:modified xsi:type="dcterms:W3CDTF">2023-08-25T20:03:00Z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