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354" r:id="rId3"/>
    <p:sldId id="359" r:id="rId4"/>
    <p:sldId id="355" r:id="rId5"/>
    <p:sldId id="356" r:id="rId6"/>
    <p:sldId id="357" r:id="rId7"/>
    <p:sldId id="358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14" d="100"/>
          <a:sy n="114" d="100"/>
        </p:scale>
        <p:origin x="36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47.2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0 681 24575,'11'1'0,"-1"1"0,1-1 0,-1 1 0,1 1 0,-1 0 0,0 1 0,15 7 0,68 40 0,-79-43 0,16 10 0,91 59 0,-108-67 0,-1 1 0,0 0 0,-1 0 0,0 1 0,-1 0 0,17 27 0,-25-36 0,0 1 0,-1-1 0,2 0 0,-1 0 0,0 0 0,1 0 0,-1 0 0,1-1 0,0 1 0,-1-1 0,1 0 0,4 2 0,-5-3 0,0 0 0,1-1 0,-1 0 0,0 0 0,1 1 0,-1-1 0,0-1 0,1 1 0,-1 0 0,0-1 0,1 1 0,-1-1 0,0 1 0,0-1 0,1 0 0,-1 0 0,0 0 0,0 0 0,0-1 0,0 1 0,2-3 0,136-105 0,-4 1 0,-43 47 0,111-54 0,109-35 0,-15 8 0,-248 112-12,-2-2-1,-1-2 1,-2-2 0,42-44-1,2 1-1290,-68 61-5523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48.4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1067 24575,'2'4'0,"0"0"0,0 0 0,0 0 0,1 0 0,-1 0 0,1-1 0,0 1 0,7 5 0,-3-1 0,15 15 0,1 0 0,1-2 0,0-1 0,2-1 0,0 0 0,30 14 0,-50-31 0,0 0 0,-1 0 0,1 0 0,0-1 0,0 1 0,0-1 0,0-1 0,0 1 0,0-1 0,1 0 0,-1-1 0,0 1 0,0-1 0,0 0 0,0-1 0,0 0 0,-1 0 0,8-3 0,9-6 0,-2 0 0,0-1 0,27-22 0,-18 13 0,718-526 0,53-43 0,-780 574-44,28-14-1277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50.0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1 926 24575,'4'0'0,"-1"0"0,1 0 0,0 1 0,-1 0 0,1 0 0,-1 0 0,1 0 0,-1 0 0,1 1 0,-1 0 0,0-1 0,0 1 0,0 1 0,0-1 0,0 0 0,0 1 0,0-1 0,2 5 0,5 5 0,-1 0 0,-1 1 0,9 19 0,-13-23 0,0 0 0,1-1 0,0 1 0,1-1 0,0 0 0,0 0 0,1-1 0,10 10 0,-14-16 0,0 1 0,0-1 0,0 0 0,0 0 0,0 0 0,0 0 0,0 0 0,1-1 0,-1 1 0,0-1 0,0 0 0,1 0 0,-1 0 0,0 0 0,0-1 0,5 0 0,51-19 0,-49 16 0,89-41 0,97-60 0,-54 27 0,144-84 0,272-203 0,-485 313-120,30-23-502,215-116-1,-272 170-6203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47.2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0 681 24575,'11'1'0,"-1"1"0,1-1 0,-1 1 0,1 1 0,-1 0 0,0 1 0,15 7 0,68 40 0,-79-43 0,16 10 0,91 59 0,-108-67 0,-1 1 0,0 0 0,-1 0 0,0 1 0,-1 0 0,17 27 0,-25-36 0,0 1 0,-1-1 0,2 0 0,-1 0 0,0 0 0,1 0 0,-1 0 0,1-1 0,0 1 0,-1-1 0,1 0 0,4 2 0,-5-3 0,0 0 0,1-1 0,-1 0 0,0 0 0,1 1 0,-1-1 0,0-1 0,1 1 0,-1 0 0,0-1 0,1 1 0,-1-1 0,0 1 0,0-1 0,1 0 0,-1 0 0,0 0 0,0 0 0,0-1 0,0 1 0,2-3 0,136-105 0,-4 1 0,-43 47 0,111-54 0,109-35 0,-15 8 0,-248 112-12,-2-2-1,-1-2 1,-2-2 0,42-44-1,2 1-1290,-68 61-5523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48.4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1067 24575,'2'4'0,"0"0"0,0 0 0,0 0 0,1 0 0,-1 0 0,1-1 0,0 1 0,7 5 0,-3-1 0,15 15 0,1 0 0,1-2 0,0-1 0,2-1 0,0 0 0,30 14 0,-50-31 0,0 0 0,-1 0 0,1 0 0,0-1 0,0 1 0,0-1 0,0-1 0,0 1 0,0-1 0,1 0 0,-1-1 0,0 1 0,0-1 0,0 0 0,0-1 0,0 0 0,-1 0 0,8-3 0,9-6 0,-2 0 0,0-1 0,27-22 0,-18 13 0,718-526 0,53-43 0,-780 574-44,28-14-1277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50.0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1 926 24575,'4'0'0,"-1"0"0,1 0 0,0 1 0,-1 0 0,1 0 0,-1 0 0,1 0 0,-1 0 0,1 1 0,-1 0 0,0-1 0,0 1 0,0 1 0,0-1 0,0 0 0,0 1 0,0-1 0,2 5 0,5 5 0,-1 0 0,-1 1 0,9 19 0,-13-23 0,0 0 0,1-1 0,0 1 0,1-1 0,0 0 0,0 0 0,1-1 0,10 10 0,-14-16 0,0 1 0,0-1 0,0 0 0,0 0 0,0 0 0,0 0 0,0 0 0,1-1 0,-1 1 0,0-1 0,0 0 0,1 0 0,-1 0 0,0 0 0,0-1 0,5 0 0,51-19 0,-49 16 0,89-41 0,97-60 0,-54 27 0,144-84 0,272-203 0,-485 313-120,30-23-502,215-116-1,-272 170-6203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29200" y="299335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Interfaces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76200" y="7030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E851E-2992-EEA6-1DA2-3DD934106BA5}"/>
              </a:ext>
            </a:extLst>
          </p:cNvPr>
          <p:cNvSpPr txBox="1"/>
          <p:nvPr/>
        </p:nvSpPr>
        <p:spPr>
          <a:xfrm>
            <a:off x="1143000" y="1514859"/>
            <a:ext cx="925285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Program 1 due on September 18</a:t>
            </a:r>
            <a:r>
              <a:rPr lang="en-US" sz="3200" baseline="30000" dirty="0"/>
              <a:t>th</a:t>
            </a:r>
            <a:r>
              <a:rPr lang="en-US" sz="3200" dirty="0"/>
              <a:t> @ 11:59 PM</a:t>
            </a:r>
          </a:p>
          <a:p>
            <a:endParaRPr lang="en-US" sz="3200" dirty="0"/>
          </a:p>
          <a:p>
            <a:r>
              <a:rPr lang="en-US" sz="3200" dirty="0"/>
              <a:t>Lab 3 due on Thursday @ 11:59 PM</a:t>
            </a:r>
          </a:p>
          <a:p>
            <a:endParaRPr lang="en-US" sz="3200" dirty="0"/>
          </a:p>
          <a:p>
            <a:r>
              <a:rPr lang="en-US" sz="3200" dirty="0"/>
              <a:t>Wednesday is Rubber Duck day!!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 also grab a rubber duck from my office</a:t>
            </a:r>
          </a:p>
          <a:p>
            <a:endParaRPr lang="en-US" sz="3200" dirty="0"/>
          </a:p>
        </p:txBody>
      </p:sp>
      <p:sp>
        <p:nvSpPr>
          <p:cNvPr id="14" name="AutoShape 2" descr="Rubber Ducky 48419695646 | eBay">
            <a:extLst>
              <a:ext uri="{FF2B5EF4-FFF2-40B4-BE49-F238E27FC236}">
                <a16:creationId xmlns:a16="http://schemas.microsoft.com/office/drawing/2014/main" id="{8A8BEFD0-53DA-2E19-CC15-7527D57245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BC2D79-9362-209D-AABC-5D44C1CB9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337" y="1905000"/>
            <a:ext cx="22193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8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84950-215B-BB7D-68A0-996E264C2F8A}"/>
              </a:ext>
            </a:extLst>
          </p:cNvPr>
          <p:cNvSpPr txBox="1"/>
          <p:nvPr/>
        </p:nvSpPr>
        <p:spPr>
          <a:xfrm>
            <a:off x="228600" y="1447800"/>
            <a:ext cx="61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C2A53-9D2F-29A0-7CE0-5AA46EA6FF77}"/>
              </a:ext>
            </a:extLst>
          </p:cNvPr>
          <p:cNvSpPr txBox="1"/>
          <p:nvPr/>
        </p:nvSpPr>
        <p:spPr>
          <a:xfrm>
            <a:off x="6339065" y="1201281"/>
            <a:ext cx="56533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Accelerate, Slow down, and refuel are all common behavior that all vehicles will have</a:t>
            </a:r>
          </a:p>
          <a:p>
            <a:endParaRPr lang="en-US" sz="2000" i="1" dirty="0"/>
          </a:p>
          <a:p>
            <a:r>
              <a:rPr lang="en-US" sz="2000" dirty="0"/>
              <a:t>However, the specifics of </a:t>
            </a:r>
            <a:r>
              <a:rPr lang="en-US" sz="2000" i="1" dirty="0"/>
              <a:t>how</a:t>
            </a:r>
            <a:r>
              <a:rPr lang="en-US" sz="2000" dirty="0"/>
              <a:t> they accelerate, slow down, refuel will be different between vehicles (</a:t>
            </a:r>
            <a:r>
              <a:rPr lang="en-US" sz="2000" dirty="0" err="1"/>
              <a:t>ie</a:t>
            </a:r>
            <a:r>
              <a:rPr lang="en-US" sz="2000" dirty="0"/>
              <a:t> the body of the methods will be slightly different)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280AF-4FF9-AE76-8B46-5AB4CA00D528}"/>
              </a:ext>
            </a:extLst>
          </p:cNvPr>
          <p:cNvSpPr txBox="1"/>
          <p:nvPr/>
        </p:nvSpPr>
        <p:spPr>
          <a:xfrm>
            <a:off x="685800" y="3778985"/>
            <a:ext cx="950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Interfaces</a:t>
            </a:r>
            <a:r>
              <a:rPr lang="en-US" sz="2400" dirty="0"/>
              <a:t> can be used to specify what a class </a:t>
            </a:r>
            <a:r>
              <a:rPr lang="en-US" sz="2400" i="1" dirty="0"/>
              <a:t>must do</a:t>
            </a:r>
            <a:r>
              <a:rPr lang="en-US" sz="2400" dirty="0"/>
              <a:t>, but not </a:t>
            </a:r>
            <a:r>
              <a:rPr lang="en-US" sz="2400" i="1" dirty="0"/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229685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84950-215B-BB7D-68A0-996E264C2F8A}"/>
              </a:ext>
            </a:extLst>
          </p:cNvPr>
          <p:cNvSpPr txBox="1"/>
          <p:nvPr/>
        </p:nvSpPr>
        <p:spPr>
          <a:xfrm>
            <a:off x="228600" y="1447800"/>
            <a:ext cx="61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06DE1-621F-BCA6-543A-AF8C1309235E}"/>
              </a:ext>
            </a:extLst>
          </p:cNvPr>
          <p:cNvSpPr txBox="1"/>
          <p:nvPr/>
        </p:nvSpPr>
        <p:spPr>
          <a:xfrm>
            <a:off x="5976488" y="1423681"/>
            <a:ext cx="6124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Ferrari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0F4DFE-DACB-8210-9621-C36F56C662DD}"/>
              </a:ext>
            </a:extLst>
          </p:cNvPr>
          <p:cNvCxnSpPr/>
          <p:nvPr/>
        </p:nvCxnSpPr>
        <p:spPr>
          <a:xfrm>
            <a:off x="5334000" y="1295400"/>
            <a:ext cx="0" cy="1905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20D0F0-4E39-274F-A072-2F5E161A6BF5}"/>
              </a:ext>
            </a:extLst>
          </p:cNvPr>
          <p:cNvSpPr txBox="1"/>
          <p:nvPr/>
        </p:nvSpPr>
        <p:spPr>
          <a:xfrm>
            <a:off x="533400" y="4075854"/>
            <a:ext cx="10374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a Java class to use an interface, it must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400" dirty="0"/>
              <a:t> keyword</a:t>
            </a:r>
          </a:p>
          <a:p>
            <a:endParaRPr lang="en-US" sz="2400" dirty="0"/>
          </a:p>
          <a:p>
            <a:r>
              <a:rPr lang="en-US" sz="2400" dirty="0"/>
              <a:t>We can implement multiple interfaces (unlike inheritance)</a:t>
            </a:r>
          </a:p>
        </p:txBody>
      </p:sp>
    </p:spTree>
    <p:extLst>
      <p:ext uri="{BB962C8B-B14F-4D97-AF65-F5344CB8AC3E}">
        <p14:creationId xmlns:p14="http://schemas.microsoft.com/office/powerpoint/2010/main" val="71948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84950-215B-BB7D-68A0-996E264C2F8A}"/>
              </a:ext>
            </a:extLst>
          </p:cNvPr>
          <p:cNvSpPr txBox="1"/>
          <p:nvPr/>
        </p:nvSpPr>
        <p:spPr>
          <a:xfrm>
            <a:off x="228600" y="1447800"/>
            <a:ext cx="61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06DE1-621F-BCA6-543A-AF8C1309235E}"/>
              </a:ext>
            </a:extLst>
          </p:cNvPr>
          <p:cNvSpPr txBox="1"/>
          <p:nvPr/>
        </p:nvSpPr>
        <p:spPr>
          <a:xfrm>
            <a:off x="6320015" y="1116755"/>
            <a:ext cx="612407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Ferrari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0F4DFE-DACB-8210-9621-C36F56C662DD}"/>
              </a:ext>
            </a:extLst>
          </p:cNvPr>
          <p:cNvCxnSpPr/>
          <p:nvPr/>
        </p:nvCxnSpPr>
        <p:spPr>
          <a:xfrm>
            <a:off x="5334000" y="1295400"/>
            <a:ext cx="0" cy="1905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DDFF5E-A1AA-3B6E-C2A7-893709921D3E}"/>
                  </a:ext>
                </a:extLst>
              </p14:cNvPr>
              <p14:cNvContentPartPr/>
              <p14:nvPr/>
            </p14:nvContentPartPr>
            <p14:xfrm>
              <a:off x="10017334" y="1697606"/>
              <a:ext cx="759600" cy="363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DDFF5E-A1AA-3B6E-C2A7-893709921D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9334" y="1679606"/>
                <a:ext cx="79524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92EE8E1-F465-4275-8F75-97EEE014FE4A}"/>
                  </a:ext>
                </a:extLst>
              </p14:cNvPr>
              <p14:cNvContentPartPr/>
              <p14:nvPr/>
            </p14:nvContentPartPr>
            <p14:xfrm>
              <a:off x="9780454" y="2587526"/>
              <a:ext cx="759960" cy="463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92EE8E1-F465-4275-8F75-97EEE014FE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62814" y="2569526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5A4C70-6467-7FC6-839F-E44F0F7763DA}"/>
                  </a:ext>
                </a:extLst>
              </p14:cNvPr>
              <p14:cNvContentPartPr/>
              <p14:nvPr/>
            </p14:nvContentPartPr>
            <p14:xfrm>
              <a:off x="9600814" y="3618206"/>
              <a:ext cx="762480" cy="40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5A4C70-6467-7FC6-839F-E44F0F7763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83174" y="3600206"/>
                <a:ext cx="798120" cy="439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59C6D93-7AA0-8545-63CA-05CF5693C0CC}"/>
              </a:ext>
            </a:extLst>
          </p:cNvPr>
          <p:cNvSpPr txBox="1"/>
          <p:nvPr/>
        </p:nvSpPr>
        <p:spPr>
          <a:xfrm>
            <a:off x="152400" y="3742944"/>
            <a:ext cx="5558015" cy="23083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any Class that also has the behavior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accelerating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slowdown</a:t>
            </a:r>
            <a:r>
              <a:rPr lang="en-US" sz="2400" dirty="0"/>
              <a:t>,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refuel</a:t>
            </a:r>
            <a:r>
              <a:rPr lang="en-US" sz="2400" dirty="0"/>
              <a:t> can implement our interface, and those classes are </a:t>
            </a:r>
            <a:r>
              <a:rPr lang="en-US" sz="2400" b="1" dirty="0"/>
              <a:t>forced</a:t>
            </a:r>
            <a:r>
              <a:rPr lang="en-US" sz="2400" dirty="0"/>
              <a:t> to write the body of the methods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A1BE14-6390-0252-ED4F-9CC5731B7203}"/>
              </a:ext>
            </a:extLst>
          </p:cNvPr>
          <p:cNvSpPr txBox="1"/>
          <p:nvPr/>
        </p:nvSpPr>
        <p:spPr>
          <a:xfrm>
            <a:off x="7336971" y="4697332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of the method body is omitted, but that is where the programmer can put the specific behavior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accelerate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slow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refuel</a:t>
            </a:r>
          </a:p>
        </p:txBody>
      </p:sp>
    </p:spTree>
    <p:extLst>
      <p:ext uri="{BB962C8B-B14F-4D97-AF65-F5344CB8AC3E}">
        <p14:creationId xmlns:p14="http://schemas.microsoft.com/office/powerpoint/2010/main" val="162190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84950-215B-BB7D-68A0-996E264C2F8A}"/>
              </a:ext>
            </a:extLst>
          </p:cNvPr>
          <p:cNvSpPr txBox="1"/>
          <p:nvPr/>
        </p:nvSpPr>
        <p:spPr>
          <a:xfrm>
            <a:off x="228600" y="1447800"/>
            <a:ext cx="61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06DE1-621F-BCA6-543A-AF8C1309235E}"/>
              </a:ext>
            </a:extLst>
          </p:cNvPr>
          <p:cNvSpPr txBox="1"/>
          <p:nvPr/>
        </p:nvSpPr>
        <p:spPr>
          <a:xfrm>
            <a:off x="6320015" y="1116755"/>
            <a:ext cx="612407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Ferrari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0F4DFE-DACB-8210-9621-C36F56C662DD}"/>
              </a:ext>
            </a:extLst>
          </p:cNvPr>
          <p:cNvCxnSpPr/>
          <p:nvPr/>
        </p:nvCxnSpPr>
        <p:spPr>
          <a:xfrm>
            <a:off x="5334000" y="1295400"/>
            <a:ext cx="0" cy="1905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DDFF5E-A1AA-3B6E-C2A7-893709921D3E}"/>
                  </a:ext>
                </a:extLst>
              </p14:cNvPr>
              <p14:cNvContentPartPr/>
              <p14:nvPr/>
            </p14:nvContentPartPr>
            <p14:xfrm>
              <a:off x="10017334" y="1697606"/>
              <a:ext cx="759600" cy="363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DDFF5E-A1AA-3B6E-C2A7-893709921D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9334" y="1679624"/>
                <a:ext cx="795240" cy="398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92EE8E1-F465-4275-8F75-97EEE014FE4A}"/>
                  </a:ext>
                </a:extLst>
              </p14:cNvPr>
              <p14:cNvContentPartPr/>
              <p14:nvPr/>
            </p14:nvContentPartPr>
            <p14:xfrm>
              <a:off x="9780454" y="2587526"/>
              <a:ext cx="759960" cy="463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92EE8E1-F465-4275-8F75-97EEE014FE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62454" y="2569526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5A4C70-6467-7FC6-839F-E44F0F7763DA}"/>
                  </a:ext>
                </a:extLst>
              </p14:cNvPr>
              <p14:cNvContentPartPr/>
              <p14:nvPr/>
            </p14:nvContentPartPr>
            <p14:xfrm>
              <a:off x="9600814" y="3618206"/>
              <a:ext cx="762480" cy="40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5A4C70-6467-7FC6-839F-E44F0F7763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82814" y="3600206"/>
                <a:ext cx="798120" cy="439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81D3525-9554-06BF-C53D-03E1EBA13825}"/>
              </a:ext>
            </a:extLst>
          </p:cNvPr>
          <p:cNvSpPr txBox="1"/>
          <p:nvPr/>
        </p:nvSpPr>
        <p:spPr>
          <a:xfrm>
            <a:off x="304800" y="3304056"/>
            <a:ext cx="4800600" cy="3046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You can not create an instance of an interface</a:t>
            </a:r>
          </a:p>
          <a:p>
            <a:endParaRPr lang="en-US" sz="2400" dirty="0"/>
          </a:p>
          <a:p>
            <a:r>
              <a:rPr lang="en-US" sz="2400" dirty="0"/>
              <a:t>In the interface, the method bodies must be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(Remember, the classes that </a:t>
            </a:r>
            <a:r>
              <a:rPr lang="en-US" sz="2400" i="1" dirty="0"/>
              <a:t>use</a:t>
            </a:r>
            <a:r>
              <a:rPr lang="en-US" sz="2400" dirty="0"/>
              <a:t> our interface will have the method bodies)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EA594-2696-61BD-251D-25229E5DA854}"/>
              </a:ext>
            </a:extLst>
          </p:cNvPr>
          <p:cNvSpPr txBox="1"/>
          <p:nvPr/>
        </p:nvSpPr>
        <p:spPr>
          <a:xfrm>
            <a:off x="7336971" y="4697332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of the method body is omitted, but that is where the programmer can put the specific behavior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accelerate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slow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refuel</a:t>
            </a:r>
          </a:p>
        </p:txBody>
      </p:sp>
    </p:spTree>
    <p:extLst>
      <p:ext uri="{BB962C8B-B14F-4D97-AF65-F5344CB8AC3E}">
        <p14:creationId xmlns:p14="http://schemas.microsoft.com/office/powerpoint/2010/main" val="291880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13E27-0695-7C73-F3D4-7A13971D3D00}"/>
              </a:ext>
            </a:extLst>
          </p:cNvPr>
          <p:cNvSpPr txBox="1"/>
          <p:nvPr/>
        </p:nvSpPr>
        <p:spPr>
          <a:xfrm>
            <a:off x="457200" y="213360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use interfaces?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9BBC31-273E-44A7-003A-B752C54A932E}"/>
              </a:ext>
            </a:extLst>
          </p:cNvPr>
          <p:cNvSpPr txBox="1"/>
          <p:nvPr/>
        </p:nvSpPr>
        <p:spPr>
          <a:xfrm>
            <a:off x="1447800" y="2780437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Interfaces are great when you need </a:t>
            </a:r>
            <a:r>
              <a:rPr lang="en-US" sz="2400" b="1" dirty="0"/>
              <a:t>multiple implementations</a:t>
            </a:r>
            <a:r>
              <a:rPr lang="en-US" sz="2400" dirty="0"/>
              <a:t> of the </a:t>
            </a:r>
            <a:r>
              <a:rPr lang="en-US" sz="2400" b="1" dirty="0"/>
              <a:t>same behavior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20760-1131-F135-9B50-5937AC0DCD09}"/>
              </a:ext>
            </a:extLst>
          </p:cNvPr>
          <p:cNvSpPr txBox="1"/>
          <p:nvPr/>
        </p:nvSpPr>
        <p:spPr>
          <a:xfrm>
            <a:off x="1447800" y="3963419"/>
            <a:ext cx="876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forces classes to implement X methods that might not logically belong to them  </a:t>
            </a:r>
            <a:r>
              <a:rPr lang="en-US" sz="2400" i="1" dirty="0"/>
              <a:t>(more control)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EE709-EAD8-5AB5-F79D-62A18936D9CC}"/>
              </a:ext>
            </a:extLst>
          </p:cNvPr>
          <p:cNvSpPr txBox="1"/>
          <p:nvPr/>
        </p:nvSpPr>
        <p:spPr>
          <a:xfrm>
            <a:off x="1448210" y="5146401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provides </a:t>
            </a:r>
            <a:r>
              <a:rPr lang="en-US" sz="2400" b="1" dirty="0"/>
              <a:t>abstraction</a:t>
            </a:r>
            <a:r>
              <a:rPr lang="en-US" sz="2400" dirty="0"/>
              <a:t> </a:t>
            </a:r>
          </a:p>
          <a:p>
            <a:r>
              <a:rPr lang="en-US" sz="2400" dirty="0"/>
              <a:t>(</a:t>
            </a:r>
            <a:r>
              <a:rPr lang="en-US" sz="2400" dirty="0" err="1"/>
              <a:t>ie</a:t>
            </a:r>
            <a:r>
              <a:rPr lang="en-US" sz="2400" dirty="0"/>
              <a:t> the details of how things are implemented are not revealed in an interface)</a:t>
            </a:r>
          </a:p>
        </p:txBody>
      </p:sp>
    </p:spTree>
    <p:extLst>
      <p:ext uri="{BB962C8B-B14F-4D97-AF65-F5344CB8AC3E}">
        <p14:creationId xmlns:p14="http://schemas.microsoft.com/office/powerpoint/2010/main" val="395131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5145</TotalTime>
  <Words>621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Courier New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38</cp:revision>
  <dcterms:created xsi:type="dcterms:W3CDTF">2022-08-21T16:55:59Z</dcterms:created>
  <dcterms:modified xsi:type="dcterms:W3CDTF">2023-09-11T20:06:23Z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