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349" r:id="rId3"/>
    <p:sldId id="350" r:id="rId4"/>
    <p:sldId id="351" r:id="rId5"/>
    <p:sldId id="352" r:id="rId6"/>
    <p:sldId id="353" r:id="rId7"/>
    <p:sldId id="354" r:id="rId8"/>
    <p:sldId id="355" r:id="rId9"/>
    <p:sldId id="356" r:id="rId10"/>
    <p:sldId id="357"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162" d="100"/>
          <a:sy n="162" d="100"/>
        </p:scale>
        <p:origin x="6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5:59:35.365"/>
    </inkml:context>
    <inkml:brush xml:id="br0">
      <inkml:brushProperty name="width" value="0.05" units="cm"/>
      <inkml:brushProperty name="height" value="0.05" units="cm"/>
      <inkml:brushProperty name="color" value="#E71224"/>
    </inkml:brush>
  </inkml:definitions>
  <inkml:trace contextRef="#ctx0" brushRef="#br0">0 52 24575,'802'0'0,"-779"-1"0,-1-2 0,1 0 0,-1-1 0,0-1 0,24-8 0,-30 8 0,17-1 0,0 1 0,0 1 0,0 2 0,0 1 0,43 5 0,12-1 0,436-3 0,-457 9-1365,-48-5-5461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3T20:20:58.15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0,'12'1,"0"1,-1 0,1 1,0 0,13 6,-11-5,0 1,0-2,18 4,22-6,108-9,-13-1,1926 10,-2046-1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3T20:21:00.85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0,'322'27,"-229"-16,5 1,-20-2,107 1,757-13,-513 3,-143-25,1 0,711 26,-964-2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5:59:37.189"/>
    </inkml:context>
    <inkml:brush xml:id="br0">
      <inkml:brushProperty name="width" value="0.05" units="cm"/>
      <inkml:brushProperty name="height" value="0.05" units="cm"/>
      <inkml:brushProperty name="color" value="#E71224"/>
    </inkml:brush>
  </inkml:definitions>
  <inkml:trace contextRef="#ctx0" brushRef="#br0">1 2 24575,'54'-1'0,"0"2"0,0 3 0,95 18 0,-97-9 0,0-3 0,1-2 0,-1-2 0,73-1 0,-68-7 0,436 3 0,-307 22 0,-44-3 0,72-17 54,-115-5-1473,-75 2-5407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8T06:04:37.5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1 228,'43'3,"0"2,-1 1,0 3,79 26,-80-21,0-2,1-2,0-2,1-1,43 0,-81-7,35-1,0 2,62 10,-45-3,0-4,114-4,-62-3,649 3,-729-1,0-2,0-1,0-1,0-2,-1 0,36-16,8 0,2 4,131-17,-37 26,-118 9,99-14,-64 2,2 4,145 3,-48-5,-4 0,310 11,-637-6,0-7,-163-35,224 31,-7-2,-2 4,-139-5,47 22,-408-15,56 2,339 13,123 1,-91 17,91-9,-94 1,-65-1,-9 0,204-10,0 2,-55 10,67-10,0 0,-38-3,45 0,0-1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08T06:04:41.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3,'180'11,"-10"0,231-22,-22-1,-129 11,197 3,-280 9,63 1,130 11,23-1,-200-11,-14 0,13-13,137 4,-227 9,-56-5,55 1,-18-8,-52 1,-52 0,-299-12,-16 0,-539-14,-359-38,148 65,1077-1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09:14.877"/>
    </inkml:context>
    <inkml:brush xml:id="br0">
      <inkml:brushProperty name="width" value="0.05" units="cm"/>
      <inkml:brushProperty name="height" value="0.05" units="cm"/>
      <inkml:brushProperty name="color" value="#E71224"/>
    </inkml:brush>
  </inkml:definitions>
  <inkml:trace contextRef="#ctx0" brushRef="#br0">1 0 24575,'4'1'0,"1"1"0,-1-1 0,1 1 0,-1 0 0,1 0 0,-1 0 0,0 0 0,0 1 0,0 0 0,-1 0 0,7 6 0,2 0 0,82 65 0,-26-19 0,114 71 0,112 32 0,-264-144-341,0 1 0,-1 2-1,36 27 1,-42-25-6485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09:16.098"/>
    </inkml:context>
    <inkml:brush xml:id="br0">
      <inkml:brushProperty name="width" value="0.05" units="cm"/>
      <inkml:brushProperty name="height" value="0.05" units="cm"/>
      <inkml:brushProperty name="color" value="#E71224"/>
    </inkml:brush>
  </inkml:definitions>
  <inkml:trace contextRef="#ctx0" brushRef="#br0">646 0 24575,'-4'2'0,"1"0"0,0-1 0,0 1 0,0 0 0,0 1 0,0-1 0,0 0 0,0 1 0,1 0 0,-1-1 0,1 1 0,-2 4 0,-6 4 0,-254 244 0,17-12 0,201-194 0,15-6-1365,22-31-5461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4:28.915"/>
    </inkml:context>
    <inkml:brush xml:id="br0">
      <inkml:brushProperty name="width" value="0.1" units="cm"/>
      <inkml:brushProperty name="height" value="0.1" units="cm"/>
      <inkml:brushProperty name="color" value="#E71224"/>
    </inkml:brush>
  </inkml:definitions>
  <inkml:trace contextRef="#ctx0" brushRef="#br0">1 1 24575,'132'103'0,"-52"-37"0,8 8 0,26 21 0,11-13 0,-55-37 0,91 74 0,-98-65 0,-3 3 0,-3 2 0,94 126 0,-138-165 0,1 0 0,1 0 0,1-1 0,1-1 0,0-1 0,1 0 0,1-2 0,1 0 0,0-1 0,25 13 0,-30-20 0,-1 1 0,1 0 0,-1 1 0,-1 1 0,1 0 0,-2 0 0,1 1 0,18 24 0,-14-17 33,0 0 0,2-1 0,34 25 0,27 25-1530,-64-51-5329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4:30.320"/>
    </inkml:context>
    <inkml:brush xml:id="br0">
      <inkml:brushProperty name="width" value="0.1" units="cm"/>
      <inkml:brushProperty name="height" value="0.1" units="cm"/>
      <inkml:brushProperty name="color" value="#E71224"/>
    </inkml:brush>
  </inkml:definitions>
  <inkml:trace contextRef="#ctx0" brushRef="#br0">1314 0 24575,'-1'6'0,"-1"1"0,0-1 0,0 0 0,-1-1 0,0 1 0,0 0 0,0-1 0,0 0 0,-1 1 0,0-2 0,0 1 0,-8 7 0,-8 13 0,-48 78 0,-61 128 0,81-138 0,-4-2 0,-89 116 0,103-163 0,-54 46 0,15-15 0,45-43 0,1 1 0,2 1 0,2 1 0,-25 42 0,9-1 0,-3-2 0,-4-2 0,-106 119 0,75-94 131,25-28-1627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8T06:16:03.012"/>
    </inkml:context>
    <inkml:brush xml:id="br0">
      <inkml:brushProperty name="width" value="0.1" units="cm"/>
      <inkml:brushProperty name="height" value="0.1" units="cm"/>
      <inkml:brushProperty name="color" value="#66CC00"/>
    </inkml:brush>
  </inkml:definitions>
  <inkml:trace contextRef="#ctx0" brushRef="#br0">0 1248 24575,'12'7'0,"-1"0"0,-1 1 0,1 0 0,14 16 0,17 13 0,373 295 0,-410-327 0,0 0 0,1-1 0,-1 0 0,1 0 0,0-1 0,1 1 0,10 3 0,-14-6 0,0 0 0,0-1 0,-1 0 0,1 0 0,0 0 0,0 0 0,0 0 0,-1 0 0,1-1 0,0 0 0,-1 1 0,1-1 0,0 0 0,-1 0 0,1 0 0,-1-1 0,1 1 0,-1-1 0,0 1 0,1-1 0,-1 0 0,3-3 0,24-24 0,39-49 0,-43 46 0,54-51 0,-2 22 0,2 4 0,100-54 0,-128 81 0,237-137 0,199-126 0,-345 198 0,-4 5 0,182-156 0,-215 154 0,80-76 0,-137 113-1365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9/13/2023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9/13/2023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9/13/2023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9/13/2023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9/13/2023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9/13/2023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9/13/2023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3/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ubber_duck_debugging#cite_note-cardboarddog-2"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en.wikipedia.org/wiki/Rubber_duck_debugging#cite_note-3" TargetMode="External"/><Relationship Id="rId4" Type="http://schemas.openxmlformats.org/officeDocument/2006/relationships/hyperlink" Target="https://en.wikipedia.org/wiki/Learning_by_teaching" TargetMode="Externa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8.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3429000" y="2993350"/>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Static methods, Abstract Classes, Debugging</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https://www.cs.montana.edu/pearsall/classes/fall2023/132/main.html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12" name="TextBox 11">
            <a:extLst>
              <a:ext uri="{FF2B5EF4-FFF2-40B4-BE49-F238E27FC236}">
                <a16:creationId xmlns:a16="http://schemas.microsoft.com/office/drawing/2014/main" id="{11FF8A23-7B73-B63B-F05F-4CB67FD6F3D9}"/>
              </a:ext>
            </a:extLst>
          </p:cNvPr>
          <p:cNvSpPr txBox="1"/>
          <p:nvPr/>
        </p:nvSpPr>
        <p:spPr>
          <a:xfrm>
            <a:off x="76200" y="76200"/>
            <a:ext cx="3461204" cy="584775"/>
          </a:xfrm>
          <a:prstGeom prst="rect">
            <a:avLst/>
          </a:prstGeom>
          <a:noFill/>
        </p:spPr>
        <p:txBody>
          <a:bodyPr wrap="none" rtlCol="0">
            <a:spAutoFit/>
          </a:bodyPr>
          <a:lstStyle/>
          <a:p>
            <a:r>
              <a:rPr lang="en-US" sz="3200" b="1" dirty="0"/>
              <a:t>Debugging Code</a:t>
            </a:r>
          </a:p>
        </p:txBody>
      </p:sp>
      <p:sp>
        <p:nvSpPr>
          <p:cNvPr id="13" name="TextBox 12">
            <a:extLst>
              <a:ext uri="{FF2B5EF4-FFF2-40B4-BE49-F238E27FC236}">
                <a16:creationId xmlns:a16="http://schemas.microsoft.com/office/drawing/2014/main" id="{EB640BE5-F902-00B8-FAA0-A61C5AEDC970}"/>
              </a:ext>
            </a:extLst>
          </p:cNvPr>
          <p:cNvSpPr txBox="1"/>
          <p:nvPr/>
        </p:nvSpPr>
        <p:spPr>
          <a:xfrm>
            <a:off x="1905000" y="982944"/>
            <a:ext cx="6858000" cy="646331"/>
          </a:xfrm>
          <a:prstGeom prst="rect">
            <a:avLst/>
          </a:prstGeom>
          <a:noFill/>
        </p:spPr>
        <p:txBody>
          <a:bodyPr wrap="square" rtlCol="0">
            <a:spAutoFit/>
          </a:bodyPr>
          <a:lstStyle/>
          <a:p>
            <a:r>
              <a:rPr lang="en-US" dirty="0"/>
              <a:t>Our IDE has a super slick debugger built in to it. I highly recommend learning how to use the debugger tool (see lecture)</a:t>
            </a:r>
          </a:p>
        </p:txBody>
      </p:sp>
      <p:sp>
        <p:nvSpPr>
          <p:cNvPr id="14" name="TextBox 13">
            <a:extLst>
              <a:ext uri="{FF2B5EF4-FFF2-40B4-BE49-F238E27FC236}">
                <a16:creationId xmlns:a16="http://schemas.microsoft.com/office/drawing/2014/main" id="{3854699E-75E0-8F20-1558-6E92E46231EC}"/>
              </a:ext>
            </a:extLst>
          </p:cNvPr>
          <p:cNvSpPr txBox="1"/>
          <p:nvPr/>
        </p:nvSpPr>
        <p:spPr>
          <a:xfrm>
            <a:off x="152400" y="2133600"/>
            <a:ext cx="3789820" cy="461665"/>
          </a:xfrm>
          <a:prstGeom prst="rect">
            <a:avLst/>
          </a:prstGeom>
          <a:noFill/>
        </p:spPr>
        <p:txBody>
          <a:bodyPr wrap="none" rtlCol="0">
            <a:spAutoFit/>
          </a:bodyPr>
          <a:lstStyle/>
          <a:p>
            <a:r>
              <a:rPr lang="en-US" sz="2400" b="1" dirty="0"/>
              <a:t>Rubber Duck Debugging</a:t>
            </a:r>
          </a:p>
        </p:txBody>
      </p:sp>
      <p:sp>
        <p:nvSpPr>
          <p:cNvPr id="16" name="TextBox 15">
            <a:extLst>
              <a:ext uri="{FF2B5EF4-FFF2-40B4-BE49-F238E27FC236}">
                <a16:creationId xmlns:a16="http://schemas.microsoft.com/office/drawing/2014/main" id="{C156BC1C-39B1-70A4-15C1-0CD79D518DAC}"/>
              </a:ext>
            </a:extLst>
          </p:cNvPr>
          <p:cNvSpPr txBox="1"/>
          <p:nvPr/>
        </p:nvSpPr>
        <p:spPr>
          <a:xfrm>
            <a:off x="533400" y="2913728"/>
            <a:ext cx="9372600" cy="2308324"/>
          </a:xfrm>
          <a:prstGeom prst="rect">
            <a:avLst/>
          </a:prstGeom>
          <a:noFill/>
        </p:spPr>
        <p:txBody>
          <a:bodyPr wrap="square">
            <a:spAutoFit/>
          </a:bodyPr>
          <a:lstStyle/>
          <a:p>
            <a:r>
              <a:rPr lang="en-US" b="0" i="0" dirty="0">
                <a:solidFill>
                  <a:srgbClr val="202122"/>
                </a:solidFill>
                <a:effectLst/>
                <a:latin typeface="Arial" panose="020B0604020202020204" pitchFamily="34" charset="0"/>
              </a:rPr>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More generally, teaching a subject forces its evaluation from different perspectives and </a:t>
            </a:r>
            <a:r>
              <a:rPr lang="en-US" b="0" i="0" u="none" strike="noStrike" dirty="0">
                <a:solidFill>
                  <a:srgbClr val="3366CC"/>
                </a:solidFill>
                <a:effectLst/>
                <a:latin typeface="Arial" panose="020B0604020202020204" pitchFamily="34" charset="0"/>
                <a:hlinkClick r:id="rId4" tooltip="Learning by teaching"/>
              </a:rPr>
              <a:t>can provide a deeper understanding</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5"/>
              </a:rPr>
              <a:t>[3]</a:t>
            </a:r>
            <a:r>
              <a:rPr lang="en-US" b="0" i="0" dirty="0">
                <a:solidFill>
                  <a:srgbClr val="202122"/>
                </a:solidFill>
                <a:effectLst/>
                <a:latin typeface="Arial" panose="020B0604020202020204" pitchFamily="34" charset="0"/>
              </a:rPr>
              <a:t> By using an inanimate object, the programmer can try to accomplish this without having to interrupt anyone else, and with better results than have been observed from merely thinking aloud without an audience.</a:t>
            </a:r>
            <a:endParaRPr lang="en-US" dirty="0"/>
          </a:p>
        </p:txBody>
      </p:sp>
      <p:sp>
        <p:nvSpPr>
          <p:cNvPr id="17" name="TextBox 16">
            <a:extLst>
              <a:ext uri="{FF2B5EF4-FFF2-40B4-BE49-F238E27FC236}">
                <a16:creationId xmlns:a16="http://schemas.microsoft.com/office/drawing/2014/main" id="{BD0175CA-55D0-8F5D-0605-A263D6F94082}"/>
              </a:ext>
            </a:extLst>
          </p:cNvPr>
          <p:cNvSpPr txBox="1"/>
          <p:nvPr/>
        </p:nvSpPr>
        <p:spPr>
          <a:xfrm>
            <a:off x="533400" y="5355849"/>
            <a:ext cx="1941557" cy="369332"/>
          </a:xfrm>
          <a:prstGeom prst="rect">
            <a:avLst/>
          </a:prstGeom>
          <a:noFill/>
        </p:spPr>
        <p:txBody>
          <a:bodyPr wrap="none" rtlCol="0">
            <a:spAutoFit/>
          </a:bodyPr>
          <a:lstStyle/>
          <a:p>
            <a:r>
              <a:rPr lang="en-US" i="1" dirty="0"/>
              <a:t>(From Wikipedia)</a:t>
            </a:r>
          </a:p>
        </p:txBody>
      </p:sp>
      <p:pic>
        <p:nvPicPr>
          <p:cNvPr id="3074" name="Picture 2">
            <a:extLst>
              <a:ext uri="{FF2B5EF4-FFF2-40B4-BE49-F238E27FC236}">
                <a16:creationId xmlns:a16="http://schemas.microsoft.com/office/drawing/2014/main" id="{AE7E4047-CD80-4CB1-EE38-C2426F21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0" y="3581400"/>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0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12" name="TextBox 11">
            <a:extLst>
              <a:ext uri="{FF2B5EF4-FFF2-40B4-BE49-F238E27FC236}">
                <a16:creationId xmlns:a16="http://schemas.microsoft.com/office/drawing/2014/main" id="{7C96D7E3-A008-24B7-4ED9-D636DE04B715}"/>
              </a:ext>
            </a:extLst>
          </p:cNvPr>
          <p:cNvSpPr txBox="1"/>
          <p:nvPr/>
        </p:nvSpPr>
        <p:spPr>
          <a:xfrm>
            <a:off x="890337" y="1600200"/>
            <a:ext cx="6124072" cy="2308324"/>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StaticDemo</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fun1(String </a:t>
            </a:r>
            <a:r>
              <a:rPr lang="en-US" sz="1800" dirty="0">
                <a:solidFill>
                  <a:srgbClr val="6A3E3E"/>
                </a:solidFill>
                <a:effectLst/>
                <a:latin typeface="Consolas" panose="020B0609020204030204" pitchFamily="49" charset="0"/>
              </a:rPr>
              <a:t>arg1</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a:solidFill>
                  <a:srgbClr val="6A3E3E"/>
                </a:solidFill>
                <a:effectLst/>
                <a:latin typeface="Consolas" panose="020B0609020204030204" pitchFamily="49" charset="0"/>
              </a:rPr>
              <a:t>arg1</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main(String[] </a:t>
            </a:r>
            <a:r>
              <a:rPr lang="en-US" sz="1800" dirty="0" err="1">
                <a:solidFill>
                  <a:srgbClr val="6A3E3E"/>
                </a:solidFill>
                <a:effectLst/>
                <a:latin typeface="Consolas" panose="020B0609020204030204" pitchFamily="49" charset="0"/>
              </a:rPr>
              <a:t>args</a:t>
            </a:r>
            <a:r>
              <a:rPr lang="en-US" sz="1800"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fun1</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5D4F89B7-D8F8-2720-F690-8EAE7CEC1496}"/>
                  </a:ext>
                </a:extLst>
              </p14:cNvPr>
              <p14:cNvContentPartPr/>
              <p14:nvPr/>
            </p14:nvContentPartPr>
            <p14:xfrm>
              <a:off x="2783053" y="2154985"/>
              <a:ext cx="689400" cy="18720"/>
            </p14:xfrm>
          </p:contentPart>
        </mc:Choice>
        <mc:Fallback xmlns="">
          <p:pic>
            <p:nvPicPr>
              <p:cNvPr id="14" name="Ink 13">
                <a:extLst>
                  <a:ext uri="{FF2B5EF4-FFF2-40B4-BE49-F238E27FC236}">
                    <a16:creationId xmlns:a16="http://schemas.microsoft.com/office/drawing/2014/main" id="{5D4F89B7-D8F8-2720-F690-8EAE7CEC1496}"/>
                  </a:ext>
                </a:extLst>
              </p:cNvPr>
              <p:cNvPicPr/>
              <p:nvPr/>
            </p:nvPicPr>
            <p:blipFill>
              <a:blip r:embed="rId4"/>
              <a:stretch>
                <a:fillRect/>
              </a:stretch>
            </p:blipFill>
            <p:spPr>
              <a:xfrm>
                <a:off x="2774053" y="2145985"/>
                <a:ext cx="7070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44152687-0E9D-DA16-2DE1-1100159301E8}"/>
                  </a:ext>
                </a:extLst>
              </p14:cNvPr>
              <p14:cNvContentPartPr/>
              <p14:nvPr/>
            </p14:nvContentPartPr>
            <p14:xfrm>
              <a:off x="2798893" y="2975065"/>
              <a:ext cx="670320" cy="41400"/>
            </p14:xfrm>
          </p:contentPart>
        </mc:Choice>
        <mc:Fallback xmlns="">
          <p:pic>
            <p:nvPicPr>
              <p:cNvPr id="15" name="Ink 14">
                <a:extLst>
                  <a:ext uri="{FF2B5EF4-FFF2-40B4-BE49-F238E27FC236}">
                    <a16:creationId xmlns:a16="http://schemas.microsoft.com/office/drawing/2014/main" id="{44152687-0E9D-DA16-2DE1-1100159301E8}"/>
                  </a:ext>
                </a:extLst>
              </p:cNvPr>
              <p:cNvPicPr/>
              <p:nvPr/>
            </p:nvPicPr>
            <p:blipFill>
              <a:blip r:embed="rId6"/>
              <a:stretch>
                <a:fillRect/>
              </a:stretch>
            </p:blipFill>
            <p:spPr>
              <a:xfrm>
                <a:off x="2790253" y="2966425"/>
                <a:ext cx="687960" cy="59040"/>
              </a:xfrm>
              <a:prstGeom prst="rect">
                <a:avLst/>
              </a:prstGeom>
            </p:spPr>
          </p:pic>
        </mc:Fallback>
      </mc:AlternateContent>
      <p:sp>
        <p:nvSpPr>
          <p:cNvPr id="16" name="TextBox 15">
            <a:extLst>
              <a:ext uri="{FF2B5EF4-FFF2-40B4-BE49-F238E27FC236}">
                <a16:creationId xmlns:a16="http://schemas.microsoft.com/office/drawing/2014/main" id="{4432CBA9-5B25-891A-FA6A-FEAF205CE069}"/>
              </a:ext>
            </a:extLst>
          </p:cNvPr>
          <p:cNvSpPr txBox="1"/>
          <p:nvPr/>
        </p:nvSpPr>
        <p:spPr>
          <a:xfrm>
            <a:off x="863123" y="4709884"/>
            <a:ext cx="9220200" cy="830997"/>
          </a:xfrm>
          <a:prstGeom prst="rect">
            <a:avLst/>
          </a:prstGeom>
          <a:noFill/>
        </p:spPr>
        <p:txBody>
          <a:bodyPr wrap="square" rtlCol="0">
            <a:spAutoFit/>
          </a:bodyPr>
          <a:lstStyle/>
          <a:p>
            <a:r>
              <a:rPr lang="en-US" sz="2400" dirty="0"/>
              <a:t>I do </a:t>
            </a:r>
            <a:r>
              <a:rPr lang="en-US" sz="2400" b="1" dirty="0"/>
              <a:t>not</a:t>
            </a:r>
            <a:r>
              <a:rPr lang="en-US" sz="2400" dirty="0"/>
              <a:t> need to create a </a:t>
            </a:r>
            <a:r>
              <a:rPr lang="en-US" sz="2400" dirty="0" err="1">
                <a:latin typeface="Courier New" panose="02070309020205020404" pitchFamily="49" charset="0"/>
                <a:cs typeface="Courier New" panose="02070309020205020404" pitchFamily="49" charset="0"/>
              </a:rPr>
              <a:t>StaticDemo</a:t>
            </a:r>
            <a:r>
              <a:rPr lang="en-US" sz="2400" dirty="0"/>
              <a:t> object in order to call the </a:t>
            </a:r>
            <a:r>
              <a:rPr lang="en-US" sz="2400" dirty="0">
                <a:latin typeface="Courier New" panose="02070309020205020404" pitchFamily="49" charset="0"/>
                <a:cs typeface="Courier New" panose="02070309020205020404" pitchFamily="49" charset="0"/>
              </a:rPr>
              <a:t>fun1() </a:t>
            </a:r>
            <a:r>
              <a:rPr lang="en-US" sz="2400" dirty="0"/>
              <a:t>method</a:t>
            </a:r>
          </a:p>
        </p:txBody>
      </p:sp>
      <p:pic>
        <p:nvPicPr>
          <p:cNvPr id="1026" name="Picture 2" descr="Thumbs Up Emoji (U+1F44D)">
            <a:extLst>
              <a:ext uri="{FF2B5EF4-FFF2-40B4-BE49-F238E27FC236}">
                <a16:creationId xmlns:a16="http://schemas.microsoft.com/office/drawing/2014/main" id="{33821758-BEC7-5FD6-A092-6FB5796A3BF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86220" y="5270663"/>
            <a:ext cx="732305" cy="732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68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12" name="TextBox 11">
            <a:extLst>
              <a:ext uri="{FF2B5EF4-FFF2-40B4-BE49-F238E27FC236}">
                <a16:creationId xmlns:a16="http://schemas.microsoft.com/office/drawing/2014/main" id="{7C96D7E3-A008-24B7-4ED9-D636DE04B715}"/>
              </a:ext>
            </a:extLst>
          </p:cNvPr>
          <p:cNvSpPr txBox="1"/>
          <p:nvPr/>
        </p:nvSpPr>
        <p:spPr>
          <a:xfrm>
            <a:off x="152399" y="1430867"/>
            <a:ext cx="6124072" cy="1477328"/>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StaticDemo</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main(String[] </a:t>
            </a:r>
            <a:r>
              <a:rPr lang="en-US" sz="1800" dirty="0" err="1">
                <a:solidFill>
                  <a:srgbClr val="6A3E3E"/>
                </a:solidFill>
                <a:effectLst/>
                <a:latin typeface="Consolas" panose="020B0609020204030204" pitchFamily="49" charset="0"/>
              </a:rPr>
              <a:t>args</a:t>
            </a:r>
            <a:r>
              <a:rPr lang="en-US" sz="1800"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AnotherClass.</a:t>
            </a:r>
            <a:r>
              <a:rPr lang="en-US" sz="1800" i="1"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432CBA9-5B25-891A-FA6A-FEAF205CE069}"/>
              </a:ext>
            </a:extLst>
          </p:cNvPr>
          <p:cNvSpPr txBox="1"/>
          <p:nvPr/>
        </p:nvSpPr>
        <p:spPr>
          <a:xfrm>
            <a:off x="1219200" y="3399903"/>
            <a:ext cx="9240664" cy="3046988"/>
          </a:xfrm>
          <a:prstGeom prst="rect">
            <a:avLst/>
          </a:prstGeom>
          <a:noFill/>
        </p:spPr>
        <p:txBody>
          <a:bodyPr wrap="square" rtlCol="0">
            <a:spAutoFit/>
          </a:bodyPr>
          <a:lstStyle/>
          <a:p>
            <a:r>
              <a:rPr lang="en-US" sz="2400" dirty="0"/>
              <a:t>If the static method is in another class, we can access it by giving the class name (</a:t>
            </a:r>
            <a:r>
              <a:rPr lang="en-US" sz="2400" dirty="0" err="1">
                <a:latin typeface="Courier New" panose="02070309020205020404" pitchFamily="49" charset="0"/>
                <a:cs typeface="Courier New" panose="02070309020205020404" pitchFamily="49" charset="0"/>
              </a:rPr>
              <a:t>AnotherClass</a:t>
            </a:r>
            <a:r>
              <a:rPr lang="en-US" sz="2400" dirty="0"/>
              <a:t>)</a:t>
            </a:r>
          </a:p>
          <a:p>
            <a:endParaRPr lang="en-US" sz="2400" dirty="0"/>
          </a:p>
          <a:p>
            <a:r>
              <a:rPr lang="en-US" sz="2400" dirty="0"/>
              <a:t>Once again, I do not need to create an </a:t>
            </a:r>
            <a:r>
              <a:rPr lang="en-US" sz="2400" dirty="0" err="1">
                <a:latin typeface="Courier New" panose="02070309020205020404" pitchFamily="49" charset="0"/>
                <a:cs typeface="Courier New" panose="02070309020205020404" pitchFamily="49" charset="0"/>
              </a:rPr>
              <a:t>AnotherClass</a:t>
            </a:r>
            <a:r>
              <a:rPr lang="en-US" sz="2400" dirty="0"/>
              <a:t> object to call this static method</a:t>
            </a:r>
          </a:p>
          <a:p>
            <a:endParaRPr lang="en-US" sz="2400" dirty="0"/>
          </a:p>
          <a:p>
            <a:r>
              <a:rPr lang="en-US" sz="2400" dirty="0"/>
              <a:t>However, now objects are no longer an implicit argument to this method (cant use </a:t>
            </a:r>
            <a:r>
              <a:rPr lang="en-US" sz="2400" dirty="0">
                <a:latin typeface="Courier New" panose="02070309020205020404" pitchFamily="49" charset="0"/>
                <a:cs typeface="Courier New" panose="02070309020205020404" pitchFamily="49" charset="0"/>
              </a:rPr>
              <a:t>this</a:t>
            </a:r>
            <a:r>
              <a:rPr lang="en-US" sz="2400" dirty="0"/>
              <a:t> anymore)</a:t>
            </a:r>
          </a:p>
        </p:txBody>
      </p:sp>
      <p:cxnSp>
        <p:nvCxnSpPr>
          <p:cNvPr id="7" name="Straight Connector 6">
            <a:extLst>
              <a:ext uri="{FF2B5EF4-FFF2-40B4-BE49-F238E27FC236}">
                <a16:creationId xmlns:a16="http://schemas.microsoft.com/office/drawing/2014/main" id="{2E7209D5-D59D-7C5F-69C9-223E2C38F193}"/>
              </a:ext>
            </a:extLst>
          </p:cNvPr>
          <p:cNvCxnSpPr>
            <a:cxnSpLocks/>
          </p:cNvCxnSpPr>
          <p:nvPr/>
        </p:nvCxnSpPr>
        <p:spPr>
          <a:xfrm>
            <a:off x="6400800" y="1269706"/>
            <a:ext cx="0" cy="193069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3C6961-19E7-061E-9793-AC8009B21B80}"/>
              </a:ext>
            </a:extLst>
          </p:cNvPr>
          <p:cNvSpPr txBox="1"/>
          <p:nvPr/>
        </p:nvSpPr>
        <p:spPr>
          <a:xfrm>
            <a:off x="6525129" y="1317119"/>
            <a:ext cx="6124072" cy="1754326"/>
          </a:xfrm>
          <a:prstGeom prst="rect">
            <a:avLst/>
          </a:prstGeom>
          <a:noFill/>
        </p:spPr>
        <p:txBody>
          <a:bodyPr wrap="square">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class</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AnotherClass</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(String </a:t>
            </a:r>
            <a:r>
              <a:rPr lang="en-US" sz="1800" dirty="0" err="1">
                <a:solidFill>
                  <a:srgbClr val="6A3E3E"/>
                </a:solidFill>
                <a:effectLst/>
                <a:latin typeface="Consolas" panose="020B0609020204030204" pitchFamily="49" charset="0"/>
              </a:rPr>
              <a:t>arg</a:t>
            </a:r>
            <a:r>
              <a:rPr lang="en-US" sz="1800" dirty="0">
                <a:solidFill>
                  <a:srgbClr val="000000"/>
                </a:solidFill>
                <a:effectLst/>
                <a:latin typeface="Consolas" panose="020B0609020204030204" pitchFamily="49" charset="0"/>
              </a:rPr>
              <a:t>) </a:t>
            </a:r>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arg</a:t>
            </a:r>
            <a:r>
              <a:rPr lang="en-US" sz="180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0B5B6EDD-03EC-FD18-FA0B-415DAB941129}"/>
                  </a:ext>
                </a:extLst>
              </p14:cNvPr>
              <p14:cNvContentPartPr/>
              <p14:nvPr/>
            </p14:nvContentPartPr>
            <p14:xfrm>
              <a:off x="2040776" y="2097540"/>
              <a:ext cx="1490400" cy="132480"/>
            </p14:xfrm>
          </p:contentPart>
        </mc:Choice>
        <mc:Fallback xmlns="">
          <p:pic>
            <p:nvPicPr>
              <p:cNvPr id="10" name="Ink 9">
                <a:extLst>
                  <a:ext uri="{FF2B5EF4-FFF2-40B4-BE49-F238E27FC236}">
                    <a16:creationId xmlns:a16="http://schemas.microsoft.com/office/drawing/2014/main" id="{0B5B6EDD-03EC-FD18-FA0B-415DAB941129}"/>
                  </a:ext>
                </a:extLst>
              </p:cNvPr>
              <p:cNvPicPr/>
              <p:nvPr/>
            </p:nvPicPr>
            <p:blipFill>
              <a:blip r:embed="rId4"/>
              <a:stretch>
                <a:fillRect/>
              </a:stretch>
            </p:blipFill>
            <p:spPr>
              <a:xfrm>
                <a:off x="1987136" y="1989540"/>
                <a:ext cx="15980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B68C7250-D81F-F248-6B33-78404BB7B57B}"/>
                  </a:ext>
                </a:extLst>
              </p14:cNvPr>
              <p14:cNvContentPartPr/>
              <p14:nvPr/>
            </p14:nvContentPartPr>
            <p14:xfrm>
              <a:off x="8229176" y="1493100"/>
              <a:ext cx="1488240" cy="42120"/>
            </p14:xfrm>
          </p:contentPart>
        </mc:Choice>
        <mc:Fallback xmlns="">
          <p:pic>
            <p:nvPicPr>
              <p:cNvPr id="11" name="Ink 10">
                <a:extLst>
                  <a:ext uri="{FF2B5EF4-FFF2-40B4-BE49-F238E27FC236}">
                    <a16:creationId xmlns:a16="http://schemas.microsoft.com/office/drawing/2014/main" id="{B68C7250-D81F-F248-6B33-78404BB7B57B}"/>
                  </a:ext>
                </a:extLst>
              </p:cNvPr>
              <p:cNvPicPr/>
              <p:nvPr/>
            </p:nvPicPr>
            <p:blipFill>
              <a:blip r:embed="rId6"/>
              <a:stretch>
                <a:fillRect/>
              </a:stretch>
            </p:blipFill>
            <p:spPr>
              <a:xfrm>
                <a:off x="8175536" y="1385460"/>
                <a:ext cx="1595880" cy="257760"/>
              </a:xfrm>
              <a:prstGeom prst="rect">
                <a:avLst/>
              </a:prstGeom>
            </p:spPr>
          </p:pic>
        </mc:Fallback>
      </mc:AlternateContent>
      <p:sp>
        <p:nvSpPr>
          <p:cNvPr id="19" name="Rectangle 18">
            <a:extLst>
              <a:ext uri="{FF2B5EF4-FFF2-40B4-BE49-F238E27FC236}">
                <a16:creationId xmlns:a16="http://schemas.microsoft.com/office/drawing/2014/main" id="{A463607A-37F8-0AE3-4E50-D624E60334DA}"/>
              </a:ext>
            </a:extLst>
          </p:cNvPr>
          <p:cNvSpPr/>
          <p:nvPr/>
        </p:nvSpPr>
        <p:spPr>
          <a:xfrm>
            <a:off x="2286000" y="2743200"/>
            <a:ext cx="1981198" cy="364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StaticDemo.java</a:t>
            </a:r>
          </a:p>
        </p:txBody>
      </p:sp>
      <p:sp>
        <p:nvSpPr>
          <p:cNvPr id="20" name="Rectangle 19">
            <a:extLst>
              <a:ext uri="{FF2B5EF4-FFF2-40B4-BE49-F238E27FC236}">
                <a16:creationId xmlns:a16="http://schemas.microsoft.com/office/drawing/2014/main" id="{55770922-F5F8-84B7-D931-3E407197B47E}"/>
              </a:ext>
            </a:extLst>
          </p:cNvPr>
          <p:cNvSpPr/>
          <p:nvPr/>
        </p:nvSpPr>
        <p:spPr>
          <a:xfrm>
            <a:off x="8041823" y="2716030"/>
            <a:ext cx="1981198" cy="36449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AnotherClass.java</a:t>
            </a:r>
          </a:p>
        </p:txBody>
      </p:sp>
    </p:spTree>
    <p:extLst>
      <p:ext uri="{BB962C8B-B14F-4D97-AF65-F5344CB8AC3E}">
        <p14:creationId xmlns:p14="http://schemas.microsoft.com/office/powerpoint/2010/main" val="348536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858253" y="152400"/>
            <a:ext cx="9220200" cy="954107"/>
          </a:xfrm>
          <a:prstGeom prst="rect">
            <a:avLst/>
          </a:prstGeom>
          <a:noFill/>
        </p:spPr>
        <p:txBody>
          <a:bodyPr wrap="square" rtlCol="0">
            <a:spAutoFit/>
          </a:bodyPr>
          <a:lstStyle/>
          <a:p>
            <a:r>
              <a:rPr lang="en-US" sz="2800" b="1" dirty="0"/>
              <a:t>Static methods </a:t>
            </a:r>
            <a:r>
              <a:rPr lang="en-US" sz="2800" dirty="0"/>
              <a:t>are methods in Java that can be called without creating an object of a class</a:t>
            </a:r>
          </a:p>
        </p:txBody>
      </p:sp>
      <p:sp>
        <p:nvSpPr>
          <p:cNvPr id="2" name="TextBox 1">
            <a:extLst>
              <a:ext uri="{FF2B5EF4-FFF2-40B4-BE49-F238E27FC236}">
                <a16:creationId xmlns:a16="http://schemas.microsoft.com/office/drawing/2014/main" id="{C57FDD1A-3A37-47B4-70E9-40D3AED88C32}"/>
              </a:ext>
            </a:extLst>
          </p:cNvPr>
          <p:cNvSpPr txBox="1"/>
          <p:nvPr/>
        </p:nvSpPr>
        <p:spPr>
          <a:xfrm>
            <a:off x="1143000" y="2818048"/>
            <a:ext cx="2590774" cy="646331"/>
          </a:xfrm>
          <a:prstGeom prst="rect">
            <a:avLst/>
          </a:prstGeom>
          <a:noFill/>
        </p:spPr>
        <p:txBody>
          <a:bodyPr wrap="none" rtlCol="0">
            <a:spAutoFit/>
          </a:bodyPr>
          <a:lstStyle/>
          <a:p>
            <a:r>
              <a:rPr lang="en-US" sz="1800" dirty="0" err="1">
                <a:solidFill>
                  <a:srgbClr val="000000"/>
                </a:solidFill>
                <a:effectLst/>
                <a:latin typeface="Consolas" panose="020B0609020204030204" pitchFamily="49" charset="0"/>
              </a:rPr>
              <a:t>funMethod</a:t>
            </a:r>
            <a:r>
              <a:rPr lang="en-US" sz="1800" dirty="0">
                <a:solidFill>
                  <a:srgbClr val="000000"/>
                </a:solidFill>
                <a:effectLst/>
                <a:latin typeface="Consolas" panose="020B0609020204030204" pitchFamily="49" charset="0"/>
              </a:rPr>
              <a:t>(</a:t>
            </a:r>
            <a:r>
              <a:rPr lang="en-US" sz="1800" dirty="0">
                <a:solidFill>
                  <a:srgbClr val="2A00FF"/>
                </a:solidFill>
                <a:effectLst/>
                <a:latin typeface="Consolas" panose="020B0609020204030204" pitchFamily="49" charset="0"/>
              </a:rPr>
              <a:t>"Hello"</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3A5755E0-FFE7-F06C-2F48-FB15248B9295}"/>
              </a:ext>
            </a:extLst>
          </p:cNvPr>
          <p:cNvSpPr/>
          <p:nvPr/>
        </p:nvSpPr>
        <p:spPr>
          <a:xfrm>
            <a:off x="304800" y="2334306"/>
            <a:ext cx="9677400" cy="304800"/>
          </a:xfrm>
          <a:prstGeom prst="rect">
            <a:avLst/>
          </a:prstGeom>
          <a:solidFill>
            <a:srgbClr val="E9DF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Courier New" panose="02070309020205020404" pitchFamily="49" charset="0"/>
                <a:cs typeface="Courier New" panose="02070309020205020404" pitchFamily="49" charset="0"/>
              </a:rPr>
              <a:t>Error: static method cannot be referenced from a non static context</a:t>
            </a:r>
          </a:p>
        </p:txBody>
      </p:sp>
      <p:sp>
        <p:nvSpPr>
          <p:cNvPr id="13" name="TextBox 12">
            <a:extLst>
              <a:ext uri="{FF2B5EF4-FFF2-40B4-BE49-F238E27FC236}">
                <a16:creationId xmlns:a16="http://schemas.microsoft.com/office/drawing/2014/main" id="{5A696F77-3847-9552-351F-DBC03FB112C2}"/>
              </a:ext>
            </a:extLst>
          </p:cNvPr>
          <p:cNvSpPr txBox="1"/>
          <p:nvPr/>
        </p:nvSpPr>
        <p:spPr>
          <a:xfrm>
            <a:off x="533400" y="3927902"/>
            <a:ext cx="8534400" cy="1938992"/>
          </a:xfrm>
          <a:prstGeom prst="rect">
            <a:avLst/>
          </a:prstGeom>
          <a:noFill/>
        </p:spPr>
        <p:txBody>
          <a:bodyPr wrap="square" rtlCol="0">
            <a:spAutoFit/>
          </a:bodyPr>
          <a:lstStyle/>
          <a:p>
            <a:r>
              <a:rPr lang="en-US" sz="2400" dirty="0"/>
              <a:t>This is a very common error to see in Java.</a:t>
            </a:r>
          </a:p>
          <a:p>
            <a:pPr marL="285750" indent="-285750">
              <a:buFont typeface="Arial" panose="020B0604020202020204" pitchFamily="34" charset="0"/>
              <a:buChar char="•"/>
            </a:pPr>
            <a:r>
              <a:rPr lang="en-US" sz="2400" dirty="0"/>
              <a:t>You can turn the method static by adding the static keyword in the method definition</a:t>
            </a:r>
          </a:p>
          <a:p>
            <a:pPr marL="285750" indent="-285750">
              <a:buFont typeface="Arial" panose="020B0604020202020204" pitchFamily="34" charset="0"/>
              <a:buChar char="•"/>
            </a:pPr>
            <a:r>
              <a:rPr lang="en-US" sz="2400" dirty="0"/>
              <a:t>Or you use OOP and call the method on an instance of the class </a:t>
            </a:r>
          </a:p>
        </p:txBody>
      </p:sp>
      <p:grpSp>
        <p:nvGrpSpPr>
          <p:cNvPr id="17" name="Group 16">
            <a:extLst>
              <a:ext uri="{FF2B5EF4-FFF2-40B4-BE49-F238E27FC236}">
                <a16:creationId xmlns:a16="http://schemas.microsoft.com/office/drawing/2014/main" id="{F6B51E0F-383F-545B-7F52-3B7CD44C60A1}"/>
              </a:ext>
            </a:extLst>
          </p:cNvPr>
          <p:cNvGrpSpPr/>
          <p:nvPr/>
        </p:nvGrpSpPr>
        <p:grpSpPr>
          <a:xfrm>
            <a:off x="726069" y="2889900"/>
            <a:ext cx="318240" cy="232920"/>
            <a:chOff x="726069" y="2889900"/>
            <a:chExt cx="318240" cy="232920"/>
          </a:xfrm>
        </p:grpSpPr>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7DBC7A79-389C-D8FD-BA5F-4B3E53DE7D9F}"/>
                    </a:ext>
                  </a:extLst>
                </p14:cNvPr>
                <p14:cNvContentPartPr/>
                <p14:nvPr/>
              </p14:nvContentPartPr>
              <p14:xfrm>
                <a:off x="726069" y="2889900"/>
                <a:ext cx="318240" cy="203040"/>
              </p14:xfrm>
            </p:contentPart>
          </mc:Choice>
          <mc:Fallback xmlns="">
            <p:pic>
              <p:nvPicPr>
                <p:cNvPr id="14" name="Ink 13">
                  <a:extLst>
                    <a:ext uri="{FF2B5EF4-FFF2-40B4-BE49-F238E27FC236}">
                      <a16:creationId xmlns:a16="http://schemas.microsoft.com/office/drawing/2014/main" id="{7DBC7A79-389C-D8FD-BA5F-4B3E53DE7D9F}"/>
                    </a:ext>
                  </a:extLst>
                </p:cNvPr>
                <p:cNvPicPr/>
                <p:nvPr/>
              </p:nvPicPr>
              <p:blipFill>
                <a:blip r:embed="rId4"/>
                <a:stretch>
                  <a:fillRect/>
                </a:stretch>
              </p:blipFill>
              <p:spPr>
                <a:xfrm>
                  <a:off x="717429" y="2880900"/>
                  <a:ext cx="3358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63D1D445-DD3D-7B2C-57A2-6F048B605F60}"/>
                    </a:ext>
                  </a:extLst>
                </p14:cNvPr>
                <p14:cNvContentPartPr/>
                <p14:nvPr/>
              </p14:nvContentPartPr>
              <p14:xfrm>
                <a:off x="747309" y="2889900"/>
                <a:ext cx="232560" cy="232920"/>
              </p14:xfrm>
            </p:contentPart>
          </mc:Choice>
          <mc:Fallback xmlns="">
            <p:pic>
              <p:nvPicPr>
                <p:cNvPr id="15" name="Ink 14">
                  <a:extLst>
                    <a:ext uri="{FF2B5EF4-FFF2-40B4-BE49-F238E27FC236}">
                      <a16:creationId xmlns:a16="http://schemas.microsoft.com/office/drawing/2014/main" id="{63D1D445-DD3D-7B2C-57A2-6F048B605F60}"/>
                    </a:ext>
                  </a:extLst>
                </p:cNvPr>
                <p:cNvPicPr/>
                <p:nvPr/>
              </p:nvPicPr>
              <p:blipFill>
                <a:blip r:embed="rId6"/>
                <a:stretch>
                  <a:fillRect/>
                </a:stretch>
              </p:blipFill>
              <p:spPr>
                <a:xfrm>
                  <a:off x="738309" y="2880900"/>
                  <a:ext cx="250200" cy="250560"/>
                </a:xfrm>
                <a:prstGeom prst="rect">
                  <a:avLst/>
                </a:prstGeom>
              </p:spPr>
            </p:pic>
          </mc:Fallback>
        </mc:AlternateContent>
      </p:grpSp>
      <p:sp>
        <p:nvSpPr>
          <p:cNvPr id="21" name="TextBox 20">
            <a:extLst>
              <a:ext uri="{FF2B5EF4-FFF2-40B4-BE49-F238E27FC236}">
                <a16:creationId xmlns:a16="http://schemas.microsoft.com/office/drawing/2014/main" id="{6FB65BAB-B521-E0BA-D64D-F7FC9855DB96}"/>
              </a:ext>
            </a:extLst>
          </p:cNvPr>
          <p:cNvSpPr txBox="1"/>
          <p:nvPr/>
        </p:nvSpPr>
        <p:spPr>
          <a:xfrm>
            <a:off x="2057400" y="5655572"/>
            <a:ext cx="5285421" cy="646331"/>
          </a:xfrm>
          <a:prstGeom prst="rect">
            <a:avLst/>
          </a:prstGeom>
          <a:noFill/>
          <a:ln>
            <a:solidFill>
              <a:schemeClr val="tx1"/>
            </a:solidFill>
          </a:ln>
        </p:spPr>
        <p:txBody>
          <a:bodyPr wrap="none" rtlCol="0">
            <a:spAutoFit/>
          </a:bodyPr>
          <a:lstStyle/>
          <a:p>
            <a:r>
              <a:rPr lang="en-US" dirty="0" err="1">
                <a:latin typeface="Courier New" panose="02070309020205020404" pitchFamily="49" charset="0"/>
                <a:cs typeface="Courier New" panose="02070309020205020404" pitchFamily="49" charset="0"/>
              </a:rPr>
              <a:t>AnotherClass</a:t>
            </a:r>
            <a:r>
              <a:rPr lang="en-US" dirty="0">
                <a:latin typeface="Courier New" panose="02070309020205020404" pitchFamily="49" charset="0"/>
                <a:cs typeface="Courier New" panose="02070309020205020404" pitchFamily="49" charset="0"/>
              </a:rPr>
              <a:t> obj = new </a:t>
            </a:r>
            <a:r>
              <a:rPr lang="en-US" dirty="0" err="1">
                <a:latin typeface="Courier New" panose="02070309020205020404" pitchFamily="49" charset="0"/>
                <a:cs typeface="Courier New" panose="02070309020205020404" pitchFamily="49" charset="0"/>
              </a:rPr>
              <a:t>AnotherClass</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obj.funMethod</a:t>
            </a:r>
            <a:r>
              <a:rPr lang="en-US" dirty="0">
                <a:latin typeface="Courier New" panose="02070309020205020404" pitchFamily="49" charset="0"/>
                <a:cs typeface="Courier New" panose="02070309020205020404" pitchFamily="49" charset="0"/>
              </a:rPr>
              <a:t>(“Hello”)</a:t>
            </a:r>
          </a:p>
        </p:txBody>
      </p:sp>
      <p:sp>
        <p:nvSpPr>
          <p:cNvPr id="23" name="TextBox 22">
            <a:extLst>
              <a:ext uri="{FF2B5EF4-FFF2-40B4-BE49-F238E27FC236}">
                <a16:creationId xmlns:a16="http://schemas.microsoft.com/office/drawing/2014/main" id="{EB63F749-CB35-40FF-D618-AB5DBBBE8726}"/>
              </a:ext>
            </a:extLst>
          </p:cNvPr>
          <p:cNvSpPr txBox="1"/>
          <p:nvPr/>
        </p:nvSpPr>
        <p:spPr>
          <a:xfrm>
            <a:off x="7868736" y="5641647"/>
            <a:ext cx="3637875" cy="646331"/>
          </a:xfrm>
          <a:prstGeom prst="rect">
            <a:avLst/>
          </a:prstGeom>
          <a:noFill/>
        </p:spPr>
        <p:txBody>
          <a:bodyPr wrap="square" rtlCol="0">
            <a:spAutoFit/>
          </a:bodyPr>
          <a:lstStyle/>
          <a:p>
            <a:r>
              <a:rPr lang="en-US" i="1" dirty="0"/>
              <a:t>(Usually this is the better solution 80% of the time)</a:t>
            </a:r>
          </a:p>
        </p:txBody>
      </p:sp>
      <p:sp>
        <p:nvSpPr>
          <p:cNvPr id="25" name="TextBox 24">
            <a:extLst>
              <a:ext uri="{FF2B5EF4-FFF2-40B4-BE49-F238E27FC236}">
                <a16:creationId xmlns:a16="http://schemas.microsoft.com/office/drawing/2014/main" id="{ACFFFA02-9827-98DE-A5C7-70BE159E41CA}"/>
              </a:ext>
            </a:extLst>
          </p:cNvPr>
          <p:cNvSpPr txBox="1"/>
          <p:nvPr/>
        </p:nvSpPr>
        <p:spPr>
          <a:xfrm>
            <a:off x="8089167" y="4371101"/>
            <a:ext cx="2198038" cy="369332"/>
          </a:xfrm>
          <a:prstGeom prst="rect">
            <a:avLst/>
          </a:prstGeom>
          <a:noFill/>
        </p:spPr>
        <p:txBody>
          <a:bodyPr wrap="none" rtlCol="0">
            <a:spAutoFit/>
          </a:bodyPr>
          <a:lstStyle/>
          <a:p>
            <a:r>
              <a:rPr lang="en-US" i="1" dirty="0"/>
              <a:t>(Easy and quick fix)</a:t>
            </a:r>
          </a:p>
        </p:txBody>
      </p:sp>
    </p:spTree>
    <p:extLst>
      <p:ext uri="{BB962C8B-B14F-4D97-AF65-F5344CB8AC3E}">
        <p14:creationId xmlns:p14="http://schemas.microsoft.com/office/powerpoint/2010/main" val="191674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1219200" y="152400"/>
            <a:ext cx="9220200" cy="1384995"/>
          </a:xfrm>
          <a:prstGeom prst="rect">
            <a:avLst/>
          </a:prstGeom>
          <a:noFill/>
        </p:spPr>
        <p:txBody>
          <a:bodyPr wrap="square" rtlCol="0">
            <a:spAutoFit/>
          </a:bodyPr>
          <a:lstStyle/>
          <a:p>
            <a:r>
              <a:rPr lang="en-US" sz="2800" b="1" dirty="0"/>
              <a:t>Abstract Classes </a:t>
            </a:r>
            <a:r>
              <a:rPr lang="en-US" sz="2800" dirty="0"/>
              <a:t>are restricted classes that cannot be used to create objects. To access it, it must be inherited from another class.</a:t>
            </a:r>
          </a:p>
        </p:txBody>
      </p:sp>
      <p:sp>
        <p:nvSpPr>
          <p:cNvPr id="7" name="TextBox 6">
            <a:extLst>
              <a:ext uri="{FF2B5EF4-FFF2-40B4-BE49-F238E27FC236}">
                <a16:creationId xmlns:a16="http://schemas.microsoft.com/office/drawing/2014/main" id="{3109971D-8278-B467-FDFF-CF0950DE9E4C}"/>
              </a:ext>
            </a:extLst>
          </p:cNvPr>
          <p:cNvSpPr txBox="1"/>
          <p:nvPr/>
        </p:nvSpPr>
        <p:spPr>
          <a:xfrm>
            <a:off x="1219200" y="1981200"/>
            <a:ext cx="6400800" cy="1200329"/>
          </a:xfrm>
          <a:prstGeom prst="rect">
            <a:avLst/>
          </a:prstGeom>
          <a:noFill/>
        </p:spPr>
        <p:txBody>
          <a:bodyPr wrap="squar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abstract</a:t>
            </a:r>
            <a:r>
              <a:rPr lang="en-US" sz="2400" dirty="0">
                <a:solidFill>
                  <a:srgbClr val="000000"/>
                </a:solidFill>
                <a:latin typeface="Consolas" panose="020B0609020204030204" pitchFamily="49" charset="0"/>
              </a:rPr>
              <a:t> </a:t>
            </a:r>
            <a:r>
              <a:rPr lang="en-US" sz="2400" b="1" dirty="0">
                <a:solidFill>
                  <a:srgbClr val="7F0055"/>
                </a:solidFill>
                <a:effectLst/>
                <a:latin typeface="Consolas" panose="020B0609020204030204" pitchFamily="49" charset="0"/>
              </a:rPr>
              <a:t>class</a:t>
            </a:r>
            <a:r>
              <a:rPr lang="en-US" sz="2400" dirty="0">
                <a:solidFill>
                  <a:srgbClr val="000000"/>
                </a:solidFill>
                <a:effectLst/>
                <a:latin typeface="Consolas" panose="020B0609020204030204" pitchFamily="49" charset="0"/>
              </a:rPr>
              <a:t> Employee {</a:t>
            </a:r>
          </a:p>
          <a:p>
            <a:r>
              <a:rPr lang="en-US" sz="2400" dirty="0"/>
              <a:t>      …</a:t>
            </a:r>
          </a:p>
          <a:p>
            <a:r>
              <a:rPr lang="en-US" sz="2400" dirty="0"/>
              <a:t>}</a:t>
            </a:r>
          </a:p>
        </p:txBody>
      </p:sp>
      <p:sp>
        <p:nvSpPr>
          <p:cNvPr id="9" name="TextBox 8">
            <a:extLst>
              <a:ext uri="{FF2B5EF4-FFF2-40B4-BE49-F238E27FC236}">
                <a16:creationId xmlns:a16="http://schemas.microsoft.com/office/drawing/2014/main" id="{E4C2314F-7BA0-A8BB-09F9-C4E032DF094B}"/>
              </a:ext>
            </a:extLst>
          </p:cNvPr>
          <p:cNvSpPr txBox="1"/>
          <p:nvPr/>
        </p:nvSpPr>
        <p:spPr>
          <a:xfrm>
            <a:off x="1219200" y="3659117"/>
            <a:ext cx="7096815" cy="400110"/>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Employee </a:t>
            </a:r>
            <a:r>
              <a:rPr lang="en-US" sz="2000" dirty="0">
                <a:solidFill>
                  <a:srgbClr val="6A3E3E"/>
                </a:solidFill>
                <a:effectLst/>
                <a:latin typeface="Consolas" panose="020B0609020204030204" pitchFamily="49" charset="0"/>
              </a:rPr>
              <a:t>e</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Employee(</a:t>
            </a:r>
            <a:r>
              <a:rPr lang="en-US" sz="2000" dirty="0">
                <a:solidFill>
                  <a:srgbClr val="2A00FF"/>
                </a:solidFill>
                <a:effectLst/>
                <a:latin typeface="Consolas" panose="020B0609020204030204" pitchFamily="49" charset="0"/>
              </a:rPr>
              <a:t>"Sally"</a:t>
            </a:r>
            <a:r>
              <a:rPr lang="en-US" sz="2000" dirty="0">
                <a:solidFill>
                  <a:srgbClr val="000000"/>
                </a:solidFill>
                <a:effectLst/>
                <a:latin typeface="Consolas" panose="020B0609020204030204" pitchFamily="49" charset="0"/>
              </a:rPr>
              <a:t>, 4444, 123456);</a:t>
            </a:r>
          </a:p>
        </p:txBody>
      </p:sp>
      <p:grpSp>
        <p:nvGrpSpPr>
          <p:cNvPr id="12" name="Group 11">
            <a:extLst>
              <a:ext uri="{FF2B5EF4-FFF2-40B4-BE49-F238E27FC236}">
                <a16:creationId xmlns:a16="http://schemas.microsoft.com/office/drawing/2014/main" id="{88CDEF5C-90C3-DB61-0E74-761EB60AA4E1}"/>
              </a:ext>
            </a:extLst>
          </p:cNvPr>
          <p:cNvGrpSpPr/>
          <p:nvPr/>
        </p:nvGrpSpPr>
        <p:grpSpPr>
          <a:xfrm>
            <a:off x="679869" y="3546924"/>
            <a:ext cx="597240" cy="658440"/>
            <a:chOff x="603669" y="4114620"/>
            <a:chExt cx="597240" cy="658440"/>
          </a:xfrm>
        </p:grpSpPr>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88955947-A72D-2CFE-0423-5212091E2984}"/>
                    </a:ext>
                  </a:extLst>
                </p14:cNvPr>
                <p14:cNvContentPartPr/>
                <p14:nvPr/>
              </p14:nvContentPartPr>
              <p14:xfrm>
                <a:off x="603669" y="4204260"/>
                <a:ext cx="597240" cy="514440"/>
              </p14:xfrm>
            </p:contentPart>
          </mc:Choice>
          <mc:Fallback xmlns="">
            <p:pic>
              <p:nvPicPr>
                <p:cNvPr id="10" name="Ink 9">
                  <a:extLst>
                    <a:ext uri="{FF2B5EF4-FFF2-40B4-BE49-F238E27FC236}">
                      <a16:creationId xmlns:a16="http://schemas.microsoft.com/office/drawing/2014/main" id="{88955947-A72D-2CFE-0423-5212091E2984}"/>
                    </a:ext>
                  </a:extLst>
                </p:cNvPr>
                <p:cNvPicPr/>
                <p:nvPr/>
              </p:nvPicPr>
              <p:blipFill>
                <a:blip r:embed="rId4"/>
                <a:stretch>
                  <a:fillRect/>
                </a:stretch>
              </p:blipFill>
              <p:spPr>
                <a:xfrm>
                  <a:off x="586029" y="4186620"/>
                  <a:ext cx="63288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6409045A-2E75-726C-8F5E-C0C42101F27F}"/>
                    </a:ext>
                  </a:extLst>
                </p14:cNvPr>
                <p14:cNvContentPartPr/>
                <p14:nvPr/>
              </p14:nvContentPartPr>
              <p14:xfrm>
                <a:off x="669909" y="4114620"/>
                <a:ext cx="473400" cy="658440"/>
              </p14:xfrm>
            </p:contentPart>
          </mc:Choice>
          <mc:Fallback xmlns="">
            <p:pic>
              <p:nvPicPr>
                <p:cNvPr id="11" name="Ink 10">
                  <a:extLst>
                    <a:ext uri="{FF2B5EF4-FFF2-40B4-BE49-F238E27FC236}">
                      <a16:creationId xmlns:a16="http://schemas.microsoft.com/office/drawing/2014/main" id="{6409045A-2E75-726C-8F5E-C0C42101F27F}"/>
                    </a:ext>
                  </a:extLst>
                </p:cNvPr>
                <p:cNvPicPr/>
                <p:nvPr/>
              </p:nvPicPr>
              <p:blipFill>
                <a:blip r:embed="rId6"/>
                <a:stretch>
                  <a:fillRect/>
                </a:stretch>
              </p:blipFill>
              <p:spPr>
                <a:xfrm>
                  <a:off x="651909" y="4096620"/>
                  <a:ext cx="509040" cy="694080"/>
                </a:xfrm>
                <a:prstGeom prst="rect">
                  <a:avLst/>
                </a:prstGeom>
              </p:spPr>
            </p:pic>
          </mc:Fallback>
        </mc:AlternateContent>
      </p:grpSp>
      <p:sp>
        <p:nvSpPr>
          <p:cNvPr id="16" name="TextBox 15">
            <a:extLst>
              <a:ext uri="{FF2B5EF4-FFF2-40B4-BE49-F238E27FC236}">
                <a16:creationId xmlns:a16="http://schemas.microsoft.com/office/drawing/2014/main" id="{59E077A6-4EA8-6CBD-8D4F-9F84431791AE}"/>
              </a:ext>
            </a:extLst>
          </p:cNvPr>
          <p:cNvSpPr txBox="1"/>
          <p:nvPr/>
        </p:nvSpPr>
        <p:spPr>
          <a:xfrm>
            <a:off x="1066800" y="4359863"/>
            <a:ext cx="7059946" cy="461665"/>
          </a:xfrm>
          <a:prstGeom prst="rect">
            <a:avLst/>
          </a:prstGeom>
          <a:noFill/>
        </p:spPr>
        <p:txBody>
          <a:bodyPr wrap="none" rtlCol="0">
            <a:spAutoFit/>
          </a:bodyPr>
          <a:lstStyle/>
          <a:p>
            <a:r>
              <a:rPr lang="en-US" sz="2400" dirty="0"/>
              <a:t>You </a:t>
            </a:r>
            <a:r>
              <a:rPr lang="en-US" sz="2400" b="1" dirty="0"/>
              <a:t>cannot</a:t>
            </a:r>
            <a:r>
              <a:rPr lang="en-US" sz="2400" dirty="0"/>
              <a:t> create instances of an abstract class. </a:t>
            </a:r>
          </a:p>
        </p:txBody>
      </p:sp>
      <p:sp>
        <p:nvSpPr>
          <p:cNvPr id="18" name="TextBox 17">
            <a:extLst>
              <a:ext uri="{FF2B5EF4-FFF2-40B4-BE49-F238E27FC236}">
                <a16:creationId xmlns:a16="http://schemas.microsoft.com/office/drawing/2014/main" id="{534A8127-F865-530D-5C25-B79896403B54}"/>
              </a:ext>
            </a:extLst>
          </p:cNvPr>
          <p:cNvSpPr txBox="1"/>
          <p:nvPr/>
        </p:nvSpPr>
        <p:spPr>
          <a:xfrm>
            <a:off x="281365" y="5030387"/>
            <a:ext cx="9777035" cy="707886"/>
          </a:xfrm>
          <a:prstGeom prst="rect">
            <a:avLst/>
          </a:prstGeom>
          <a:noFill/>
        </p:spPr>
        <p:txBody>
          <a:bodyPr wrap="none" rtlCol="0">
            <a:spAutoFit/>
          </a:bodyPr>
          <a:lstStyle/>
          <a:p>
            <a:r>
              <a:rPr lang="en-US" sz="2000" dirty="0">
                <a:solidFill>
                  <a:srgbClr val="000000"/>
                </a:solidFill>
                <a:effectLst/>
                <a:latin typeface="Consolas" panose="020B0609020204030204" pitchFamily="49" charset="0"/>
              </a:rPr>
              <a:t>Accountant </a:t>
            </a:r>
            <a:r>
              <a:rPr lang="en-US" sz="2000" dirty="0" err="1">
                <a:solidFill>
                  <a:srgbClr val="6A3E3E"/>
                </a:solidFill>
                <a:effectLst/>
                <a:latin typeface="Consolas" panose="020B0609020204030204" pitchFamily="49" charset="0"/>
              </a:rPr>
              <a:t>kevin</a:t>
            </a:r>
            <a:r>
              <a:rPr lang="en-US" sz="2000" dirty="0">
                <a:solidFill>
                  <a:srgbClr val="000000"/>
                </a:solidFill>
                <a:effectLst/>
                <a:latin typeface="Consolas" panose="020B0609020204030204" pitchFamily="49" charset="0"/>
              </a:rPr>
              <a:t> = </a:t>
            </a:r>
            <a:r>
              <a:rPr lang="en-US" sz="2000" b="1" dirty="0">
                <a:solidFill>
                  <a:srgbClr val="7F0055"/>
                </a:solidFill>
                <a:effectLst/>
                <a:latin typeface="Consolas" panose="020B0609020204030204" pitchFamily="49" charset="0"/>
              </a:rPr>
              <a:t>new</a:t>
            </a:r>
            <a:r>
              <a:rPr lang="en-US" sz="2000" dirty="0">
                <a:solidFill>
                  <a:srgbClr val="000000"/>
                </a:solidFill>
                <a:effectLst/>
                <a:latin typeface="Consolas" panose="020B0609020204030204" pitchFamily="49" charset="0"/>
              </a:rPr>
              <a:t> Accountant(</a:t>
            </a:r>
            <a:r>
              <a:rPr lang="en-US" sz="2000" dirty="0">
                <a:solidFill>
                  <a:srgbClr val="2A00FF"/>
                </a:solidFill>
                <a:effectLst/>
                <a:latin typeface="Consolas" panose="020B0609020204030204" pitchFamily="49" charset="0"/>
              </a:rPr>
              <a:t>"Kevin Malone"</a:t>
            </a:r>
            <a:r>
              <a:rPr lang="en-US" sz="2000" dirty="0">
                <a:solidFill>
                  <a:srgbClr val="000000"/>
                </a:solidFill>
                <a:effectLst/>
                <a:latin typeface="Consolas" panose="020B0609020204030204" pitchFamily="49" charset="0"/>
              </a:rPr>
              <a:t>, 4444, 42000, </a:t>
            </a:r>
            <a:r>
              <a:rPr lang="en-US" sz="2000" dirty="0">
                <a:solidFill>
                  <a:srgbClr val="2A00FF"/>
                </a:solidFill>
                <a:effectLst/>
                <a:latin typeface="Consolas" panose="020B0609020204030204" pitchFamily="49" charset="0"/>
              </a:rPr>
              <a:t>'C'</a:t>
            </a:r>
            <a:r>
              <a:rPr lang="en-US" sz="2000" dirty="0">
                <a:solidFill>
                  <a:srgbClr val="000000"/>
                </a:solidFill>
                <a:effectLst/>
                <a:latin typeface="Consolas" panose="020B0609020204030204" pitchFamily="49" charset="0"/>
              </a:rPr>
              <a:t>);</a:t>
            </a:r>
          </a:p>
          <a:p>
            <a:endParaRPr lang="en-US" sz="2000" dirty="0"/>
          </a:p>
        </p:txBody>
      </p:sp>
      <mc:AlternateContent xmlns:mc="http://schemas.openxmlformats.org/markup-compatibility/2006" xmlns:p14="http://schemas.microsoft.com/office/powerpoint/2010/main">
        <mc:Choice Requires="p14">
          <p:contentPart p14:bwMode="auto" r:id="rId7">
            <p14:nvContentPartPr>
              <p14:cNvPr id="19" name="Ink 18">
                <a:extLst>
                  <a:ext uri="{FF2B5EF4-FFF2-40B4-BE49-F238E27FC236}">
                    <a16:creationId xmlns:a16="http://schemas.microsoft.com/office/drawing/2014/main" id="{42CC4E5E-F0DB-40DC-CF4E-D6D4064B96C7}"/>
                  </a:ext>
                </a:extLst>
              </p14:cNvPr>
              <p14:cNvContentPartPr/>
              <p14:nvPr/>
            </p14:nvContentPartPr>
            <p14:xfrm>
              <a:off x="10009029" y="4767660"/>
              <a:ext cx="1060560" cy="615600"/>
            </p14:xfrm>
          </p:contentPart>
        </mc:Choice>
        <mc:Fallback xmlns="">
          <p:pic>
            <p:nvPicPr>
              <p:cNvPr id="19" name="Ink 18">
                <a:extLst>
                  <a:ext uri="{FF2B5EF4-FFF2-40B4-BE49-F238E27FC236}">
                    <a16:creationId xmlns:a16="http://schemas.microsoft.com/office/drawing/2014/main" id="{42CC4E5E-F0DB-40DC-CF4E-D6D4064B96C7}"/>
                  </a:ext>
                </a:extLst>
              </p:cNvPr>
              <p:cNvPicPr/>
              <p:nvPr/>
            </p:nvPicPr>
            <p:blipFill>
              <a:blip r:embed="rId8"/>
              <a:stretch>
                <a:fillRect/>
              </a:stretch>
            </p:blipFill>
            <p:spPr>
              <a:xfrm>
                <a:off x="9991029" y="4750020"/>
                <a:ext cx="1096200" cy="651240"/>
              </a:xfrm>
              <a:prstGeom prst="rect">
                <a:avLst/>
              </a:prstGeom>
            </p:spPr>
          </p:pic>
        </mc:Fallback>
      </mc:AlternateContent>
      <p:sp>
        <p:nvSpPr>
          <p:cNvPr id="20" name="TextBox 19">
            <a:extLst>
              <a:ext uri="{FF2B5EF4-FFF2-40B4-BE49-F238E27FC236}">
                <a16:creationId xmlns:a16="http://schemas.microsoft.com/office/drawing/2014/main" id="{C35990F8-27A2-DF34-2593-2A620C3B363B}"/>
              </a:ext>
            </a:extLst>
          </p:cNvPr>
          <p:cNvSpPr txBox="1"/>
          <p:nvPr/>
        </p:nvSpPr>
        <p:spPr>
          <a:xfrm>
            <a:off x="526623" y="5776245"/>
            <a:ext cx="10876695" cy="461665"/>
          </a:xfrm>
          <a:prstGeom prst="rect">
            <a:avLst/>
          </a:prstGeom>
          <a:noFill/>
        </p:spPr>
        <p:txBody>
          <a:bodyPr wrap="none" rtlCol="0">
            <a:spAutoFit/>
          </a:bodyPr>
          <a:lstStyle/>
          <a:p>
            <a:r>
              <a:rPr lang="en-US" sz="2400" dirty="0"/>
              <a:t>Instead, we use objects from another class </a:t>
            </a:r>
            <a:r>
              <a:rPr lang="en-US" sz="2400" i="1" dirty="0"/>
              <a:t>that inherits from the abstract class</a:t>
            </a:r>
          </a:p>
        </p:txBody>
      </p:sp>
    </p:spTree>
    <p:extLst>
      <p:ext uri="{BB962C8B-B14F-4D97-AF65-F5344CB8AC3E}">
        <p14:creationId xmlns:p14="http://schemas.microsoft.com/office/powerpoint/2010/main" val="2111138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6" name="TextBox 5">
            <a:extLst>
              <a:ext uri="{FF2B5EF4-FFF2-40B4-BE49-F238E27FC236}">
                <a16:creationId xmlns:a16="http://schemas.microsoft.com/office/drawing/2014/main" id="{F169D949-E60E-3EFF-56B3-0874B699567B}"/>
              </a:ext>
            </a:extLst>
          </p:cNvPr>
          <p:cNvSpPr txBox="1"/>
          <p:nvPr/>
        </p:nvSpPr>
        <p:spPr>
          <a:xfrm>
            <a:off x="1219200" y="152400"/>
            <a:ext cx="9220200" cy="2677656"/>
          </a:xfrm>
          <a:prstGeom prst="rect">
            <a:avLst/>
          </a:prstGeom>
          <a:noFill/>
        </p:spPr>
        <p:txBody>
          <a:bodyPr wrap="square" rtlCol="0">
            <a:spAutoFit/>
          </a:bodyPr>
          <a:lstStyle/>
          <a:p>
            <a:r>
              <a:rPr lang="en-US" sz="2800" b="1" dirty="0">
                <a:latin typeface="Consolas" panose="020B0609020204030204" pitchFamily="49" charset="0"/>
                <a:cs typeface="Courier New" panose="02070309020205020404" pitchFamily="49" charset="0"/>
              </a:rPr>
              <a:t>try/catch </a:t>
            </a:r>
            <a:r>
              <a:rPr lang="en-US" sz="2800" dirty="0"/>
              <a:t>and</a:t>
            </a:r>
            <a:r>
              <a:rPr lang="en-US" sz="2800" b="1" dirty="0"/>
              <a:t> </a:t>
            </a:r>
            <a:r>
              <a:rPr lang="en-US" sz="2800" b="1" dirty="0">
                <a:latin typeface="Consolas" panose="020B0609020204030204" pitchFamily="49" charset="0"/>
              </a:rPr>
              <a:t>exceptions</a:t>
            </a:r>
            <a:r>
              <a:rPr lang="en-US" sz="2800" b="1" dirty="0"/>
              <a:t> </a:t>
            </a:r>
            <a:r>
              <a:rPr lang="en-US" sz="2800" dirty="0"/>
              <a:t>are a way to run a piece of code (“try”), and then deal (“catch”) with errors</a:t>
            </a:r>
          </a:p>
          <a:p>
            <a:endParaRPr lang="en-US" sz="2800" dirty="0"/>
          </a:p>
          <a:p>
            <a:r>
              <a:rPr lang="en-US" sz="2800" dirty="0"/>
              <a:t>It will execute the body of </a:t>
            </a:r>
            <a:r>
              <a:rPr lang="en-US" sz="2800" b="1" dirty="0">
                <a:latin typeface="Consolas" panose="020B0609020204030204" pitchFamily="49" charset="0"/>
              </a:rPr>
              <a:t>try</a:t>
            </a:r>
            <a:r>
              <a:rPr lang="en-US" sz="2800" dirty="0"/>
              <a:t>, and if a certain error/exceptions arises, then it will run the body of the </a:t>
            </a:r>
            <a:r>
              <a:rPr lang="en-US" sz="2800" b="1" dirty="0">
                <a:latin typeface="Consolas" panose="020B0609020204030204" pitchFamily="49" charset="0"/>
              </a:rPr>
              <a:t>catch</a:t>
            </a:r>
            <a:r>
              <a:rPr lang="en-US" sz="2800" dirty="0"/>
              <a:t> statement</a:t>
            </a:r>
          </a:p>
        </p:txBody>
      </p:sp>
      <p:sp>
        <p:nvSpPr>
          <p:cNvPr id="2" name="TextBox 1">
            <a:extLst>
              <a:ext uri="{FF2B5EF4-FFF2-40B4-BE49-F238E27FC236}">
                <a16:creationId xmlns:a16="http://schemas.microsoft.com/office/drawing/2014/main" id="{232DBD13-14FA-1ACB-0F83-DE709F43624C}"/>
              </a:ext>
            </a:extLst>
          </p:cNvPr>
          <p:cNvSpPr txBox="1"/>
          <p:nvPr/>
        </p:nvSpPr>
        <p:spPr>
          <a:xfrm>
            <a:off x="1219200" y="3442982"/>
            <a:ext cx="8839200" cy="830997"/>
          </a:xfrm>
          <a:prstGeom prst="rect">
            <a:avLst/>
          </a:prstGeom>
          <a:noFill/>
        </p:spPr>
        <p:txBody>
          <a:bodyPr wrap="square" rtlCol="0">
            <a:spAutoFit/>
          </a:bodyPr>
          <a:lstStyle/>
          <a:p>
            <a:r>
              <a:rPr lang="en-US" sz="2400" dirty="0"/>
              <a:t>You can catch any error, or a specific error (</a:t>
            </a:r>
            <a:r>
              <a:rPr lang="en-US" sz="2400" dirty="0" err="1"/>
              <a:t>FileNotFound</a:t>
            </a:r>
            <a:r>
              <a:rPr lang="en-US" sz="2400" dirty="0"/>
              <a:t>, </a:t>
            </a:r>
            <a:r>
              <a:rPr lang="en-US" sz="2400" dirty="0" err="1"/>
              <a:t>ArrayIndexOutOfBounds</a:t>
            </a:r>
            <a:r>
              <a:rPr lang="en-US" sz="2400" dirty="0"/>
              <a:t>, </a:t>
            </a:r>
            <a:r>
              <a:rPr lang="en-US" sz="2400" dirty="0" err="1"/>
              <a:t>NullPointerException</a:t>
            </a:r>
            <a:r>
              <a:rPr lang="en-US" sz="2400" dirty="0"/>
              <a:t>)</a:t>
            </a:r>
          </a:p>
        </p:txBody>
      </p:sp>
    </p:spTree>
    <p:extLst>
      <p:ext uri="{BB962C8B-B14F-4D97-AF65-F5344CB8AC3E}">
        <p14:creationId xmlns:p14="http://schemas.microsoft.com/office/powerpoint/2010/main" val="247293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1026" name="Picture 2">
            <a:extLst>
              <a:ext uri="{FF2B5EF4-FFF2-40B4-BE49-F238E27FC236}">
                <a16:creationId xmlns:a16="http://schemas.microsoft.com/office/drawing/2014/main" id="{0AB904CF-DDA8-186C-A7DA-214D01BEA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685800"/>
            <a:ext cx="10439400" cy="458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14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545A24DA-71B9-4BF1-2128-84792E2F7C9F}"/>
              </a:ext>
            </a:extLst>
          </p:cNvPr>
          <p:cNvSpPr txBox="1"/>
          <p:nvPr/>
        </p:nvSpPr>
        <p:spPr>
          <a:xfrm>
            <a:off x="128491" y="198299"/>
            <a:ext cx="10009471" cy="6463308"/>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userChoice</a:t>
            </a:r>
            <a:r>
              <a:rPr lang="en-US" sz="1800" dirty="0">
                <a:solidFill>
                  <a:srgbClr val="000000"/>
                </a:solidFill>
                <a:effectLst/>
                <a:latin typeface="Consolas" panose="020B0609020204030204" pitchFamily="49" charset="0"/>
              </a:rPr>
              <a:t> != 3) {</a:t>
            </a:r>
          </a:p>
          <a:p>
            <a:pPr lvl="2"/>
            <a:r>
              <a:rPr lang="en-US" b="1" dirty="0">
                <a:solidFill>
                  <a:srgbClr val="7F0055"/>
                </a:solidFill>
                <a:effectLst/>
                <a:latin typeface="Consolas" panose="020B0609020204030204" pitchFamily="49" charset="0"/>
              </a:rPr>
              <a:t>	try</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Scanner </a:t>
            </a:r>
            <a:r>
              <a:rPr lang="en-US" u="sng" dirty="0" err="1">
                <a:solidFill>
                  <a:srgbClr val="6A3E3E"/>
                </a:solidFill>
                <a:effectLst/>
                <a:latin typeface="Consolas" panose="020B0609020204030204" pitchFamily="49" charset="0"/>
              </a:rPr>
              <a:t>scanner</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Scanner(System.</a:t>
            </a:r>
            <a:r>
              <a:rPr lang="en-US" b="1" i="1" dirty="0">
                <a:solidFill>
                  <a:srgbClr val="0000C0"/>
                </a:solidFill>
                <a:effectLst/>
                <a:latin typeface="Consolas" panose="020B0609020204030204" pitchFamily="49" charset="0"/>
              </a:rPr>
              <a:t>in</a:t>
            </a:r>
            <a:r>
              <a:rPr lang="en-US" dirty="0">
                <a:solidFill>
                  <a:srgbClr val="000000"/>
                </a:solidFill>
                <a:effectLst/>
                <a:latin typeface="Consolas" panose="020B0609020204030204" pitchFamily="49" charset="0"/>
              </a:rPr>
              <a:t>);</a:t>
            </a:r>
          </a:p>
          <a:p>
            <a:pPr lvl="2"/>
            <a:r>
              <a:rPr lang="en-US" dirty="0">
                <a:solidFill>
                  <a:srgbClr val="6A3E3E"/>
                </a:solidFill>
                <a:effectLst/>
                <a:latin typeface="Consolas" panose="020B0609020204030204" pitchFamily="49" charset="0"/>
              </a:rPr>
              <a:t>		</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a:t>
            </a:r>
            <a:r>
              <a:rPr lang="en-US" dirty="0" err="1">
                <a:solidFill>
                  <a:srgbClr val="6A3E3E"/>
                </a:solidFill>
                <a:effectLst/>
                <a:latin typeface="Consolas" panose="020B0609020204030204" pitchFamily="49" charset="0"/>
              </a:rPr>
              <a:t>scanner</a:t>
            </a:r>
            <a:r>
              <a:rPr lang="en-US" dirty="0" err="1">
                <a:solidFill>
                  <a:srgbClr val="000000"/>
                </a:solidFill>
                <a:effectLst/>
                <a:latin typeface="Consolas" panose="020B0609020204030204" pitchFamily="49" charset="0"/>
              </a:rPr>
              <a:t>.nextInt</a:t>
            </a:r>
            <a:r>
              <a:rPr lang="en-US" dirty="0">
                <a:solidFill>
                  <a:srgbClr val="000000"/>
                </a:solidFill>
                <a:effectLst/>
                <a:latin typeface="Consolas" panose="020B0609020204030204" pitchFamily="49" charset="0"/>
              </a:rPr>
              <a:t>();</a:t>
            </a:r>
          </a:p>
          <a:p>
            <a:pPr lvl="2"/>
            <a:r>
              <a:rPr lang="en-US" b="1" dirty="0">
                <a:solidFill>
                  <a:srgbClr val="7F0055"/>
                </a:solidFill>
                <a:effectLst/>
                <a:latin typeface="Consolas" panose="020B0609020204030204" pitchFamily="49" charset="0"/>
              </a:rPr>
              <a:t>		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1)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"Hello"</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2)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"Hey"</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3)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"Goodbye"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"Enter a valid integer"</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catch</a:t>
            </a:r>
            <a:r>
              <a:rPr lang="en-US" dirty="0">
                <a:solidFill>
                  <a:srgbClr val="000000"/>
                </a:solidFill>
                <a:effectLst/>
                <a:latin typeface="Consolas" panose="020B0609020204030204" pitchFamily="49" charset="0"/>
              </a:rPr>
              <a:t>(Exception </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u="sng" dirty="0" err="1">
                <a:solidFill>
                  <a:srgbClr val="0066CC"/>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"Invalid input detected. Please try again"</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i="1" dirty="0" err="1">
                <a:solidFill>
                  <a:srgbClr val="000000"/>
                </a:solidFill>
                <a:effectLst/>
                <a:latin typeface="Consolas" panose="020B0609020204030204" pitchFamily="49" charset="0"/>
              </a:rPr>
              <a:t>printOptions</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CA9C33D3-1725-E82F-8CDB-832705161E25}"/>
              </a:ext>
            </a:extLst>
          </p:cNvPr>
          <p:cNvSpPr/>
          <p:nvPr/>
        </p:nvSpPr>
        <p:spPr>
          <a:xfrm>
            <a:off x="1066800" y="533400"/>
            <a:ext cx="7696200" cy="4419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a:extLst>
              <a:ext uri="{FF2B5EF4-FFF2-40B4-BE49-F238E27FC236}">
                <a16:creationId xmlns:a16="http://schemas.microsoft.com/office/drawing/2014/main" id="{1DD6EC38-C624-E15F-471F-85DF90A3A168}"/>
              </a:ext>
            </a:extLst>
          </p:cNvPr>
          <p:cNvSpPr txBox="1"/>
          <p:nvPr/>
        </p:nvSpPr>
        <p:spPr>
          <a:xfrm>
            <a:off x="9358881" y="762000"/>
            <a:ext cx="2133600" cy="923330"/>
          </a:xfrm>
          <a:prstGeom prst="rect">
            <a:avLst/>
          </a:prstGeom>
          <a:noFill/>
        </p:spPr>
        <p:txBody>
          <a:bodyPr wrap="square" rtlCol="0">
            <a:spAutoFit/>
          </a:bodyPr>
          <a:lstStyle/>
          <a:p>
            <a:r>
              <a:rPr lang="en-US" dirty="0"/>
              <a:t>Java will </a:t>
            </a:r>
            <a:r>
              <a:rPr lang="en-US" b="1" dirty="0"/>
              <a:t>try</a:t>
            </a:r>
            <a:r>
              <a:rPr lang="en-US" dirty="0"/>
              <a:t> to execute this block of code</a:t>
            </a:r>
          </a:p>
        </p:txBody>
      </p:sp>
    </p:spTree>
    <p:extLst>
      <p:ext uri="{BB962C8B-B14F-4D97-AF65-F5344CB8AC3E}">
        <p14:creationId xmlns:p14="http://schemas.microsoft.com/office/powerpoint/2010/main" val="35127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545A24DA-71B9-4BF1-2128-84792E2F7C9F}"/>
              </a:ext>
            </a:extLst>
          </p:cNvPr>
          <p:cNvSpPr txBox="1"/>
          <p:nvPr/>
        </p:nvSpPr>
        <p:spPr>
          <a:xfrm>
            <a:off x="128491" y="198299"/>
            <a:ext cx="10009471" cy="6463308"/>
          </a:xfrm>
          <a:prstGeom prst="rect">
            <a:avLst/>
          </a:prstGeom>
          <a:noFill/>
        </p:spPr>
        <p:txBody>
          <a:bodyPr wrap="none" rtlCol="0">
            <a:spAutoFit/>
          </a:bodyPr>
          <a:lstStyle/>
          <a:p>
            <a:r>
              <a:rPr lang="en-US" sz="1800" b="1" dirty="0">
                <a:solidFill>
                  <a:srgbClr val="7F0055"/>
                </a:solidFill>
                <a:effectLst/>
                <a:latin typeface="Consolas" panose="020B0609020204030204" pitchFamily="49" charset="0"/>
              </a:rPr>
              <a:t>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userChoice</a:t>
            </a:r>
            <a:r>
              <a:rPr lang="en-US" sz="1800" dirty="0">
                <a:solidFill>
                  <a:srgbClr val="000000"/>
                </a:solidFill>
                <a:effectLst/>
                <a:latin typeface="Consolas" panose="020B0609020204030204" pitchFamily="49" charset="0"/>
              </a:rPr>
              <a:t> != 3) {</a:t>
            </a:r>
          </a:p>
          <a:p>
            <a:pPr lvl="2"/>
            <a:r>
              <a:rPr lang="en-US" b="1" dirty="0">
                <a:solidFill>
                  <a:srgbClr val="7F0055"/>
                </a:solidFill>
                <a:effectLst/>
                <a:latin typeface="Consolas" panose="020B0609020204030204" pitchFamily="49" charset="0"/>
              </a:rPr>
              <a:t>	try</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Scanner </a:t>
            </a:r>
            <a:r>
              <a:rPr lang="en-US" u="sng" dirty="0" err="1">
                <a:solidFill>
                  <a:srgbClr val="6A3E3E"/>
                </a:solidFill>
                <a:effectLst/>
                <a:latin typeface="Consolas" panose="020B0609020204030204" pitchFamily="49" charset="0"/>
              </a:rPr>
              <a:t>scanner</a:t>
            </a:r>
            <a:r>
              <a:rPr lang="en-US" dirty="0">
                <a:solidFill>
                  <a:srgbClr val="000000"/>
                </a:solidFill>
                <a:effectLst/>
                <a:latin typeface="Consolas" panose="020B0609020204030204" pitchFamily="49" charset="0"/>
              </a:rPr>
              <a:t> = </a:t>
            </a:r>
            <a:r>
              <a:rPr lang="en-US" b="1" dirty="0">
                <a:solidFill>
                  <a:srgbClr val="7F0055"/>
                </a:solidFill>
                <a:effectLst/>
                <a:latin typeface="Consolas" panose="020B0609020204030204" pitchFamily="49" charset="0"/>
              </a:rPr>
              <a:t>new</a:t>
            </a:r>
            <a:r>
              <a:rPr lang="en-US" dirty="0">
                <a:solidFill>
                  <a:srgbClr val="000000"/>
                </a:solidFill>
                <a:effectLst/>
                <a:latin typeface="Consolas" panose="020B0609020204030204" pitchFamily="49" charset="0"/>
              </a:rPr>
              <a:t> Scanner(System.</a:t>
            </a:r>
            <a:r>
              <a:rPr lang="en-US" b="1" i="1" dirty="0">
                <a:solidFill>
                  <a:srgbClr val="0000C0"/>
                </a:solidFill>
                <a:effectLst/>
                <a:latin typeface="Consolas" panose="020B0609020204030204" pitchFamily="49" charset="0"/>
              </a:rPr>
              <a:t>in</a:t>
            </a:r>
            <a:r>
              <a:rPr lang="en-US" dirty="0">
                <a:solidFill>
                  <a:srgbClr val="000000"/>
                </a:solidFill>
                <a:effectLst/>
                <a:latin typeface="Consolas" panose="020B0609020204030204" pitchFamily="49" charset="0"/>
              </a:rPr>
              <a:t>);</a:t>
            </a:r>
          </a:p>
          <a:p>
            <a:pPr lvl="2"/>
            <a:r>
              <a:rPr lang="en-US" dirty="0">
                <a:solidFill>
                  <a:srgbClr val="6A3E3E"/>
                </a:solidFill>
                <a:effectLst/>
                <a:latin typeface="Consolas" panose="020B0609020204030204" pitchFamily="49" charset="0"/>
              </a:rPr>
              <a:t>		</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a:t>
            </a:r>
            <a:r>
              <a:rPr lang="en-US" dirty="0" err="1">
                <a:solidFill>
                  <a:srgbClr val="6A3E3E"/>
                </a:solidFill>
                <a:effectLst/>
                <a:latin typeface="Consolas" panose="020B0609020204030204" pitchFamily="49" charset="0"/>
              </a:rPr>
              <a:t>scanner</a:t>
            </a:r>
            <a:r>
              <a:rPr lang="en-US" dirty="0" err="1">
                <a:solidFill>
                  <a:srgbClr val="000000"/>
                </a:solidFill>
                <a:effectLst/>
                <a:latin typeface="Consolas" panose="020B0609020204030204" pitchFamily="49" charset="0"/>
              </a:rPr>
              <a:t>.nextInt</a:t>
            </a:r>
            <a:r>
              <a:rPr lang="en-US" dirty="0">
                <a:solidFill>
                  <a:srgbClr val="000000"/>
                </a:solidFill>
                <a:effectLst/>
                <a:latin typeface="Consolas" panose="020B0609020204030204" pitchFamily="49" charset="0"/>
              </a:rPr>
              <a:t>();</a:t>
            </a:r>
          </a:p>
          <a:p>
            <a:pPr lvl="2"/>
            <a:r>
              <a:rPr lang="en-US" b="1" dirty="0">
                <a:solidFill>
                  <a:srgbClr val="7F0055"/>
                </a:solidFill>
                <a:effectLst/>
                <a:latin typeface="Consolas" panose="020B0609020204030204" pitchFamily="49" charset="0"/>
              </a:rPr>
              <a:t>		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1)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"Hello"</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2)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"Hey"</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r>
              <a:rPr lang="en-US" b="1" dirty="0">
                <a:solidFill>
                  <a:srgbClr val="7F0055"/>
                </a:solidFill>
                <a:effectLst/>
                <a:latin typeface="Consolas" panose="020B0609020204030204" pitchFamily="49" charset="0"/>
              </a:rPr>
              <a:t>if</a:t>
            </a:r>
            <a:r>
              <a:rPr lang="en-US" dirty="0">
                <a:solidFill>
                  <a:srgbClr val="000000"/>
                </a:solidFill>
                <a:effectLst/>
                <a:latin typeface="Consolas" panose="020B0609020204030204" pitchFamily="49" charset="0"/>
              </a:rPr>
              <a:t>(</a:t>
            </a:r>
            <a:r>
              <a:rPr lang="en-US" dirty="0" err="1">
                <a:solidFill>
                  <a:srgbClr val="6A3E3E"/>
                </a:solidFill>
                <a:effectLst/>
                <a:latin typeface="Consolas" panose="020B0609020204030204" pitchFamily="49" charset="0"/>
              </a:rPr>
              <a:t>userChoice</a:t>
            </a:r>
            <a:r>
              <a:rPr lang="en-US" dirty="0">
                <a:solidFill>
                  <a:srgbClr val="000000"/>
                </a:solidFill>
                <a:effectLst/>
                <a:latin typeface="Consolas" panose="020B0609020204030204" pitchFamily="49" charset="0"/>
              </a:rPr>
              <a:t> == 3)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"Goodbye"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else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"Enter a valid integer"</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p>
          <a:p>
            <a:pPr lvl="2"/>
            <a:r>
              <a:rPr lang="en-US" b="1" dirty="0">
                <a:solidFill>
                  <a:srgbClr val="7F0055"/>
                </a:solidFill>
                <a:effectLst/>
                <a:latin typeface="Consolas" panose="020B0609020204030204" pitchFamily="49" charset="0"/>
              </a:rPr>
              <a:t>	catch</a:t>
            </a:r>
            <a:r>
              <a:rPr lang="en-US" dirty="0">
                <a:solidFill>
                  <a:srgbClr val="000000"/>
                </a:solidFill>
                <a:effectLst/>
                <a:latin typeface="Consolas" panose="020B0609020204030204" pitchFamily="49" charset="0"/>
              </a:rPr>
              <a:t>(Exception </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 {</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u="sng" dirty="0" err="1">
                <a:solidFill>
                  <a:srgbClr val="0066CC"/>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6A3E3E"/>
                </a:solidFill>
                <a:effectLst/>
                <a:latin typeface="Consolas" panose="020B0609020204030204" pitchFamily="49" charset="0"/>
              </a:rPr>
              <a:t>e</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r>
              <a:rPr lang="en-US" dirty="0" err="1">
                <a:solidFill>
                  <a:srgbClr val="000000"/>
                </a:solidFill>
                <a:effectLst/>
                <a:latin typeface="Consolas" panose="020B0609020204030204" pitchFamily="49" charset="0"/>
              </a:rPr>
              <a:t>System.</a:t>
            </a:r>
            <a:r>
              <a:rPr lang="en-US" b="1" i="1" dirty="0" err="1">
                <a:solidFill>
                  <a:srgbClr val="0000C0"/>
                </a:solidFill>
                <a:effectLst/>
                <a:latin typeface="Consolas" panose="020B0609020204030204" pitchFamily="49" charset="0"/>
              </a:rPr>
              <a:t>out</a:t>
            </a:r>
            <a:r>
              <a:rPr lang="en-US" dirty="0" err="1">
                <a:solidFill>
                  <a:srgbClr val="000000"/>
                </a:solidFill>
                <a:effectLst/>
                <a:latin typeface="Consolas" panose="020B0609020204030204" pitchFamily="49" charset="0"/>
              </a:rPr>
              <a:t>.println</a:t>
            </a:r>
            <a:r>
              <a:rPr lang="en-US" dirty="0">
                <a:solidFill>
                  <a:srgbClr val="000000"/>
                </a:solidFill>
                <a:effectLst/>
                <a:latin typeface="Consolas" panose="020B0609020204030204" pitchFamily="49" charset="0"/>
              </a:rPr>
              <a:t>(</a:t>
            </a:r>
            <a:r>
              <a:rPr lang="en-US" dirty="0">
                <a:solidFill>
                  <a:srgbClr val="2A00FF"/>
                </a:solidFill>
                <a:effectLst/>
                <a:latin typeface="Consolas" panose="020B0609020204030204" pitchFamily="49" charset="0"/>
              </a:rPr>
              <a:t>"Invalid input detected. Please try again"</a:t>
            </a:r>
            <a:r>
              <a:rPr lang="en-US" dirty="0">
                <a:solidFill>
                  <a:srgbClr val="000000"/>
                </a:solidFill>
                <a:effectLst/>
                <a:latin typeface="Consolas" panose="020B0609020204030204" pitchFamily="49" charset="0"/>
              </a:rPr>
              <a:t>);</a:t>
            </a:r>
          </a:p>
          <a:p>
            <a:pPr lvl="2"/>
            <a:r>
              <a:rPr lang="en-US" dirty="0">
                <a:solidFill>
                  <a:srgbClr val="000000"/>
                </a:solidFill>
                <a:effectLst/>
                <a:latin typeface="Consolas" panose="020B0609020204030204" pitchFamily="49" charset="0"/>
              </a:rPr>
              <a:t>	}</a:t>
            </a:r>
          </a:p>
          <a:p>
            <a:r>
              <a:rPr lang="en-US" sz="1800" i="1" dirty="0">
                <a:solidFill>
                  <a:srgbClr val="000000"/>
                </a:solidFill>
                <a:effectLst/>
                <a:latin typeface="Consolas" panose="020B0609020204030204" pitchFamily="49" charset="0"/>
              </a:rPr>
              <a:t>	</a:t>
            </a:r>
            <a:r>
              <a:rPr lang="en-US" sz="1800" i="1" dirty="0" err="1">
                <a:solidFill>
                  <a:srgbClr val="000000"/>
                </a:solidFill>
                <a:effectLst/>
                <a:latin typeface="Consolas" panose="020B0609020204030204" pitchFamily="49" charset="0"/>
              </a:rPr>
              <a:t>printOptions</a:t>
            </a:r>
            <a:r>
              <a:rPr lang="en-US" sz="1800" dirty="0">
                <a:solidFill>
                  <a:srgbClr val="000000"/>
                </a:solidFill>
                <a:effectLst/>
                <a:latin typeface="Consolas" panose="020B0609020204030204" pitchFamily="49" charset="0"/>
              </a:rPr>
              <a:t>();</a:t>
            </a:r>
          </a:p>
          <a:p>
            <a:endParaRPr lang="en-US" dirty="0"/>
          </a:p>
        </p:txBody>
      </p:sp>
      <p:sp>
        <p:nvSpPr>
          <p:cNvPr id="8" name="Rectangle 7">
            <a:extLst>
              <a:ext uri="{FF2B5EF4-FFF2-40B4-BE49-F238E27FC236}">
                <a16:creationId xmlns:a16="http://schemas.microsoft.com/office/drawing/2014/main" id="{CA9C33D3-1725-E82F-8CDB-832705161E25}"/>
              </a:ext>
            </a:extLst>
          </p:cNvPr>
          <p:cNvSpPr/>
          <p:nvPr/>
        </p:nvSpPr>
        <p:spPr>
          <a:xfrm>
            <a:off x="993962" y="4953000"/>
            <a:ext cx="9144000" cy="1066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TextBox 8">
            <a:extLst>
              <a:ext uri="{FF2B5EF4-FFF2-40B4-BE49-F238E27FC236}">
                <a16:creationId xmlns:a16="http://schemas.microsoft.com/office/drawing/2014/main" id="{1DD6EC38-C624-E15F-471F-85DF90A3A168}"/>
              </a:ext>
            </a:extLst>
          </p:cNvPr>
          <p:cNvSpPr txBox="1"/>
          <p:nvPr/>
        </p:nvSpPr>
        <p:spPr>
          <a:xfrm>
            <a:off x="9358881" y="762000"/>
            <a:ext cx="2133600" cy="923330"/>
          </a:xfrm>
          <a:prstGeom prst="rect">
            <a:avLst/>
          </a:prstGeom>
          <a:noFill/>
        </p:spPr>
        <p:txBody>
          <a:bodyPr wrap="square" rtlCol="0">
            <a:spAutoFit/>
          </a:bodyPr>
          <a:lstStyle/>
          <a:p>
            <a:r>
              <a:rPr lang="en-US" dirty="0"/>
              <a:t>Java will </a:t>
            </a:r>
            <a:r>
              <a:rPr lang="en-US" b="1" dirty="0"/>
              <a:t>try</a:t>
            </a:r>
            <a:r>
              <a:rPr lang="en-US" dirty="0"/>
              <a:t> to execute this block of code</a:t>
            </a:r>
          </a:p>
        </p:txBody>
      </p:sp>
      <p:sp>
        <p:nvSpPr>
          <p:cNvPr id="2" name="TextBox 1">
            <a:extLst>
              <a:ext uri="{FF2B5EF4-FFF2-40B4-BE49-F238E27FC236}">
                <a16:creationId xmlns:a16="http://schemas.microsoft.com/office/drawing/2014/main" id="{06B979EC-5D12-B22D-E337-6271C7B87B2A}"/>
              </a:ext>
            </a:extLst>
          </p:cNvPr>
          <p:cNvSpPr txBox="1"/>
          <p:nvPr/>
        </p:nvSpPr>
        <p:spPr>
          <a:xfrm>
            <a:off x="8991600" y="2256634"/>
            <a:ext cx="2701738" cy="1200329"/>
          </a:xfrm>
          <a:prstGeom prst="rect">
            <a:avLst/>
          </a:prstGeom>
          <a:noFill/>
        </p:spPr>
        <p:txBody>
          <a:bodyPr wrap="square" rtlCol="0">
            <a:spAutoFit/>
          </a:bodyPr>
          <a:lstStyle/>
          <a:p>
            <a:r>
              <a:rPr lang="en-US" dirty="0"/>
              <a:t>If any error happens, instead of crashing, it will execute the body of the </a:t>
            </a:r>
            <a:r>
              <a:rPr lang="en-US" b="1" dirty="0"/>
              <a:t>catch</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BB8C5E02-3C90-BFC6-7B59-8DE92DA762E9}"/>
                  </a:ext>
                </a:extLst>
              </p14:cNvPr>
              <p14:cNvContentPartPr/>
              <p14:nvPr/>
            </p14:nvContentPartPr>
            <p14:xfrm>
              <a:off x="9269221" y="2457710"/>
              <a:ext cx="946440" cy="14760"/>
            </p14:xfrm>
          </p:contentPart>
        </mc:Choice>
        <mc:Fallback>
          <p:pic>
            <p:nvPicPr>
              <p:cNvPr id="6" name="Ink 5">
                <a:extLst>
                  <a:ext uri="{FF2B5EF4-FFF2-40B4-BE49-F238E27FC236}">
                    <a16:creationId xmlns:a16="http://schemas.microsoft.com/office/drawing/2014/main" id="{BB8C5E02-3C90-BFC6-7B59-8DE92DA762E9}"/>
                  </a:ext>
                </a:extLst>
              </p:cNvPr>
              <p:cNvPicPr/>
              <p:nvPr/>
            </p:nvPicPr>
            <p:blipFill>
              <a:blip r:embed="rId4"/>
              <a:stretch>
                <a:fillRect/>
              </a:stretch>
            </p:blipFill>
            <p:spPr>
              <a:xfrm>
                <a:off x="9215581" y="2349710"/>
                <a:ext cx="10540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0B3196C6-C991-3F6A-524C-53E0A132E60B}"/>
                  </a:ext>
                </a:extLst>
              </p14:cNvPr>
              <p14:cNvContentPartPr/>
              <p14:nvPr/>
            </p14:nvContentPartPr>
            <p14:xfrm>
              <a:off x="1887061" y="5074910"/>
              <a:ext cx="1351080" cy="25920"/>
            </p14:xfrm>
          </p:contentPart>
        </mc:Choice>
        <mc:Fallback>
          <p:pic>
            <p:nvPicPr>
              <p:cNvPr id="10" name="Ink 9">
                <a:extLst>
                  <a:ext uri="{FF2B5EF4-FFF2-40B4-BE49-F238E27FC236}">
                    <a16:creationId xmlns:a16="http://schemas.microsoft.com/office/drawing/2014/main" id="{0B3196C6-C991-3F6A-524C-53E0A132E60B}"/>
                  </a:ext>
                </a:extLst>
              </p:cNvPr>
              <p:cNvPicPr/>
              <p:nvPr/>
            </p:nvPicPr>
            <p:blipFill>
              <a:blip r:embed="rId6"/>
              <a:stretch>
                <a:fillRect/>
              </a:stretch>
            </p:blipFill>
            <p:spPr>
              <a:xfrm>
                <a:off x="1833421" y="4966910"/>
                <a:ext cx="1458720" cy="241560"/>
              </a:xfrm>
              <a:prstGeom prst="rect">
                <a:avLst/>
              </a:prstGeom>
            </p:spPr>
          </p:pic>
        </mc:Fallback>
      </mc:AlternateContent>
    </p:spTree>
    <p:extLst>
      <p:ext uri="{BB962C8B-B14F-4D97-AF65-F5344CB8AC3E}">
        <p14:creationId xmlns:p14="http://schemas.microsoft.com/office/powerpoint/2010/main" val="280585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5172</TotalTime>
  <Words>1041</Words>
  <Application>Microsoft Office PowerPoint</Application>
  <PresentationFormat>Widescreen</PresentationFormat>
  <Paragraphs>119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Consolas</vt:lpstr>
      <vt:lpstr>Courier New</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38</cp:revision>
  <dcterms:created xsi:type="dcterms:W3CDTF">2022-08-21T16:55:59Z</dcterms:created>
  <dcterms:modified xsi:type="dcterms:W3CDTF">2023-09-13T20:57:23Z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