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4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92" y="2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3.png"/><Relationship Id="rId7" Type="http://schemas.openxmlformats.org/officeDocument/2006/relationships/image" Target="../media/image18.jpeg"/><Relationship Id="rId12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jpe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9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15000" y="2974164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Arrays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198759" y="1827910"/>
            <a:ext cx="2516142" cy="66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Building Express tunnel to Bridger Bowl</a:t>
            </a:r>
          </a:p>
        </p:txBody>
      </p:sp>
      <p:pic>
        <p:nvPicPr>
          <p:cNvPr id="4098" name="Picture 2" descr="Deep Thinking – Underground Solutions">
            <a:extLst>
              <a:ext uri="{FF2B5EF4-FFF2-40B4-BE49-F238E27FC236}">
                <a16:creationId xmlns:a16="http://schemas.microsoft.com/office/drawing/2014/main" id="{EB4EA483-3C6B-D214-3BC3-AFCB031F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72" y="2512447"/>
            <a:ext cx="2933700" cy="19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2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5122" name="Picture 2" descr="Excavation Company | Rochester NY | All County">
            <a:extLst>
              <a:ext uri="{FF2B5EF4-FFF2-40B4-BE49-F238E27FC236}">
                <a16:creationId xmlns:a16="http://schemas.microsoft.com/office/drawing/2014/main" id="{7AB498CC-79F4-A6BB-A25D-FC88D2DA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8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ater Well Drilling | Simco Drilling Equipment">
            <a:extLst>
              <a:ext uri="{FF2B5EF4-FFF2-40B4-BE49-F238E27FC236}">
                <a16:creationId xmlns:a16="http://schemas.microsoft.com/office/drawing/2014/main" id="{15AC5ADB-EA30-1132-BB9F-7915A7D7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2" y="1064470"/>
            <a:ext cx="4777911" cy="479121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3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ater Well Drilling | Simco Drilling Equipment">
            <a:extLst>
              <a:ext uri="{FF2B5EF4-FFF2-40B4-BE49-F238E27FC236}">
                <a16:creationId xmlns:a16="http://schemas.microsoft.com/office/drawing/2014/main" id="{15AC5ADB-EA30-1132-BB9F-7915A7D7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2" y="1064470"/>
            <a:ext cx="4777911" cy="479121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A9803A-0E34-D8DA-0E52-A6098F9B21CC}"/>
              </a:ext>
            </a:extLst>
          </p:cNvPr>
          <p:cNvSpPr txBox="1"/>
          <p:nvPr/>
        </p:nvSpPr>
        <p:spPr>
          <a:xfrm>
            <a:off x="2808828" y="1560581"/>
            <a:ext cx="3376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can’t use the best tool for the job unless we know that tool exists!</a:t>
            </a:r>
          </a:p>
        </p:txBody>
      </p:sp>
    </p:spTree>
    <p:extLst>
      <p:ext uri="{BB962C8B-B14F-4D97-AF65-F5344CB8AC3E}">
        <p14:creationId xmlns:p14="http://schemas.microsoft.com/office/powerpoint/2010/main" val="140567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14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Wheeled excavators for sale at BuyADigger, and why should you buy one">
            <a:extLst>
              <a:ext uri="{FF2B5EF4-FFF2-40B4-BE49-F238E27FC236}">
                <a16:creationId xmlns:a16="http://schemas.microsoft.com/office/drawing/2014/main" id="{92982806-D3FA-A8A5-9A52-5DBF917F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90" y="1284182"/>
            <a:ext cx="6092646" cy="457234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4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Wheeled excavators for sale at BuyADigger, and why should you buy one">
            <a:extLst>
              <a:ext uri="{FF2B5EF4-FFF2-40B4-BE49-F238E27FC236}">
                <a16:creationId xmlns:a16="http://schemas.microsoft.com/office/drawing/2014/main" id="{92982806-D3FA-A8A5-9A52-5DBF917F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86" y="1189263"/>
            <a:ext cx="6092646" cy="457234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88FDAC-66DF-59A1-C677-D9A5F94F5478}"/>
              </a:ext>
            </a:extLst>
          </p:cNvPr>
          <p:cNvSpPr/>
          <p:nvPr/>
        </p:nvSpPr>
        <p:spPr>
          <a:xfrm>
            <a:off x="6843239" y="2814501"/>
            <a:ext cx="4468368" cy="248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We can’t use the best tool for the job unless we know how to use that tool</a:t>
            </a:r>
          </a:p>
        </p:txBody>
      </p:sp>
    </p:spTree>
    <p:extLst>
      <p:ext uri="{BB962C8B-B14F-4D97-AF65-F5344CB8AC3E}">
        <p14:creationId xmlns:p14="http://schemas.microsoft.com/office/powerpoint/2010/main" val="292568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09600" y="381000"/>
            <a:ext cx="899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 </a:t>
            </a:r>
            <a:r>
              <a:rPr lang="en-US" sz="2400" dirty="0"/>
              <a:t>is a mechanism for storing and organizing data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Queue Data Structure - GeeksforGeeks">
            <a:extLst>
              <a:ext uri="{FF2B5EF4-FFF2-40B4-BE49-F238E27FC236}">
                <a16:creationId xmlns:a16="http://schemas.microsoft.com/office/drawing/2014/main" id="{FC754F22-86FC-42B2-7D8C-5FC3896AB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Linked List Data Structure - GeeksforGeeks">
            <a:extLst>
              <a:ext uri="{FF2B5EF4-FFF2-40B4-BE49-F238E27FC236}">
                <a16:creationId xmlns:a16="http://schemas.microsoft.com/office/drawing/2014/main" id="{3D96E1A2-3DF0-34E8-7AF7-2A95C58C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tack Data Structure - GeeksforGeeks">
            <a:extLst>
              <a:ext uri="{FF2B5EF4-FFF2-40B4-BE49-F238E27FC236}">
                <a16:creationId xmlns:a16="http://schemas.microsoft.com/office/drawing/2014/main" id="{BC166B92-5AF4-0478-F8C2-D2CEE4460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7789627" y="2964844"/>
            <a:ext cx="3581400" cy="17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ee (data structure) - Wikipedia">
            <a:extLst>
              <a:ext uri="{FF2B5EF4-FFF2-40B4-BE49-F238E27FC236}">
                <a16:creationId xmlns:a16="http://schemas.microsoft.com/office/drawing/2014/main" id="{DA87FE23-CDF5-AA78-DFB4-E828721A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13" y="3810000"/>
            <a:ext cx="200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18D596-9A26-B819-8595-D58EBA7107A4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24066-62DB-E07C-36C3-1AB910A36B4F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6BA0D-D75B-72BB-BF27-098182FCA4E2}"/>
              </a:ext>
            </a:extLst>
          </p:cNvPr>
          <p:cNvSpPr txBox="1"/>
          <p:nvPr/>
        </p:nvSpPr>
        <p:spPr>
          <a:xfrm>
            <a:off x="5867400" y="6019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4023A-C906-8CED-A5D0-28358FCF5537}"/>
              </a:ext>
            </a:extLst>
          </p:cNvPr>
          <p:cNvSpPr txBox="1"/>
          <p:nvPr/>
        </p:nvSpPr>
        <p:spPr>
          <a:xfrm>
            <a:off x="9144000" y="4724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F109A-98C0-EF51-CD11-E6AF65856F6E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1664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09600" y="381000"/>
            <a:ext cx="899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 </a:t>
            </a:r>
            <a:r>
              <a:rPr lang="en-US" sz="2400" dirty="0"/>
              <a:t>is a mechanism for storing and organizing data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Queue Data Structure - GeeksforGeeks">
            <a:extLst>
              <a:ext uri="{FF2B5EF4-FFF2-40B4-BE49-F238E27FC236}">
                <a16:creationId xmlns:a16="http://schemas.microsoft.com/office/drawing/2014/main" id="{FC754F22-86FC-42B2-7D8C-5FC3896AB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Linked List Data Structure - GeeksforGeeks">
            <a:extLst>
              <a:ext uri="{FF2B5EF4-FFF2-40B4-BE49-F238E27FC236}">
                <a16:creationId xmlns:a16="http://schemas.microsoft.com/office/drawing/2014/main" id="{3D96E1A2-3DF0-34E8-7AF7-2A95C58C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ee (data structure) - Wikipedia">
            <a:extLst>
              <a:ext uri="{FF2B5EF4-FFF2-40B4-BE49-F238E27FC236}">
                <a16:creationId xmlns:a16="http://schemas.microsoft.com/office/drawing/2014/main" id="{DA87FE23-CDF5-AA78-DFB4-E828721A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13" y="3810000"/>
            <a:ext cx="200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18D596-9A26-B819-8595-D58EBA7107A4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24066-62DB-E07C-36C3-1AB910A36B4F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6BA0D-D75B-72BB-BF27-098182FCA4E2}"/>
              </a:ext>
            </a:extLst>
          </p:cNvPr>
          <p:cNvSpPr txBox="1"/>
          <p:nvPr/>
        </p:nvSpPr>
        <p:spPr>
          <a:xfrm>
            <a:off x="5867400" y="6019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4023A-C906-8CED-A5D0-28358FCF5537}"/>
              </a:ext>
            </a:extLst>
          </p:cNvPr>
          <p:cNvSpPr txBox="1"/>
          <p:nvPr/>
        </p:nvSpPr>
        <p:spPr>
          <a:xfrm>
            <a:off x="9658244" y="5154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F109A-98C0-EF51-CD11-E6AF65856F6E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A81C3-F300-718C-907B-83E07D4EB4AC}"/>
              </a:ext>
            </a:extLst>
          </p:cNvPr>
          <p:cNvSpPr txBox="1"/>
          <p:nvPr/>
        </p:nvSpPr>
        <p:spPr>
          <a:xfrm>
            <a:off x="152400" y="5093732"/>
            <a:ext cx="4712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types of data structure, and each data structure has its pros and cons</a:t>
            </a:r>
          </a:p>
        </p:txBody>
      </p:sp>
      <p:pic>
        <p:nvPicPr>
          <p:cNvPr id="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A5E5F15-B200-AB1C-8674-853BB1EB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1108152" y="2676003"/>
            <a:ext cx="707323" cy="7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cavators | John Deere US">
            <a:extLst>
              <a:ext uri="{FF2B5EF4-FFF2-40B4-BE49-F238E27FC236}">
                <a16:creationId xmlns:a16="http://schemas.microsoft.com/office/drawing/2014/main" id="{F4244315-18F9-E4DE-FBC0-F41B1D4B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1" y="4315637"/>
            <a:ext cx="1197537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AE0A030F-3A69-68AF-117F-F47231049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692917"/>
            <a:ext cx="1148583" cy="64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Water Well Drilling | Simco Drilling Equipment">
            <a:extLst>
              <a:ext uri="{FF2B5EF4-FFF2-40B4-BE49-F238E27FC236}">
                <a16:creationId xmlns:a16="http://schemas.microsoft.com/office/drawing/2014/main" id="{75921ACF-5569-2D68-BE9E-B24CF8B1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60" y="4264411"/>
            <a:ext cx="1362075" cy="13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tack Data Structure - GeeksforGeeks">
            <a:extLst>
              <a:ext uri="{FF2B5EF4-FFF2-40B4-BE49-F238E27FC236}">
                <a16:creationId xmlns:a16="http://schemas.microsoft.com/office/drawing/2014/main" id="{03E8C333-822C-A0AD-BC6C-531C3633D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8032066" y="3353989"/>
            <a:ext cx="3534353" cy="17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Gas Powered Earth Auger">
            <a:extLst>
              <a:ext uri="{FF2B5EF4-FFF2-40B4-BE49-F238E27FC236}">
                <a16:creationId xmlns:a16="http://schemas.microsoft.com/office/drawing/2014/main" id="{529D63B2-2D1F-1BB5-F100-E065DC7A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76" y="2275127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5290E-89F9-86E7-DF76-357E1EED1DE0}"/>
              </a:ext>
            </a:extLst>
          </p:cNvPr>
          <p:cNvSpPr txBox="1"/>
          <p:nvPr/>
        </p:nvSpPr>
        <p:spPr>
          <a:xfrm>
            <a:off x="1118798" y="827016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structured ways of </a:t>
            </a:r>
            <a:r>
              <a:rPr lang="en-US" i="1" dirty="0"/>
              <a:t>accessing</a:t>
            </a:r>
            <a:r>
              <a:rPr lang="en-US" dirty="0"/>
              <a:t> and </a:t>
            </a:r>
            <a:r>
              <a:rPr lang="en-US" i="1" dirty="0"/>
              <a:t>managing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570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304800" y="1524000"/>
            <a:ext cx="8537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Program 1 due </a:t>
            </a:r>
            <a:r>
              <a:rPr lang="en-US" sz="2400" b="1" dirty="0"/>
              <a:t>tonight </a:t>
            </a:r>
            <a:r>
              <a:rPr lang="en-US" sz="2400" dirty="0"/>
              <a:t>at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Lab 4 due on </a:t>
            </a:r>
            <a:r>
              <a:rPr lang="en-US" sz="2400" b="1" dirty="0"/>
              <a:t>Thursday</a:t>
            </a:r>
            <a:r>
              <a:rPr lang="en-US" sz="2400" dirty="0"/>
              <a:t> at 11:59 PM</a:t>
            </a:r>
          </a:p>
          <a:p>
            <a:endParaRPr lang="en-US" sz="24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DCA01D9-EBB7-79AA-873E-DA89A169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27730"/>
            <a:ext cx="4105655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85800" y="228600"/>
            <a:ext cx="104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 data structure that can hold multiple, similar values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62F021E7-DF13-1AAA-470C-54B0CDF6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066800"/>
            <a:ext cx="5029200" cy="535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07BFA38-676E-6929-9221-DDAD1B38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602743"/>
            <a:ext cx="4419600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755E2-4F40-5EF7-61CB-A4163F16DDB8}"/>
              </a:ext>
            </a:extLst>
          </p:cNvPr>
          <p:cNvSpPr txBox="1"/>
          <p:nvPr/>
        </p:nvSpPr>
        <p:spPr>
          <a:xfrm>
            <a:off x="228600" y="3124200"/>
            <a:ext cx="66367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Pros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Holds multiple pieces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is ordered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change what is stored in each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store 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iterate through</a:t>
            </a:r>
          </a:p>
        </p:txBody>
      </p:sp>
    </p:spTree>
    <p:extLst>
      <p:ext uri="{BB962C8B-B14F-4D97-AF65-F5344CB8AC3E}">
        <p14:creationId xmlns:p14="http://schemas.microsoft.com/office/powerpoint/2010/main" val="180371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85800" y="228600"/>
            <a:ext cx="104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 data structure that can hold multiple, similar values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62F021E7-DF13-1AAA-470C-54B0CDF6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066800"/>
            <a:ext cx="5029200" cy="535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07BFA38-676E-6929-9221-DDAD1B38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602743"/>
            <a:ext cx="4419600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755E2-4F40-5EF7-61CB-A4163F16DDB8}"/>
              </a:ext>
            </a:extLst>
          </p:cNvPr>
          <p:cNvSpPr txBox="1"/>
          <p:nvPr/>
        </p:nvSpPr>
        <p:spPr>
          <a:xfrm>
            <a:off x="228600" y="3124200"/>
            <a:ext cx="66367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Pros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Holds multiple pieces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is ordered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change what is stored in each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store 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iterate through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7028338" y="2872655"/>
            <a:ext cx="50722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Cons</a:t>
            </a:r>
          </a:p>
          <a:p>
            <a:endParaRPr lang="en-US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427645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1BDCE-2A2B-D4AF-B463-49774AD765B4}"/>
              </a:ext>
            </a:extLst>
          </p:cNvPr>
          <p:cNvSpPr txBox="1"/>
          <p:nvPr/>
        </p:nvSpPr>
        <p:spPr>
          <a:xfrm>
            <a:off x="7467600" y="2456765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if we wanted to add 4 to the array?</a:t>
            </a:r>
          </a:p>
        </p:txBody>
      </p:sp>
    </p:spTree>
    <p:extLst>
      <p:ext uri="{BB962C8B-B14F-4D97-AF65-F5344CB8AC3E}">
        <p14:creationId xmlns:p14="http://schemas.microsoft.com/office/powerpoint/2010/main" val="292167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</p:spTree>
    <p:extLst>
      <p:ext uri="{BB962C8B-B14F-4D97-AF65-F5344CB8AC3E}">
        <p14:creationId xmlns:p14="http://schemas.microsoft.com/office/powerpoint/2010/main" val="363910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5350-7EE1-97FD-D796-004311F019E4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A066C-D93B-3257-81C0-94D389E7F7E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07953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87431"/>
              </p:ext>
            </p:extLst>
          </p:nvPr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07748"/>
              </p:ext>
            </p:extLst>
          </p:nvPr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131" y="3872193"/>
                <a:ext cx="5515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59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</p:spTree>
    <p:extLst>
      <p:ext uri="{BB962C8B-B14F-4D97-AF65-F5344CB8AC3E}">
        <p14:creationId xmlns:p14="http://schemas.microsoft.com/office/powerpoint/2010/main" val="334440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BE942-11EE-D5EC-3A13-09CF71BF498F}"/>
              </a:ext>
            </a:extLst>
          </p:cNvPr>
          <p:cNvSpPr txBox="1"/>
          <p:nvPr/>
        </p:nvSpPr>
        <p:spPr>
          <a:xfrm>
            <a:off x="381000" y="5350108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happens to this array?</a:t>
            </a:r>
          </a:p>
          <a:p>
            <a:r>
              <a:rPr lang="en-US" sz="2400" dirty="0"/>
              <a:t>This is an unused object</a:t>
            </a:r>
          </a:p>
        </p:txBody>
      </p:sp>
    </p:spTree>
    <p:extLst>
      <p:ext uri="{BB962C8B-B14F-4D97-AF65-F5344CB8AC3E}">
        <p14:creationId xmlns:p14="http://schemas.microsoft.com/office/powerpoint/2010/main" val="2673903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BE942-11EE-D5EC-3A13-09CF71BF498F}"/>
              </a:ext>
            </a:extLst>
          </p:cNvPr>
          <p:cNvSpPr txBox="1"/>
          <p:nvPr/>
        </p:nvSpPr>
        <p:spPr>
          <a:xfrm>
            <a:off x="381000" y="5350108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happens to this array?</a:t>
            </a:r>
          </a:p>
          <a:p>
            <a:r>
              <a:rPr lang="en-US" sz="2400" dirty="0"/>
              <a:t>This is an unused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F421-63FF-A657-2656-9D4B341DFDAB}"/>
              </a:ext>
            </a:extLst>
          </p:cNvPr>
          <p:cNvSpPr txBox="1"/>
          <p:nvPr/>
        </p:nvSpPr>
        <p:spPr>
          <a:xfrm>
            <a:off x="5288235" y="185941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has a mechanism called </a:t>
            </a:r>
            <a:r>
              <a:rPr lang="en-US" sz="2400" b="1" dirty="0"/>
              <a:t>Garbage Collection</a:t>
            </a:r>
            <a:r>
              <a:rPr lang="en-US" sz="2400" dirty="0"/>
              <a:t>, with deletes unused object to free up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78E73-8C26-F057-3575-FD7E8AE50768}"/>
              </a:ext>
            </a:extLst>
          </p:cNvPr>
          <p:cNvSpPr txBox="1"/>
          <p:nvPr/>
        </p:nvSpPr>
        <p:spPr>
          <a:xfrm>
            <a:off x="6296019" y="3003560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runs automatically!)</a:t>
            </a:r>
          </a:p>
        </p:txBody>
      </p:sp>
    </p:spTree>
    <p:extLst>
      <p:ext uri="{BB962C8B-B14F-4D97-AF65-F5344CB8AC3E}">
        <p14:creationId xmlns:p14="http://schemas.microsoft.com/office/powerpoint/2010/main" val="331215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60415"/>
              </p:ext>
            </p:extLst>
          </p:nvPr>
        </p:nvGraphicFramePr>
        <p:xfrm>
          <a:off x="630821" y="409061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F421-63FF-A657-2656-9D4B341DFDAB}"/>
              </a:ext>
            </a:extLst>
          </p:cNvPr>
          <p:cNvSpPr txBox="1"/>
          <p:nvPr/>
        </p:nvSpPr>
        <p:spPr>
          <a:xfrm>
            <a:off x="5288235" y="185941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has a mechanism called </a:t>
            </a:r>
            <a:r>
              <a:rPr lang="en-US" sz="2400" b="1" dirty="0"/>
              <a:t>Garbage Collection</a:t>
            </a:r>
            <a:r>
              <a:rPr lang="en-US" sz="2400" dirty="0"/>
              <a:t>, with deletes unused object to free up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78E73-8C26-F057-3575-FD7E8AE50768}"/>
              </a:ext>
            </a:extLst>
          </p:cNvPr>
          <p:cNvSpPr txBox="1"/>
          <p:nvPr/>
        </p:nvSpPr>
        <p:spPr>
          <a:xfrm>
            <a:off x="6296019" y="3003560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runs automatically!)</a:t>
            </a:r>
          </a:p>
        </p:txBody>
      </p:sp>
      <p:pic>
        <p:nvPicPr>
          <p:cNvPr id="13314" name="Picture 2" descr="Free Garbage truck clipart design illustration 9384704 PNG with Transparent  Background">
            <a:extLst>
              <a:ext uri="{FF2B5EF4-FFF2-40B4-BE49-F238E27FC236}">
                <a16:creationId xmlns:a16="http://schemas.microsoft.com/office/drawing/2014/main" id="{603E7B43-CFC3-354A-936F-F7427567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507" y="4330037"/>
            <a:ext cx="3685414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D49466-4AFE-3966-3818-24ECF2F73C47}"/>
              </a:ext>
            </a:extLst>
          </p:cNvPr>
          <p:cNvSpPr txBox="1"/>
          <p:nvPr/>
        </p:nvSpPr>
        <p:spPr>
          <a:xfrm>
            <a:off x="203412" y="5890197"/>
            <a:ext cx="987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sees that we have an used/unreferenced object, so it will delete it!</a:t>
            </a:r>
          </a:p>
        </p:txBody>
      </p:sp>
    </p:spTree>
    <p:extLst>
      <p:ext uri="{BB962C8B-B14F-4D97-AF65-F5344CB8AC3E}">
        <p14:creationId xmlns:p14="http://schemas.microsoft.com/office/powerpoint/2010/main" val="132302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6248400" y="1752600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6248400" y="2431027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6253942" y="3464919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3169-70DE-1C31-D653-C2F53D0E0708}"/>
              </a:ext>
            </a:extLst>
          </p:cNvPr>
          <p:cNvSpPr txBox="1"/>
          <p:nvPr/>
        </p:nvSpPr>
        <p:spPr>
          <a:xfrm>
            <a:off x="609600" y="1003646"/>
            <a:ext cx="6149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 only store one data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93BE8-40E1-FD03-46F8-752F388C908E}"/>
              </a:ext>
            </a:extLst>
          </p:cNvPr>
          <p:cNvSpPr txBox="1"/>
          <p:nvPr/>
        </p:nvSpPr>
        <p:spPr>
          <a:xfrm>
            <a:off x="1447800" y="24384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Create new array, copy everything 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D1B39-4E1F-C418-DEE5-C92113FE568E}"/>
              </a:ext>
            </a:extLst>
          </p:cNvPr>
          <p:cNvSpPr txBox="1"/>
          <p:nvPr/>
        </p:nvSpPr>
        <p:spPr>
          <a:xfrm>
            <a:off x="1449185" y="5041417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Store an object, use two separate arrays, use a different data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36203-15C8-F76D-361D-7A222D4F37FE}"/>
              </a:ext>
            </a:extLst>
          </p:cNvPr>
          <p:cNvSpPr txBox="1"/>
          <p:nvPr/>
        </p:nvSpPr>
        <p:spPr>
          <a:xfrm>
            <a:off x="1447800" y="3278513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(this can be expensive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 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8" y="990600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2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56F37-F76A-89BD-13FC-BD3DC15BBB4D}"/>
              </a:ext>
            </a:extLst>
          </p:cNvPr>
          <p:cNvSpPr txBox="1"/>
          <p:nvPr/>
        </p:nvSpPr>
        <p:spPr>
          <a:xfrm>
            <a:off x="1034202" y="851446"/>
            <a:ext cx="82621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are going to write our own dynamic array data structure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Users should be able to: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Print the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a new element to the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Get an element at a particular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the index of a particular element</a:t>
            </a:r>
          </a:p>
        </p:txBody>
      </p:sp>
    </p:spTree>
    <p:extLst>
      <p:ext uri="{BB962C8B-B14F-4D97-AF65-F5344CB8AC3E}">
        <p14:creationId xmlns:p14="http://schemas.microsoft.com/office/powerpoint/2010/main" val="18073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8" y="990600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3976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97931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110608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97931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979312" y="2891183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04652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</p:spTree>
    <p:extLst>
      <p:ext uri="{BB962C8B-B14F-4D97-AF65-F5344CB8AC3E}">
        <p14:creationId xmlns:p14="http://schemas.microsoft.com/office/powerpoint/2010/main" val="272264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pic>
        <p:nvPicPr>
          <p:cNvPr id="3074" name="Picture 2" descr="90 Burying Dead Fish Images, Stock Photos &amp; Vectors | Shutterstock">
            <a:extLst>
              <a:ext uri="{FF2B5EF4-FFF2-40B4-BE49-F238E27FC236}">
                <a16:creationId xmlns:a16="http://schemas.microsoft.com/office/drawing/2014/main" id="{DB9DBAC1-9070-F32F-10C6-C20330556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9"/>
          <a:stretch/>
        </p:blipFill>
        <p:spPr bwMode="auto">
          <a:xfrm>
            <a:off x="9080888" y="2557375"/>
            <a:ext cx="2751884" cy="166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080888" y="20765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Burying your pet goldfish</a:t>
            </a:r>
          </a:p>
        </p:txBody>
      </p:sp>
    </p:spTree>
    <p:extLst>
      <p:ext uri="{BB962C8B-B14F-4D97-AF65-F5344CB8AC3E}">
        <p14:creationId xmlns:p14="http://schemas.microsoft.com/office/powerpoint/2010/main" val="32388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Words>2013</Words>
  <Application>Microsoft Office PowerPoint</Application>
  <PresentationFormat>Widescreen</PresentationFormat>
  <Paragraphs>462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43</cp:revision>
  <dcterms:created xsi:type="dcterms:W3CDTF">2022-08-21T16:55:59Z</dcterms:created>
  <dcterms:modified xsi:type="dcterms:W3CDTF">2023-09-18T20:04:59Z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