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sldIdLst>
    <p:sldId id="256" r:id="rId2"/>
    <p:sldId id="350" r:id="rId3"/>
    <p:sldId id="351" r:id="rId4"/>
    <p:sldId id="352" r:id="rId5"/>
    <p:sldId id="353" r:id="rId6"/>
    <p:sldId id="354" r:id="rId7"/>
    <p:sldId id="355" r:id="rId8"/>
    <p:sldId id="356" r:id="rId9"/>
    <p:sldId id="357" r:id="rId10"/>
    <p:sldId id="358" r:id="rId11"/>
    <p:sldId id="359" r:id="rId12"/>
    <p:sldId id="360" r:id="rId13"/>
    <p:sldId id="361" r:id="rId14"/>
    <p:sldId id="362" r:id="rId15"/>
    <p:sldId id="363" r:id="rId16"/>
    <p:sldId id="364" r:id="rId17"/>
    <p:sldId id="365" r:id="rId18"/>
    <p:sldId id="366" r:id="rId19"/>
    <p:sldId id="367" r:id="rId20"/>
    <p:sldId id="368" r:id="rId21"/>
    <p:sldId id="369" r:id="rId22"/>
    <p:sldId id="370" r:id="rId23"/>
    <p:sldId id="371" r:id="rId24"/>
    <p:sldId id="372" r:id="rId25"/>
    <p:sldId id="373" r:id="rId26"/>
    <p:sldId id="374" r:id="rId27"/>
    <p:sldId id="375" r:id="rId28"/>
    <p:sldId id="376" r:id="rId29"/>
    <p:sldId id="377" r:id="rId30"/>
    <p:sldId id="378" r:id="rId31"/>
    <p:sldId id="379" r:id="rId32"/>
    <p:sldId id="380" r:id="rId33"/>
    <p:sldId id="381" r:id="rId34"/>
    <p:sldId id="382" r:id="rId35"/>
    <p:sldId id="383" r:id="rId36"/>
    <p:sldId id="384" r:id="rId37"/>
    <p:sldId id="385" r:id="rId38"/>
    <p:sldId id="386" r:id="rId39"/>
    <p:sldId id="387" r:id="rId40"/>
    <p:sldId id="388" r:id="rId41"/>
    <p:sldId id="389" r:id="rId42"/>
    <p:sldId id="390" r:id="rId43"/>
    <p:sldId id="391" r:id="rId44"/>
    <p:sldId id="392" r:id="rId45"/>
    <p:sldId id="393" r:id="rId46"/>
    <p:sldId id="394" r:id="rId47"/>
    <p:sldId id="395" r:id="rId48"/>
    <p:sldId id="396" r:id="rId49"/>
    <p:sldId id="397" r:id="rId50"/>
    <p:sldId id="398" r:id="rId51"/>
    <p:sldId id="399" r:id="rId52"/>
    <p:sldId id="401" r:id="rId53"/>
    <p:sldId id="402" r:id="rId54"/>
    <p:sldId id="403" r:id="rId55"/>
    <p:sldId id="404" r:id="rId56"/>
    <p:sldId id="405" r:id="rId57"/>
    <p:sldId id="407" r:id="rId58"/>
    <p:sldId id="408" r:id="rId59"/>
    <p:sldId id="409" r:id="rId60"/>
    <p:sldId id="410" r:id="rId61"/>
    <p:sldId id="411" r:id="rId62"/>
    <p:sldId id="412" r:id="rId63"/>
    <p:sldId id="413" r:id="rId64"/>
    <p:sldId id="414" r:id="rId65"/>
    <p:sldId id="415" r:id="rId66"/>
    <p:sldId id="416" r:id="rId67"/>
    <p:sldId id="417" r:id="rId68"/>
    <p:sldId id="418" r:id="rId69"/>
    <p:sldId id="419" r:id="rId70"/>
    <p:sldId id="420" r:id="rId71"/>
    <p:sldId id="421" r:id="rId72"/>
    <p:sldId id="422" r:id="rId73"/>
    <p:sldId id="423" r:id="rId74"/>
    <p:sldId id="424" r:id="rId75"/>
    <p:sldId id="425" r:id="rId76"/>
    <p:sldId id="426" r:id="rId77"/>
    <p:sldId id="427" r:id="rId78"/>
    <p:sldId id="428" r:id="rId79"/>
    <p:sldId id="429" r:id="rId80"/>
    <p:sldId id="430" r:id="rId81"/>
    <p:sldId id="431" r:id="rId82"/>
    <p:sldId id="432" r:id="rId83"/>
    <p:sldId id="433" r:id="rId84"/>
    <p:sldId id="434" r:id="rId85"/>
    <p:sldId id="435" r:id="rId86"/>
    <p:sldId id="436" r:id="rId87"/>
    <p:sldId id="437" r:id="rId88"/>
    <p:sldId id="438" r:id="rId89"/>
    <p:sldId id="439" r:id="rId90"/>
    <p:sldId id="440" r:id="rId91"/>
    <p:sldId id="441" r:id="rId92"/>
    <p:sldId id="442" r:id="rId93"/>
    <p:sldId id="443" r:id="rId94"/>
    <p:sldId id="444" r:id="rId95"/>
    <p:sldId id="445" r:id="rId96"/>
    <p:sldId id="446" r:id="rId97"/>
    <p:sldId id="447" r:id="rId98"/>
    <p:sldId id="448" r:id="rId99"/>
    <p:sldId id="449" r:id="rId100"/>
    <p:sldId id="450" r:id="rId101"/>
    <p:sldId id="451" r:id="rId102"/>
    <p:sldId id="452" r:id="rId103"/>
    <p:sldId id="453" r:id="rId104"/>
    <p:sldId id="454" r:id="rId105"/>
    <p:sldId id="455" r:id="rId106"/>
    <p:sldId id="456" r:id="rId107"/>
    <p:sldId id="458" r:id="rId108"/>
    <p:sldId id="459" r:id="rId109"/>
    <p:sldId id="460" r:id="rId110"/>
    <p:sldId id="461" r:id="rId111"/>
    <p:sldId id="462" r:id="rId1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5FB"/>
    <a:srgbClr val="FFFFFF"/>
    <a:srgbClr val="E9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09" autoAdjust="0"/>
    <p:restoredTop sz="94660"/>
  </p:normalViewPr>
  <p:slideViewPr>
    <p:cSldViewPr>
      <p:cViewPr varScale="1">
        <p:scale>
          <a:sx n="114" d="100"/>
          <a:sy n="114" d="100"/>
        </p:scale>
        <p:origin x="25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3-03T08:56:04.641"/>
    </inkml:context>
    <inkml:brush xml:id="br0">
      <inkml:brushProperty name="width" value="0.5" units="cm"/>
      <inkml:brushProperty name="height" value="1" units="cm"/>
      <inkml:brushProperty name="color" value="#A9D8FF"/>
      <inkml:brushProperty name="tip" value="rectangle"/>
      <inkml:brushProperty name="rasterOp" value="maskPen"/>
      <inkml:brushProperty name="ignorePressure" value="1"/>
    </inkml:brush>
  </inkml:definitions>
  <inkml:trace contextRef="#ctx0" brushRef="#br0">0 46,'4'3,"-1"0,1-1,0 0,0 0,0 0,0 0,0-1,0 1,1-1,-1 0,0-1,7 2,59-1,-46-1,515 34,19 1,1365-37,-1721-10,-14 1,207 10,378-11,325 0,-664 15,-406-3,28 1,1-2,-1-2,0-3,60-15,-73 12,1 2,65-1,-24 1,-33 2,359-21,1172 27,-1563-1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53.716"/>
    </inkml:context>
    <inkml:brush xml:id="br0">
      <inkml:brushProperty name="width" value="0.05" units="cm"/>
      <inkml:brushProperty name="height" value="0.05" units="cm"/>
      <inkml:brushProperty name="color" value="#008C3A"/>
    </inkml:brush>
  </inkml:definitions>
  <inkml:trace contextRef="#ctx0" brushRef="#br0">0 693 24575,'8'2'0,"-1"1"0,1 0 0,-1 0 0,0 1 0,0 0 0,-1 0 0,1 0 0,-1 1 0,0 0 0,9 10 0,-5-7 0,4 6 0,0 1 0,-1 0 0,19 29 0,-1-2 0,-13-18 0,-5-6 0,0-1 0,2 0 0,17 15 0,-31-31 0,0 0 0,1 0 0,-1 0 0,0-1 0,0 1 0,1 0 0,-1-1 0,0 1 0,1-1 0,-1 1 0,1-1 0,-1 0 0,0 0 0,1 1 0,-1-1 0,1 0 0,-1 0 0,1 0 0,-1-1 0,0 1 0,1 0 0,-1-1 0,1 1 0,-1 0 0,0-1 0,1 0 0,-1 1 0,0-1 0,0 0 0,1 1 0,-1-1 0,0 0 0,0 0 0,0 0 0,0 0 0,0 0 0,0 0 0,0-1 0,1-1 0,5-7 0,1-1 0,-2-1 0,10-20 0,-2 4 0,19-25 0,3 1 0,44-48 0,-57 75 0,0 1 0,2 1 0,1 2 0,0 0 0,46-26 0,11-3 0,126-98 0,-36-10 124,-6 5-1613,-149 139-5337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7:31.807"/>
    </inkml:context>
    <inkml:brush xml:id="br0">
      <inkml:brushProperty name="width" value="0.1" units="cm"/>
      <inkml:brushProperty name="height" value="0.1" units="cm"/>
      <inkml:brushProperty name="color" value="#008C3A"/>
    </inkml:brush>
  </inkml:definitions>
  <inkml:trace contextRef="#ctx0" brushRef="#br0">1 2738 24575,'19'33'0,"1"-1"0,2-1 0,49 54 0,20 28 0,-89-110 0,4 7 0,1 0 0,0 0 0,0-1 0,2 0 0,-1 0 0,1-1 0,0 0 0,13 8 0,-21-15 0,1-1 0,0 1 0,0-1 0,0 0 0,0 0 0,0 0 0,-1 0 0,1 0 0,0-1 0,0 1 0,0 0 0,0-1 0,-1 1 0,1-1 0,0 0 0,0 0 0,-1 1 0,1-1 0,-1 0 0,1-1 0,-1 1 0,1 0 0,-1 0 0,2-3 0,36-40 0,-31 34 0,314-372 0,198-280 0,-48 56 0,355-237 0,-674 694 0,-21 26-682,163-118-1,-226 192-6143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2.711"/>
    </inkml:context>
    <inkml:brush xml:id="br0">
      <inkml:brushProperty name="width" value="0.05" units="cm"/>
      <inkml:brushProperty name="height" value="0.05" units="cm"/>
    </inkml:brush>
  </inkml:definitions>
  <inkml:trace contextRef="#ctx0" brushRef="#br0">0 0 24575,'95'6'0,"-1"3"0,160 38 0,-94-15 0,251 33 0,-126-21 0,1609 177 0,-1124-158 0,464 18 0,-77-64 0,778-10 0,-1099-9 0,-393 0 0,487 4 0,-176 55 0,104 0 0,-710-51 0,202 34 0,-120-9 0,-36-5 0,73 8 0,23-2 0,-110-10 0,-64-8 0,-40-3 0,94 1 0,-119-10 0,0 3 0,91 22 0,-90-16 0,1-1 0,77 3 0,-97-11-139,0 2 0,0 1-1,36 11 1,-46-11-669,3 1-6018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4.238"/>
    </inkml:context>
    <inkml:brush xml:id="br0">
      <inkml:brushProperty name="width" value="0.05" units="cm"/>
      <inkml:brushProperty name="height" value="0.05" units="cm"/>
    </inkml:brush>
  </inkml:definitions>
  <inkml:trace contextRef="#ctx0" brushRef="#br0">13279 0 24575,'-61'2'0,"0"3"0,-109 23 0,-116 47 0,111-27 0,-923 204-682,-22-98 571,660-125 113,-325 29-122,-281 97 249,-80 7 653,201-119-782,384-26 0,-1430 109 0,-667 168 0,2470-274 0,106-14 0,-104 23 0,-22 13 0,190-38-1365,4 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29:09.799"/>
    </inkml:context>
    <inkml:brush xml:id="br0">
      <inkml:brushProperty name="width" value="0.1" units="cm"/>
      <inkml:brushProperty name="height" value="0.1" units="cm"/>
      <inkml:brushProperty name="color" value="#008C3A"/>
    </inkml:brush>
  </inkml:definitions>
  <inkml:trace contextRef="#ctx0" brushRef="#br0">1 2377 24575,'8'34'0,"2"-1"0,1-1 0,1 0 0,2-1 0,2 0 0,0-1 0,31 42 0,81 69 0,-64-58 0,71 102 0,-134-181 0,1-1 0,0-1 0,0 1 0,0 0 0,0 0 0,0-1 0,0 1 0,1-1 0,0 0 0,-1 0 0,1 1 0,0-2 0,0 1 0,0 0 0,0-1 0,6 3 0,-6-4 0,0 0 0,1-1 0,-1 1 0,0-1 0,0 0 0,0 0 0,0 0 0,0 0 0,0 0 0,0 0 0,0-1 0,0 0 0,-1 1 0,1-1 0,0 0 0,-1-1 0,0 1 0,1 0 0,-1-1 0,3-4 0,37-44 0,-2-2 0,39-69 0,-19 28 0,116-164 0,318-360 0,216-129 0,-381 408 0,-153 157 0,7 9 0,262-191 0,-350 290-1365,-78 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20:39:50.887"/>
    </inkml:context>
    <inkml:brush xml:id="br0">
      <inkml:brushProperty name="width" value="0.1" units="cm"/>
      <inkml:brushProperty name="height" value="0.1" units="cm"/>
      <inkml:brushProperty name="color" value="#33CCFF"/>
    </inkml:brush>
  </inkml:definitions>
  <inkml:trace contextRef="#ctx0" brushRef="#br0">257 14197 24575,'3'-2'0,"1"-1"0,0 1 0,0 0 0,0 0 0,0 0 0,0 0 0,0 0 0,1 1 0,-1 0 0,0 0 0,1 0 0,7 0 0,-5 0 0,0 0 0,1 0 0,11-5 0,73-41 0,-3 1 0,124-42 0,-205 84 0,0 0 0,0-1 0,-1 0 0,1 0 0,-1-1 0,0 0 0,-1 0 0,1-1 0,-1 0 0,8-12 0,3-7 0,22-49 0,-35 68 0,4-8 0,1-1 0,1 2 0,0-1 0,1 2 0,0-1 0,1 1 0,1 1 0,0 0 0,1 1 0,0 1 0,19-12 0,-4 3 0,43-36 0,-48 35 0,0 2 0,43-26 0,-29 24 0,0 1 0,2 2 0,49-15 0,-81 30 0,-1-1 0,0 0 0,0 0 0,0-1 0,0 0 0,0 0 0,-1-1 0,0 1 0,0-2 0,0 1 0,-1 0 0,6-8 0,-2 1 0,0 0 0,-1-1 0,-1 1 0,0-2 0,7-18 0,-6 15 0,0 1 0,1 0 0,16-21 0,15-27 0,7-42 0,-29 62 0,24-43 0,-35 77 0,0 1 0,0 0 0,1 1 0,0 0 0,0 0 0,13-9 0,-11 10 0,-2-1 0,1 1 0,-1-1 0,0-1 0,-1 0 0,9-12 0,-7 5 0,0 0 0,2 1 0,0 0 0,0 0 0,19-16 0,-24 25 0,-1-1 0,1 1 0,-1-1 0,4-7 0,19-24 0,21-9 0,28-32 0,-46 35 0,-26 35 0,1 0 0,0 1 0,0-1 0,1 1 0,13-13 0,-3 9 0,-13 9 0,0 1 0,0-1 0,-1 0 0,1 0 0,-1 0 0,1 0 0,-1-1 0,0 1 0,0-1 0,-1 0 0,1 0 0,-1 0 0,0 0 0,0-1 0,3-7 0,-1-2 0,1 1 0,1 0 0,0 0 0,0 1 0,2-1 0,-1 1 0,1 1 0,16-17 0,-9 9 0,-1 0 0,13-24 0,-15 20 0,1 0 0,1 1 0,1 1 0,1 0 0,1 1 0,31-29 0,-20 24 0,38-24 0,-54 40 0,0-1 0,-1 0 0,-1 0 0,12-15 0,-13 13 0,2 1 0,-1 0 0,25-19 0,-32 28 0,0 0 0,0-1 0,-1 0 0,1 1 0,0-1 0,-1 0 0,0 0 0,1 0 0,-1-1 0,0 1 0,-1-1 0,1 1 0,-1-1 0,2-4 0,0-4 0,-1-1 0,0 1 0,0-14 0,0-4 0,0 13 0,-1 0 0,1-1 0,1 1 0,1-1 0,0 1 0,1 0 0,11-25 0,-5 17 0,-2 0 0,0-1 0,6-37 0,2-3 0,-5 25 0,1-1 0,3 2 0,1 0 0,3 1 0,0 1 0,51-69 0,-48 79 0,7-10 0,-1 0 0,-2-2 0,26-48 0,9-31 0,-31 65 0,-3-1 0,24-69 0,-33 71 0,-7 21 0,-1-1 0,6-37 0,-7 26 0,1 1 0,33-81 0,54-76 0,143-197 0,-223 373 0,39-41 0,-3 4 0,-44 46 0,0 1 0,-2-2 0,10-22 0,7-13 0,0 3 0,22-63 0,3-6 0,16-34 0,6-11 0,7 9 0,76-164 0,-81 106 0,9-18 0,-6 51 0,80-156 0,-144 309 0,-1 0 0,-1-1 0,-1 0 0,7-32 0,14-112 0,37-248 0,-35 128 0,-20 137 0,19-30 0,2-18 0,26-235 0,-49 391 0,2 0 0,31-69 0,0 1 0,-19 36 0,51-136 0,-42 117 0,33-154 0,-26 84 0,-25 97 0,-11 42 0,15-47 0,23-30 0,67-115 0,40-85 0,-116 233 0,84-206 0,-60 131 0,12-40 0,-61 148 0,-3 0 0,-1 0 0,0-69 0,-3 66 0,1-42 0,15-84 0,-5 86 0,20-99 0,-16 97 0,-4-1 0,3-95 0,-9 107 0,5 0 0,19-71 0,18-183 0,-43 268 0,14-304 0,-20 360 0,0 1 0,0-1 0,1 1 0,-1-1 0,1 1 0,-1-1 0,1 1 0,0 0 0,0-1 0,-1 1 0,1 0 0,0 0 0,0-1 0,0 1 0,0 0 0,0 0 0,1 0 0,-1 0 0,0 0 0,0 0 0,1 1 0,-1-1 0,1 0 0,-1 1 0,0-1 0,1 1 0,-1-1 0,1 1 0,-1 0 0,4 0 0,7-2 0,0 0 0,24 1 0,-24 1 0,267 1 0,-193 1 0,303 22 0,-249 1 0,276 11 0,23 14 0,-72-6 0,125-21 0,3-24 0,-179-1 0,714 38 0,-999-34 0,1132 0 0,-525-57 0,430-21 0,-765 70 0,383-11 0,16-26 0,-497 24 0,68 0-546,101 2-2184,113 5-39,117 4 1523,79 3-1187,644 5-1111,489-4 1107,-1453-1 2437,-86-3 0,-233 6 93,345-18 1785,-383 19-1731,46-5 1105,-18-4 4345,-27 8-4885,1 1 0,-1 0 0,0 0 0,1 1 0,-1 0 0,1 0 0,8 2 0,11 0 330,769-2-1042,-749 1 0,0 1 0,1 3 0,-1 1 0,48 14 0,-92-19 0,0 0 0,0 0 0,-1 0 0,1 1 0,0-1 0,-1 1 0,1-1 0,-1 1 0,1 0 0,-1 0 0,0 0 0,0 0 0,0 0 0,0 1 0,0-1 0,0 0 0,-1 1 0,1 0 0,-1-1 0,0 1 0,0 0 0,2 4 0,-1 4 0,0 0 0,0 0 0,-1 0 0,-1 19 0,0-14 0,0 2 0,18 463 0,-14-138 0,-5-189 0,1 1578 0,-23-1338 0,-26-2 0,30-257 0,4-30 0,-21 219 0,12 1222 0,25-1208 0,19 14 0,24-9 0,-10-91 0,3 382 0,14 61 0,-15-291 0,-20 3 0,-17-348 0,-21 551 0,-23 75 0,44-670 0,-5 546 0,8-344 0,10 266 0,-12 1613 0,-2-2045 0,-1-1 0,-17 80 0,19-124 0,-1-1 0,1 0 0,-1 0 0,0 0 0,0-1 0,0 1 0,-1 0 0,1-1 0,-1 1 0,0-1 0,0 0 0,-1 0 0,0 0 0,1-1 0,-1 1 0,0-1 0,-5 3 0,-1-1 0,1 0 0,-1-1 0,0 0 0,0-1 0,0 0 0,0 0 0,-16 1 0,-185 22 0,156-22 0,-104-8 0,77-4 0,-329-15 0,-330 23 0,474-11 0,1-1 0,23 0 0,-11 0 0,187 12 0,-21 0 0,-120-16 0,35-10 0,-563-61 0,593 86 0,-180 21 0,-65 0 0,-5-21 0,138-1 0,-175 1 0,-439 2 0,498 23 0,3 22 0,79-8 0,-341 28 0,560-58 0,-162 10 0,-1188-18 0,871-40 0,243 10 0,242 27 0,28 2 0,-45-8 0,2-3 0,-104-1 0,-82 13 0,131 2 0,-297 18 0,144 9 0,-308-7 0,-180-24 0,389 3 0,-124 18 0,-28-1 0,405-19 0,-854-28 0,497 21 0,310 9 0,-2748-1 0,2074 42 0,42 0 0,352-44 0,341 10 0,34-1 0,-562 2 0,597-11 0,0-3 0,0-2 0,-72-19 0,99 18 0,1-1 0,0-1 0,-34-22 0,2 3 0,-41-15 0,49 24 0,-61-36 0,75 31-1365,15 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0.082"/>
    </inkml:context>
    <inkml:brush xml:id="br0">
      <inkml:brushProperty name="width" value="0.025" units="cm"/>
      <inkml:brushProperty name="height" value="0.025" units="cm"/>
    </inkml:brush>
  </inkml:definitions>
  <inkml:trace contextRef="#ctx0" brushRef="#br0">2441 0 24575,'1'57'0,"0"-24"0,-1 0 0,-5 40 0,3-63 0,0 0 0,0 0 0,-1 0 0,0 0 0,-1-1 0,0 1 0,0-1 0,-1 0 0,-1 0 0,1-1 0,-11 12 0,-6 5 0,-2-2 0,0-1 0,-2-1 0,0 0 0,-43 23 0,53-37 0,0 0 0,-33 8 0,32-11 0,0 2 0,-27 11 0,20-6 0,0-1 0,-1-1 0,0-1 0,0-2 0,-1 0 0,-49 3 0,-162-8 0,118-3 0,51 1 0,-1 2 0,1 4 0,0 3 0,1 3 0,-129 38 0,87-18 0,75-23 0,1 1 0,-54 23 0,-123 52 0,12-4 0,187-75 0,0 0 0,1 2 0,0-1 0,0 1 0,1 1 0,0 0 0,0 0 0,0 0 0,1 1 0,1 1 0,0-1 0,0 1 0,0 1 0,2-1 0,-1 1 0,-5 14 0,-15 34-682,-39 59-1,57-104-6143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09:35:22.776"/>
    </inkml:context>
    <inkml:brush xml:id="br0">
      <inkml:brushProperty name="width" value="0.025" units="cm"/>
      <inkml:brushProperty name="height" value="0.025" units="cm"/>
    </inkml:brush>
  </inkml:definitions>
  <inkml:trace contextRef="#ctx0" brushRef="#br0">1 1 24575,'0'4'0,"1"1"0,0-1 0,0 0 0,0 1 0,1-1 0,-1 0 0,5 7 0,4 11 0,24 88 0,43 123 0,-67-207 0,2 0 0,1-1 0,2-1 0,0 0 0,1 0 0,20 20 0,-21-25 0,1-2 0,0 0 0,2-1 0,0 0 0,0-2 0,2 0 0,-1-1 0,2-1 0,0-1 0,0-1 0,1 0 0,0-2 0,1-1 0,23 5 0,150 35 0,-51 1 0,148 31 0,-262-70 0,50 23 0,-31-11 0,-4-2 0,-1 2 0,64 39 0,-88-46 0,-1 0 0,0 1 0,-2 1 0,1 1 0,-2 0 0,-1 2 0,17 21 0,-29-31 21,1 0 0,-1-1 0,0 2 1,-1-1-1,4 17 0,9 22-1513,-9-34-5334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0.396"/>
    </inkml:context>
    <inkml:brush xml:id="br0">
      <inkml:brushProperty name="width" value="0.05" units="cm"/>
      <inkml:brushProperty name="height" value="0.05" units="cm"/>
      <inkml:brushProperty name="color" value="#E71224"/>
    </inkml:brush>
  </inkml:definitions>
  <inkml:trace contextRef="#ctx0" brushRef="#br0">120 506 24575,'-28'630'0,"-51"-128"0,78-486 0,7-36 0,9-42 0,56-354 0,-6 32 0,-42 276 0,-5 0 0,-4-1 0,-2-111 0,-12 184 0,2 0 0,11-68 0,-12 102 0,0-1 0,0 0 0,0 1 0,0-1 0,0 1 0,1 0 0,-1-1 0,1 1 0,0 0 0,-1 0 0,1 0 0,0 0 0,0 0 0,1 1 0,-1-1 0,0 1 0,0-1 0,1 1 0,-1 0 0,1 0 0,-1 0 0,1 0 0,0 0 0,-1 0 0,1 1 0,3-1 0,11-1 0,0 0 0,0 1 0,21 2 0,-13-1 0,1772 6-61,-1585-5-7,1277 21-644,400 2 776,2155-25 713,-3677-11-777,-17 0 0,1560 12 0,-1654 12 0,22 0 0,-275-12 0,1 0 0,0 0 0,0 0 0,0 0 0,-1 1 0,1 0 0,0 0 0,0 0 0,-1 0 0,1 0 0,-1 1 0,1 0 0,-1-1 0,0 1 0,0 1 0,1-1 0,-1 0 0,3 5 0,-2-2 0,0 1 0,0 0 0,-1 0 0,1 0 0,-2 1 0,1-1 0,-1 1 0,0 0 0,2 9 0,19 116 0,12 266 0,-22-188 0,4 242 0,-14-294 0,32 162 0,-3-78 0,-31-225 0,2 1 0,-1-1 0,-1 1 0,-1 0 0,-1-1 0,0 1 0,-1 0 0,-1-1 0,-5 18 0,7-32 0,-1 0 0,0 0 0,0 0 0,0 0 0,0-1 0,0 1 0,-1-1 0,1 1 0,-1-1 0,1 0 0,-1 0 0,0 0 0,0 0 0,0-1 0,0 1 0,0-1 0,0 0 0,-1 0 0,1 0 0,-6 1 0,-5 0 0,-1 0 0,0-1 0,-22-2 0,14 1 0,-787 22 0,458-9 0,-72 4 0,1 33 0,206-11 0,-403 20 0,-477-59 0,428-4 0,-3296 4 0,3054-24 0,405 5 0,-1007-5 0,538 24 0,809-12 0,6 0 0,137 12 0,0-1 0,0 0 0,1-2 0,-1-1 0,1 0 0,-24-9 0,40 11 0,0 0 0,0-1 0,0 0 0,0-1 0,0 1 0,0-1 0,1 0 0,0 0 0,0-1 0,0 1 0,0-1 0,1-1 0,0 1 0,0 0 0,0-1 0,1 0 0,0 0 0,0 0 0,0 0 0,1 0 0,-1-1 0,2 1 0,-1-1 0,-1-12 0,-2-62 0,7-106 0,2 52 0,-4 16-1365,0 100-5461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3.109"/>
    </inkml:context>
    <inkml:brush xml:id="br0">
      <inkml:brushProperty name="width" value="0.05" units="cm"/>
      <inkml:brushProperty name="height" value="0.05" units="cm"/>
      <inkml:brushProperty name="color" value="#E71224"/>
    </inkml:brush>
  </inkml:definitions>
  <inkml:trace contextRef="#ctx0" brushRef="#br0">12881 24 24575,'0'-1'0,"-1"0"0,1 0 0,0 0 0,-1 0 0,1 0 0,-1 1 0,0-1 0,1 0 0,-1 0 0,0 1 0,1-1 0,-1 0 0,0 1 0,0-1 0,0 1 0,0-1 0,1 1 0,-1-1 0,0 1 0,0-1 0,0 1 0,0 0 0,0 0 0,0-1 0,0 1 0,-2 0 0,-32-4 0,30 4 0,-42-3 0,1 3 0,0 2 0,-84 13 0,-129 51 0,-188 47 0,287-77 0,-3-4 0,-2-7 0,-304 7 0,-525 59 0,422-26 0,-580 27 0,1040-84 0,37-1 0,1 4 0,-112 29 0,-111 31 0,-11 3 0,-683 116 0,772-156 0,-75 15 0,-319 43 0,47-11 0,345-50 0,-128 15 0,-243 32 0,309-36 0,-204 19 0,-65 25 0,270-40 0,223-36 0,-77 5 0,-21 2 0,-182 17 0,66-10 0,156-13 0,68-8 0,-1 2 0,-51 13 0,-53 8 0,15-5 0,66-4-1365,53-10-5461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7.362"/>
    </inkml:context>
    <inkml:brush xml:id="br0">
      <inkml:brushProperty name="width" value="0.05" units="cm"/>
      <inkml:brushProperty name="height" value="0.05" units="cm"/>
      <inkml:brushProperty name="color" value="#E71224"/>
    </inkml:brush>
  </inkml:definitions>
  <inkml:trace contextRef="#ctx0" brushRef="#br0">0 1 24575,'14'2'0,"0"1"0,0 0 0,0 1 0,0 1 0,-1 0 0,0 1 0,0 0 0,0 1 0,19 14 0,7 3 0,644 345 0,-532-284 0,-132-74-1365,-2-3-5461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3T10:05:48.328"/>
    </inkml:context>
    <inkml:brush xml:id="br0">
      <inkml:brushProperty name="width" value="0.05" units="cm"/>
      <inkml:brushProperty name="height" value="0.05" units="cm"/>
      <inkml:brushProperty name="color" value="#E71224"/>
    </inkml:brush>
  </inkml:definitions>
  <inkml:trace contextRef="#ctx0" brushRef="#br0">454 0 24575,'-5'1'0,"1"0"0,-1 0 0,1 0 0,-1 0 0,1 1 0,-1 0 0,1 0 0,0 0 0,0 0 0,0 1 0,0 0 0,-4 4 0,-42 42 0,-124 204 0,163-236 0,-22 50 0,29-55 0,-1 0 0,-1 0 0,0-1 0,0 0 0,-1 0 0,-11 13 0,12-15 9,0-1 1,1 2-1,0-1 0,1 1 0,0-1 0,0 1 0,1 0 0,0 1 0,-2 18 1,-11 34-1467,3-32-5369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10/4/2023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10/4/2023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10/4/2023</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10/4/2023</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10/4/2023</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10/4/2023</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18" name="bg object 18"/>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solidFill>
            <a:srgbClr val="4471C4"/>
          </a:solidFill>
        </p:spPr>
        <p:txBody>
          <a:bodyPr wrap="square" lIns="0" tIns="0" rIns="0" bIns="0" rtlCol="0"/>
          <a:lstStyle/>
          <a:p>
            <a:endParaRPr/>
          </a:p>
        </p:txBody>
      </p:sp>
      <p:sp>
        <p:nvSpPr>
          <p:cNvPr id="19" name="bg object 19"/>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10/4/2023</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spring2023/132/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7.png"/></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customXml" Target="../ink/ink15.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3.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customXml" Target="../ink/ink5.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6.xml"/><Relationship Id="rId7" Type="http://schemas.openxmlformats.org/officeDocument/2006/relationships/customXml" Target="../ink/ink8.xml"/><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customXml" Target="../ink/ink10.xml"/><Relationship Id="rId5" Type="http://schemas.openxmlformats.org/officeDocument/2006/relationships/customXml" Target="../ink/ink7.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9.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customXml" Target="../ink/ink12.xml"/><Relationship Id="rId7" Type="http://schemas.openxmlformats.org/officeDocument/2006/relationships/customXml" Target="../ink/ink1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13.xml"/><Relationship Id="rId4" Type="http://schemas.openxmlformats.org/officeDocument/2006/relationships/image" Target="../media/image18.png"/></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90600"/>
            <a:ext cx="10896600" cy="1674817"/>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132</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br>
              <a:rPr lang="en-US" sz="6000" b="1" spc="-204" dirty="0">
                <a:latin typeface="Arial" panose="020B0604020202020204" pitchFamily="34" charset="0"/>
                <a:cs typeface="Arial" panose="020B0604020202020204" pitchFamily="34" charset="0"/>
              </a:rPr>
            </a:br>
            <a:r>
              <a:rPr lang="en-US" sz="4800" b="1" spc="-204" dirty="0">
                <a:latin typeface="Arial" panose="020B0604020202020204" pitchFamily="34" charset="0"/>
                <a:cs typeface="Arial" panose="020B0604020202020204" pitchFamily="34" charset="0"/>
              </a:rPr>
              <a:t>Basic Data Structures and Algorithms</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grpSp>
        <p:nvGrpSpPr>
          <p:cNvPr id="6" name="object 6"/>
          <p:cNvGrpSpPr/>
          <p:nvPr/>
        </p:nvGrpSpPr>
        <p:grpSpPr>
          <a:xfrm>
            <a:off x="-6350" y="-6350"/>
            <a:ext cx="838835" cy="887730"/>
            <a:chOff x="-6350" y="-6350"/>
            <a:chExt cx="838835" cy="887730"/>
          </a:xfrm>
          <a:solidFill>
            <a:schemeClr val="accent5">
              <a:lumMod val="60000"/>
              <a:lumOff val="40000"/>
            </a:schemeClr>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5">
                  <a:lumMod val="75000"/>
                </a:schemeClr>
              </a:solidFill>
            </a:ln>
          </p:spPr>
          <p:txBody>
            <a:bodyPr wrap="square" lIns="0" tIns="0" rIns="0" bIns="0" rtlCol="0"/>
            <a:lstStyle/>
            <a:p>
              <a:endParaRPr>
                <a:solidFill>
                  <a:schemeClr val="accent6"/>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5">
                  <a:lumMod val="75000"/>
                </a:schemeClr>
              </a:solidFill>
            </a:ln>
          </p:spPr>
          <p:txBody>
            <a:bodyPr wrap="square" lIns="0" tIns="0" rIns="0" bIns="0" rtlCol="0"/>
            <a:lstStyle/>
            <a:p>
              <a:endParaRPr>
                <a:solidFill>
                  <a:schemeClr val="accent6"/>
                </a:solidFill>
              </a:endParaRPr>
            </a:p>
          </p:txBody>
        </p:sp>
      </p:grpSp>
      <p:sp>
        <p:nvSpPr>
          <p:cNvPr id="9" name="object 9"/>
          <p:cNvSpPr txBox="1"/>
          <p:nvPr/>
        </p:nvSpPr>
        <p:spPr>
          <a:xfrm>
            <a:off x="2781452" y="2895600"/>
            <a:ext cx="6177280" cy="382156"/>
          </a:xfrm>
          <a:prstGeom prst="rect">
            <a:avLst/>
          </a:prstGeom>
        </p:spPr>
        <p:txBody>
          <a:bodyPr vert="horz" wrap="square" lIns="0" tIns="12700" rIns="0" bIns="0" rtlCol="0">
            <a:spAutoFit/>
          </a:bodyPr>
          <a:lstStyle/>
          <a:p>
            <a:pPr marL="12700" algn="ctr">
              <a:lnSpc>
                <a:spcPct val="100000"/>
              </a:lnSpc>
              <a:spcBef>
                <a:spcPts val="100"/>
              </a:spcBef>
            </a:pPr>
            <a:r>
              <a:rPr lang="en-US" sz="2400" dirty="0">
                <a:latin typeface="Calibri"/>
                <a:cs typeface="Calibri"/>
              </a:rPr>
              <a:t>Time Complexity, Big-O</a:t>
            </a: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Spring 2023</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8298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rPr>
              <a:t>https://www.cs.montana.edu/pearsall/classes/spring2023/132/main.html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C04FBB9C-E24D-3808-E2F6-648CFB44AAC2}"/>
              </a:ext>
            </a:extLst>
          </p:cNvPr>
          <p:cNvSpPr txBox="1"/>
          <p:nvPr/>
        </p:nvSpPr>
        <p:spPr>
          <a:xfrm>
            <a:off x="6759620" y="6511579"/>
            <a:ext cx="3268844" cy="307777"/>
          </a:xfrm>
          <a:prstGeom prst="rect">
            <a:avLst/>
          </a:prstGeom>
          <a:noFill/>
        </p:spPr>
        <p:txBody>
          <a:bodyPr wrap="none" rtlCol="0">
            <a:spAutoFit/>
          </a:bodyPr>
          <a:lstStyle/>
          <a:p>
            <a:r>
              <a:rPr lang="en-US" sz="1400" dirty="0"/>
              <a:t>*All images are stolen from the internet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 </a:t>
            </a:r>
          </a:p>
        </p:txBody>
      </p:sp>
    </p:spTree>
    <p:extLst>
      <p:ext uri="{BB962C8B-B14F-4D97-AF65-F5344CB8AC3E}">
        <p14:creationId xmlns:p14="http://schemas.microsoft.com/office/powerpoint/2010/main" val="154315523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
        <p:nvSpPr>
          <p:cNvPr id="13" name="TextBox 12">
            <a:extLst>
              <a:ext uri="{FF2B5EF4-FFF2-40B4-BE49-F238E27FC236}">
                <a16:creationId xmlns:a16="http://schemas.microsoft.com/office/drawing/2014/main" id="{20DE2B49-78B3-4560-57BD-95E01473EE27}"/>
              </a:ext>
            </a:extLst>
          </p:cNvPr>
          <p:cNvSpPr txBox="1"/>
          <p:nvPr/>
        </p:nvSpPr>
        <p:spPr>
          <a:xfrm>
            <a:off x="5867400" y="5713996"/>
            <a:ext cx="6122189" cy="369332"/>
          </a:xfrm>
          <a:prstGeom prst="rect">
            <a:avLst/>
          </a:prstGeom>
          <a:noFill/>
        </p:spPr>
        <p:txBody>
          <a:bodyPr wrap="none" rtlCol="0">
            <a:spAutoFit/>
          </a:bodyPr>
          <a:lstStyle/>
          <a:p>
            <a:r>
              <a:rPr lang="en-US" dirty="0"/>
              <a:t>3,000,000 Nodes = 3 operations, 10 Nodes = 3 operations</a:t>
            </a:r>
          </a:p>
        </p:txBody>
      </p:sp>
    </p:spTree>
    <p:extLst>
      <p:ext uri="{BB962C8B-B14F-4D97-AF65-F5344CB8AC3E}">
        <p14:creationId xmlns:p14="http://schemas.microsoft.com/office/powerpoint/2010/main" val="726774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17" name="Picture 16">
            <a:extLst>
              <a:ext uri="{FF2B5EF4-FFF2-40B4-BE49-F238E27FC236}">
                <a16:creationId xmlns:a16="http://schemas.microsoft.com/office/drawing/2014/main" id="{890A872B-2426-74EF-2BC5-2C13A367F6B6}"/>
              </a:ext>
            </a:extLst>
          </p:cNvPr>
          <p:cNvPicPr>
            <a:picLocks noChangeAspect="1"/>
          </p:cNvPicPr>
          <p:nvPr/>
        </p:nvPicPr>
        <p:blipFill>
          <a:blip r:embed="rId3"/>
          <a:stretch>
            <a:fillRect/>
          </a:stretch>
        </p:blipFill>
        <p:spPr>
          <a:xfrm>
            <a:off x="990600" y="4495800"/>
            <a:ext cx="998291" cy="1323975"/>
          </a:xfrm>
          <a:prstGeom prst="rect">
            <a:avLst/>
          </a:prstGeom>
        </p:spPr>
      </p:pic>
      <p:pic>
        <p:nvPicPr>
          <p:cNvPr id="19" name="Picture 18">
            <a:extLst>
              <a:ext uri="{FF2B5EF4-FFF2-40B4-BE49-F238E27FC236}">
                <a16:creationId xmlns:a16="http://schemas.microsoft.com/office/drawing/2014/main" id="{6DB7F25D-D06E-C675-86E8-210CE7264D08}"/>
              </a:ext>
            </a:extLst>
          </p:cNvPr>
          <p:cNvPicPr>
            <a:picLocks noChangeAspect="1"/>
          </p:cNvPicPr>
          <p:nvPr/>
        </p:nvPicPr>
        <p:blipFill>
          <a:blip r:embed="rId4"/>
          <a:stretch>
            <a:fillRect/>
          </a:stretch>
        </p:blipFill>
        <p:spPr>
          <a:xfrm>
            <a:off x="4495800" y="4419600"/>
            <a:ext cx="1026611" cy="1821180"/>
          </a:xfrm>
          <a:prstGeom prst="rect">
            <a:avLst/>
          </a:prstGeom>
        </p:spPr>
      </p:pic>
      <p:pic>
        <p:nvPicPr>
          <p:cNvPr id="21" name="Picture 20">
            <a:extLst>
              <a:ext uri="{FF2B5EF4-FFF2-40B4-BE49-F238E27FC236}">
                <a16:creationId xmlns:a16="http://schemas.microsoft.com/office/drawing/2014/main" id="{392C8886-D848-BA16-39F2-FCEFBE29E8AB}"/>
              </a:ext>
            </a:extLst>
          </p:cNvPr>
          <p:cNvPicPr>
            <a:picLocks noChangeAspect="1"/>
          </p:cNvPicPr>
          <p:nvPr/>
        </p:nvPicPr>
        <p:blipFill>
          <a:blip r:embed="rId5"/>
          <a:stretch>
            <a:fillRect/>
          </a:stretch>
        </p:blipFill>
        <p:spPr>
          <a:xfrm>
            <a:off x="8001000" y="4395095"/>
            <a:ext cx="1023233" cy="1893255"/>
          </a:xfrm>
          <a:prstGeom prst="rect">
            <a:avLst/>
          </a:prstGeom>
        </p:spPr>
      </p:pic>
      <p:sp>
        <p:nvSpPr>
          <p:cNvPr id="23" name="TextBox 22">
            <a:extLst>
              <a:ext uri="{FF2B5EF4-FFF2-40B4-BE49-F238E27FC236}">
                <a16:creationId xmlns:a16="http://schemas.microsoft.com/office/drawing/2014/main" id="{F603DFD1-4311-A49F-C642-2BDE08E48B59}"/>
              </a:ext>
            </a:extLst>
          </p:cNvPr>
          <p:cNvSpPr txBox="1"/>
          <p:nvPr/>
        </p:nvSpPr>
        <p:spPr>
          <a:xfrm>
            <a:off x="6990113" y="3835127"/>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(9);</a:t>
            </a:r>
          </a:p>
          <a:p>
            <a:endParaRPr lang="en-US" dirty="0"/>
          </a:p>
        </p:txBody>
      </p:sp>
      <p:sp>
        <p:nvSpPr>
          <p:cNvPr id="26" name="TextBox 25">
            <a:extLst>
              <a:ext uri="{FF2B5EF4-FFF2-40B4-BE49-F238E27FC236}">
                <a16:creationId xmlns:a16="http://schemas.microsoft.com/office/drawing/2014/main" id="{269A4D98-E684-B1E4-DB09-689BC5F0F5F7}"/>
              </a:ext>
            </a:extLst>
          </p:cNvPr>
          <p:cNvSpPr txBox="1"/>
          <p:nvPr/>
        </p:nvSpPr>
        <p:spPr>
          <a:xfrm>
            <a:off x="3333926" y="3856962"/>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(7);</a:t>
            </a:r>
          </a:p>
          <a:p>
            <a:endParaRPr lang="en-US" dirty="0"/>
          </a:p>
        </p:txBody>
      </p:sp>
      <p:sp>
        <p:nvSpPr>
          <p:cNvPr id="27" name="TextBox 26">
            <a:extLst>
              <a:ext uri="{FF2B5EF4-FFF2-40B4-BE49-F238E27FC236}">
                <a16:creationId xmlns:a16="http://schemas.microsoft.com/office/drawing/2014/main" id="{630C262F-679E-CC47-6B92-0499339B0E92}"/>
              </a:ext>
            </a:extLst>
          </p:cNvPr>
          <p:cNvSpPr txBox="1"/>
          <p:nvPr/>
        </p:nvSpPr>
        <p:spPr>
          <a:xfrm>
            <a:off x="58409" y="3864455"/>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(4);</a:t>
            </a:r>
          </a:p>
          <a:p>
            <a:endParaRPr lang="en-US" dirty="0"/>
          </a:p>
        </p:txBody>
      </p:sp>
    </p:spTree>
    <p:extLst>
      <p:ext uri="{BB962C8B-B14F-4D97-AF65-F5344CB8AC3E}">
        <p14:creationId xmlns:p14="http://schemas.microsoft.com/office/powerpoint/2010/main" val="19240320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pic>
        <p:nvPicPr>
          <p:cNvPr id="17" name="Picture 16">
            <a:extLst>
              <a:ext uri="{FF2B5EF4-FFF2-40B4-BE49-F238E27FC236}">
                <a16:creationId xmlns:a16="http://schemas.microsoft.com/office/drawing/2014/main" id="{890A872B-2426-74EF-2BC5-2C13A367F6B6}"/>
              </a:ext>
            </a:extLst>
          </p:cNvPr>
          <p:cNvPicPr>
            <a:picLocks noChangeAspect="1"/>
          </p:cNvPicPr>
          <p:nvPr/>
        </p:nvPicPr>
        <p:blipFill>
          <a:blip r:embed="rId3"/>
          <a:stretch>
            <a:fillRect/>
          </a:stretch>
        </p:blipFill>
        <p:spPr>
          <a:xfrm>
            <a:off x="990600" y="4495800"/>
            <a:ext cx="998291" cy="1323975"/>
          </a:xfrm>
          <a:prstGeom prst="rect">
            <a:avLst/>
          </a:prstGeom>
        </p:spPr>
      </p:pic>
      <p:pic>
        <p:nvPicPr>
          <p:cNvPr id="19" name="Picture 18">
            <a:extLst>
              <a:ext uri="{FF2B5EF4-FFF2-40B4-BE49-F238E27FC236}">
                <a16:creationId xmlns:a16="http://schemas.microsoft.com/office/drawing/2014/main" id="{6DB7F25D-D06E-C675-86E8-210CE7264D08}"/>
              </a:ext>
            </a:extLst>
          </p:cNvPr>
          <p:cNvPicPr>
            <a:picLocks noChangeAspect="1"/>
          </p:cNvPicPr>
          <p:nvPr/>
        </p:nvPicPr>
        <p:blipFill>
          <a:blip r:embed="rId4"/>
          <a:stretch>
            <a:fillRect/>
          </a:stretch>
        </p:blipFill>
        <p:spPr>
          <a:xfrm>
            <a:off x="4495800" y="4419600"/>
            <a:ext cx="1026611" cy="1821180"/>
          </a:xfrm>
          <a:prstGeom prst="rect">
            <a:avLst/>
          </a:prstGeom>
        </p:spPr>
      </p:pic>
      <p:pic>
        <p:nvPicPr>
          <p:cNvPr id="21" name="Picture 20">
            <a:extLst>
              <a:ext uri="{FF2B5EF4-FFF2-40B4-BE49-F238E27FC236}">
                <a16:creationId xmlns:a16="http://schemas.microsoft.com/office/drawing/2014/main" id="{392C8886-D848-BA16-39F2-FCEFBE29E8AB}"/>
              </a:ext>
            </a:extLst>
          </p:cNvPr>
          <p:cNvPicPr>
            <a:picLocks noChangeAspect="1"/>
          </p:cNvPicPr>
          <p:nvPr/>
        </p:nvPicPr>
        <p:blipFill>
          <a:blip r:embed="rId5"/>
          <a:stretch>
            <a:fillRect/>
          </a:stretch>
        </p:blipFill>
        <p:spPr>
          <a:xfrm>
            <a:off x="8001000" y="4395095"/>
            <a:ext cx="1023233" cy="1893255"/>
          </a:xfrm>
          <a:prstGeom prst="rect">
            <a:avLst/>
          </a:prstGeom>
        </p:spPr>
      </p:pic>
      <p:sp>
        <p:nvSpPr>
          <p:cNvPr id="23" name="TextBox 22">
            <a:extLst>
              <a:ext uri="{FF2B5EF4-FFF2-40B4-BE49-F238E27FC236}">
                <a16:creationId xmlns:a16="http://schemas.microsoft.com/office/drawing/2014/main" id="{F603DFD1-4311-A49F-C642-2BDE08E48B59}"/>
              </a:ext>
            </a:extLst>
          </p:cNvPr>
          <p:cNvSpPr txBox="1"/>
          <p:nvPr/>
        </p:nvSpPr>
        <p:spPr>
          <a:xfrm>
            <a:off x="6990113" y="3835127"/>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(9);</a:t>
            </a:r>
          </a:p>
          <a:p>
            <a:endParaRPr lang="en-US" dirty="0"/>
          </a:p>
        </p:txBody>
      </p:sp>
      <p:sp>
        <p:nvSpPr>
          <p:cNvPr id="26" name="TextBox 25">
            <a:extLst>
              <a:ext uri="{FF2B5EF4-FFF2-40B4-BE49-F238E27FC236}">
                <a16:creationId xmlns:a16="http://schemas.microsoft.com/office/drawing/2014/main" id="{269A4D98-E684-B1E4-DB09-689BC5F0F5F7}"/>
              </a:ext>
            </a:extLst>
          </p:cNvPr>
          <p:cNvSpPr txBox="1"/>
          <p:nvPr/>
        </p:nvSpPr>
        <p:spPr>
          <a:xfrm>
            <a:off x="3333926" y="3856962"/>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(7);</a:t>
            </a:r>
          </a:p>
          <a:p>
            <a:endParaRPr lang="en-US" dirty="0"/>
          </a:p>
        </p:txBody>
      </p:sp>
      <p:sp>
        <p:nvSpPr>
          <p:cNvPr id="27" name="TextBox 26">
            <a:extLst>
              <a:ext uri="{FF2B5EF4-FFF2-40B4-BE49-F238E27FC236}">
                <a16:creationId xmlns:a16="http://schemas.microsoft.com/office/drawing/2014/main" id="{630C262F-679E-CC47-6B92-0499339B0E92}"/>
              </a:ext>
            </a:extLst>
          </p:cNvPr>
          <p:cNvSpPr txBox="1"/>
          <p:nvPr/>
        </p:nvSpPr>
        <p:spPr>
          <a:xfrm>
            <a:off x="58409" y="3864455"/>
            <a:ext cx="3350597" cy="646331"/>
          </a:xfrm>
          <a:prstGeom prst="rect">
            <a:avLst/>
          </a:prstGeom>
          <a:noFill/>
        </p:spPr>
        <p:txBody>
          <a:bodyPr wrap="none" rtlCol="0">
            <a:spAutoFit/>
          </a:bodyPr>
          <a:lstStyle/>
          <a:p>
            <a:r>
              <a:rPr lang="en-US" sz="1800" i="1"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(4);</a:t>
            </a:r>
          </a:p>
          <a:p>
            <a:endParaRPr lang="en-US" dirty="0"/>
          </a:p>
        </p:txBody>
      </p:sp>
    </p:spTree>
    <p:extLst>
      <p:ext uri="{BB962C8B-B14F-4D97-AF65-F5344CB8AC3E}">
        <p14:creationId xmlns:p14="http://schemas.microsoft.com/office/powerpoint/2010/main" val="24640099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Tree>
    <p:extLst>
      <p:ext uri="{BB962C8B-B14F-4D97-AF65-F5344CB8AC3E}">
        <p14:creationId xmlns:p14="http://schemas.microsoft.com/office/powerpoint/2010/main" val="8268465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Tree>
    <p:extLst>
      <p:ext uri="{BB962C8B-B14F-4D97-AF65-F5344CB8AC3E}">
        <p14:creationId xmlns:p14="http://schemas.microsoft.com/office/powerpoint/2010/main" val="34242068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4696951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3946914" cy="523220"/>
          </a:xfrm>
          <a:prstGeom prst="rect">
            <a:avLst/>
          </a:prstGeom>
          <a:noFill/>
        </p:spPr>
        <p:txBody>
          <a:bodyPr wrap="none" rtlCol="0">
            <a:spAutoFit/>
          </a:bodyPr>
          <a:lstStyle/>
          <a:p>
            <a:r>
              <a:rPr lang="en-US" sz="2800" b="1" dirty="0"/>
              <a:t>Total Running Time =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564545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954107"/>
          </a:xfrm>
          <a:prstGeom prst="rect">
            <a:avLst/>
          </a:prstGeom>
          <a:noFill/>
        </p:spPr>
        <p:txBody>
          <a:bodyPr wrap="none" rtlCol="0">
            <a:spAutoFit/>
          </a:bodyPr>
          <a:lstStyle/>
          <a:p>
            <a:r>
              <a:rPr lang="en-US" sz="2800" b="1" dirty="0"/>
              <a:t>Total Running Time =  N * ((N * 1) * 1)</a:t>
            </a:r>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408413003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1384995"/>
          </a:xfrm>
          <a:prstGeom prst="rect">
            <a:avLst/>
          </a:prstGeom>
          <a:noFill/>
        </p:spPr>
        <p:txBody>
          <a:bodyPr wrap="none" rtlCol="0">
            <a:spAutoFit/>
          </a:bodyPr>
          <a:lstStyle/>
          <a:p>
            <a:r>
              <a:rPr lang="en-US" sz="2800" b="1" dirty="0"/>
              <a:t>Total Running Time =  N * ((N * 1) * 1)</a:t>
            </a:r>
          </a:p>
          <a:p>
            <a:r>
              <a:rPr lang="en-US" sz="2800" b="1" dirty="0"/>
              <a:t>		                = N</a:t>
            </a:r>
            <a:r>
              <a:rPr lang="en-US" sz="2800" b="1" baseline="30000" dirty="0"/>
              <a:t>2</a:t>
            </a:r>
            <a:endParaRPr lang="en-US" sz="2800" b="1" dirty="0"/>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866400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268063" cy="400110"/>
          </a:xfrm>
          <a:prstGeom prst="rect">
            <a:avLst/>
          </a:prstGeom>
          <a:noFill/>
        </p:spPr>
        <p:txBody>
          <a:bodyPr wrap="none" rtlCol="0">
            <a:spAutoFit/>
          </a:bodyPr>
          <a:lstStyle/>
          <a:p>
            <a:r>
              <a:rPr lang="en-US" sz="2000" dirty="0"/>
              <a:t>Algorithm Analysis: Printing out funky number triangle</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139321"/>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static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print_number_triangle</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a:t>
            </a:r>
          </a:p>
          <a:p>
            <a:r>
              <a:rPr lang="en-US" b="1" dirty="0">
                <a:solidFill>
                  <a:srgbClr val="7F0055"/>
                </a:solidFill>
                <a:latin typeface="Consolas" panose="020B0609020204030204" pitchFamily="49" charset="0"/>
              </a:rPr>
              <a:t>      </a:t>
            </a:r>
            <a:r>
              <a:rPr lang="en-US" sz="1800" b="1" dirty="0">
                <a:solidFill>
                  <a:srgbClr val="7F0055"/>
                </a:solidFill>
                <a:effectLst/>
                <a:latin typeface="Consolas" panose="020B0609020204030204" pitchFamily="49" charset="0"/>
              </a:rPr>
              <a:t>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&lt; </a:t>
            </a:r>
            <a:r>
              <a:rPr lang="en-US" sz="1800" dirty="0">
                <a:solidFill>
                  <a:srgbClr val="6A3E3E"/>
                </a:solidFill>
                <a:effectLst/>
                <a:latin typeface="Consolas" panose="020B0609020204030204" pitchFamily="49" charset="0"/>
              </a:rPr>
              <a:t>n</a:t>
            </a:r>
            <a:r>
              <a:rPr lang="en-US" sz="1800" dirty="0">
                <a:solidFill>
                  <a:srgbClr val="000000"/>
                </a:solidFill>
                <a:effectLst/>
                <a:latin typeface="Consolas" panose="020B0609020204030204" pitchFamily="49" charset="0"/>
              </a:rPr>
              <a:t> + 1;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for</a:t>
            </a:r>
            <a:r>
              <a:rPr lang="en-US" sz="1800" dirty="0">
                <a:solidFill>
                  <a:srgbClr val="000000"/>
                </a:solidFill>
                <a:effectLst/>
                <a:latin typeface="Consolas" panose="020B0609020204030204" pitchFamily="49" charset="0"/>
              </a:rPr>
              <a:t>(</a:t>
            </a:r>
            <a:r>
              <a:rPr lang="en-US" sz="1800" b="1" dirty="0">
                <a:solidFill>
                  <a:srgbClr val="7F0055"/>
                </a:solidFill>
                <a:effectLst/>
                <a:latin typeface="Consolas" panose="020B0609020204030204" pitchFamily="49" charset="0"/>
              </a:rPr>
              <a:t>int</a:t>
            </a:r>
            <a:r>
              <a:rPr lang="en-US" b="1" dirty="0">
                <a:solidFill>
                  <a:srgbClr val="7F0055"/>
                </a:solidFill>
                <a:latin typeface="Consolas" panose="020B0609020204030204" pitchFamily="49" charset="0"/>
              </a:rPr>
              <a:t>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 0; </a:t>
            </a:r>
            <a:r>
              <a:rPr lang="en-US" sz="1800" dirty="0">
                <a:solidFill>
                  <a:srgbClr val="6A3E3E"/>
                </a:solidFill>
                <a:effectLst/>
                <a:latin typeface="Consolas" panose="020B0609020204030204" pitchFamily="49" charset="0"/>
              </a:rPr>
              <a:t>j</a:t>
            </a:r>
            <a:r>
              <a:rPr lang="en-US" sz="1800" dirty="0">
                <a:solidFill>
                  <a:srgbClr val="000000"/>
                </a:solidFill>
                <a:effectLst/>
                <a:latin typeface="Consolas" panose="020B0609020204030204" pitchFamily="49" charset="0"/>
              </a:rPr>
              <a:t> &lt; </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j</a:t>
            </a:r>
            <a:r>
              <a:rPr lang="en-US" sz="1800" dirty="0" err="1">
                <a:solidFill>
                  <a:srgbClr val="000000"/>
                </a:solidFill>
                <a:effectLst/>
                <a:latin typeface="Consolas" panose="020B0609020204030204" pitchFamily="49" charset="0"/>
              </a:rPr>
              <a:t>++</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i</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System.</a:t>
            </a:r>
            <a:r>
              <a:rPr lang="en-US" sz="1800" b="1" i="1" dirty="0" err="1">
                <a:solidFill>
                  <a:srgbClr val="0000C0"/>
                </a:solidFill>
                <a:effectLst/>
                <a:latin typeface="Consolas" panose="020B0609020204030204" pitchFamily="49" charset="0"/>
              </a:rPr>
              <a:t>out</a:t>
            </a:r>
            <a:r>
              <a:rPr lang="en-US" sz="1800" dirty="0" err="1">
                <a:solidFill>
                  <a:srgbClr val="000000"/>
                </a:solidFill>
                <a:effectLst/>
                <a:latin typeface="Consolas" panose="020B0609020204030204" pitchFamily="49" charset="0"/>
              </a:rPr>
              <a:t>.println</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a:p>
            <a:endParaRPr lang="en-US" dirty="0"/>
          </a:p>
          <a:p>
            <a:endParaRPr lang="en-US" dirty="0"/>
          </a:p>
        </p:txBody>
      </p:sp>
      <p:sp>
        <p:nvSpPr>
          <p:cNvPr id="6" name="TextBox 5">
            <a:extLst>
              <a:ext uri="{FF2B5EF4-FFF2-40B4-BE49-F238E27FC236}">
                <a16:creationId xmlns:a16="http://schemas.microsoft.com/office/drawing/2014/main" id="{A9524893-8287-2E17-0C66-08EBA2B22EE2}"/>
              </a:ext>
            </a:extLst>
          </p:cNvPr>
          <p:cNvSpPr txBox="1"/>
          <p:nvPr/>
        </p:nvSpPr>
        <p:spPr>
          <a:xfrm>
            <a:off x="228600" y="4648200"/>
            <a:ext cx="6462025" cy="1384995"/>
          </a:xfrm>
          <a:prstGeom prst="rect">
            <a:avLst/>
          </a:prstGeom>
          <a:noFill/>
        </p:spPr>
        <p:txBody>
          <a:bodyPr wrap="none" rtlCol="0">
            <a:spAutoFit/>
          </a:bodyPr>
          <a:lstStyle/>
          <a:p>
            <a:r>
              <a:rPr lang="en-US" sz="2800" b="1" dirty="0"/>
              <a:t>Total Running Time =  N * ((N * 1) * 1)</a:t>
            </a:r>
          </a:p>
          <a:p>
            <a:r>
              <a:rPr lang="en-US" sz="2800" b="1" dirty="0"/>
              <a:t>		                = N</a:t>
            </a:r>
            <a:r>
              <a:rPr lang="en-US" sz="2800" b="1" baseline="30000" dirty="0"/>
              <a:t>2</a:t>
            </a:r>
            <a:endParaRPr lang="en-US" sz="2800" b="1" dirty="0"/>
          </a:p>
          <a:p>
            <a:r>
              <a:rPr lang="en-US" sz="2800" b="1" dirty="0"/>
              <a:t> </a:t>
            </a:r>
          </a:p>
        </p:txBody>
      </p:sp>
      <p:sp>
        <p:nvSpPr>
          <p:cNvPr id="7" name="Arrow: Right 6">
            <a:extLst>
              <a:ext uri="{FF2B5EF4-FFF2-40B4-BE49-F238E27FC236}">
                <a16:creationId xmlns:a16="http://schemas.microsoft.com/office/drawing/2014/main" id="{927DB9E8-52FA-3FA7-9354-4C04005E7B06}"/>
              </a:ext>
            </a:extLst>
          </p:cNvPr>
          <p:cNvSpPr/>
          <p:nvPr/>
        </p:nvSpPr>
        <p:spPr>
          <a:xfrm rot="10800000">
            <a:off x="5244373" y="758891"/>
            <a:ext cx="666137"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E34AE9-B448-B636-570E-EFDA7371BEEE}"/>
              </a:ext>
            </a:extLst>
          </p:cNvPr>
          <p:cNvSpPr txBox="1"/>
          <p:nvPr/>
        </p:nvSpPr>
        <p:spPr>
          <a:xfrm>
            <a:off x="5936138" y="740764"/>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66B86FD7-40C9-FA05-9BFA-AE03AC9EAFCA}"/>
              </a:ext>
            </a:extLst>
          </p:cNvPr>
          <p:cNvSpPr/>
          <p:nvPr/>
        </p:nvSpPr>
        <p:spPr>
          <a:xfrm rot="10800000">
            <a:off x="5105400" y="1115095"/>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03A6C0E-580A-BF05-F1E0-01BC136DB300}"/>
              </a:ext>
            </a:extLst>
          </p:cNvPr>
          <p:cNvSpPr txBox="1"/>
          <p:nvPr/>
        </p:nvSpPr>
        <p:spPr>
          <a:xfrm>
            <a:off x="5805892" y="1017226"/>
            <a:ext cx="816249" cy="461665"/>
          </a:xfrm>
          <a:prstGeom prst="rect">
            <a:avLst/>
          </a:prstGeom>
          <a:noFill/>
        </p:spPr>
        <p:txBody>
          <a:bodyPr wrap="none" rtlCol="0">
            <a:spAutoFit/>
          </a:bodyPr>
          <a:lstStyle/>
          <a:p>
            <a:pPr algn="ctr"/>
            <a:r>
              <a:rPr lang="en-US" sz="2400" b="1" dirty="0"/>
              <a:t>O(n)</a:t>
            </a:r>
          </a:p>
        </p:txBody>
      </p:sp>
      <p:sp>
        <p:nvSpPr>
          <p:cNvPr id="12" name="Arrow: Right 11">
            <a:extLst>
              <a:ext uri="{FF2B5EF4-FFF2-40B4-BE49-F238E27FC236}">
                <a16:creationId xmlns:a16="http://schemas.microsoft.com/office/drawing/2014/main" id="{25305D53-4F14-8842-CBB1-A27279A0369C}"/>
              </a:ext>
            </a:extLst>
          </p:cNvPr>
          <p:cNvSpPr/>
          <p:nvPr/>
        </p:nvSpPr>
        <p:spPr>
          <a:xfrm rot="10800000">
            <a:off x="4788503" y="1407114"/>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453ADCF-791D-1C4E-A29F-2A408E5C8F05}"/>
              </a:ext>
            </a:extLst>
          </p:cNvPr>
          <p:cNvSpPr txBox="1"/>
          <p:nvPr/>
        </p:nvSpPr>
        <p:spPr>
          <a:xfrm>
            <a:off x="5457630" y="1327799"/>
            <a:ext cx="816249" cy="461665"/>
          </a:xfrm>
          <a:prstGeom prst="rect">
            <a:avLst/>
          </a:prstGeom>
          <a:noFill/>
        </p:spPr>
        <p:txBody>
          <a:bodyPr wrap="none" rtlCol="0">
            <a:spAutoFit/>
          </a:bodyPr>
          <a:lstStyle/>
          <a:p>
            <a:pPr algn="ctr"/>
            <a:r>
              <a:rPr lang="en-US" sz="2400" b="1" dirty="0"/>
              <a:t>O(1)</a:t>
            </a:r>
          </a:p>
        </p:txBody>
      </p:sp>
      <p:sp>
        <p:nvSpPr>
          <p:cNvPr id="11" name="Arrow: Right 10">
            <a:extLst>
              <a:ext uri="{FF2B5EF4-FFF2-40B4-BE49-F238E27FC236}">
                <a16:creationId xmlns:a16="http://schemas.microsoft.com/office/drawing/2014/main" id="{F33F6F98-2886-D386-26EB-980B583ABBAD}"/>
              </a:ext>
            </a:extLst>
          </p:cNvPr>
          <p:cNvSpPr/>
          <p:nvPr/>
        </p:nvSpPr>
        <p:spPr>
          <a:xfrm rot="10800000">
            <a:off x="4317831" y="1912430"/>
            <a:ext cx="666136" cy="26281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ED8D796-2A20-2D40-585D-C158CE6D0006}"/>
              </a:ext>
            </a:extLst>
          </p:cNvPr>
          <p:cNvSpPr txBox="1"/>
          <p:nvPr/>
        </p:nvSpPr>
        <p:spPr>
          <a:xfrm>
            <a:off x="4986958" y="1833115"/>
            <a:ext cx="816249" cy="461665"/>
          </a:xfrm>
          <a:prstGeom prst="rect">
            <a:avLst/>
          </a:prstGeom>
          <a:noFill/>
        </p:spPr>
        <p:txBody>
          <a:bodyPr wrap="none" rtlCol="0">
            <a:spAutoFit/>
          </a:bodyPr>
          <a:lstStyle/>
          <a:p>
            <a:pPr algn="ctr"/>
            <a:r>
              <a:rPr lang="en-US" sz="2400" b="1" dirty="0"/>
              <a:t>O(1)</a:t>
            </a:r>
          </a:p>
        </p:txBody>
      </p:sp>
      <p:sp>
        <p:nvSpPr>
          <p:cNvPr id="15" name="TextBox 14">
            <a:extLst>
              <a:ext uri="{FF2B5EF4-FFF2-40B4-BE49-F238E27FC236}">
                <a16:creationId xmlns:a16="http://schemas.microsoft.com/office/drawing/2014/main" id="{D091F220-FB2F-1644-07D2-BC74C15BD89A}"/>
              </a:ext>
            </a:extLst>
          </p:cNvPr>
          <p:cNvSpPr txBox="1"/>
          <p:nvPr/>
        </p:nvSpPr>
        <p:spPr>
          <a:xfrm>
            <a:off x="2728766" y="5838974"/>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6" name="TextBox 15">
            <a:extLst>
              <a:ext uri="{FF2B5EF4-FFF2-40B4-BE49-F238E27FC236}">
                <a16:creationId xmlns:a16="http://schemas.microsoft.com/office/drawing/2014/main" id="{9F8DE5E0-9411-6916-3927-5E3178CC2C37}"/>
              </a:ext>
            </a:extLst>
          </p:cNvPr>
          <p:cNvSpPr txBox="1"/>
          <p:nvPr/>
        </p:nvSpPr>
        <p:spPr>
          <a:xfrm>
            <a:off x="3048000" y="5664607"/>
            <a:ext cx="1178528" cy="584775"/>
          </a:xfrm>
          <a:prstGeom prst="rect">
            <a:avLst/>
          </a:prstGeom>
          <a:noFill/>
        </p:spPr>
        <p:txBody>
          <a:bodyPr wrap="none" rtlCol="0">
            <a:spAutoFit/>
          </a:bodyPr>
          <a:lstStyle/>
          <a:p>
            <a:r>
              <a:rPr lang="en-US" sz="3200" b="1" dirty="0">
                <a:solidFill>
                  <a:srgbClr val="FF0000"/>
                </a:solidFill>
              </a:rPr>
              <a:t>O(n</a:t>
            </a:r>
            <a:r>
              <a:rPr lang="en-US" sz="3200" b="1" baseline="30000" dirty="0">
                <a:solidFill>
                  <a:srgbClr val="FF0000"/>
                </a:solidFill>
              </a:rPr>
              <a:t>2</a:t>
            </a:r>
            <a:r>
              <a:rPr lang="en-US" sz="3200" b="1" dirty="0">
                <a:solidFill>
                  <a:srgbClr val="FF0000"/>
                </a:solidFill>
              </a:rPr>
              <a:t>)</a:t>
            </a:r>
            <a:endParaRPr lang="en-US" sz="2400" b="1" dirty="0">
              <a:solidFill>
                <a:srgbClr val="FF0000"/>
              </a:solidFill>
              <a:highlight>
                <a:srgbClr val="00FF00"/>
              </a:highlight>
            </a:endParaRPr>
          </a:p>
        </p:txBody>
      </p:sp>
    </p:spTree>
    <p:extLst>
      <p:ext uri="{BB962C8B-B14F-4D97-AF65-F5344CB8AC3E}">
        <p14:creationId xmlns:p14="http://schemas.microsoft.com/office/powerpoint/2010/main" val="87146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7391767" cy="1200329"/>
          </a:xfrm>
          <a:prstGeom prst="rect">
            <a:avLst/>
          </a:prstGeom>
          <a:noFill/>
        </p:spPr>
        <p:txBody>
          <a:bodyPr wrap="non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dirty="0"/>
              <a:t>Time (seconds, nanoseconds, minutes, days, </a:t>
            </a:r>
            <a:r>
              <a:rPr lang="en-US" sz="2400" dirty="0" err="1"/>
              <a:t>etc</a:t>
            </a:r>
            <a:r>
              <a:rPr lang="en-US" sz="2400" dirty="0"/>
              <a:t>) </a:t>
            </a:r>
          </a:p>
        </p:txBody>
      </p:sp>
    </p:spTree>
    <p:extLst>
      <p:ext uri="{BB962C8B-B14F-4D97-AF65-F5344CB8AC3E}">
        <p14:creationId xmlns:p14="http://schemas.microsoft.com/office/powerpoint/2010/main" val="2495559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110</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p:spTree>
    <p:extLst>
      <p:ext uri="{BB962C8B-B14F-4D97-AF65-F5344CB8AC3E}">
        <p14:creationId xmlns:p14="http://schemas.microsoft.com/office/powerpoint/2010/main" val="23544601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111</a:t>
            </a:fld>
            <a:endParaRPr lang="en-US" dirty="0"/>
          </a:p>
        </p:txBody>
      </p:sp>
      <p:pic>
        <p:nvPicPr>
          <p:cNvPr id="18" name="Picture 17" descr="A screenshot of a computer&#10;&#10;Description automatically generated with low confidence">
            <a:extLst>
              <a:ext uri="{FF2B5EF4-FFF2-40B4-BE49-F238E27FC236}">
                <a16:creationId xmlns:a16="http://schemas.microsoft.com/office/drawing/2014/main" id="{C5DF68A6-D3FC-C7BC-42C8-56BE8B5B89F6}"/>
              </a:ext>
            </a:extLst>
          </p:cNvPr>
          <p:cNvPicPr>
            <a:picLocks noChangeAspect="1"/>
          </p:cNvPicPr>
          <p:nvPr/>
        </p:nvPicPr>
        <p:blipFill rotWithShape="1">
          <a:blip r:embed="rId3">
            <a:extLst>
              <a:ext uri="{28A0092B-C50C-407E-A947-70E740481C1C}">
                <a14:useLocalDpi xmlns:a14="http://schemas.microsoft.com/office/drawing/2010/main" val="0"/>
              </a:ext>
            </a:extLst>
          </a:blip>
          <a:srcRect t="3174" b="1377"/>
          <a:stretch/>
        </p:blipFill>
        <p:spPr>
          <a:xfrm>
            <a:off x="838200" y="101883"/>
            <a:ext cx="9525000" cy="6325144"/>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E5405B0-423C-8D1F-9A6E-470ADF3213B3}"/>
                  </a:ext>
                </a:extLst>
              </p14:cNvPr>
              <p14:cNvContentPartPr/>
              <p14:nvPr/>
            </p14:nvContentPartPr>
            <p14:xfrm>
              <a:off x="1257853" y="950873"/>
              <a:ext cx="8653320" cy="5191920"/>
            </p14:xfrm>
          </p:contentPart>
        </mc:Choice>
        <mc:Fallback xmlns="">
          <p:pic>
            <p:nvPicPr>
              <p:cNvPr id="2" name="Ink 1">
                <a:extLst>
                  <a:ext uri="{FF2B5EF4-FFF2-40B4-BE49-F238E27FC236}">
                    <a16:creationId xmlns:a16="http://schemas.microsoft.com/office/drawing/2014/main" id="{9E5405B0-423C-8D1F-9A6E-470ADF3213B3}"/>
                  </a:ext>
                </a:extLst>
              </p:cNvPr>
              <p:cNvPicPr/>
              <p:nvPr/>
            </p:nvPicPr>
            <p:blipFill>
              <a:blip r:embed="rId5"/>
              <a:stretch>
                <a:fillRect/>
              </a:stretch>
            </p:blipFill>
            <p:spPr>
              <a:xfrm>
                <a:off x="1239853" y="932873"/>
                <a:ext cx="8688960" cy="5227560"/>
              </a:xfrm>
              <a:prstGeom prst="rect">
                <a:avLst/>
              </a:prstGeom>
            </p:spPr>
          </p:pic>
        </mc:Fallback>
      </mc:AlternateContent>
      <p:sp>
        <p:nvSpPr>
          <p:cNvPr id="6" name="TextBox 5">
            <a:extLst>
              <a:ext uri="{FF2B5EF4-FFF2-40B4-BE49-F238E27FC236}">
                <a16:creationId xmlns:a16="http://schemas.microsoft.com/office/drawing/2014/main" id="{6ADC9922-EE4E-FBB4-A9D5-5BABD5090A3E}"/>
              </a:ext>
            </a:extLst>
          </p:cNvPr>
          <p:cNvSpPr txBox="1"/>
          <p:nvPr/>
        </p:nvSpPr>
        <p:spPr>
          <a:xfrm>
            <a:off x="8212631" y="393343"/>
            <a:ext cx="3397084" cy="523220"/>
          </a:xfrm>
          <a:prstGeom prst="rect">
            <a:avLst/>
          </a:prstGeom>
          <a:noFill/>
        </p:spPr>
        <p:txBody>
          <a:bodyPr wrap="none" rtlCol="0">
            <a:spAutoFit/>
          </a:bodyPr>
          <a:lstStyle/>
          <a:p>
            <a:r>
              <a:rPr lang="en-US" sz="2800" b="1" dirty="0">
                <a:solidFill>
                  <a:srgbClr val="00B0F0"/>
                </a:solidFill>
              </a:rPr>
              <a:t>“Polynomial Time”</a:t>
            </a:r>
          </a:p>
        </p:txBody>
      </p:sp>
    </p:spTree>
    <p:extLst>
      <p:ext uri="{BB962C8B-B14F-4D97-AF65-F5344CB8AC3E}">
        <p14:creationId xmlns:p14="http://schemas.microsoft.com/office/powerpoint/2010/main" val="2871525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3416320"/>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Practical, but the hardware of the computer greatly affects the time needed</a:t>
            </a:r>
          </a:p>
          <a:p>
            <a:endParaRPr lang="en-US" sz="2400" dirty="0"/>
          </a:p>
          <a:p>
            <a:r>
              <a:rPr lang="en-US" sz="2400" dirty="0"/>
              <a:t>We need a way to measure running time that is independent from the hardware the computer has</a:t>
            </a:r>
          </a:p>
        </p:txBody>
      </p:sp>
    </p:spTree>
    <p:extLst>
      <p:ext uri="{BB962C8B-B14F-4D97-AF65-F5344CB8AC3E}">
        <p14:creationId xmlns:p14="http://schemas.microsoft.com/office/powerpoint/2010/main" val="3190468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Tree>
    <p:extLst>
      <p:ext uri="{BB962C8B-B14F-4D97-AF65-F5344CB8AC3E}">
        <p14:creationId xmlns:p14="http://schemas.microsoft.com/office/powerpoint/2010/main" val="200249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Tree>
    <p:extLst>
      <p:ext uri="{BB962C8B-B14F-4D97-AF65-F5344CB8AC3E}">
        <p14:creationId xmlns:p14="http://schemas.microsoft.com/office/powerpoint/2010/main" val="4229711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6" name="TextBox 5">
            <a:extLst>
              <a:ext uri="{FF2B5EF4-FFF2-40B4-BE49-F238E27FC236}">
                <a16:creationId xmlns:a16="http://schemas.microsoft.com/office/drawing/2014/main" id="{1FD3F738-3E04-767C-19C6-C572E2998808}"/>
              </a:ext>
            </a:extLst>
          </p:cNvPr>
          <p:cNvSpPr txBox="1"/>
          <p:nvPr/>
        </p:nvSpPr>
        <p:spPr>
          <a:xfrm>
            <a:off x="1295400" y="228600"/>
            <a:ext cx="9105312" cy="954107"/>
          </a:xfrm>
          <a:prstGeom prst="rect">
            <a:avLst/>
          </a:prstGeom>
          <a:noFill/>
        </p:spPr>
        <p:txBody>
          <a:bodyPr wrap="square" rtlCol="0">
            <a:spAutoFit/>
          </a:bodyPr>
          <a:lstStyle/>
          <a:p>
            <a:r>
              <a:rPr lang="en-US" sz="2800" dirty="0"/>
              <a:t>The </a:t>
            </a:r>
            <a:r>
              <a:rPr lang="en-US" sz="2800" b="1" dirty="0"/>
              <a:t>running time </a:t>
            </a:r>
            <a:r>
              <a:rPr lang="en-US" sz="2800" dirty="0"/>
              <a:t>of an algorithm is the time it takes for an algorithm to completely run from start to finish</a:t>
            </a:r>
          </a:p>
        </p:txBody>
      </p:sp>
      <p:sp>
        <p:nvSpPr>
          <p:cNvPr id="10" name="TextBox 9">
            <a:extLst>
              <a:ext uri="{FF2B5EF4-FFF2-40B4-BE49-F238E27FC236}">
                <a16:creationId xmlns:a16="http://schemas.microsoft.com/office/drawing/2014/main" id="{1ED92A0C-74D3-108A-B2C1-1EDD8FE682DA}"/>
              </a:ext>
            </a:extLst>
          </p:cNvPr>
          <p:cNvSpPr txBox="1"/>
          <p:nvPr/>
        </p:nvSpPr>
        <p:spPr>
          <a:xfrm>
            <a:off x="1524000" y="1600200"/>
            <a:ext cx="9906000" cy="1938992"/>
          </a:xfrm>
          <a:prstGeom prst="rect">
            <a:avLst/>
          </a:prstGeom>
          <a:noFill/>
        </p:spPr>
        <p:txBody>
          <a:bodyPr wrap="square" rtlCol="0">
            <a:spAutoFit/>
          </a:bodyPr>
          <a:lstStyle/>
          <a:p>
            <a:r>
              <a:rPr lang="en-US" sz="2400" dirty="0"/>
              <a:t>There are a few ways we can measure running time:</a:t>
            </a:r>
          </a:p>
          <a:p>
            <a:endParaRPr lang="en-US" sz="2400" dirty="0"/>
          </a:p>
          <a:p>
            <a:pPr marL="342900" indent="-342900">
              <a:buFont typeface="+mj-lt"/>
              <a:buAutoNum type="arabicPeriod"/>
            </a:pPr>
            <a:r>
              <a:rPr lang="en-US" sz="2400" strike="sngStrike" dirty="0"/>
              <a:t>Time (seconds, nanoseconds, minutes, days, </a:t>
            </a:r>
            <a:r>
              <a:rPr lang="en-US" sz="2400" strike="sngStrike" dirty="0" err="1"/>
              <a:t>etc</a:t>
            </a:r>
            <a:r>
              <a:rPr lang="en-US" sz="2400" strike="sngStrike" dirty="0"/>
              <a:t>)</a:t>
            </a:r>
            <a:endParaRPr lang="en-US" sz="2400" dirty="0"/>
          </a:p>
          <a:p>
            <a:endParaRPr lang="en-US" sz="2400" dirty="0"/>
          </a:p>
          <a:p>
            <a:r>
              <a:rPr lang="en-US" sz="2400" dirty="0"/>
              <a:t>2. Number of </a:t>
            </a:r>
            <a:r>
              <a:rPr lang="en-US" sz="2400" b="1" dirty="0"/>
              <a:t>operations</a:t>
            </a:r>
            <a:r>
              <a:rPr lang="en-US" sz="2400" dirty="0"/>
              <a:t> required to complete algorithm.</a:t>
            </a:r>
          </a:p>
        </p:txBody>
      </p:sp>
      <p:sp>
        <p:nvSpPr>
          <p:cNvPr id="2" name="TextBox 1">
            <a:extLst>
              <a:ext uri="{FF2B5EF4-FFF2-40B4-BE49-F238E27FC236}">
                <a16:creationId xmlns:a16="http://schemas.microsoft.com/office/drawing/2014/main" id="{3298DB50-0F3B-EAD7-41E5-434E1B0F81C1}"/>
              </a:ext>
            </a:extLst>
          </p:cNvPr>
          <p:cNvSpPr txBox="1"/>
          <p:nvPr/>
        </p:nvSpPr>
        <p:spPr>
          <a:xfrm>
            <a:off x="952500" y="4191000"/>
            <a:ext cx="10287000" cy="1384995"/>
          </a:xfrm>
          <a:prstGeom prst="rect">
            <a:avLst/>
          </a:prstGeom>
          <a:noFill/>
        </p:spPr>
        <p:txBody>
          <a:bodyPr wrap="square" rtlCol="0">
            <a:spAutoFit/>
          </a:bodyPr>
          <a:lstStyle/>
          <a:p>
            <a:r>
              <a:rPr lang="en-US" sz="2800" dirty="0"/>
              <a:t>To measure the running time of an algorithm, we will count the number of operations the algorithm performs, and look at how these operations scale </a:t>
            </a:r>
            <a:r>
              <a:rPr lang="en-US" sz="2800" i="1" dirty="0"/>
              <a:t>as the input increases</a:t>
            </a:r>
          </a:p>
        </p:txBody>
      </p:sp>
      <p:sp>
        <p:nvSpPr>
          <p:cNvPr id="7" name="TextBox 6">
            <a:extLst>
              <a:ext uri="{FF2B5EF4-FFF2-40B4-BE49-F238E27FC236}">
                <a16:creationId xmlns:a16="http://schemas.microsoft.com/office/drawing/2014/main" id="{81A8B01A-520C-C536-2EB4-9CA0CD2FFCDB}"/>
              </a:ext>
            </a:extLst>
          </p:cNvPr>
          <p:cNvSpPr txBox="1"/>
          <p:nvPr/>
        </p:nvSpPr>
        <p:spPr>
          <a:xfrm>
            <a:off x="472592" y="5816786"/>
            <a:ext cx="10780515" cy="400110"/>
          </a:xfrm>
          <a:prstGeom prst="rect">
            <a:avLst/>
          </a:prstGeom>
          <a:noFill/>
        </p:spPr>
        <p:txBody>
          <a:bodyPr wrap="none" rtlCol="0">
            <a:spAutoFit/>
          </a:bodyPr>
          <a:lstStyle/>
          <a:p>
            <a:r>
              <a:rPr lang="en-US" sz="2000" dirty="0"/>
              <a:t>When we describe the running time of an algorithm, we will represent it using </a:t>
            </a:r>
            <a:r>
              <a:rPr lang="en-US" sz="2000" b="1" dirty="0"/>
              <a:t>Big-O Notation</a:t>
            </a:r>
          </a:p>
        </p:txBody>
      </p:sp>
    </p:spTree>
    <p:extLst>
      <p:ext uri="{BB962C8B-B14F-4D97-AF65-F5344CB8AC3E}">
        <p14:creationId xmlns:p14="http://schemas.microsoft.com/office/powerpoint/2010/main" val="345552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Tree>
    <p:extLst>
      <p:ext uri="{BB962C8B-B14F-4D97-AF65-F5344CB8AC3E}">
        <p14:creationId xmlns:p14="http://schemas.microsoft.com/office/powerpoint/2010/main" val="372269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4652236" cy="461665"/>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p:txBody>
      </p:sp>
      <p:sp>
        <p:nvSpPr>
          <p:cNvPr id="6" name="TextBox 5">
            <a:extLst>
              <a:ext uri="{FF2B5EF4-FFF2-40B4-BE49-F238E27FC236}">
                <a16:creationId xmlns:a16="http://schemas.microsoft.com/office/drawing/2014/main" id="{01185A83-081B-AB2B-6E3E-98D683FEEA7D}"/>
              </a:ext>
            </a:extLst>
          </p:cNvPr>
          <p:cNvSpPr txBox="1"/>
          <p:nvPr/>
        </p:nvSpPr>
        <p:spPr>
          <a:xfrm>
            <a:off x="6934200" y="1950422"/>
            <a:ext cx="2964316" cy="523220"/>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p:txBody>
      </p:sp>
    </p:spTree>
    <p:extLst>
      <p:ext uri="{BB962C8B-B14F-4D97-AF65-F5344CB8AC3E}">
        <p14:creationId xmlns:p14="http://schemas.microsoft.com/office/powerpoint/2010/main" val="516133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p:txBody>
      </p:sp>
      <p:sp>
        <p:nvSpPr>
          <p:cNvPr id="6" name="TextBox 5">
            <a:extLst>
              <a:ext uri="{FF2B5EF4-FFF2-40B4-BE49-F238E27FC236}">
                <a16:creationId xmlns:a16="http://schemas.microsoft.com/office/drawing/2014/main" id="{01185A83-081B-AB2B-6E3E-98D683FEEA7D}"/>
              </a:ext>
            </a:extLst>
          </p:cNvPr>
          <p:cNvSpPr txBox="1"/>
          <p:nvPr/>
        </p:nvSpPr>
        <p:spPr>
          <a:xfrm>
            <a:off x="7010400" y="1905000"/>
            <a:ext cx="2964316" cy="138499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57189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5198859"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p:txBody>
      </p:sp>
      <p:sp>
        <p:nvSpPr>
          <p:cNvPr id="6" name="TextBox 5">
            <a:extLst>
              <a:ext uri="{FF2B5EF4-FFF2-40B4-BE49-F238E27FC236}">
                <a16:creationId xmlns:a16="http://schemas.microsoft.com/office/drawing/2014/main" id="{01185A83-081B-AB2B-6E3E-98D683FEEA7D}"/>
              </a:ext>
            </a:extLst>
          </p:cNvPr>
          <p:cNvSpPr txBox="1"/>
          <p:nvPr/>
        </p:nvSpPr>
        <p:spPr>
          <a:xfrm>
            <a:off x="7064148" y="1828800"/>
            <a:ext cx="2964316" cy="2246769"/>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4166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0E9040D2-6EE8-F16B-EF30-4C0D630B6317}"/>
              </a:ext>
            </a:extLst>
          </p:cNvPr>
          <p:cNvSpPr txBox="1"/>
          <p:nvPr/>
        </p:nvSpPr>
        <p:spPr>
          <a:xfrm>
            <a:off x="1219200" y="1143000"/>
            <a:ext cx="6641562" cy="5262979"/>
          </a:xfrm>
          <a:prstGeom prst="rect">
            <a:avLst/>
          </a:prstGeom>
          <a:noFill/>
        </p:spPr>
        <p:txBody>
          <a:bodyPr wrap="none" rtlCol="0">
            <a:spAutoFit/>
          </a:bodyPr>
          <a:lstStyle/>
          <a:p>
            <a:r>
              <a:rPr lang="en-US" sz="2400" dirty="0"/>
              <a:t>Lab 6 due </a:t>
            </a:r>
            <a:r>
              <a:rPr lang="en-US" sz="2400" b="1" dirty="0"/>
              <a:t>tomorrow </a:t>
            </a:r>
            <a:r>
              <a:rPr lang="en-US" sz="2400" dirty="0"/>
              <a:t>@ 11:59 PM</a:t>
            </a:r>
          </a:p>
          <a:p>
            <a:endParaRPr lang="en-US" sz="2400" dirty="0"/>
          </a:p>
          <a:p>
            <a:r>
              <a:rPr lang="en-US" sz="2400" dirty="0"/>
              <a:t>Program 2 due Friday October 13th</a:t>
            </a:r>
          </a:p>
          <a:p>
            <a:endParaRPr lang="en-US" sz="2400" dirty="0"/>
          </a:p>
          <a:p>
            <a:r>
              <a:rPr lang="en-US" sz="2400" dirty="0"/>
              <a:t>No Lab next week</a:t>
            </a:r>
          </a:p>
          <a:p>
            <a:endParaRPr lang="en-US" sz="2400" dirty="0"/>
          </a:p>
          <a:p>
            <a:r>
              <a:rPr lang="en-US" sz="2400" dirty="0"/>
              <a:t>Midterm Exam Wednesday</a:t>
            </a:r>
          </a:p>
          <a:p>
            <a:pPr marL="342900" indent="-342900">
              <a:buFont typeface="Wingdings" panose="05000000000000000000" pitchFamily="2" charset="2"/>
              <a:buChar char="à"/>
            </a:pPr>
            <a:r>
              <a:rPr lang="en-US" sz="2400" dirty="0">
                <a:sym typeface="Wingdings" panose="05000000000000000000" pitchFamily="2" charset="2"/>
              </a:rPr>
              <a:t>Review/Study Guide has been posted</a:t>
            </a:r>
          </a:p>
          <a:p>
            <a:pPr marL="342900" indent="-342900">
              <a:buFont typeface="Wingdings" panose="05000000000000000000" pitchFamily="2" charset="2"/>
              <a:buChar char="à"/>
            </a:pPr>
            <a:endParaRPr lang="en-US" sz="2400" dirty="0">
              <a:sym typeface="Wingdings" panose="05000000000000000000" pitchFamily="2" charset="2"/>
            </a:endParaRPr>
          </a:p>
          <a:p>
            <a:endParaRPr lang="en-US" sz="2400" dirty="0">
              <a:sym typeface="Wingdings" panose="05000000000000000000" pitchFamily="2" charset="2"/>
            </a:endParaRPr>
          </a:p>
          <a:p>
            <a:r>
              <a:rPr lang="en-US" sz="2400" b="1" u="sng" dirty="0">
                <a:solidFill>
                  <a:srgbClr val="FF0000"/>
                </a:solidFill>
                <a:sym typeface="Wingdings" panose="05000000000000000000" pitchFamily="2" charset="2"/>
              </a:rPr>
              <a:t>Optional</a:t>
            </a:r>
            <a:r>
              <a:rPr lang="en-US" sz="2400" b="1" dirty="0">
                <a:solidFill>
                  <a:srgbClr val="FF0000"/>
                </a:solidFill>
                <a:sym typeface="Wingdings" panose="05000000000000000000" pitchFamily="2" charset="2"/>
              </a:rPr>
              <a:t> Help session on Friday (no lecture)</a:t>
            </a:r>
            <a:endParaRPr lang="en-US" sz="2400" b="1" dirty="0">
              <a:solidFill>
                <a:srgbClr val="FF0000"/>
              </a:solidFill>
            </a:endParaRPr>
          </a:p>
          <a:p>
            <a:endParaRPr lang="en-US" sz="2400" dirty="0"/>
          </a:p>
          <a:p>
            <a:endParaRPr lang="en-US" sz="2400" dirty="0"/>
          </a:p>
          <a:p>
            <a:endParaRPr lang="en-US" sz="2400" dirty="0"/>
          </a:p>
        </p:txBody>
      </p:sp>
      <p:sp>
        <p:nvSpPr>
          <p:cNvPr id="2" name="TextBox 1">
            <a:extLst>
              <a:ext uri="{FF2B5EF4-FFF2-40B4-BE49-F238E27FC236}">
                <a16:creationId xmlns:a16="http://schemas.microsoft.com/office/drawing/2014/main" id="{6A08CD76-2544-C4CA-D8E0-C7BA67CD14BA}"/>
              </a:ext>
            </a:extLst>
          </p:cNvPr>
          <p:cNvSpPr txBox="1"/>
          <p:nvPr/>
        </p:nvSpPr>
        <p:spPr>
          <a:xfrm>
            <a:off x="76200" y="76200"/>
            <a:ext cx="2411238" cy="461665"/>
          </a:xfrm>
          <a:prstGeom prst="rect">
            <a:avLst/>
          </a:prstGeom>
          <a:noFill/>
        </p:spPr>
        <p:txBody>
          <a:bodyPr wrap="none" rtlCol="0">
            <a:spAutoFit/>
          </a:bodyPr>
          <a:lstStyle/>
          <a:p>
            <a:r>
              <a:rPr lang="en-US" sz="2400" dirty="0"/>
              <a:t>Announcements</a:t>
            </a:r>
          </a:p>
        </p:txBody>
      </p:sp>
    </p:spTree>
    <p:extLst>
      <p:ext uri="{BB962C8B-B14F-4D97-AF65-F5344CB8AC3E}">
        <p14:creationId xmlns:p14="http://schemas.microsoft.com/office/powerpoint/2010/main" val="4100659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569660"/>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2964316" cy="3108543"/>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37982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1938992"/>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Calling a method</a:t>
            </a:r>
          </a:p>
        </p:txBody>
      </p:sp>
      <p:sp>
        <p:nvSpPr>
          <p:cNvPr id="6" name="TextBox 5">
            <a:extLst>
              <a:ext uri="{FF2B5EF4-FFF2-40B4-BE49-F238E27FC236}">
                <a16:creationId xmlns:a16="http://schemas.microsoft.com/office/drawing/2014/main" id="{01185A83-081B-AB2B-6E3E-98D683FEEA7D}"/>
              </a:ext>
            </a:extLst>
          </p:cNvPr>
          <p:cNvSpPr txBox="1"/>
          <p:nvPr/>
        </p:nvSpPr>
        <p:spPr>
          <a:xfrm>
            <a:off x="7094084" y="1805526"/>
            <a:ext cx="4793116" cy="3970318"/>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effectLst/>
                <a:latin typeface="Consolas" panose="020B0609020204030204" pitchFamily="49" charset="0"/>
              </a:rPr>
              <a:t>e.print2Darray(array);</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524689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2308324"/>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Calling a method</a:t>
            </a:r>
          </a:p>
          <a:p>
            <a:pPr marL="285750" indent="-285750">
              <a:buFont typeface="Arial" panose="020B0604020202020204" pitchFamily="34" charset="0"/>
              <a:buChar char="•"/>
            </a:pPr>
            <a:r>
              <a:rPr lang="en-US" sz="2400" dirty="0"/>
              <a:t>Returning from a method</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793116" cy="440120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effectLst/>
                <a:latin typeface="Consolas" panose="020B0609020204030204" pitchFamily="49" charset="0"/>
              </a:rPr>
              <a:t>e.print2Darray(array);</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736953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8" name="TextBox 7">
            <a:extLst>
              <a:ext uri="{FF2B5EF4-FFF2-40B4-BE49-F238E27FC236}">
                <a16:creationId xmlns:a16="http://schemas.microsoft.com/office/drawing/2014/main" id="{7C2B7604-A3F9-4B63-F559-F835DB6D6E17}"/>
              </a:ext>
            </a:extLst>
          </p:cNvPr>
          <p:cNvSpPr txBox="1"/>
          <p:nvPr/>
        </p:nvSpPr>
        <p:spPr>
          <a:xfrm>
            <a:off x="983863" y="457200"/>
            <a:ext cx="10224274" cy="461665"/>
          </a:xfrm>
          <a:prstGeom prst="rect">
            <a:avLst/>
          </a:prstGeom>
          <a:noFill/>
        </p:spPr>
        <p:txBody>
          <a:bodyPr wrap="none" rtlCol="0">
            <a:spAutoFit/>
          </a:bodyPr>
          <a:lstStyle/>
          <a:p>
            <a:r>
              <a:rPr lang="en-US" sz="2400" dirty="0"/>
              <a:t>A </a:t>
            </a:r>
            <a:r>
              <a:rPr lang="en-US" sz="2400" b="1" dirty="0"/>
              <a:t>primitive operation </a:t>
            </a:r>
            <a:r>
              <a:rPr lang="en-US" sz="2400" dirty="0"/>
              <a:t>is an operation that has a </a:t>
            </a:r>
            <a:r>
              <a:rPr lang="en-US" sz="2400" b="1" dirty="0"/>
              <a:t>constant</a:t>
            </a:r>
            <a:r>
              <a:rPr lang="en-US" sz="2400" dirty="0"/>
              <a:t> execution time</a:t>
            </a:r>
          </a:p>
        </p:txBody>
      </p:sp>
      <p:sp>
        <p:nvSpPr>
          <p:cNvPr id="9" name="TextBox 8">
            <a:extLst>
              <a:ext uri="{FF2B5EF4-FFF2-40B4-BE49-F238E27FC236}">
                <a16:creationId xmlns:a16="http://schemas.microsoft.com/office/drawing/2014/main" id="{5E8D810C-BF2D-8CF4-24B7-15D1563B18B3}"/>
              </a:ext>
            </a:extLst>
          </p:cNvPr>
          <p:cNvSpPr txBox="1"/>
          <p:nvPr/>
        </p:nvSpPr>
        <p:spPr>
          <a:xfrm>
            <a:off x="457200" y="1981200"/>
            <a:ext cx="6465231" cy="2677656"/>
          </a:xfrm>
          <a:prstGeom prst="rect">
            <a:avLst/>
          </a:prstGeom>
          <a:noFill/>
        </p:spPr>
        <p:txBody>
          <a:bodyPr wrap="none" rtlCol="0">
            <a:spAutoFit/>
          </a:bodyPr>
          <a:lstStyle/>
          <a:p>
            <a:pPr marL="285750" indent="-285750">
              <a:buFont typeface="Arial" panose="020B0604020202020204" pitchFamily="34" charset="0"/>
              <a:buChar char="•"/>
            </a:pPr>
            <a:r>
              <a:rPr lang="en-US" sz="2400" dirty="0"/>
              <a:t>Assigning a value to a variable</a:t>
            </a:r>
          </a:p>
          <a:p>
            <a:pPr marL="285750" indent="-285750">
              <a:buFont typeface="Arial" panose="020B0604020202020204" pitchFamily="34" charset="0"/>
              <a:buChar char="•"/>
            </a:pPr>
            <a:r>
              <a:rPr lang="en-US" sz="2400" dirty="0"/>
              <a:t>Performing an arithmetic operation</a:t>
            </a:r>
          </a:p>
          <a:p>
            <a:pPr marL="285750" indent="-285750">
              <a:buFont typeface="Arial" panose="020B0604020202020204" pitchFamily="34" charset="0"/>
              <a:buChar char="•"/>
            </a:pPr>
            <a:r>
              <a:rPr lang="en-US" sz="2400" dirty="0"/>
              <a:t>Comparing two numbers/values</a:t>
            </a:r>
          </a:p>
          <a:p>
            <a:pPr marL="285750" indent="-285750">
              <a:buFont typeface="Arial" panose="020B0604020202020204" pitchFamily="34" charset="0"/>
              <a:buChar char="•"/>
            </a:pPr>
            <a:r>
              <a:rPr lang="en-US" sz="2400" dirty="0"/>
              <a:t>Accessing an element in an array (by index)</a:t>
            </a:r>
          </a:p>
          <a:p>
            <a:pPr marL="285750" indent="-285750">
              <a:buFont typeface="Arial" panose="020B0604020202020204" pitchFamily="34" charset="0"/>
              <a:buChar char="•"/>
            </a:pPr>
            <a:r>
              <a:rPr lang="en-US" sz="2400" dirty="0"/>
              <a:t>Calling a method</a:t>
            </a:r>
          </a:p>
          <a:p>
            <a:pPr marL="285750" indent="-285750">
              <a:buFont typeface="Arial" panose="020B0604020202020204" pitchFamily="34" charset="0"/>
              <a:buChar char="•"/>
            </a:pPr>
            <a:r>
              <a:rPr lang="en-US" sz="2400" dirty="0"/>
              <a:t>Returning from a method</a:t>
            </a:r>
          </a:p>
          <a:p>
            <a:pPr marL="285750" indent="-285750">
              <a:buFont typeface="Arial" panose="020B0604020202020204" pitchFamily="34" charset="0"/>
              <a:buChar char="•"/>
            </a:pPr>
            <a:r>
              <a:rPr lang="en-US" sz="2400" dirty="0"/>
              <a:t>Printing out a value</a:t>
            </a:r>
          </a:p>
        </p:txBody>
      </p:sp>
      <p:sp>
        <p:nvSpPr>
          <p:cNvPr id="6" name="TextBox 5">
            <a:extLst>
              <a:ext uri="{FF2B5EF4-FFF2-40B4-BE49-F238E27FC236}">
                <a16:creationId xmlns:a16="http://schemas.microsoft.com/office/drawing/2014/main" id="{01185A83-081B-AB2B-6E3E-98D683FEEA7D}"/>
              </a:ext>
            </a:extLst>
          </p:cNvPr>
          <p:cNvSpPr txBox="1"/>
          <p:nvPr/>
        </p:nvSpPr>
        <p:spPr>
          <a:xfrm>
            <a:off x="7086600" y="1752600"/>
            <a:ext cx="4953000" cy="4401205"/>
          </a:xfrm>
          <a:prstGeom prst="rect">
            <a:avLst/>
          </a:prstGeom>
          <a:noFill/>
        </p:spPr>
        <p:txBody>
          <a:bodyPr wrap="square">
            <a:spAutoFit/>
          </a:bodyPr>
          <a:lstStyle/>
          <a:p>
            <a:r>
              <a:rPr lang="en-US" sz="2800" b="1" dirty="0">
                <a:solidFill>
                  <a:srgbClr val="7F0055"/>
                </a:solidFill>
                <a:effectLst/>
                <a:latin typeface="Consolas" panose="020B0609020204030204" pitchFamily="49" charset="0"/>
              </a:rPr>
              <a:t>int</a:t>
            </a:r>
            <a:r>
              <a:rPr lang="en-US" sz="2800" dirty="0">
                <a:solidFill>
                  <a:srgbClr val="000000"/>
                </a:solidFill>
                <a:effectLst/>
                <a:latin typeface="Consolas" panose="020B0609020204030204" pitchFamily="49" charset="0"/>
              </a:rPr>
              <a:t> </a:t>
            </a:r>
            <a:r>
              <a:rPr lang="en-US" sz="2800" dirty="0">
                <a:solidFill>
                  <a:srgbClr val="6A3E3E"/>
                </a:solidFill>
                <a:effectLst/>
                <a:latin typeface="Consolas" panose="020B0609020204030204" pitchFamily="49" charset="0"/>
              </a:rPr>
              <a:t>N</a:t>
            </a:r>
            <a:r>
              <a:rPr lang="en-US" sz="2800" dirty="0">
                <a:solidFill>
                  <a:srgbClr val="000000"/>
                </a:solidFill>
                <a:effectLst/>
                <a:latin typeface="Consolas" panose="020B0609020204030204" pitchFamily="49" charset="0"/>
              </a:rPr>
              <a:t> = 3;</a:t>
            </a:r>
          </a:p>
          <a:p>
            <a:r>
              <a:rPr lang="en-US" sz="2800" dirty="0">
                <a:solidFill>
                  <a:srgbClr val="000000"/>
                </a:solidFill>
                <a:effectLst/>
                <a:latin typeface="Consolas" panose="020B0609020204030204" pitchFamily="49" charset="0"/>
              </a:rPr>
              <a:t>a = a + 3 * 12</a:t>
            </a:r>
          </a:p>
          <a:p>
            <a:r>
              <a:rPr lang="en-US" sz="2800" b="1" dirty="0">
                <a:solidFill>
                  <a:srgbClr val="7F0055"/>
                </a:solidFill>
                <a:effectLst/>
                <a:latin typeface="Consolas" panose="020B0609020204030204" pitchFamily="49" charset="0"/>
              </a:rPr>
              <a:t>if</a:t>
            </a:r>
            <a:r>
              <a:rPr lang="en-US" sz="2800" dirty="0">
                <a:solidFill>
                  <a:srgbClr val="000000"/>
                </a:solidFill>
                <a:effectLst/>
                <a:latin typeface="Consolas" panose="020B0609020204030204" pitchFamily="49" charset="0"/>
              </a:rPr>
              <a:t>(n &gt;= </a:t>
            </a:r>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a:t>
            </a:r>
          </a:p>
          <a:p>
            <a:r>
              <a:rPr lang="en-US" sz="2800" dirty="0" err="1">
                <a:solidFill>
                  <a:srgbClr val="000000"/>
                </a:solidFill>
                <a:effectLst/>
                <a:latin typeface="Consolas" panose="020B0609020204030204" pitchFamily="49" charset="0"/>
              </a:rPr>
              <a:t>i</a:t>
            </a:r>
            <a:r>
              <a:rPr lang="en-US" sz="2800" dirty="0">
                <a:solidFill>
                  <a:srgbClr val="000000"/>
                </a:solidFill>
                <a:effectLst/>
                <a:latin typeface="Consolas" panose="020B0609020204030204" pitchFamily="49" charset="0"/>
              </a:rPr>
              <a:t> = </a:t>
            </a:r>
            <a:r>
              <a:rPr lang="en-US" sz="2800" dirty="0" err="1">
                <a:solidFill>
                  <a:srgbClr val="000000"/>
                </a:solidFill>
                <a:effectLst/>
                <a:latin typeface="Consolas" panose="020B0609020204030204" pitchFamily="49" charset="0"/>
              </a:rPr>
              <a:t>arr</a:t>
            </a:r>
            <a:r>
              <a:rPr lang="en-US" sz="2800" dirty="0">
                <a:solidFill>
                  <a:srgbClr val="000000"/>
                </a:solidFill>
                <a:effectLst/>
                <a:latin typeface="Consolas" panose="020B0609020204030204" pitchFamily="49" charset="0"/>
              </a:rPr>
              <a:t>[3]</a:t>
            </a:r>
          </a:p>
          <a:p>
            <a:r>
              <a:rPr lang="en-US" sz="2800" dirty="0">
                <a:solidFill>
                  <a:srgbClr val="000000"/>
                </a:solidFill>
                <a:effectLst/>
                <a:latin typeface="Consolas" panose="020B0609020204030204" pitchFamily="49" charset="0"/>
              </a:rPr>
              <a:t>e.print2Darray(array);</a:t>
            </a:r>
          </a:p>
          <a:p>
            <a:r>
              <a:rPr lang="en-US" sz="2800" dirty="0">
                <a:solidFill>
                  <a:srgbClr val="000000"/>
                </a:solidFill>
                <a:latin typeface="Consolas" panose="020B0609020204030204" pitchFamily="49" charset="0"/>
              </a:rPr>
              <a:t>return</a:t>
            </a:r>
            <a:endParaRPr lang="en-US" sz="2800" dirty="0">
              <a:solidFill>
                <a:srgbClr val="000000"/>
              </a:solidFill>
              <a:effectLst/>
              <a:latin typeface="Consolas" panose="020B0609020204030204" pitchFamily="49" charset="0"/>
            </a:endParaRPr>
          </a:p>
          <a:p>
            <a:r>
              <a:rPr lang="en-US" sz="2800" dirty="0" err="1">
                <a:solidFill>
                  <a:srgbClr val="000000"/>
                </a:solidFill>
                <a:effectLst/>
                <a:latin typeface="Consolas" panose="020B0609020204030204" pitchFamily="49" charset="0"/>
              </a:rPr>
              <a:t>System.out.println</a:t>
            </a:r>
            <a:r>
              <a:rPr lang="en-US" sz="2800" dirty="0">
                <a:solidFill>
                  <a:srgbClr val="000000"/>
                </a:solidFill>
                <a:effectLst/>
                <a:latin typeface="Consolas" panose="020B0609020204030204" pitchFamily="49" charset="0"/>
              </a:rPr>
              <a:t>(“Hi”)</a:t>
            </a: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a:p>
            <a:endParaRPr lang="en-US" sz="280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3026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043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533400" y="4876800"/>
            <a:ext cx="9411551" cy="461665"/>
          </a:xfrm>
          <a:prstGeom prst="rect">
            <a:avLst/>
          </a:prstGeom>
          <a:noFill/>
        </p:spPr>
        <p:txBody>
          <a:bodyPr wrap="none" rtlCol="0">
            <a:spAutoFit/>
          </a:bodyPr>
          <a:lstStyle/>
          <a:p>
            <a:r>
              <a:rPr lang="en-US" sz="2400" dirty="0"/>
              <a:t>The number of operations this algorithm executes varies </a:t>
            </a:r>
            <a:r>
              <a:rPr lang="en-US" sz="2400" dirty="0">
                <a:highlight>
                  <a:srgbClr val="00FF00"/>
                </a:highlight>
              </a:rPr>
              <a:t>because…</a:t>
            </a:r>
          </a:p>
        </p:txBody>
      </p:sp>
    </p:spTree>
    <p:extLst>
      <p:ext uri="{BB962C8B-B14F-4D97-AF65-F5344CB8AC3E}">
        <p14:creationId xmlns:p14="http://schemas.microsoft.com/office/powerpoint/2010/main" val="2625199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8173BED1-0CE7-03FB-9E02-4239571A4F0D}"/>
              </a:ext>
            </a:extLst>
          </p:cNvPr>
          <p:cNvSpPr txBox="1"/>
          <p:nvPr/>
        </p:nvSpPr>
        <p:spPr>
          <a:xfrm>
            <a:off x="234545" y="4549068"/>
            <a:ext cx="11968341" cy="584775"/>
          </a:xfrm>
          <a:prstGeom prst="rect">
            <a:avLst/>
          </a:prstGeom>
          <a:noFill/>
        </p:spPr>
        <p:txBody>
          <a:bodyPr wrap="none" rtlCol="0">
            <a:spAutoFit/>
          </a:bodyPr>
          <a:lstStyle/>
          <a:p>
            <a:r>
              <a:rPr lang="en-US" sz="2400" dirty="0"/>
              <a:t>The number of operations this algorithm executes varies </a:t>
            </a:r>
            <a:r>
              <a:rPr lang="en-US" sz="32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rPr>
              <a:t> will be at different locations</a:t>
            </a:r>
          </a:p>
        </p:txBody>
      </p:sp>
    </p:spTree>
    <p:extLst>
      <p:ext uri="{BB962C8B-B14F-4D97-AF65-F5344CB8AC3E}">
        <p14:creationId xmlns:p14="http://schemas.microsoft.com/office/powerpoint/2010/main" val="24847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B8E78F6-CA83-2C78-107F-C6B4F3A6E2A5}"/>
                  </a:ext>
                </a:extLst>
              </p14:cNvPr>
              <p14:cNvContentPartPr/>
              <p14:nvPr/>
            </p14:nvContentPartPr>
            <p14:xfrm>
              <a:off x="2971466" y="1158853"/>
              <a:ext cx="3232440" cy="50400"/>
            </p14:xfrm>
          </p:contentPart>
        </mc:Choice>
        <mc:Fallback xmlns="">
          <p:pic>
            <p:nvPicPr>
              <p:cNvPr id="8" name="Ink 7">
                <a:extLst>
                  <a:ext uri="{FF2B5EF4-FFF2-40B4-BE49-F238E27FC236}">
                    <a16:creationId xmlns:a16="http://schemas.microsoft.com/office/drawing/2014/main" id="{2B8E78F6-CA83-2C78-107F-C6B4F3A6E2A5}"/>
                  </a:ext>
                </a:extLst>
              </p:cNvPr>
              <p:cNvPicPr/>
              <p:nvPr/>
            </p:nvPicPr>
            <p:blipFill>
              <a:blip r:embed="rId4"/>
              <a:stretch>
                <a:fillRect/>
              </a:stretch>
            </p:blipFill>
            <p:spPr>
              <a:xfrm>
                <a:off x="2881466" y="978853"/>
                <a:ext cx="3412080" cy="410040"/>
              </a:xfrm>
              <a:prstGeom prst="rect">
                <a:avLst/>
              </a:prstGeom>
            </p:spPr>
          </p:pic>
        </mc:Fallback>
      </mc:AlternateContent>
      <p:sp>
        <p:nvSpPr>
          <p:cNvPr id="11" name="TextBox 10">
            <a:extLst>
              <a:ext uri="{FF2B5EF4-FFF2-40B4-BE49-F238E27FC236}">
                <a16:creationId xmlns:a16="http://schemas.microsoft.com/office/drawing/2014/main" id="{7A682273-9C79-05D7-18F4-27A5813DD8B8}"/>
              </a:ext>
            </a:extLst>
          </p:cNvPr>
          <p:cNvSpPr txBox="1"/>
          <p:nvPr/>
        </p:nvSpPr>
        <p:spPr>
          <a:xfrm>
            <a:off x="214975" y="4849765"/>
            <a:ext cx="11731097" cy="400110"/>
          </a:xfrm>
          <a:prstGeom prst="rect">
            <a:avLst/>
          </a:prstGeom>
          <a:noFill/>
        </p:spPr>
        <p:txBody>
          <a:bodyPr wrap="none" rtlCol="0">
            <a:spAutoFit/>
          </a:bodyPr>
          <a:lstStyle/>
          <a:p>
            <a:r>
              <a:rPr lang="en-US" sz="2000" dirty="0"/>
              <a:t>This is a </a:t>
            </a:r>
            <a:r>
              <a:rPr lang="en-US" sz="2000" b="1" dirty="0"/>
              <a:t>primitive operation</a:t>
            </a:r>
            <a:r>
              <a:rPr lang="en-US" sz="2000" dirty="0"/>
              <a:t>, lets count how many times this operation is executed given some input </a:t>
            </a:r>
          </a:p>
        </p:txBody>
      </p:sp>
    </p:spTree>
    <p:extLst>
      <p:ext uri="{BB962C8B-B14F-4D97-AF65-F5344CB8AC3E}">
        <p14:creationId xmlns:p14="http://schemas.microsoft.com/office/powerpoint/2010/main" val="3857708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4681198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Tree>
    <p:extLst>
      <p:ext uri="{BB962C8B-B14F-4D97-AF65-F5344CB8AC3E}">
        <p14:creationId xmlns:p14="http://schemas.microsoft.com/office/powerpoint/2010/main" val="1281706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462643" y="5696862"/>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9846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Tree>
    <p:extLst>
      <p:ext uri="{BB962C8B-B14F-4D97-AF65-F5344CB8AC3E}">
        <p14:creationId xmlns:p14="http://schemas.microsoft.com/office/powerpoint/2010/main" val="820996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30567780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12954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668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02988998"/>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1336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970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3128185062"/>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955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846575065"/>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8" name="Arrow: Down 7">
            <a:extLst>
              <a:ext uri="{FF2B5EF4-FFF2-40B4-BE49-F238E27FC236}">
                <a16:creationId xmlns:a16="http://schemas.microsoft.com/office/drawing/2014/main" id="{9D14C3E4-1A5A-D00B-7D96-F36144AC3D2F}"/>
              </a:ext>
            </a:extLst>
          </p:cNvPr>
          <p:cNvSpPr/>
          <p:nvPr/>
        </p:nvSpPr>
        <p:spPr>
          <a:xfrm rot="10800000">
            <a:off x="2971800" y="5722573"/>
            <a:ext cx="457200" cy="627841"/>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507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34</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5</a:t>
            </a:r>
          </a:p>
        </p:txBody>
      </p:sp>
      <p:sp>
        <p:nvSpPr>
          <p:cNvPr id="10" name="Right Brace 9">
            <a:extLst>
              <a:ext uri="{FF2B5EF4-FFF2-40B4-BE49-F238E27FC236}">
                <a16:creationId xmlns:a16="http://schemas.microsoft.com/office/drawing/2014/main" id="{4E670AAB-CA4F-D07A-FA0D-D854C1F633DF}"/>
              </a:ext>
            </a:extLst>
          </p:cNvPr>
          <p:cNvSpPr/>
          <p:nvPr/>
        </p:nvSpPr>
        <p:spPr>
          <a:xfrm rot="5400000">
            <a:off x="1750060" y="4147183"/>
            <a:ext cx="386080" cy="3429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1" name="TextBox 10">
            <a:extLst>
              <a:ext uri="{FF2B5EF4-FFF2-40B4-BE49-F238E27FC236}">
                <a16:creationId xmlns:a16="http://schemas.microsoft.com/office/drawing/2014/main" id="{EC724CA0-3D27-F40D-BC51-1C37AD5B6074}"/>
              </a:ext>
            </a:extLst>
          </p:cNvPr>
          <p:cNvSpPr txBox="1"/>
          <p:nvPr/>
        </p:nvSpPr>
        <p:spPr>
          <a:xfrm>
            <a:off x="1270907" y="6041116"/>
            <a:ext cx="5378395" cy="369332"/>
          </a:xfrm>
          <a:prstGeom prst="rect">
            <a:avLst/>
          </a:prstGeom>
          <a:noFill/>
        </p:spPr>
        <p:txBody>
          <a:bodyPr wrap="none" rtlCol="0">
            <a:spAutoFit/>
          </a:bodyPr>
          <a:lstStyle/>
          <a:p>
            <a:r>
              <a:rPr lang="en-US" b="1" dirty="0"/>
              <a:t>4 operations (5 operations including the return)</a:t>
            </a:r>
          </a:p>
        </p:txBody>
      </p:sp>
    </p:spTree>
    <p:extLst>
      <p:ext uri="{BB962C8B-B14F-4D97-AF65-F5344CB8AC3E}">
        <p14:creationId xmlns:p14="http://schemas.microsoft.com/office/powerpoint/2010/main" val="2063977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35</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extLst>
              <p:ext uri="{D42A27DB-BD31-4B8C-83A1-F6EECF244321}">
                <p14:modId xmlns:p14="http://schemas.microsoft.com/office/powerpoint/2010/main" val="1129545683"/>
              </p:ext>
            </p:extLst>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475084"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44929" y="5842157"/>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3636117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36</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4</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2856" cy="400110"/>
          </a:xfrm>
          <a:prstGeom prst="rect">
            <a:avLst/>
          </a:prstGeom>
          <a:noFill/>
        </p:spPr>
        <p:txBody>
          <a:bodyPr wrap="none" rtlCol="0">
            <a:spAutoFit/>
          </a:bodyPr>
          <a:lstStyle/>
          <a:p>
            <a:r>
              <a:rPr lang="en-US" sz="2000" dirty="0"/>
              <a:t>What is the </a:t>
            </a:r>
            <a:r>
              <a:rPr lang="en-US" sz="2000" b="1" dirty="0"/>
              <a:t>best-case scenario </a:t>
            </a:r>
            <a:r>
              <a:rPr lang="en-US" sz="2000" dirty="0"/>
              <a:t>for this algorithm (when would this have the shortest running time) ?</a:t>
            </a:r>
          </a:p>
        </p:txBody>
      </p:sp>
    </p:spTree>
    <p:extLst>
      <p:ext uri="{BB962C8B-B14F-4D97-AF65-F5344CB8AC3E}">
        <p14:creationId xmlns:p14="http://schemas.microsoft.com/office/powerpoint/2010/main" val="681478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37</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106393"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S</a:t>
            </a:r>
            <a:r>
              <a:rPr lang="en-US" sz="2400" dirty="0">
                <a:latin typeface="Courier New" panose="02070309020205020404" pitchFamily="49" charset="0"/>
                <a:cs typeface="Courier New" panose="02070309020205020404" pitchFamily="49" charset="0"/>
              </a:rPr>
              <a:t> = ?</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3382084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38</a:t>
            </a:fld>
            <a:endParaRPr lang="en-US" dirty="0"/>
          </a:p>
        </p:txBody>
      </p:sp>
      <p:sp>
        <p:nvSpPr>
          <p:cNvPr id="2" name="TextBox 1">
            <a:extLst>
              <a:ext uri="{FF2B5EF4-FFF2-40B4-BE49-F238E27FC236}">
                <a16:creationId xmlns:a16="http://schemas.microsoft.com/office/drawing/2014/main" id="{BE9E796F-B431-CC1E-EC03-27F915144608}"/>
              </a:ext>
            </a:extLst>
          </p:cNvPr>
          <p:cNvSpPr txBox="1"/>
          <p:nvPr/>
        </p:nvSpPr>
        <p:spPr>
          <a:xfrm>
            <a:off x="1295400" y="228600"/>
            <a:ext cx="9360255" cy="3416320"/>
          </a:xfrm>
          <a:prstGeom prst="rect">
            <a:avLst/>
          </a:prstGeom>
          <a:noFill/>
          <a:ln w="38100">
            <a:solidFill>
              <a:schemeClr val="tx1"/>
            </a:solid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TextBox 6">
            <a:extLst>
              <a:ext uri="{FF2B5EF4-FFF2-40B4-BE49-F238E27FC236}">
                <a16:creationId xmlns:a16="http://schemas.microsoft.com/office/drawing/2014/main" id="{C34EFD48-82D8-130C-3341-98A4D3BCD6F0}"/>
              </a:ext>
            </a:extLst>
          </p:cNvPr>
          <p:cNvSpPr txBox="1"/>
          <p:nvPr/>
        </p:nvSpPr>
        <p:spPr>
          <a:xfrm>
            <a:off x="457200" y="3810000"/>
            <a:ext cx="10519226" cy="584775"/>
          </a:xfrm>
          <a:prstGeom prst="rect">
            <a:avLst/>
          </a:prstGeom>
          <a:noFill/>
        </p:spPr>
        <p:txBody>
          <a:bodyPr wrap="none" rtlCol="0">
            <a:spAutoFit/>
          </a:bodyPr>
          <a:lstStyle/>
          <a:p>
            <a:r>
              <a:rPr lang="en-US" sz="2400" dirty="0"/>
              <a:t>This algorithm finds the location (index) of an integer </a:t>
            </a:r>
            <a:r>
              <a:rPr lang="en-US" sz="3200" b="1" dirty="0">
                <a:latin typeface="Courier New" panose="02070309020205020404" pitchFamily="49" charset="0"/>
                <a:cs typeface="Courier New" panose="02070309020205020404" pitchFamily="49" charset="0"/>
              </a:rPr>
              <a:t>S</a:t>
            </a:r>
            <a:r>
              <a:rPr lang="en-US" sz="2400" dirty="0"/>
              <a:t> in an array of size </a:t>
            </a:r>
            <a:r>
              <a:rPr lang="en-US" sz="3200" b="1" dirty="0">
                <a:latin typeface="Courier New" panose="02070309020205020404" pitchFamily="49" charset="0"/>
                <a:cs typeface="Courier New" panose="02070309020205020404" pitchFamily="49" charset="0"/>
              </a:rPr>
              <a:t>N</a:t>
            </a:r>
            <a:endParaRPr lang="en-US" sz="2400" b="1" dirty="0">
              <a:latin typeface="Courier New" panose="02070309020205020404" pitchFamily="49" charset="0"/>
              <a:cs typeface="Courier New" panose="02070309020205020404" pitchFamily="49" charset="0"/>
            </a:endParaRPr>
          </a:p>
        </p:txBody>
      </p:sp>
      <p:graphicFrame>
        <p:nvGraphicFramePr>
          <p:cNvPr id="6" name="Table 8">
            <a:extLst>
              <a:ext uri="{FF2B5EF4-FFF2-40B4-BE49-F238E27FC236}">
                <a16:creationId xmlns:a16="http://schemas.microsoft.com/office/drawing/2014/main" id="{601BC454-D23F-D7A3-94EC-797D188B2C52}"/>
              </a:ext>
            </a:extLst>
          </p:cNvPr>
          <p:cNvGraphicFramePr>
            <a:graphicFrameLocks noGrp="1"/>
          </p:cNvGraphicFramePr>
          <p:nvPr/>
        </p:nvGraphicFramePr>
        <p:xfrm>
          <a:off x="228600" y="4986134"/>
          <a:ext cx="8534400" cy="584775"/>
        </p:xfrm>
        <a:graphic>
          <a:graphicData uri="http://schemas.openxmlformats.org/drawingml/2006/table">
            <a:tbl>
              <a:tblPr firstRow="1" bandRow="1">
                <a:tableStyleId>{5C22544A-7EE6-4342-B048-85BDC9FD1C3A}</a:tableStyleId>
              </a:tblPr>
              <a:tblGrid>
                <a:gridCol w="853440">
                  <a:extLst>
                    <a:ext uri="{9D8B030D-6E8A-4147-A177-3AD203B41FA5}">
                      <a16:colId xmlns:a16="http://schemas.microsoft.com/office/drawing/2014/main" val="3300387900"/>
                    </a:ext>
                  </a:extLst>
                </a:gridCol>
                <a:gridCol w="853440">
                  <a:extLst>
                    <a:ext uri="{9D8B030D-6E8A-4147-A177-3AD203B41FA5}">
                      <a16:colId xmlns:a16="http://schemas.microsoft.com/office/drawing/2014/main" val="639842514"/>
                    </a:ext>
                  </a:extLst>
                </a:gridCol>
                <a:gridCol w="853440">
                  <a:extLst>
                    <a:ext uri="{9D8B030D-6E8A-4147-A177-3AD203B41FA5}">
                      <a16:colId xmlns:a16="http://schemas.microsoft.com/office/drawing/2014/main" val="1344638926"/>
                    </a:ext>
                  </a:extLst>
                </a:gridCol>
                <a:gridCol w="853440">
                  <a:extLst>
                    <a:ext uri="{9D8B030D-6E8A-4147-A177-3AD203B41FA5}">
                      <a16:colId xmlns:a16="http://schemas.microsoft.com/office/drawing/2014/main" val="3216507634"/>
                    </a:ext>
                  </a:extLst>
                </a:gridCol>
                <a:gridCol w="853440">
                  <a:extLst>
                    <a:ext uri="{9D8B030D-6E8A-4147-A177-3AD203B41FA5}">
                      <a16:colId xmlns:a16="http://schemas.microsoft.com/office/drawing/2014/main" val="103006933"/>
                    </a:ext>
                  </a:extLst>
                </a:gridCol>
                <a:gridCol w="853440">
                  <a:extLst>
                    <a:ext uri="{9D8B030D-6E8A-4147-A177-3AD203B41FA5}">
                      <a16:colId xmlns:a16="http://schemas.microsoft.com/office/drawing/2014/main" val="2191737638"/>
                    </a:ext>
                  </a:extLst>
                </a:gridCol>
                <a:gridCol w="853440">
                  <a:extLst>
                    <a:ext uri="{9D8B030D-6E8A-4147-A177-3AD203B41FA5}">
                      <a16:colId xmlns:a16="http://schemas.microsoft.com/office/drawing/2014/main" val="490616947"/>
                    </a:ext>
                  </a:extLst>
                </a:gridCol>
                <a:gridCol w="853440">
                  <a:extLst>
                    <a:ext uri="{9D8B030D-6E8A-4147-A177-3AD203B41FA5}">
                      <a16:colId xmlns:a16="http://schemas.microsoft.com/office/drawing/2014/main" val="2585821218"/>
                    </a:ext>
                  </a:extLst>
                </a:gridCol>
                <a:gridCol w="853440">
                  <a:extLst>
                    <a:ext uri="{9D8B030D-6E8A-4147-A177-3AD203B41FA5}">
                      <a16:colId xmlns:a16="http://schemas.microsoft.com/office/drawing/2014/main" val="3396455101"/>
                    </a:ext>
                  </a:extLst>
                </a:gridCol>
                <a:gridCol w="853440">
                  <a:extLst>
                    <a:ext uri="{9D8B030D-6E8A-4147-A177-3AD203B41FA5}">
                      <a16:colId xmlns:a16="http://schemas.microsoft.com/office/drawing/2014/main" val="1647307247"/>
                    </a:ext>
                  </a:extLst>
                </a:gridCol>
              </a:tblGrid>
              <a:tr h="584775">
                <a:tc>
                  <a:txBody>
                    <a:bodyPr/>
                    <a:lstStyle/>
                    <a:p>
                      <a:pPr algn="ctr"/>
                      <a:r>
                        <a:rPr lang="en-US" sz="32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1474555"/>
                  </a:ext>
                </a:extLst>
              </a:tr>
            </a:tbl>
          </a:graphicData>
        </a:graphic>
      </p:graphicFrame>
      <p:sp>
        <p:nvSpPr>
          <p:cNvPr id="9" name="TextBox 8">
            <a:extLst>
              <a:ext uri="{FF2B5EF4-FFF2-40B4-BE49-F238E27FC236}">
                <a16:creationId xmlns:a16="http://schemas.microsoft.com/office/drawing/2014/main" id="{03E77087-CE45-ACB5-8757-1CD470092786}"/>
              </a:ext>
            </a:extLst>
          </p:cNvPr>
          <p:cNvSpPr txBox="1"/>
          <p:nvPr/>
        </p:nvSpPr>
        <p:spPr>
          <a:xfrm>
            <a:off x="228600" y="4383869"/>
            <a:ext cx="1292341" cy="461665"/>
          </a:xfrm>
          <a:prstGeom prst="rect">
            <a:avLst/>
          </a:prstGeom>
          <a:noFill/>
        </p:spPr>
        <p:txBody>
          <a:bodyPr wrap="none" rtlCol="0">
            <a:spAutoFit/>
          </a:bodyPr>
          <a:lstStyle/>
          <a:p>
            <a:r>
              <a:rPr lang="en-US" sz="2400" b="1" dirty="0">
                <a:highlight>
                  <a:srgbClr val="00FF00"/>
                </a:highlight>
                <a:latin typeface="Courier New" panose="02070309020205020404" pitchFamily="49" charset="0"/>
                <a:cs typeface="Courier New" panose="02070309020205020404" pitchFamily="49" charset="0"/>
              </a:rPr>
              <a:t>S</a:t>
            </a:r>
            <a:r>
              <a:rPr lang="en-US" sz="2400" dirty="0">
                <a:highlight>
                  <a:srgbClr val="00FF00"/>
                </a:highlight>
                <a:latin typeface="Courier New" panose="02070309020205020404" pitchFamily="49" charset="0"/>
                <a:cs typeface="Courier New" panose="02070309020205020404" pitchFamily="49" charset="0"/>
              </a:rPr>
              <a:t> = 1	1</a:t>
            </a:r>
          </a:p>
        </p:txBody>
      </p:sp>
      <p:sp>
        <p:nvSpPr>
          <p:cNvPr id="8" name="TextBox 7">
            <a:extLst>
              <a:ext uri="{FF2B5EF4-FFF2-40B4-BE49-F238E27FC236}">
                <a16:creationId xmlns:a16="http://schemas.microsoft.com/office/drawing/2014/main" id="{F7DC70BC-C5CC-5ED2-0A0F-53E0A9D72D0E}"/>
              </a:ext>
            </a:extLst>
          </p:cNvPr>
          <p:cNvSpPr txBox="1"/>
          <p:nvPr/>
        </p:nvSpPr>
        <p:spPr>
          <a:xfrm>
            <a:off x="228600" y="5621559"/>
            <a:ext cx="11604459" cy="400110"/>
          </a:xfrm>
          <a:prstGeom prst="rect">
            <a:avLst/>
          </a:prstGeom>
          <a:noFill/>
        </p:spPr>
        <p:txBody>
          <a:bodyPr wrap="none" rtlCol="0">
            <a:spAutoFit/>
          </a:bodyPr>
          <a:lstStyle/>
          <a:p>
            <a:r>
              <a:rPr lang="en-US" sz="2000" dirty="0"/>
              <a:t>What is the </a:t>
            </a:r>
            <a:r>
              <a:rPr lang="en-US" sz="2000" b="1" dirty="0"/>
              <a:t>worst-case scenario </a:t>
            </a:r>
            <a:r>
              <a:rPr lang="en-US" sz="2000" dirty="0"/>
              <a:t>for this algorithm (when would this have the longest running time) ?</a:t>
            </a:r>
          </a:p>
        </p:txBody>
      </p:sp>
    </p:spTree>
    <p:extLst>
      <p:ext uri="{BB962C8B-B14F-4D97-AF65-F5344CB8AC3E}">
        <p14:creationId xmlns:p14="http://schemas.microsoft.com/office/powerpoint/2010/main" val="921317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39</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Tree>
    <p:extLst>
      <p:ext uri="{BB962C8B-B14F-4D97-AF65-F5344CB8AC3E}">
        <p14:creationId xmlns:p14="http://schemas.microsoft.com/office/powerpoint/2010/main" val="612598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Tree>
    <p:extLst>
      <p:ext uri="{BB962C8B-B14F-4D97-AF65-F5344CB8AC3E}">
        <p14:creationId xmlns:p14="http://schemas.microsoft.com/office/powerpoint/2010/main" val="780174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40</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spTree>
    <p:extLst>
      <p:ext uri="{BB962C8B-B14F-4D97-AF65-F5344CB8AC3E}">
        <p14:creationId xmlns:p14="http://schemas.microsoft.com/office/powerpoint/2010/main" val="1435404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41</a:t>
            </a:fld>
            <a:endParaRPr lang="en-US" dirty="0"/>
          </a:p>
        </p:txBody>
      </p:sp>
      <p:sp>
        <p:nvSpPr>
          <p:cNvPr id="10" name="Rectangle 9">
            <a:extLst>
              <a:ext uri="{FF2B5EF4-FFF2-40B4-BE49-F238E27FC236}">
                <a16:creationId xmlns:a16="http://schemas.microsoft.com/office/drawing/2014/main" id="{A8FC40A1-96D9-FF86-8DF0-EA67E0275EEC}"/>
              </a:ext>
            </a:extLst>
          </p:cNvPr>
          <p:cNvSpPr/>
          <p:nvPr/>
        </p:nvSpPr>
        <p:spPr>
          <a:xfrm>
            <a:off x="1828800" y="1828800"/>
            <a:ext cx="304800"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C24F6C-B66F-007B-F07B-AC0EE40DC27B}"/>
              </a:ext>
            </a:extLst>
          </p:cNvPr>
          <p:cNvSpPr/>
          <p:nvPr/>
        </p:nvSpPr>
        <p:spPr>
          <a:xfrm>
            <a:off x="2667000" y="2819399"/>
            <a:ext cx="280307" cy="1983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B2C8CF3-F992-D4BA-F872-E0217FD0BAC3}"/>
              </a:ext>
            </a:extLst>
          </p:cNvPr>
          <p:cNvSpPr/>
          <p:nvPr/>
        </p:nvSpPr>
        <p:spPr>
          <a:xfrm>
            <a:off x="3480707" y="2133599"/>
            <a:ext cx="325210" cy="2664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B969912-D32A-B688-169C-2DF512B97C23}"/>
              </a:ext>
            </a:extLst>
          </p:cNvPr>
          <p:cNvSpPr/>
          <p:nvPr/>
        </p:nvSpPr>
        <p:spPr>
          <a:xfrm>
            <a:off x="4318907" y="3733800"/>
            <a:ext cx="280307" cy="1066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260625-4461-B434-6EB2-BEC8B06A6927}"/>
              </a:ext>
            </a:extLst>
          </p:cNvPr>
          <p:cNvSpPr/>
          <p:nvPr/>
        </p:nvSpPr>
        <p:spPr>
          <a:xfrm>
            <a:off x="5136697" y="1371600"/>
            <a:ext cx="325210" cy="34181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06B5562-4FEE-A354-5928-4F46209CC6FA}"/>
              </a:ext>
            </a:extLst>
          </p:cNvPr>
          <p:cNvSpPr/>
          <p:nvPr/>
        </p:nvSpPr>
        <p:spPr>
          <a:xfrm>
            <a:off x="5974897" y="2514600"/>
            <a:ext cx="325210" cy="2277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F279BB-D5AD-160E-F909-1D663A6382EC}"/>
              </a:ext>
            </a:extLst>
          </p:cNvPr>
          <p:cNvSpPr/>
          <p:nvPr/>
        </p:nvSpPr>
        <p:spPr>
          <a:xfrm>
            <a:off x="6934200" y="914400"/>
            <a:ext cx="325210" cy="38807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A402-E27D-9F3D-089B-2249B0AEED7F}"/>
              </a:ext>
            </a:extLst>
          </p:cNvPr>
          <p:cNvSpPr/>
          <p:nvPr/>
        </p:nvSpPr>
        <p:spPr>
          <a:xfrm>
            <a:off x="7772400" y="3276599"/>
            <a:ext cx="280307" cy="1521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6D0AEC2-F532-2F20-A34B-4014B10199D2}"/>
              </a:ext>
            </a:extLst>
          </p:cNvPr>
          <p:cNvCxnSpPr/>
          <p:nvPr/>
        </p:nvCxnSpPr>
        <p:spPr>
          <a:xfrm>
            <a:off x="1371600" y="533400"/>
            <a:ext cx="0" cy="5257800"/>
          </a:xfrm>
          <a:prstGeom prst="line">
            <a:avLst/>
          </a:prstGeom>
          <a:ln w="762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1AC0EDA-B159-3A8C-7DCB-D6D1A9E1B919}"/>
              </a:ext>
            </a:extLst>
          </p:cNvPr>
          <p:cNvCxnSpPr>
            <a:cxnSpLocks/>
          </p:cNvCxnSpPr>
          <p:nvPr/>
        </p:nvCxnSpPr>
        <p:spPr>
          <a:xfrm flipH="1">
            <a:off x="533400" y="4797878"/>
            <a:ext cx="8458200" cy="0"/>
          </a:xfrm>
          <a:prstGeom prst="line">
            <a:avLst/>
          </a:prstGeom>
          <a:ln w="76200"/>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E44B0A2-732C-82EB-F30C-15B83AC6A666}"/>
              </a:ext>
            </a:extLst>
          </p:cNvPr>
          <p:cNvSpPr txBox="1"/>
          <p:nvPr/>
        </p:nvSpPr>
        <p:spPr>
          <a:xfrm rot="16200000">
            <a:off x="-414908" y="1993128"/>
            <a:ext cx="2233304" cy="461665"/>
          </a:xfrm>
          <a:prstGeom prst="rect">
            <a:avLst/>
          </a:prstGeom>
          <a:noFill/>
        </p:spPr>
        <p:txBody>
          <a:bodyPr wrap="none" rtlCol="0">
            <a:spAutoFit/>
          </a:bodyPr>
          <a:lstStyle/>
          <a:p>
            <a:r>
              <a:rPr lang="en-US" sz="2400" b="1" dirty="0"/>
              <a:t>Running Time</a:t>
            </a:r>
          </a:p>
        </p:txBody>
      </p:sp>
      <p:sp>
        <p:nvSpPr>
          <p:cNvPr id="28" name="TextBox 27">
            <a:extLst>
              <a:ext uri="{FF2B5EF4-FFF2-40B4-BE49-F238E27FC236}">
                <a16:creationId xmlns:a16="http://schemas.microsoft.com/office/drawing/2014/main" id="{AD6D7612-DE6B-B685-ADBC-AA7A662F84A8}"/>
              </a:ext>
            </a:extLst>
          </p:cNvPr>
          <p:cNvSpPr txBox="1"/>
          <p:nvPr/>
        </p:nvSpPr>
        <p:spPr>
          <a:xfrm>
            <a:off x="3685437" y="5057504"/>
            <a:ext cx="2622834" cy="523220"/>
          </a:xfrm>
          <a:prstGeom prst="rect">
            <a:avLst/>
          </a:prstGeom>
          <a:noFill/>
        </p:spPr>
        <p:txBody>
          <a:bodyPr wrap="none" rtlCol="0">
            <a:spAutoFit/>
          </a:bodyPr>
          <a:lstStyle/>
          <a:p>
            <a:r>
              <a:rPr lang="en-US" sz="2800" b="1" dirty="0"/>
              <a:t>Input Instance</a:t>
            </a:r>
          </a:p>
        </p:txBody>
      </p:sp>
      <p:sp>
        <p:nvSpPr>
          <p:cNvPr id="2" name="TextBox 1">
            <a:extLst>
              <a:ext uri="{FF2B5EF4-FFF2-40B4-BE49-F238E27FC236}">
                <a16:creationId xmlns:a16="http://schemas.microsoft.com/office/drawing/2014/main" id="{AFAC9F6D-AAE9-F6E0-A067-83ACA5468FB8}"/>
              </a:ext>
            </a:extLst>
          </p:cNvPr>
          <p:cNvSpPr txBox="1"/>
          <p:nvPr/>
        </p:nvSpPr>
        <p:spPr>
          <a:xfrm>
            <a:off x="9368516" y="1059452"/>
            <a:ext cx="2053908" cy="2246769"/>
          </a:xfrm>
          <a:prstGeom prst="rect">
            <a:avLst/>
          </a:prstGeom>
          <a:noFill/>
        </p:spPr>
        <p:txBody>
          <a:bodyPr wrap="square" rtlCol="0">
            <a:spAutoFit/>
          </a:bodyPr>
          <a:lstStyle/>
          <a:p>
            <a:r>
              <a:rPr lang="en-US" sz="2800" dirty="0">
                <a:solidFill>
                  <a:schemeClr val="accent3"/>
                </a:solidFill>
              </a:rPr>
              <a:t>Best Case Scenario</a:t>
            </a:r>
          </a:p>
          <a:p>
            <a:endParaRPr lang="en-US" sz="2800" dirty="0"/>
          </a:p>
          <a:p>
            <a:r>
              <a:rPr lang="en-US" sz="2800" dirty="0">
                <a:solidFill>
                  <a:schemeClr val="accent2"/>
                </a:solidFill>
              </a:rPr>
              <a:t>Worst Case scenario</a:t>
            </a:r>
          </a:p>
        </p:txBody>
      </p:sp>
      <p:cxnSp>
        <p:nvCxnSpPr>
          <p:cNvPr id="7" name="Straight Connector 6">
            <a:extLst>
              <a:ext uri="{FF2B5EF4-FFF2-40B4-BE49-F238E27FC236}">
                <a16:creationId xmlns:a16="http://schemas.microsoft.com/office/drawing/2014/main" id="{45D19D0D-50F2-3B8D-22BE-67AE317F2626}"/>
              </a:ext>
            </a:extLst>
          </p:cNvPr>
          <p:cNvCxnSpPr>
            <a:cxnSpLocks/>
          </p:cNvCxnSpPr>
          <p:nvPr/>
        </p:nvCxnSpPr>
        <p:spPr>
          <a:xfrm>
            <a:off x="1447800" y="2514600"/>
            <a:ext cx="7543800" cy="0"/>
          </a:xfrm>
          <a:prstGeom prst="line">
            <a:avLst/>
          </a:prstGeom>
          <a:ln w="57150">
            <a:solidFill>
              <a:srgbClr val="FB75FB"/>
            </a:solidFill>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CB1BB6-BBAE-0AC0-FDF2-01E3E9F7BB61}"/>
              </a:ext>
            </a:extLst>
          </p:cNvPr>
          <p:cNvSpPr txBox="1"/>
          <p:nvPr/>
        </p:nvSpPr>
        <p:spPr>
          <a:xfrm>
            <a:off x="9399425" y="3626304"/>
            <a:ext cx="1524776" cy="523220"/>
          </a:xfrm>
          <a:prstGeom prst="rect">
            <a:avLst/>
          </a:prstGeom>
          <a:noFill/>
        </p:spPr>
        <p:txBody>
          <a:bodyPr wrap="none" rtlCol="0">
            <a:spAutoFit/>
          </a:bodyPr>
          <a:lstStyle/>
          <a:p>
            <a:r>
              <a:rPr lang="en-US" sz="2800" dirty="0">
                <a:solidFill>
                  <a:srgbClr val="FB75FB"/>
                </a:solidFill>
              </a:rPr>
              <a:t>Average</a:t>
            </a:r>
          </a:p>
        </p:txBody>
      </p:sp>
    </p:spTree>
    <p:extLst>
      <p:ext uri="{BB962C8B-B14F-4D97-AF65-F5344CB8AC3E}">
        <p14:creationId xmlns:p14="http://schemas.microsoft.com/office/powerpoint/2010/main" val="295320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42</a:t>
            </a:fld>
            <a:endParaRPr lang="en-US" dirty="0"/>
          </a:p>
        </p:txBody>
      </p:sp>
      <p:pic>
        <p:nvPicPr>
          <p:cNvPr id="21" name="Picture 20">
            <a:extLst>
              <a:ext uri="{FF2B5EF4-FFF2-40B4-BE49-F238E27FC236}">
                <a16:creationId xmlns:a16="http://schemas.microsoft.com/office/drawing/2014/main" id="{A926A65A-4AB4-6D3B-1E1B-EF7275492A63}"/>
              </a:ext>
            </a:extLst>
          </p:cNvPr>
          <p:cNvPicPr>
            <a:picLocks noChangeAspect="1"/>
          </p:cNvPicPr>
          <p:nvPr/>
        </p:nvPicPr>
        <p:blipFill>
          <a:blip r:embed="rId3"/>
          <a:stretch>
            <a:fillRect/>
          </a:stretch>
        </p:blipFill>
        <p:spPr>
          <a:xfrm>
            <a:off x="2133600" y="152400"/>
            <a:ext cx="7712529" cy="3886200"/>
          </a:xfrm>
          <a:prstGeom prst="rect">
            <a:avLst/>
          </a:prstGeom>
          <a:ln w="38100">
            <a:solidFill>
              <a:schemeClr val="tx1"/>
            </a:solidFill>
          </a:ln>
        </p:spPr>
      </p:pic>
      <p:sp>
        <p:nvSpPr>
          <p:cNvPr id="23" name="TextBox 22">
            <a:extLst>
              <a:ext uri="{FF2B5EF4-FFF2-40B4-BE49-F238E27FC236}">
                <a16:creationId xmlns:a16="http://schemas.microsoft.com/office/drawing/2014/main" id="{C4BA1D2C-BABA-E036-1241-5FFF45DF8010}"/>
              </a:ext>
            </a:extLst>
          </p:cNvPr>
          <p:cNvSpPr txBox="1"/>
          <p:nvPr/>
        </p:nvSpPr>
        <p:spPr>
          <a:xfrm>
            <a:off x="685800" y="4648200"/>
            <a:ext cx="9525000" cy="830997"/>
          </a:xfrm>
          <a:prstGeom prst="rect">
            <a:avLst/>
          </a:prstGeom>
          <a:noFill/>
        </p:spPr>
        <p:txBody>
          <a:bodyPr wrap="square" rtlCol="0">
            <a:spAutoFit/>
          </a:bodyPr>
          <a:lstStyle/>
          <a:p>
            <a:r>
              <a:rPr lang="en-US" sz="2400" dirty="0"/>
              <a:t>In computer science (and this class in particular), we will be focusing on stating running time in terms of </a:t>
            </a:r>
            <a:r>
              <a:rPr lang="en-US" sz="2400" b="1" dirty="0"/>
              <a:t>worst-case scenario</a:t>
            </a:r>
          </a:p>
        </p:txBody>
      </p:sp>
    </p:spTree>
    <p:extLst>
      <p:ext uri="{BB962C8B-B14F-4D97-AF65-F5344CB8AC3E}">
        <p14:creationId xmlns:p14="http://schemas.microsoft.com/office/powerpoint/2010/main" val="8627741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6" name="TextBox 5">
            <a:extLst>
              <a:ext uri="{FF2B5EF4-FFF2-40B4-BE49-F238E27FC236}">
                <a16:creationId xmlns:a16="http://schemas.microsoft.com/office/drawing/2014/main" id="{8D971200-69ED-3BEA-28E1-22C5F317E76B}"/>
              </a:ext>
            </a:extLst>
          </p:cNvPr>
          <p:cNvSpPr txBox="1"/>
          <p:nvPr/>
        </p:nvSpPr>
        <p:spPr>
          <a:xfrm>
            <a:off x="609600" y="3886200"/>
            <a:ext cx="8229600" cy="1938992"/>
          </a:xfrm>
          <a:prstGeom prst="rect">
            <a:avLst/>
          </a:prstGeom>
          <a:noFill/>
        </p:spPr>
        <p:txBody>
          <a:bodyPr wrap="square" rtlCol="0">
            <a:spAutoFit/>
          </a:bodyPr>
          <a:lstStyle/>
          <a:p>
            <a:r>
              <a:rPr lang="en-US" sz="2400" dirty="0"/>
              <a:t>To compute the running time of this algorithm, we will go line-by-line and state the running time of each operation (worst-case scenario)</a:t>
            </a:r>
          </a:p>
          <a:p>
            <a:endParaRPr lang="en-US" sz="2400" dirty="0"/>
          </a:p>
          <a:p>
            <a:r>
              <a:rPr lang="en-US" sz="2400" dirty="0"/>
              <a:t>At the end, add everything up to get the total running time</a:t>
            </a:r>
          </a:p>
        </p:txBody>
      </p:sp>
    </p:spTree>
    <p:extLst>
      <p:ext uri="{BB962C8B-B14F-4D97-AF65-F5344CB8AC3E}">
        <p14:creationId xmlns:p14="http://schemas.microsoft.com/office/powerpoint/2010/main" val="36144630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993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60DB62D-9F0E-B92A-62DB-5793024CF555}"/>
              </a:ext>
            </a:extLst>
          </p:cNvPr>
          <p:cNvSpPr txBox="1"/>
          <p:nvPr/>
        </p:nvSpPr>
        <p:spPr>
          <a:xfrm>
            <a:off x="650537" y="4282303"/>
            <a:ext cx="10047943" cy="461665"/>
          </a:xfrm>
          <a:prstGeom prst="rect">
            <a:avLst/>
          </a:prstGeom>
          <a:noFill/>
        </p:spPr>
        <p:txBody>
          <a:bodyPr wrap="none" rtlCol="0">
            <a:spAutoFit/>
          </a:bodyPr>
          <a:lstStyle/>
          <a:p>
            <a:r>
              <a:rPr lang="en-US" sz="2400" dirty="0"/>
              <a:t>Worse case scenario, this for loop will run N times (N = size of the array)</a:t>
            </a:r>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Tree>
    <p:extLst>
      <p:ext uri="{BB962C8B-B14F-4D97-AF65-F5344CB8AC3E}">
        <p14:creationId xmlns:p14="http://schemas.microsoft.com/office/powerpoint/2010/main" val="40062072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57216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0" name="TextBox 9">
            <a:extLst>
              <a:ext uri="{FF2B5EF4-FFF2-40B4-BE49-F238E27FC236}">
                <a16:creationId xmlns:a16="http://schemas.microsoft.com/office/drawing/2014/main" id="{96B6D776-6E09-8525-FEBD-41A2ECCEE33B}"/>
              </a:ext>
            </a:extLst>
          </p:cNvPr>
          <p:cNvSpPr txBox="1"/>
          <p:nvPr/>
        </p:nvSpPr>
        <p:spPr>
          <a:xfrm>
            <a:off x="457200" y="4334560"/>
            <a:ext cx="10458312" cy="523220"/>
          </a:xfrm>
          <a:prstGeom prst="rect">
            <a:avLst/>
          </a:prstGeom>
          <a:noFill/>
        </p:spPr>
        <p:txBody>
          <a:bodyPr wrap="none" rtlCol="0">
            <a:spAutoFit/>
          </a:bodyPr>
          <a:lstStyle/>
          <a:p>
            <a:r>
              <a:rPr lang="en-US" sz="2800" dirty="0"/>
              <a:t>This is a primitive operation, so it will always run in constant time</a:t>
            </a:r>
          </a:p>
        </p:txBody>
      </p:sp>
    </p:spTree>
    <p:extLst>
      <p:ext uri="{BB962C8B-B14F-4D97-AF65-F5344CB8AC3E}">
        <p14:creationId xmlns:p14="http://schemas.microsoft.com/office/powerpoint/2010/main" val="2353670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6539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49</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208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Tree>
    <p:extLst>
      <p:ext uri="{BB962C8B-B14F-4D97-AF65-F5344CB8AC3E}">
        <p14:creationId xmlns:p14="http://schemas.microsoft.com/office/powerpoint/2010/main" val="2938608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50</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Tree>
    <p:extLst>
      <p:ext uri="{BB962C8B-B14F-4D97-AF65-F5344CB8AC3E}">
        <p14:creationId xmlns:p14="http://schemas.microsoft.com/office/powerpoint/2010/main" val="952294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51</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Arrow: Right 8">
            <a:extLst>
              <a:ext uri="{FF2B5EF4-FFF2-40B4-BE49-F238E27FC236}">
                <a16:creationId xmlns:a16="http://schemas.microsoft.com/office/drawing/2014/main" id="{4BE84500-3D9D-38A9-CFF2-EF20DC33AAE4}"/>
              </a:ext>
            </a:extLst>
          </p:cNvPr>
          <p:cNvSpPr/>
          <p:nvPr/>
        </p:nvSpPr>
        <p:spPr>
          <a:xfrm rot="10800000">
            <a:off x="5638800" y="1066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C33E0B-779E-D706-4613-07B263B492D4}"/>
              </a:ext>
            </a:extLst>
          </p:cNvPr>
          <p:cNvSpPr txBox="1"/>
          <p:nvPr/>
        </p:nvSpPr>
        <p:spPr>
          <a:xfrm>
            <a:off x="6324600" y="1026466"/>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FAC6A930-7F9D-FB88-28E0-7F1FEBF4FF72}"/>
              </a:ext>
            </a:extLst>
          </p:cNvPr>
          <p:cNvSpPr/>
          <p:nvPr/>
        </p:nvSpPr>
        <p:spPr>
          <a:xfrm rot="10800000">
            <a:off x="4769463" y="1482691"/>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E02BE1-F1B5-1394-EB3A-B1E8F6E70CAE}"/>
              </a:ext>
            </a:extLst>
          </p:cNvPr>
          <p:cNvSpPr txBox="1"/>
          <p:nvPr/>
        </p:nvSpPr>
        <p:spPr>
          <a:xfrm>
            <a:off x="5480075" y="1447800"/>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6731689" y="1163793"/>
            <a:ext cx="387325" cy="9906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BF5B6F40-C013-FD64-D459-9727DCA8F256}"/>
              </a:ext>
            </a:extLst>
          </p:cNvPr>
          <p:cNvSpPr txBox="1"/>
          <p:nvPr/>
        </p:nvSpPr>
        <p:spPr>
          <a:xfrm>
            <a:off x="7334250" y="1554228"/>
            <a:ext cx="4109752" cy="1200329"/>
          </a:xfrm>
          <a:prstGeom prst="rect">
            <a:avLst/>
          </a:prstGeom>
          <a:noFill/>
        </p:spPr>
        <p:txBody>
          <a:bodyPr wrap="square" rtlCol="0">
            <a:spAutoFit/>
          </a:bodyPr>
          <a:lstStyle/>
          <a:p>
            <a:r>
              <a:rPr lang="en-US" dirty="0"/>
              <a:t>This whole block consists of only primitive operation, so we will group everything together and call it one single primitive operation</a:t>
            </a:r>
          </a:p>
        </p:txBody>
      </p:sp>
    </p:spTree>
    <p:extLst>
      <p:ext uri="{BB962C8B-B14F-4D97-AF65-F5344CB8AC3E}">
        <p14:creationId xmlns:p14="http://schemas.microsoft.com/office/powerpoint/2010/main" val="8358292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52</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7" name="TextBox 16">
            <a:extLst>
              <a:ext uri="{FF2B5EF4-FFF2-40B4-BE49-F238E27FC236}">
                <a16:creationId xmlns:a16="http://schemas.microsoft.com/office/drawing/2014/main" id="{3D0CC464-195B-08B1-3EE3-D9A6B85C8E6D}"/>
              </a:ext>
            </a:extLst>
          </p:cNvPr>
          <p:cNvSpPr txBox="1"/>
          <p:nvPr/>
        </p:nvSpPr>
        <p:spPr>
          <a:xfrm>
            <a:off x="311996" y="4071479"/>
            <a:ext cx="3847528" cy="523220"/>
          </a:xfrm>
          <a:prstGeom prst="rect">
            <a:avLst/>
          </a:prstGeom>
          <a:noFill/>
        </p:spPr>
        <p:txBody>
          <a:bodyPr wrap="none" rtlCol="0">
            <a:spAutoFit/>
          </a:bodyPr>
          <a:lstStyle/>
          <a:p>
            <a:r>
              <a:rPr lang="en-US" sz="2800" b="1" dirty="0"/>
              <a:t>Total Running Time =</a:t>
            </a:r>
          </a:p>
        </p:txBody>
      </p:sp>
    </p:spTree>
    <p:extLst>
      <p:ext uri="{BB962C8B-B14F-4D97-AF65-F5344CB8AC3E}">
        <p14:creationId xmlns:p14="http://schemas.microsoft.com/office/powerpoint/2010/main" val="27664967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53</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553123" cy="523220"/>
          </a:xfrm>
          <a:prstGeom prst="rect">
            <a:avLst/>
          </a:prstGeom>
          <a:noFill/>
        </p:spPr>
        <p:txBody>
          <a:bodyPr wrap="none" rtlCol="0">
            <a:spAutoFit/>
          </a:bodyPr>
          <a:lstStyle/>
          <a:p>
            <a:r>
              <a:rPr lang="en-US" sz="2800" b="1" dirty="0"/>
              <a:t>Total Running Time = N * 1 + 1  </a:t>
            </a:r>
          </a:p>
        </p:txBody>
      </p:sp>
      <p:sp>
        <p:nvSpPr>
          <p:cNvPr id="9" name="Right Brace 8">
            <a:extLst>
              <a:ext uri="{FF2B5EF4-FFF2-40B4-BE49-F238E27FC236}">
                <a16:creationId xmlns:a16="http://schemas.microsoft.com/office/drawing/2014/main" id="{CC7763A5-57E0-C834-F832-8CFBE4157C9B}"/>
              </a:ext>
            </a:extLst>
          </p:cNvPr>
          <p:cNvSpPr/>
          <p:nvPr/>
        </p:nvSpPr>
        <p:spPr>
          <a:xfrm rot="5400000">
            <a:off x="4288652" y="4553877"/>
            <a:ext cx="609600" cy="76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F34EA6F-5ABE-8158-B35E-53079DC9DBF5}"/>
              </a:ext>
            </a:extLst>
          </p:cNvPr>
          <p:cNvSpPr txBox="1"/>
          <p:nvPr/>
        </p:nvSpPr>
        <p:spPr>
          <a:xfrm>
            <a:off x="1393753" y="5214876"/>
            <a:ext cx="10062593" cy="830997"/>
          </a:xfrm>
          <a:prstGeom prst="rect">
            <a:avLst/>
          </a:prstGeom>
          <a:noFill/>
        </p:spPr>
        <p:txBody>
          <a:bodyPr wrap="square" rtlCol="0">
            <a:spAutoFit/>
          </a:bodyPr>
          <a:lstStyle/>
          <a:p>
            <a:r>
              <a:rPr lang="en-US" sz="2400" dirty="0"/>
              <a:t>The if statement is inside the for loop, so we must multiply it by N (number of time the for loop runs)</a:t>
            </a:r>
          </a:p>
        </p:txBody>
      </p:sp>
    </p:spTree>
    <p:extLst>
      <p:ext uri="{BB962C8B-B14F-4D97-AF65-F5344CB8AC3E}">
        <p14:creationId xmlns:p14="http://schemas.microsoft.com/office/powerpoint/2010/main" val="4237400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54</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Tree>
    <p:extLst>
      <p:ext uri="{BB962C8B-B14F-4D97-AF65-F5344CB8AC3E}">
        <p14:creationId xmlns:p14="http://schemas.microsoft.com/office/powerpoint/2010/main" val="3055345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55</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3" y="4749772"/>
            <a:ext cx="6127296" cy="646331"/>
          </a:xfrm>
          <a:prstGeom prst="rect">
            <a:avLst/>
          </a:prstGeom>
          <a:noFill/>
        </p:spPr>
        <p:txBody>
          <a:bodyPr wrap="square">
            <a:spAutoFit/>
          </a:bodyPr>
          <a:lstStyle/>
          <a:p>
            <a:r>
              <a:rPr lang="en-US" sz="3600" b="1" dirty="0">
                <a:solidFill>
                  <a:srgbClr val="FF0000"/>
                </a:solidFill>
              </a:rPr>
              <a:t>O(N + 1 )</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6" y="5261053"/>
                <a:ext cx="649080" cy="519120"/>
              </a:xfrm>
              <a:prstGeom prst="rect">
                <a:avLst/>
              </a:prstGeom>
            </p:spPr>
          </p:pic>
        </mc:Fallback>
      </mc:AlternateContent>
      <p:sp>
        <p:nvSpPr>
          <p:cNvPr id="18" name="TextBox 17">
            <a:extLst>
              <a:ext uri="{FF2B5EF4-FFF2-40B4-BE49-F238E27FC236}">
                <a16:creationId xmlns:a16="http://schemas.microsoft.com/office/drawing/2014/main" id="{FAE22D7C-2B76-A68D-7B75-C37DB13BF4B2}"/>
              </a:ext>
            </a:extLst>
          </p:cNvPr>
          <p:cNvSpPr txBox="1"/>
          <p:nvPr/>
        </p:nvSpPr>
        <p:spPr>
          <a:xfrm>
            <a:off x="6669002" y="4740917"/>
            <a:ext cx="4940728" cy="954107"/>
          </a:xfrm>
          <a:prstGeom prst="rect">
            <a:avLst/>
          </a:prstGeom>
          <a:noFill/>
        </p:spPr>
        <p:txBody>
          <a:bodyPr wrap="square" rtlCol="0">
            <a:spAutoFit/>
          </a:bodyPr>
          <a:lstStyle/>
          <a:p>
            <a:r>
              <a:rPr lang="en-US" sz="2800" dirty="0"/>
              <a:t>Big-O = Running Time in terms of worst-case scenario</a:t>
            </a:r>
          </a:p>
        </p:txBody>
      </p:sp>
    </p:spTree>
    <p:extLst>
      <p:ext uri="{BB962C8B-B14F-4D97-AF65-F5344CB8AC3E}">
        <p14:creationId xmlns:p14="http://schemas.microsoft.com/office/powerpoint/2010/main" val="9202017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56</a:t>
            </a:fld>
            <a:endParaRPr lang="en-US" dirty="0"/>
          </a:p>
        </p:txBody>
      </p:sp>
      <p:sp>
        <p:nvSpPr>
          <p:cNvPr id="2" name="TextBox 1">
            <a:extLst>
              <a:ext uri="{FF2B5EF4-FFF2-40B4-BE49-F238E27FC236}">
                <a16:creationId xmlns:a16="http://schemas.microsoft.com/office/drawing/2014/main" id="{EEAC13ED-AB31-5296-8106-857147783044}"/>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81725F68-6A32-EA6D-7156-3A8B4D5737FB}"/>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672044B-48A5-6BE0-ABCC-054DA6D3F9F2}"/>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6" name="TextBox 5">
            <a:extLst>
              <a:ext uri="{FF2B5EF4-FFF2-40B4-BE49-F238E27FC236}">
                <a16:creationId xmlns:a16="http://schemas.microsoft.com/office/drawing/2014/main" id="{02C33E0B-779E-D706-4613-07B263B492D4}"/>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2" name="Arrow: Right 11">
            <a:extLst>
              <a:ext uri="{FF2B5EF4-FFF2-40B4-BE49-F238E27FC236}">
                <a16:creationId xmlns:a16="http://schemas.microsoft.com/office/drawing/2014/main" id="{E20C4953-3B25-D528-91FA-78E34F5B8066}"/>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EC2D17-F066-A19D-7B74-6BA55D4D46D7}"/>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5" name="Right Brace 14">
            <a:extLst>
              <a:ext uri="{FF2B5EF4-FFF2-40B4-BE49-F238E27FC236}">
                <a16:creationId xmlns:a16="http://schemas.microsoft.com/office/drawing/2014/main" id="{825A715A-B2A8-356A-C043-DAD989B678A6}"/>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4" name="TextBox 13">
            <a:extLst>
              <a:ext uri="{FF2B5EF4-FFF2-40B4-BE49-F238E27FC236}">
                <a16:creationId xmlns:a16="http://schemas.microsoft.com/office/drawing/2014/main" id="{5CC69126-F7F1-480A-F24A-7A5B68A7359C}"/>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0" name="TextBox 9">
            <a:extLst>
              <a:ext uri="{FF2B5EF4-FFF2-40B4-BE49-F238E27FC236}">
                <a16:creationId xmlns:a16="http://schemas.microsoft.com/office/drawing/2014/main" id="{15B1F224-CE6F-E6FE-B26A-658A6A834F34}"/>
              </a:ext>
            </a:extLst>
          </p:cNvPr>
          <p:cNvSpPr txBox="1"/>
          <p:nvPr/>
        </p:nvSpPr>
        <p:spPr>
          <a:xfrm>
            <a:off x="2819252" y="4749772"/>
            <a:ext cx="8001147" cy="646331"/>
          </a:xfrm>
          <a:prstGeom prst="rect">
            <a:avLst/>
          </a:prstGeom>
          <a:noFill/>
        </p:spPr>
        <p:txBody>
          <a:bodyPr wrap="square">
            <a:spAutoFit/>
          </a:bodyPr>
          <a:lstStyle/>
          <a:p>
            <a:r>
              <a:rPr lang="en-US" sz="3600" b="1" dirty="0">
                <a:solidFill>
                  <a:srgbClr val="FF0000"/>
                </a:solidFill>
              </a:rPr>
              <a:t>O(N + 1 )   where N = Size of Array</a:t>
            </a:r>
            <a:endParaRPr lang="en-US" sz="3600" dirty="0">
              <a:solidFill>
                <a:srgbClr val="FF0000"/>
              </a:solidFill>
            </a:endParaRPr>
          </a:p>
        </p:txBody>
      </p:sp>
      <p:sp>
        <p:nvSpPr>
          <p:cNvPr id="11" name="TextBox 10">
            <a:extLst>
              <a:ext uri="{FF2B5EF4-FFF2-40B4-BE49-F238E27FC236}">
                <a16:creationId xmlns:a16="http://schemas.microsoft.com/office/drawing/2014/main" id="{364DDE3D-0905-300A-A8FB-749CB97E19D8}"/>
              </a:ext>
            </a:extLst>
          </p:cNvPr>
          <p:cNvSpPr txBox="1"/>
          <p:nvPr/>
        </p:nvSpPr>
        <p:spPr>
          <a:xfrm>
            <a:off x="2056473" y="5770802"/>
            <a:ext cx="1516762" cy="461665"/>
          </a:xfrm>
          <a:prstGeom prst="rect">
            <a:avLst/>
          </a:prstGeom>
          <a:noFill/>
        </p:spPr>
        <p:txBody>
          <a:bodyPr wrap="none" rtlCol="0">
            <a:spAutoFit/>
          </a:bodyPr>
          <a:lstStyle/>
          <a:p>
            <a:r>
              <a:rPr lang="en-US" sz="2400" b="1" dirty="0"/>
              <a:t>“Big-Oh”</a:t>
            </a:r>
          </a:p>
        </p:txBody>
      </p:sp>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1F106E0A-697C-4E6C-D50D-3D2F19327C96}"/>
                  </a:ext>
                </a:extLst>
              </p14:cNvPr>
              <p14:cNvContentPartPr/>
              <p14:nvPr/>
            </p14:nvContentPartPr>
            <p14:xfrm>
              <a:off x="2109266" y="5274013"/>
              <a:ext cx="879840" cy="452160"/>
            </p14:xfrm>
          </p:contentPart>
        </mc:Choice>
        <mc:Fallback xmlns="">
          <p:pic>
            <p:nvPicPr>
              <p:cNvPr id="16" name="Ink 15">
                <a:extLst>
                  <a:ext uri="{FF2B5EF4-FFF2-40B4-BE49-F238E27FC236}">
                    <a16:creationId xmlns:a16="http://schemas.microsoft.com/office/drawing/2014/main" id="{1F106E0A-697C-4E6C-D50D-3D2F19327C96}"/>
                  </a:ext>
                </a:extLst>
              </p:cNvPr>
              <p:cNvPicPr/>
              <p:nvPr/>
            </p:nvPicPr>
            <p:blipFill>
              <a:blip r:embed="rId4"/>
              <a:stretch>
                <a:fillRect/>
              </a:stretch>
            </p:blipFill>
            <p:spPr>
              <a:xfrm>
                <a:off x="2104946" y="5269693"/>
                <a:ext cx="88848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7C608097-5A26-B4B9-4B01-E5BB4BBD3C10}"/>
                  </a:ext>
                </a:extLst>
              </p14:cNvPr>
              <p14:cNvContentPartPr/>
              <p14:nvPr/>
            </p14:nvContentPartPr>
            <p14:xfrm>
              <a:off x="2979746" y="5265373"/>
              <a:ext cx="640440" cy="510480"/>
            </p14:xfrm>
          </p:contentPart>
        </mc:Choice>
        <mc:Fallback xmlns="">
          <p:pic>
            <p:nvPicPr>
              <p:cNvPr id="17" name="Ink 16">
                <a:extLst>
                  <a:ext uri="{FF2B5EF4-FFF2-40B4-BE49-F238E27FC236}">
                    <a16:creationId xmlns:a16="http://schemas.microsoft.com/office/drawing/2014/main" id="{7C608097-5A26-B4B9-4B01-E5BB4BBD3C10}"/>
                  </a:ext>
                </a:extLst>
              </p:cNvPr>
              <p:cNvPicPr/>
              <p:nvPr/>
            </p:nvPicPr>
            <p:blipFill>
              <a:blip r:embed="rId6"/>
              <a:stretch>
                <a:fillRect/>
              </a:stretch>
            </p:blipFill>
            <p:spPr>
              <a:xfrm>
                <a:off x="2975424" y="5261050"/>
                <a:ext cx="649085" cy="519126"/>
              </a:xfrm>
              <a:prstGeom prst="rect">
                <a:avLst/>
              </a:prstGeom>
            </p:spPr>
          </p:pic>
        </mc:Fallback>
      </mc:AlternateContent>
    </p:spTree>
    <p:extLst>
      <p:ext uri="{BB962C8B-B14F-4D97-AF65-F5344CB8AC3E}">
        <p14:creationId xmlns:p14="http://schemas.microsoft.com/office/powerpoint/2010/main" val="229201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57</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chemeClr val="tx1"/>
                </a:solidFill>
                <a:effectLst/>
                <a:latin typeface="Consolas" panose="020B0609020204030204" pitchFamily="49" charset="0"/>
              </a:rPr>
              <a:t>ƒ</a:t>
            </a:r>
            <a:r>
              <a:rPr lang="en-US" sz="4000" dirty="0">
                <a:latin typeface="Consolas" panose="020B0609020204030204" pitchFamily="49" charset="0"/>
              </a:rPr>
              <a:t>(n)</a:t>
            </a:r>
            <a:r>
              <a:rPr lang="en-US" sz="4000" b="0" i="0" dirty="0">
                <a:solidFill>
                  <a:srgbClr val="4D5156"/>
                </a:solidFill>
                <a:effectLst/>
                <a:latin typeface="Roboto" panose="02000000000000000000" pitchFamily="2" charset="0"/>
              </a:rPr>
              <a:t> </a:t>
            </a:r>
            <a:r>
              <a:rPr lang="en-US" sz="4000" dirty="0">
                <a:latin typeface="+mn-lt"/>
              </a:rPr>
              <a:t>≤</a:t>
            </a:r>
            <a:r>
              <a:rPr lang="en-US" sz="4000" dirty="0">
                <a:latin typeface="Consolas" panose="020B0609020204030204" pitchFamily="49" charset="0"/>
              </a:rPr>
              <a:t> c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g(n)</a:t>
            </a:r>
            <a:r>
              <a:rPr lang="en-US" sz="4000" dirty="0"/>
              <a:t>,  for all </a:t>
            </a:r>
            <a:r>
              <a:rPr lang="en-US" sz="4000" dirty="0">
                <a:latin typeface="Consolas" panose="020B0609020204030204" pitchFamily="49" charset="0"/>
              </a:rPr>
              <a:t>n ≥ n</a:t>
            </a:r>
            <a:r>
              <a:rPr lang="en-US" sz="4000" baseline="-25000" dirty="0">
                <a:latin typeface="Consolas" panose="020B0609020204030204" pitchFamily="49" charset="0"/>
              </a:rPr>
              <a:t>0</a:t>
            </a:r>
            <a:r>
              <a:rPr lang="en-US" sz="4000" dirty="0">
                <a:latin typeface="Consolas" panose="020B0609020204030204" pitchFamily="49" charset="0"/>
              </a:rPr>
              <a:t> </a:t>
            </a:r>
          </a:p>
        </p:txBody>
      </p:sp>
    </p:spTree>
    <p:extLst>
      <p:ext uri="{BB962C8B-B14F-4D97-AF65-F5344CB8AC3E}">
        <p14:creationId xmlns:p14="http://schemas.microsoft.com/office/powerpoint/2010/main" val="2088875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58</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spTree>
    <p:extLst>
      <p:ext uri="{BB962C8B-B14F-4D97-AF65-F5344CB8AC3E}">
        <p14:creationId xmlns:p14="http://schemas.microsoft.com/office/powerpoint/2010/main" val="2164866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59</a:t>
            </a:fld>
            <a:endParaRPr lang="en-US" dirty="0"/>
          </a:p>
        </p:txBody>
      </p:sp>
      <p:sp>
        <p:nvSpPr>
          <p:cNvPr id="9" name="TextBox 8">
            <a:extLst>
              <a:ext uri="{FF2B5EF4-FFF2-40B4-BE49-F238E27FC236}">
                <a16:creationId xmlns:a16="http://schemas.microsoft.com/office/drawing/2014/main" id="{DF36394E-DB0C-890A-FE96-BB0B85D57596}"/>
              </a:ext>
            </a:extLst>
          </p:cNvPr>
          <p:cNvSpPr txBox="1"/>
          <p:nvPr/>
        </p:nvSpPr>
        <p:spPr>
          <a:xfrm>
            <a:off x="76200" y="76200"/>
            <a:ext cx="3902030" cy="523220"/>
          </a:xfrm>
          <a:prstGeom prst="rect">
            <a:avLst/>
          </a:prstGeom>
          <a:noFill/>
        </p:spPr>
        <p:txBody>
          <a:bodyPr wrap="none" rtlCol="0">
            <a:spAutoFit/>
          </a:bodyPr>
          <a:lstStyle/>
          <a:p>
            <a:r>
              <a:rPr lang="en-US" sz="2800" dirty="0"/>
              <a:t>Big O Formal Definition</a:t>
            </a:r>
          </a:p>
        </p:txBody>
      </p:sp>
      <p:sp>
        <p:nvSpPr>
          <p:cNvPr id="18" name="TextBox 17">
            <a:extLst>
              <a:ext uri="{FF2B5EF4-FFF2-40B4-BE49-F238E27FC236}">
                <a16:creationId xmlns:a16="http://schemas.microsoft.com/office/drawing/2014/main" id="{7034A26C-1A55-CDE2-6AF5-16761B0210C8}"/>
              </a:ext>
            </a:extLst>
          </p:cNvPr>
          <p:cNvSpPr txBox="1"/>
          <p:nvPr/>
        </p:nvSpPr>
        <p:spPr>
          <a:xfrm>
            <a:off x="391214" y="762000"/>
            <a:ext cx="11432938" cy="461665"/>
          </a:xfrm>
          <a:prstGeom prst="rect">
            <a:avLst/>
          </a:prstGeom>
          <a:noFill/>
        </p:spPr>
        <p:txBody>
          <a:bodyPr wrap="none" rtlCol="0">
            <a:spAutoFit/>
          </a:bodyPr>
          <a:lstStyle/>
          <a:p>
            <a:r>
              <a:rPr lang="en-US" sz="2400" dirty="0"/>
              <a:t>Let  </a:t>
            </a:r>
            <a:r>
              <a:rPr lang="en-US" sz="2400" b="0" i="0" dirty="0">
                <a:solidFill>
                  <a:schemeClr val="tx1"/>
                </a:solidFill>
                <a:effectLst/>
                <a:latin typeface="Consolas" panose="020B0609020204030204" pitchFamily="49" charset="0"/>
              </a:rPr>
              <a:t>ƒ</a:t>
            </a:r>
            <a:r>
              <a:rPr lang="en-US" sz="2400" dirty="0">
                <a:latin typeface="Consolas" panose="020B0609020204030204" pitchFamily="49" charset="0"/>
                <a:cs typeface="Courier New" panose="02070309020205020404" pitchFamily="49" charset="0"/>
              </a:rPr>
              <a:t>(n)</a:t>
            </a:r>
            <a:r>
              <a:rPr lang="en-US" sz="2400" dirty="0"/>
              <a:t> and </a:t>
            </a:r>
            <a:r>
              <a:rPr lang="en-US" sz="2400" dirty="0">
                <a:latin typeface="Consolas" panose="020B0609020204030204" pitchFamily="49" charset="0"/>
              </a:rPr>
              <a:t>g(n)</a:t>
            </a:r>
            <a:r>
              <a:rPr lang="en-US" sz="2400" dirty="0"/>
              <a:t> be functions mapping positive integers to positive real numbers</a:t>
            </a:r>
          </a:p>
        </p:txBody>
      </p:sp>
      <p:sp>
        <p:nvSpPr>
          <p:cNvPr id="19" name="TextBox 18">
            <a:extLst>
              <a:ext uri="{FF2B5EF4-FFF2-40B4-BE49-F238E27FC236}">
                <a16:creationId xmlns:a16="http://schemas.microsoft.com/office/drawing/2014/main" id="{EFE42688-4D51-893E-DD1F-5A936D5B0C29}"/>
              </a:ext>
            </a:extLst>
          </p:cNvPr>
          <p:cNvSpPr txBox="1"/>
          <p:nvPr/>
        </p:nvSpPr>
        <p:spPr>
          <a:xfrm>
            <a:off x="247283" y="1386245"/>
            <a:ext cx="11705448" cy="461665"/>
          </a:xfrm>
          <a:prstGeom prst="rect">
            <a:avLst/>
          </a:prstGeom>
          <a:noFill/>
        </p:spPr>
        <p:txBody>
          <a:bodyPr wrap="none" rtlCol="0">
            <a:spAutoFit/>
          </a:bodyPr>
          <a:lstStyle/>
          <a:p>
            <a:r>
              <a:rPr lang="en-US" sz="2400" b="0" i="0" dirty="0">
                <a:solidFill>
                  <a:schemeClr val="tx1"/>
                </a:solidFill>
                <a:effectLst/>
                <a:latin typeface="Consolas" panose="020B0609020204030204" pitchFamily="49" charset="0"/>
              </a:rPr>
              <a:t>ƒ</a:t>
            </a:r>
            <a:r>
              <a:rPr lang="en-US" sz="2300" dirty="0">
                <a:latin typeface="Consolas" panose="020B0609020204030204" pitchFamily="49" charset="0"/>
              </a:rPr>
              <a:t>(n)</a:t>
            </a:r>
            <a:r>
              <a:rPr lang="en-US" sz="2300" dirty="0"/>
              <a:t> is </a:t>
            </a:r>
            <a:r>
              <a:rPr lang="en-US" sz="2300" b="1" dirty="0">
                <a:latin typeface="Consolas" panose="020B0609020204030204" pitchFamily="49" charset="0"/>
              </a:rPr>
              <a:t>O</a:t>
            </a:r>
            <a:r>
              <a:rPr lang="en-US" sz="2300" dirty="0">
                <a:latin typeface="Consolas" panose="020B0609020204030204" pitchFamily="49" charset="0"/>
              </a:rPr>
              <a:t>(g(n)) </a:t>
            </a:r>
            <a:r>
              <a:rPr lang="en-US" sz="2300" dirty="0"/>
              <a:t>if there is a real constant </a:t>
            </a:r>
            <a:r>
              <a:rPr lang="en-US" sz="2300" dirty="0">
                <a:latin typeface="Consolas" panose="020B0609020204030204" pitchFamily="49" charset="0"/>
              </a:rPr>
              <a:t>c</a:t>
            </a:r>
            <a:r>
              <a:rPr lang="en-US" sz="2300" dirty="0"/>
              <a:t> &gt; 0 and an integer constant </a:t>
            </a:r>
            <a:r>
              <a:rPr lang="en-US" sz="2300" dirty="0">
                <a:latin typeface="Consolas" panose="020B0609020204030204" pitchFamily="49" charset="0"/>
              </a:rPr>
              <a:t>n</a:t>
            </a:r>
            <a:r>
              <a:rPr lang="en-US" sz="2300" baseline="-25000" dirty="0">
                <a:latin typeface="Consolas" panose="020B0609020204030204" pitchFamily="49" charset="0"/>
              </a:rPr>
              <a:t>0</a:t>
            </a:r>
            <a:r>
              <a:rPr lang="en-US" sz="2300" baseline="-25000" dirty="0"/>
              <a:t> </a:t>
            </a:r>
            <a:r>
              <a:rPr lang="en-US" sz="2300" dirty="0"/>
              <a:t>≥ 1 such that</a:t>
            </a:r>
          </a:p>
        </p:txBody>
      </p:sp>
      <p:sp>
        <p:nvSpPr>
          <p:cNvPr id="27" name="TextBox 26">
            <a:extLst>
              <a:ext uri="{FF2B5EF4-FFF2-40B4-BE49-F238E27FC236}">
                <a16:creationId xmlns:a16="http://schemas.microsoft.com/office/drawing/2014/main" id="{37592AF5-298B-8A4B-FEA3-BB9BE71FF113}"/>
              </a:ext>
            </a:extLst>
          </p:cNvPr>
          <p:cNvSpPr txBox="1"/>
          <p:nvPr/>
        </p:nvSpPr>
        <p:spPr>
          <a:xfrm>
            <a:off x="1600200" y="2045869"/>
            <a:ext cx="7805342" cy="769441"/>
          </a:xfrm>
          <a:prstGeom prst="rect">
            <a:avLst/>
          </a:prstGeom>
          <a:noFill/>
        </p:spPr>
        <p:txBody>
          <a:bodyPr wrap="none" rtlCol="0">
            <a:spAutoFit/>
          </a:bodyPr>
          <a:lstStyle/>
          <a:p>
            <a:r>
              <a:rPr lang="en-US" sz="4000" b="0" i="0" dirty="0">
                <a:solidFill>
                  <a:srgbClr val="00B050"/>
                </a:solidFill>
                <a:effectLst/>
                <a:latin typeface="Consolas" panose="020B0609020204030204" pitchFamily="49" charset="0"/>
              </a:rPr>
              <a:t>ƒ</a:t>
            </a:r>
            <a:r>
              <a:rPr lang="en-US" sz="4000" dirty="0">
                <a:solidFill>
                  <a:srgbClr val="00B050"/>
                </a:solidFill>
                <a:latin typeface="Consolas" panose="020B0609020204030204" pitchFamily="49" charset="0"/>
              </a:rPr>
              <a:t>(n)</a:t>
            </a:r>
            <a:r>
              <a:rPr lang="en-US" sz="4000" b="0" i="0" dirty="0">
                <a:solidFill>
                  <a:srgbClr val="00B050"/>
                </a:solidFill>
                <a:effectLst/>
                <a:latin typeface="Roboto" panose="02000000000000000000" pitchFamily="2" charset="0"/>
              </a:rPr>
              <a:t> </a:t>
            </a:r>
            <a:r>
              <a:rPr lang="en-US" sz="4000" dirty="0">
                <a:solidFill>
                  <a:srgbClr val="00B050"/>
                </a:solidFill>
                <a:latin typeface="+mn-lt"/>
              </a:rPr>
              <a:t>≤</a:t>
            </a:r>
            <a:r>
              <a:rPr lang="en-US" sz="4000" dirty="0">
                <a:solidFill>
                  <a:srgbClr val="00B050"/>
                </a:solidFill>
                <a:latin typeface="Consolas" panose="020B0609020204030204" pitchFamily="49" charset="0"/>
              </a:rPr>
              <a:t> </a:t>
            </a:r>
            <a:r>
              <a:rPr lang="en-US" sz="4000" dirty="0">
                <a:solidFill>
                  <a:schemeClr val="accent6"/>
                </a:solidFill>
                <a:latin typeface="Consolas" panose="020B0609020204030204" pitchFamily="49" charset="0"/>
              </a:rPr>
              <a:t>c</a:t>
            </a:r>
            <a:r>
              <a:rPr lang="en-US" sz="4000" dirty="0">
                <a:latin typeface="Consolas" panose="020B0609020204030204" pitchFamily="49" charset="0"/>
              </a:rPr>
              <a:t> </a:t>
            </a:r>
            <a:r>
              <a:rPr lang="en-US" sz="4400" b="0" i="0" dirty="0">
                <a:solidFill>
                  <a:srgbClr val="202124"/>
                </a:solidFill>
                <a:effectLst/>
                <a:latin typeface="Roboto" panose="02000000000000000000" pitchFamily="2" charset="0"/>
              </a:rPr>
              <a:t>·</a:t>
            </a:r>
            <a:r>
              <a:rPr lang="en-US" sz="4000" dirty="0">
                <a:latin typeface="Consolas" panose="020B0609020204030204" pitchFamily="49" charset="0"/>
              </a:rPr>
              <a:t> </a:t>
            </a:r>
            <a:r>
              <a:rPr lang="en-US" sz="4000" dirty="0">
                <a:solidFill>
                  <a:srgbClr val="00B050"/>
                </a:solidFill>
                <a:latin typeface="Consolas" panose="020B0609020204030204" pitchFamily="49" charset="0"/>
              </a:rPr>
              <a:t>g(n)</a:t>
            </a:r>
            <a:r>
              <a:rPr lang="en-US" sz="4000" dirty="0"/>
              <a:t>,  </a:t>
            </a:r>
            <a:r>
              <a:rPr lang="en-US" sz="4000" dirty="0">
                <a:solidFill>
                  <a:srgbClr val="7030A0"/>
                </a:solidFill>
              </a:rPr>
              <a:t>for all </a:t>
            </a:r>
            <a:r>
              <a:rPr lang="en-US" sz="4000" dirty="0">
                <a:solidFill>
                  <a:srgbClr val="7030A0"/>
                </a:solidFill>
                <a:latin typeface="Consolas" panose="020B0609020204030204" pitchFamily="49" charset="0"/>
              </a:rPr>
              <a:t>n ≥ n</a:t>
            </a:r>
            <a:r>
              <a:rPr lang="en-US" sz="4000" baseline="-25000" dirty="0">
                <a:solidFill>
                  <a:srgbClr val="7030A0"/>
                </a:solidFill>
                <a:latin typeface="Consolas" panose="020B0609020204030204" pitchFamily="49" charset="0"/>
              </a:rPr>
              <a:t>0</a:t>
            </a:r>
            <a:r>
              <a:rPr lang="en-US" sz="4000" dirty="0">
                <a:solidFill>
                  <a:srgbClr val="7030A0"/>
                </a:solidFill>
                <a:latin typeface="Consolas" panose="020B0609020204030204" pitchFamily="49" charset="0"/>
              </a:rPr>
              <a:t> </a:t>
            </a:r>
          </a:p>
        </p:txBody>
      </p:sp>
      <p:sp>
        <p:nvSpPr>
          <p:cNvPr id="2" name="TextBox 1">
            <a:extLst>
              <a:ext uri="{FF2B5EF4-FFF2-40B4-BE49-F238E27FC236}">
                <a16:creationId xmlns:a16="http://schemas.microsoft.com/office/drawing/2014/main" id="{6655F733-D4A4-7295-004E-39A25C72673B}"/>
              </a:ext>
            </a:extLst>
          </p:cNvPr>
          <p:cNvSpPr txBox="1"/>
          <p:nvPr/>
        </p:nvSpPr>
        <p:spPr>
          <a:xfrm>
            <a:off x="391214" y="2905780"/>
            <a:ext cx="11338360" cy="523220"/>
          </a:xfrm>
          <a:prstGeom prst="rect">
            <a:avLst/>
          </a:prstGeom>
          <a:noFill/>
        </p:spPr>
        <p:txBody>
          <a:bodyPr wrap="none" rtlCol="0">
            <a:spAutoFit/>
          </a:bodyPr>
          <a:lstStyle/>
          <a:p>
            <a:r>
              <a:rPr lang="en-US" sz="2800" dirty="0">
                <a:solidFill>
                  <a:srgbClr val="7030A0"/>
                </a:solidFill>
              </a:rPr>
              <a:t>Past a certain spot</a:t>
            </a:r>
            <a:r>
              <a:rPr lang="en-US" sz="2800" dirty="0"/>
              <a:t>, </a:t>
            </a:r>
            <a:r>
              <a:rPr lang="en-US" sz="2800" dirty="0">
                <a:solidFill>
                  <a:srgbClr val="00B050"/>
                </a:solidFill>
              </a:rPr>
              <a:t>g(n) dominates f(n) </a:t>
            </a:r>
            <a:r>
              <a:rPr lang="en-US" sz="2800" dirty="0">
                <a:solidFill>
                  <a:schemeClr val="accent6"/>
                </a:solidFill>
              </a:rPr>
              <a:t>within a multiplicative constant</a:t>
            </a:r>
          </a:p>
        </p:txBody>
      </p:sp>
      <p:pic>
        <p:nvPicPr>
          <p:cNvPr id="7" name="Picture 6">
            <a:extLst>
              <a:ext uri="{FF2B5EF4-FFF2-40B4-BE49-F238E27FC236}">
                <a16:creationId xmlns:a16="http://schemas.microsoft.com/office/drawing/2014/main" id="{9C3F9914-0BC4-4FFD-7192-B069DA7A234C}"/>
              </a:ext>
            </a:extLst>
          </p:cNvPr>
          <p:cNvPicPr>
            <a:picLocks noChangeAspect="1"/>
          </p:cNvPicPr>
          <p:nvPr/>
        </p:nvPicPr>
        <p:blipFill>
          <a:blip r:embed="rId3"/>
          <a:stretch>
            <a:fillRect/>
          </a:stretch>
        </p:blipFill>
        <p:spPr>
          <a:xfrm>
            <a:off x="665336" y="3518353"/>
            <a:ext cx="3128717" cy="3263447"/>
          </a:xfrm>
          <a:prstGeom prst="rect">
            <a:avLst/>
          </a:prstGeom>
        </p:spPr>
      </p:pic>
      <p:sp>
        <p:nvSpPr>
          <p:cNvPr id="8" name="TextBox 7">
            <a:extLst>
              <a:ext uri="{FF2B5EF4-FFF2-40B4-BE49-F238E27FC236}">
                <a16:creationId xmlns:a16="http://schemas.microsoft.com/office/drawing/2014/main" id="{A6BB44BB-9553-2FCA-84B8-9C0E5CF236E8}"/>
              </a:ext>
            </a:extLst>
          </p:cNvPr>
          <p:cNvSpPr txBox="1"/>
          <p:nvPr/>
        </p:nvSpPr>
        <p:spPr>
          <a:xfrm rot="19133169">
            <a:off x="2550803" y="3903018"/>
            <a:ext cx="691215" cy="369332"/>
          </a:xfrm>
          <a:prstGeom prst="rect">
            <a:avLst/>
          </a:prstGeom>
          <a:noFill/>
        </p:spPr>
        <p:txBody>
          <a:bodyPr wrap="none" rtlCol="0">
            <a:spAutoFit/>
          </a:bodyPr>
          <a:lstStyle/>
          <a:p>
            <a:r>
              <a:rPr lang="en-US" dirty="0">
                <a:solidFill>
                  <a:srgbClr val="00B050"/>
                </a:solidFill>
                <a:latin typeface="Consolas" panose="020B0609020204030204" pitchFamily="49" charset="0"/>
              </a:rPr>
              <a:t>g(n)</a:t>
            </a:r>
          </a:p>
        </p:txBody>
      </p:sp>
      <p:sp>
        <p:nvSpPr>
          <p:cNvPr id="11" name="TextBox 10">
            <a:extLst>
              <a:ext uri="{FF2B5EF4-FFF2-40B4-BE49-F238E27FC236}">
                <a16:creationId xmlns:a16="http://schemas.microsoft.com/office/drawing/2014/main" id="{3F4D5201-8083-ECBB-D01D-48BC6235DC16}"/>
              </a:ext>
            </a:extLst>
          </p:cNvPr>
          <p:cNvSpPr txBox="1"/>
          <p:nvPr/>
        </p:nvSpPr>
        <p:spPr>
          <a:xfrm rot="19133169">
            <a:off x="3250811" y="4315809"/>
            <a:ext cx="691215" cy="369332"/>
          </a:xfrm>
          <a:prstGeom prst="rect">
            <a:avLst/>
          </a:prstGeom>
          <a:noFill/>
        </p:spPr>
        <p:txBody>
          <a:bodyPr wrap="none" rtlCol="0">
            <a:spAutoFit/>
          </a:bodyPr>
          <a:lstStyle/>
          <a:p>
            <a:r>
              <a:rPr lang="en-US" dirty="0">
                <a:solidFill>
                  <a:schemeClr val="accent1"/>
                </a:solidFill>
                <a:latin typeface="Consolas" panose="020B0609020204030204" pitchFamily="49" charset="0"/>
              </a:rPr>
              <a:t>f(n)</a:t>
            </a:r>
          </a:p>
        </p:txBody>
      </p:sp>
      <p:sp>
        <p:nvSpPr>
          <p:cNvPr id="12" name="TextBox 11">
            <a:extLst>
              <a:ext uri="{FF2B5EF4-FFF2-40B4-BE49-F238E27FC236}">
                <a16:creationId xmlns:a16="http://schemas.microsoft.com/office/drawing/2014/main" id="{E8F31C9C-74E3-E6EF-8773-C5984AD8DFA8}"/>
              </a:ext>
            </a:extLst>
          </p:cNvPr>
          <p:cNvSpPr txBox="1"/>
          <p:nvPr/>
        </p:nvSpPr>
        <p:spPr>
          <a:xfrm>
            <a:off x="5192879" y="5726668"/>
            <a:ext cx="6333785" cy="369332"/>
          </a:xfrm>
          <a:prstGeom prst="rect">
            <a:avLst/>
          </a:prstGeom>
          <a:noFill/>
        </p:spPr>
        <p:txBody>
          <a:bodyPr wrap="none" rtlCol="0">
            <a:spAutoFit/>
          </a:bodyPr>
          <a:lstStyle/>
          <a:p>
            <a:r>
              <a:rPr lang="en-US" b="1" dirty="0"/>
              <a:t>O</a:t>
            </a:r>
            <a:r>
              <a:rPr lang="en-US" dirty="0"/>
              <a:t> -notation provides an upper bound on some function </a:t>
            </a:r>
            <a:r>
              <a:rPr lang="en-US" sz="1800" b="0" i="0" dirty="0">
                <a:solidFill>
                  <a:schemeClr val="tx1"/>
                </a:solidFill>
                <a:effectLst/>
                <a:latin typeface="Consolas" panose="020B0609020204030204" pitchFamily="49" charset="0"/>
              </a:rPr>
              <a:t>ƒ</a:t>
            </a:r>
            <a:r>
              <a:rPr lang="en-US" sz="1800" dirty="0">
                <a:latin typeface="Consolas" panose="020B0609020204030204" pitchFamily="49" charset="0"/>
                <a:cs typeface="Courier New" panose="02070309020205020404" pitchFamily="49" charset="0"/>
              </a:rPr>
              <a:t>(n)</a:t>
            </a:r>
            <a:endParaRPr lang="en-US" dirty="0"/>
          </a:p>
        </p:txBody>
      </p:sp>
      <p:pic>
        <p:nvPicPr>
          <p:cNvPr id="15" name="Picture 14">
            <a:extLst>
              <a:ext uri="{FF2B5EF4-FFF2-40B4-BE49-F238E27FC236}">
                <a16:creationId xmlns:a16="http://schemas.microsoft.com/office/drawing/2014/main" id="{70B17DE3-AB82-C845-972B-C031AC389C6A}"/>
              </a:ext>
            </a:extLst>
          </p:cNvPr>
          <p:cNvPicPr>
            <a:picLocks noChangeAspect="1"/>
          </p:cNvPicPr>
          <p:nvPr/>
        </p:nvPicPr>
        <p:blipFill>
          <a:blip r:embed="rId4"/>
          <a:stretch>
            <a:fillRect/>
          </a:stretch>
        </p:blipFill>
        <p:spPr>
          <a:xfrm>
            <a:off x="4507668" y="3922353"/>
            <a:ext cx="3248025" cy="1190625"/>
          </a:xfrm>
          <a:prstGeom prst="rect">
            <a:avLst/>
          </a:prstGeom>
        </p:spPr>
      </p:pic>
    </p:spTree>
    <p:extLst>
      <p:ext uri="{BB962C8B-B14F-4D97-AF65-F5344CB8AC3E}">
        <p14:creationId xmlns:p14="http://schemas.microsoft.com/office/powerpoint/2010/main" val="1071717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Tree>
    <p:extLst>
      <p:ext uri="{BB962C8B-B14F-4D97-AF65-F5344CB8AC3E}">
        <p14:creationId xmlns:p14="http://schemas.microsoft.com/office/powerpoint/2010/main" val="39473446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60</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Tree>
    <p:extLst>
      <p:ext uri="{BB962C8B-B14F-4D97-AF65-F5344CB8AC3E}">
        <p14:creationId xmlns:p14="http://schemas.microsoft.com/office/powerpoint/2010/main" val="3634648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61</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73258" y="4401181"/>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Tree>
    <p:extLst>
      <p:ext uri="{BB962C8B-B14F-4D97-AF65-F5344CB8AC3E}">
        <p14:creationId xmlns:p14="http://schemas.microsoft.com/office/powerpoint/2010/main" val="24427584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62</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61941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63</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CDAC90C-73C7-6E69-D7A3-6741192B18DB}"/>
              </a:ext>
            </a:extLst>
          </p:cNvPr>
          <p:cNvSpPr txBox="1"/>
          <p:nvPr/>
        </p:nvSpPr>
        <p:spPr>
          <a:xfrm>
            <a:off x="7467600" y="5528172"/>
            <a:ext cx="4542336" cy="707886"/>
          </a:xfrm>
          <a:prstGeom prst="rect">
            <a:avLst/>
          </a:prstGeom>
          <a:noFill/>
        </p:spPr>
        <p:txBody>
          <a:bodyPr wrap="square">
            <a:spAutoFit/>
          </a:bodyPr>
          <a:lstStyle/>
          <a:p>
            <a:r>
              <a:rPr lang="en-US" sz="2000" dirty="0"/>
              <a:t>x</a:t>
            </a:r>
            <a:r>
              <a:rPr lang="en-US" sz="2000" baseline="30000" dirty="0"/>
              <a:t>2</a:t>
            </a:r>
            <a:r>
              <a:rPr lang="en-US" sz="2000" dirty="0"/>
              <a:t>  is the dominating factor, so we can drop everything else</a:t>
            </a:r>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Tree>
    <p:extLst>
      <p:ext uri="{BB962C8B-B14F-4D97-AF65-F5344CB8AC3E}">
        <p14:creationId xmlns:p14="http://schemas.microsoft.com/office/powerpoint/2010/main" val="14412701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64</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2" name="TextBox 1">
            <a:extLst>
              <a:ext uri="{FF2B5EF4-FFF2-40B4-BE49-F238E27FC236}">
                <a16:creationId xmlns:a16="http://schemas.microsoft.com/office/drawing/2014/main" id="{E26CC760-3919-6B31-EDB9-B6EE2CF17767}"/>
              </a:ext>
            </a:extLst>
          </p:cNvPr>
          <p:cNvSpPr txBox="1"/>
          <p:nvPr/>
        </p:nvSpPr>
        <p:spPr>
          <a:xfrm>
            <a:off x="1367815" y="4347010"/>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7" name="TextBox 6">
            <a:extLst>
              <a:ext uri="{FF2B5EF4-FFF2-40B4-BE49-F238E27FC236}">
                <a16:creationId xmlns:a16="http://schemas.microsoft.com/office/drawing/2014/main" id="{E6C724BC-8958-4FF9-6E75-E410CCCC9A8A}"/>
              </a:ext>
            </a:extLst>
          </p:cNvPr>
          <p:cNvSpPr txBox="1"/>
          <p:nvPr/>
        </p:nvSpPr>
        <p:spPr>
          <a:xfrm>
            <a:off x="1143000" y="5466617"/>
            <a:ext cx="5791200" cy="830997"/>
          </a:xfrm>
          <a:prstGeom prst="rect">
            <a:avLst/>
          </a:prstGeom>
          <a:noFill/>
        </p:spPr>
        <p:txBody>
          <a:bodyPr wrap="square" rtlCol="0">
            <a:spAutoFit/>
          </a:bodyPr>
          <a:lstStyle/>
          <a:p>
            <a:r>
              <a:rPr lang="en-US" sz="2400" dirty="0"/>
              <a:t>When X is really </a:t>
            </a:r>
            <a:r>
              <a:rPr lang="en-US" sz="2400" i="1" dirty="0" err="1"/>
              <a:t>really</a:t>
            </a:r>
            <a:r>
              <a:rPr lang="en-US" sz="2400" i="1" dirty="0"/>
              <a:t> big</a:t>
            </a:r>
            <a:r>
              <a:rPr lang="en-US" sz="2400" dirty="0"/>
              <a:t>, these factors don’t contribute very much at all</a:t>
            </a:r>
          </a:p>
        </p:txBody>
      </p:sp>
      <p:sp>
        <p:nvSpPr>
          <p:cNvPr id="8" name="Right Brace 7">
            <a:extLst>
              <a:ext uri="{FF2B5EF4-FFF2-40B4-BE49-F238E27FC236}">
                <a16:creationId xmlns:a16="http://schemas.microsoft.com/office/drawing/2014/main" id="{7200FD15-4CC8-15B0-9CBB-B049EE679C8D}"/>
              </a:ext>
            </a:extLst>
          </p:cNvPr>
          <p:cNvSpPr/>
          <p:nvPr/>
        </p:nvSpPr>
        <p:spPr>
          <a:xfrm rot="5240118">
            <a:off x="2827056" y="4451637"/>
            <a:ext cx="579818" cy="15248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221DD8D-BCB0-3AEB-9C5B-8B050F01B92D}"/>
              </a:ext>
            </a:extLst>
          </p:cNvPr>
          <p:cNvSpPr txBox="1"/>
          <p:nvPr/>
        </p:nvSpPr>
        <p:spPr>
          <a:xfrm>
            <a:off x="4004004" y="4397727"/>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9" name="TextBox 8">
            <a:extLst>
              <a:ext uri="{FF2B5EF4-FFF2-40B4-BE49-F238E27FC236}">
                <a16:creationId xmlns:a16="http://schemas.microsoft.com/office/drawing/2014/main" id="{88E79A94-21E4-D628-C52E-5EF9CAF99D64}"/>
              </a:ext>
            </a:extLst>
          </p:cNvPr>
          <p:cNvSpPr txBox="1"/>
          <p:nvPr/>
        </p:nvSpPr>
        <p:spPr>
          <a:xfrm>
            <a:off x="6904264" y="4342408"/>
            <a:ext cx="2510624" cy="646331"/>
          </a:xfrm>
          <a:prstGeom prst="rect">
            <a:avLst/>
          </a:prstGeom>
          <a:noFill/>
        </p:spPr>
        <p:txBody>
          <a:bodyPr wrap="none" rtlCol="0">
            <a:spAutoFit/>
          </a:bodyPr>
          <a:lstStyle/>
          <a:p>
            <a:r>
              <a:rPr lang="en-US" sz="3600" dirty="0"/>
              <a:t>x</a:t>
            </a:r>
            <a:r>
              <a:rPr lang="en-US" sz="3600" baseline="30000" dirty="0"/>
              <a:t>2</a:t>
            </a:r>
            <a:r>
              <a:rPr lang="en-US" sz="3600" dirty="0"/>
              <a:t> +  x + 10</a:t>
            </a:r>
          </a:p>
        </p:txBody>
      </p:sp>
      <p:sp>
        <p:nvSpPr>
          <p:cNvPr id="12" name="TextBox 11">
            <a:extLst>
              <a:ext uri="{FF2B5EF4-FFF2-40B4-BE49-F238E27FC236}">
                <a16:creationId xmlns:a16="http://schemas.microsoft.com/office/drawing/2014/main" id="{A9C62DF9-BC58-69B0-9948-9E67B766952D}"/>
              </a:ext>
            </a:extLst>
          </p:cNvPr>
          <p:cNvSpPr txBox="1"/>
          <p:nvPr/>
        </p:nvSpPr>
        <p:spPr>
          <a:xfrm>
            <a:off x="9540453" y="4393125"/>
            <a:ext cx="1569660" cy="584775"/>
          </a:xfrm>
          <a:prstGeom prst="rect">
            <a:avLst/>
          </a:prstGeom>
          <a:noFill/>
        </p:spPr>
        <p:txBody>
          <a:bodyPr wrap="none" rtlCol="0">
            <a:spAutoFit/>
          </a:bodyPr>
          <a:lstStyle/>
          <a:p>
            <a:r>
              <a:rPr lang="en-US" sz="3200" b="0" i="0" dirty="0">
                <a:solidFill>
                  <a:srgbClr val="FF0000"/>
                </a:solidFill>
                <a:effectLst/>
                <a:latin typeface="Roboto" panose="02000000000000000000" pitchFamily="2" charset="0"/>
              </a:rPr>
              <a:t>= O(</a:t>
            </a:r>
            <a:r>
              <a:rPr lang="en-US" sz="3200" dirty="0">
                <a:solidFill>
                  <a:srgbClr val="FF0000"/>
                </a:solidFill>
              </a:rPr>
              <a:t>x</a:t>
            </a:r>
            <a:r>
              <a:rPr lang="en-US" sz="3200" baseline="30000" dirty="0">
                <a:solidFill>
                  <a:srgbClr val="FF0000"/>
                </a:solidFill>
              </a:rPr>
              <a:t>2</a:t>
            </a:r>
            <a:r>
              <a:rPr lang="en-US" sz="3200" b="0" i="0" dirty="0">
                <a:solidFill>
                  <a:srgbClr val="FF0000"/>
                </a:solidFill>
                <a:effectLst/>
                <a:latin typeface="Roboto" panose="02000000000000000000" pitchFamily="2" charset="0"/>
              </a:rPr>
              <a:t> )</a:t>
            </a:r>
            <a:endParaRPr lang="en-US" sz="3200" dirty="0">
              <a:solidFill>
                <a:srgbClr val="FF0000"/>
              </a:solidFill>
            </a:endParaRPr>
          </a:p>
        </p:txBody>
      </p:sp>
      <p:sp>
        <p:nvSpPr>
          <p:cNvPr id="13" name="TextBox 12">
            <a:extLst>
              <a:ext uri="{FF2B5EF4-FFF2-40B4-BE49-F238E27FC236}">
                <a16:creationId xmlns:a16="http://schemas.microsoft.com/office/drawing/2014/main" id="{6B08DD25-EB88-017A-AADE-B02D2129E762}"/>
              </a:ext>
            </a:extLst>
          </p:cNvPr>
          <p:cNvSpPr txBox="1"/>
          <p:nvPr/>
        </p:nvSpPr>
        <p:spPr>
          <a:xfrm>
            <a:off x="7970405" y="5281951"/>
            <a:ext cx="2852063" cy="369332"/>
          </a:xfrm>
          <a:prstGeom prst="rect">
            <a:avLst/>
          </a:prstGeom>
          <a:noFill/>
        </p:spPr>
        <p:txBody>
          <a:bodyPr wrap="none" rtlCol="0">
            <a:spAutoFit/>
          </a:bodyPr>
          <a:lstStyle/>
          <a:p>
            <a:r>
              <a:rPr lang="en-US" i="1" dirty="0"/>
              <a:t>Quick warning on notation</a:t>
            </a:r>
          </a:p>
        </p:txBody>
      </p:sp>
      <p:grpSp>
        <p:nvGrpSpPr>
          <p:cNvPr id="20" name="Group 19">
            <a:extLst>
              <a:ext uri="{FF2B5EF4-FFF2-40B4-BE49-F238E27FC236}">
                <a16:creationId xmlns:a16="http://schemas.microsoft.com/office/drawing/2014/main" id="{CABD9044-3A28-2B10-F2AD-7A5AF727272A}"/>
              </a:ext>
            </a:extLst>
          </p:cNvPr>
          <p:cNvGrpSpPr/>
          <p:nvPr/>
        </p:nvGrpSpPr>
        <p:grpSpPr>
          <a:xfrm>
            <a:off x="6643466" y="4201933"/>
            <a:ext cx="4781160" cy="902160"/>
            <a:chOff x="6643466" y="4201933"/>
            <a:chExt cx="4781160" cy="902160"/>
          </a:xfrm>
        </p:grpSpPr>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370C45BC-DE59-0D2A-41D4-076764E940A8}"/>
                    </a:ext>
                  </a:extLst>
                </p14:cNvPr>
                <p14:cNvContentPartPr/>
                <p14:nvPr/>
              </p14:nvContentPartPr>
              <p14:xfrm>
                <a:off x="6643466" y="4201933"/>
                <a:ext cx="4781160" cy="902160"/>
              </p14:xfrm>
            </p:contentPart>
          </mc:Choice>
          <mc:Fallback xmlns="">
            <p:pic>
              <p:nvPicPr>
                <p:cNvPr id="18" name="Ink 17">
                  <a:extLst>
                    <a:ext uri="{FF2B5EF4-FFF2-40B4-BE49-F238E27FC236}">
                      <a16:creationId xmlns:a16="http://schemas.microsoft.com/office/drawing/2014/main" id="{370C45BC-DE59-0D2A-41D4-076764E940A8}"/>
                    </a:ext>
                  </a:extLst>
                </p:cNvPr>
                <p:cNvPicPr/>
                <p:nvPr/>
              </p:nvPicPr>
              <p:blipFill>
                <a:blip r:embed="rId4"/>
                <a:stretch>
                  <a:fillRect/>
                </a:stretch>
              </p:blipFill>
              <p:spPr>
                <a:xfrm>
                  <a:off x="6634466" y="4192933"/>
                  <a:ext cx="4798800" cy="919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57900C09-318C-EA68-9872-18A2B398D082}"/>
                    </a:ext>
                  </a:extLst>
                </p14:cNvPr>
                <p14:cNvContentPartPr/>
                <p14:nvPr/>
              </p14:nvContentPartPr>
              <p14:xfrm>
                <a:off x="6670106" y="4253053"/>
                <a:ext cx="4637160" cy="657000"/>
              </p14:xfrm>
            </p:contentPart>
          </mc:Choice>
          <mc:Fallback xmlns="">
            <p:pic>
              <p:nvPicPr>
                <p:cNvPr id="19" name="Ink 18">
                  <a:extLst>
                    <a:ext uri="{FF2B5EF4-FFF2-40B4-BE49-F238E27FC236}">
                      <a16:creationId xmlns:a16="http://schemas.microsoft.com/office/drawing/2014/main" id="{57900C09-318C-EA68-9872-18A2B398D082}"/>
                    </a:ext>
                  </a:extLst>
                </p:cNvPr>
                <p:cNvPicPr/>
                <p:nvPr/>
              </p:nvPicPr>
              <p:blipFill>
                <a:blip r:embed="rId6"/>
                <a:stretch>
                  <a:fillRect/>
                </a:stretch>
              </p:blipFill>
              <p:spPr>
                <a:xfrm>
                  <a:off x="6661466" y="4244413"/>
                  <a:ext cx="4654800" cy="674640"/>
                </a:xfrm>
                <a:prstGeom prst="rect">
                  <a:avLst/>
                </a:prstGeom>
              </p:spPr>
            </p:pic>
          </mc:Fallback>
        </mc:AlternateContent>
      </p:grpSp>
      <p:grpSp>
        <p:nvGrpSpPr>
          <p:cNvPr id="25" name="Group 24">
            <a:extLst>
              <a:ext uri="{FF2B5EF4-FFF2-40B4-BE49-F238E27FC236}">
                <a16:creationId xmlns:a16="http://schemas.microsoft.com/office/drawing/2014/main" id="{43355868-5545-45F6-932E-FF0224350FE6}"/>
              </a:ext>
            </a:extLst>
          </p:cNvPr>
          <p:cNvGrpSpPr/>
          <p:nvPr/>
        </p:nvGrpSpPr>
        <p:grpSpPr>
          <a:xfrm>
            <a:off x="8490626" y="6090493"/>
            <a:ext cx="383040" cy="258120"/>
            <a:chOff x="8490626" y="6090493"/>
            <a:chExt cx="383040" cy="258120"/>
          </a:xfrm>
        </p:grpSpPr>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A0827FAF-9B51-2A98-9ADF-8185ACA6EC96}"/>
                    </a:ext>
                  </a:extLst>
                </p14:cNvPr>
                <p14:cNvContentPartPr/>
                <p14:nvPr/>
              </p14:nvContentPartPr>
              <p14:xfrm>
                <a:off x="8490626" y="6114613"/>
                <a:ext cx="383040" cy="201600"/>
              </p14:xfrm>
            </p:contentPart>
          </mc:Choice>
          <mc:Fallback xmlns="">
            <p:pic>
              <p:nvPicPr>
                <p:cNvPr id="21" name="Ink 20">
                  <a:extLst>
                    <a:ext uri="{FF2B5EF4-FFF2-40B4-BE49-F238E27FC236}">
                      <a16:creationId xmlns:a16="http://schemas.microsoft.com/office/drawing/2014/main" id="{A0827FAF-9B51-2A98-9ADF-8185ACA6EC96}"/>
                    </a:ext>
                  </a:extLst>
                </p:cNvPr>
                <p:cNvPicPr/>
                <p:nvPr/>
              </p:nvPicPr>
              <p:blipFill>
                <a:blip r:embed="rId8"/>
                <a:stretch>
                  <a:fillRect/>
                </a:stretch>
              </p:blipFill>
              <p:spPr>
                <a:xfrm>
                  <a:off x="8481626" y="6105973"/>
                  <a:ext cx="400680" cy="219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2D3EEE74-63B2-2D13-C44D-65137E1F464F}"/>
                    </a:ext>
                  </a:extLst>
                </p14:cNvPr>
                <p14:cNvContentPartPr/>
                <p14:nvPr/>
              </p14:nvContentPartPr>
              <p14:xfrm>
                <a:off x="8613026" y="6090493"/>
                <a:ext cx="163800" cy="258120"/>
              </p14:xfrm>
            </p:contentPart>
          </mc:Choice>
          <mc:Fallback xmlns="">
            <p:pic>
              <p:nvPicPr>
                <p:cNvPr id="23" name="Ink 22">
                  <a:extLst>
                    <a:ext uri="{FF2B5EF4-FFF2-40B4-BE49-F238E27FC236}">
                      <a16:creationId xmlns:a16="http://schemas.microsoft.com/office/drawing/2014/main" id="{2D3EEE74-63B2-2D13-C44D-65137E1F464F}"/>
                    </a:ext>
                  </a:extLst>
                </p:cNvPr>
                <p:cNvPicPr/>
                <p:nvPr/>
              </p:nvPicPr>
              <p:blipFill>
                <a:blip r:embed="rId10"/>
                <a:stretch>
                  <a:fillRect/>
                </a:stretch>
              </p:blipFill>
              <p:spPr>
                <a:xfrm>
                  <a:off x="8604026" y="6081493"/>
                  <a:ext cx="181440" cy="2757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6" name="Ink 25">
                <a:extLst>
                  <a:ext uri="{FF2B5EF4-FFF2-40B4-BE49-F238E27FC236}">
                    <a16:creationId xmlns:a16="http://schemas.microsoft.com/office/drawing/2014/main" id="{807403CF-26E0-A2F3-3173-B8F95907B07D}"/>
                  </a:ext>
                </a:extLst>
              </p14:cNvPr>
              <p14:cNvContentPartPr/>
              <p14:nvPr/>
            </p14:nvContentPartPr>
            <p14:xfrm>
              <a:off x="9976346" y="5947213"/>
              <a:ext cx="499320" cy="360360"/>
            </p14:xfrm>
          </p:contentPart>
        </mc:Choice>
        <mc:Fallback xmlns="">
          <p:pic>
            <p:nvPicPr>
              <p:cNvPr id="26" name="Ink 25">
                <a:extLst>
                  <a:ext uri="{FF2B5EF4-FFF2-40B4-BE49-F238E27FC236}">
                    <a16:creationId xmlns:a16="http://schemas.microsoft.com/office/drawing/2014/main" id="{807403CF-26E0-A2F3-3173-B8F95907B07D}"/>
                  </a:ext>
                </a:extLst>
              </p:cNvPr>
              <p:cNvPicPr/>
              <p:nvPr/>
            </p:nvPicPr>
            <p:blipFill>
              <a:blip r:embed="rId12"/>
              <a:stretch>
                <a:fillRect/>
              </a:stretch>
            </p:blipFill>
            <p:spPr>
              <a:xfrm>
                <a:off x="9967346" y="5938213"/>
                <a:ext cx="516960" cy="378000"/>
              </a:xfrm>
              <a:prstGeom prst="rect">
                <a:avLst/>
              </a:prstGeom>
            </p:spPr>
          </p:pic>
        </mc:Fallback>
      </mc:AlternateContent>
      <p:sp>
        <p:nvSpPr>
          <p:cNvPr id="29" name="TextBox 28">
            <a:extLst>
              <a:ext uri="{FF2B5EF4-FFF2-40B4-BE49-F238E27FC236}">
                <a16:creationId xmlns:a16="http://schemas.microsoft.com/office/drawing/2014/main" id="{6D159438-68D3-A7AA-64DD-80F8C24FFCC9}"/>
              </a:ext>
            </a:extLst>
          </p:cNvPr>
          <p:cNvSpPr txBox="1"/>
          <p:nvPr/>
        </p:nvSpPr>
        <p:spPr>
          <a:xfrm>
            <a:off x="9940087" y="5590432"/>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30" name="TextBox 29">
            <a:extLst>
              <a:ext uri="{FF2B5EF4-FFF2-40B4-BE49-F238E27FC236}">
                <a16:creationId xmlns:a16="http://schemas.microsoft.com/office/drawing/2014/main" id="{E4E5CFBE-5BAD-0840-1251-FE8A1DB0CD36}"/>
              </a:ext>
            </a:extLst>
          </p:cNvPr>
          <p:cNvSpPr txBox="1"/>
          <p:nvPr/>
        </p:nvSpPr>
        <p:spPr>
          <a:xfrm>
            <a:off x="8490626" y="5577881"/>
            <a:ext cx="6127296"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18368558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65</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7141699" cy="523220"/>
          </a:xfrm>
          <a:prstGeom prst="rect">
            <a:avLst/>
          </a:prstGeom>
          <a:noFill/>
          <a:ln w="28575">
            <a:solidFill>
              <a:srgbClr val="FF0000"/>
            </a:solidFill>
          </a:ln>
        </p:spPr>
        <p:txBody>
          <a:bodyPr wrap="square" rtlCol="0">
            <a:spAutoFit/>
          </a:bodyPr>
          <a:lstStyle/>
          <a:p>
            <a:r>
              <a:rPr lang="en-US" sz="2800" dirty="0"/>
              <a:t>????</a:t>
            </a:r>
          </a:p>
        </p:txBody>
      </p:sp>
    </p:spTree>
    <p:extLst>
      <p:ext uri="{BB962C8B-B14F-4D97-AF65-F5344CB8AC3E}">
        <p14:creationId xmlns:p14="http://schemas.microsoft.com/office/powerpoint/2010/main" val="4000291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66</a:t>
            </a:fld>
            <a:endParaRPr lang="en-US" dirty="0"/>
          </a:p>
        </p:txBody>
      </p:sp>
      <p:sp>
        <p:nvSpPr>
          <p:cNvPr id="2" name="TextBox 1">
            <a:extLst>
              <a:ext uri="{FF2B5EF4-FFF2-40B4-BE49-F238E27FC236}">
                <a16:creationId xmlns:a16="http://schemas.microsoft.com/office/drawing/2014/main" id="{E22FC65D-B000-2DE0-2D4E-69CCBE7F1FFD}"/>
              </a:ext>
            </a:extLst>
          </p:cNvPr>
          <p:cNvSpPr txBox="1"/>
          <p:nvPr/>
        </p:nvSpPr>
        <p:spPr>
          <a:xfrm>
            <a:off x="457200" y="304800"/>
            <a:ext cx="9360255" cy="3416320"/>
          </a:xfrm>
          <a:prstGeom prst="rect">
            <a:avLst/>
          </a:prstGeom>
          <a:noFill/>
          <a:ln w="38100">
            <a:noFill/>
          </a:ln>
        </p:spPr>
        <p:txBody>
          <a:bodyPr wrap="none" rtlCol="0">
            <a:spAutoFit/>
          </a:bodyPr>
          <a:lstStyle/>
          <a:p>
            <a:r>
              <a:rPr lang="en-US" sz="2400" b="1" dirty="0">
                <a:solidFill>
                  <a:srgbClr val="7F0055"/>
                </a:solidFill>
                <a:effectLst/>
                <a:latin typeface="Consolas" panose="020B0609020204030204" pitchFamily="49" charset="0"/>
              </a:rPr>
              <a:t>public</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find_element_in_array</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endParaRPr lang="en-US" sz="2400" b="1" dirty="0">
              <a:solidFill>
                <a:srgbClr val="7F0055"/>
              </a:solidFill>
              <a:latin typeface="Consolas" panose="020B0609020204030204" pitchFamily="49" charset="0"/>
            </a:endParaRPr>
          </a:p>
          <a:p>
            <a:r>
              <a:rPr lang="en-US" sz="2400" b="1" dirty="0">
                <a:solidFill>
                  <a:srgbClr val="7F0055"/>
                </a:solidFill>
                <a:effectLst/>
                <a:latin typeface="Consolas" panose="020B0609020204030204" pitchFamily="49" charset="0"/>
              </a:rPr>
              <a:t>     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6A3E3E"/>
                </a:solidFill>
                <a:effectLst/>
                <a:latin typeface="Consolas" panose="020B0609020204030204" pitchFamily="49" charset="0"/>
              </a:rPr>
              <a:t>array</a:t>
            </a:r>
            <a:r>
              <a:rPr lang="en-US" sz="2400" dirty="0" err="1">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length</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if</a:t>
            </a:r>
            <a:r>
              <a:rPr lang="en-US" sz="2400" dirty="0">
                <a:solidFill>
                  <a:srgbClr val="000000"/>
                </a:solidFill>
                <a:effectLst/>
                <a:latin typeface="Consolas" panose="020B0609020204030204" pitchFamily="49" charset="0"/>
              </a:rPr>
              <a:t>(</a:t>
            </a:r>
            <a:r>
              <a:rPr lang="en-US" sz="2400" dirty="0">
                <a:solidFill>
                  <a:srgbClr val="6A3E3E"/>
                </a:solidFill>
                <a:effectLst/>
                <a:latin typeface="Consolas" panose="020B0609020204030204" pitchFamily="49" charset="0"/>
              </a:rPr>
              <a:t>array</a:t>
            </a:r>
            <a:r>
              <a:rPr lang="en-US" sz="2400" dirty="0">
                <a:solidFill>
                  <a:srgbClr val="000000"/>
                </a:solidFill>
                <a:effectLst/>
                <a:latin typeface="Consolas" panose="020B0609020204030204" pitchFamily="49" charset="0"/>
              </a:rPr>
              <a:t>[</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a:solidFill>
                  <a:srgbClr val="6A3E3E"/>
                </a:solidFill>
                <a:effectLst/>
                <a:latin typeface="Consolas" panose="020B0609020204030204" pitchFamily="49" charset="0"/>
              </a:rPr>
              <a:t>s</a:t>
            </a:r>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a:t>
            </a:r>
            <a:r>
              <a:rPr lang="en-US" sz="2400" dirty="0" err="1">
                <a:solidFill>
                  <a:srgbClr val="6A3E3E"/>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          } </a:t>
            </a:r>
          </a:p>
          <a:p>
            <a:r>
              <a:rPr lang="en-US" sz="2400" dirty="0">
                <a:solidFill>
                  <a:srgbClr val="000000"/>
                </a:solidFill>
                <a:effectLst/>
                <a:latin typeface="Consolas" panose="020B0609020204030204" pitchFamily="49" charset="0"/>
              </a:rPr>
              <a:t>     }</a:t>
            </a:r>
          </a:p>
          <a:p>
            <a:r>
              <a:rPr lang="en-US" sz="2400" b="1" dirty="0">
                <a:solidFill>
                  <a:srgbClr val="7F0055"/>
                </a:solidFill>
                <a:effectLst/>
                <a:latin typeface="Consolas" panose="020B0609020204030204" pitchFamily="49" charset="0"/>
              </a:rPr>
              <a:t>     return</a:t>
            </a:r>
            <a:r>
              <a:rPr lang="en-US" sz="2400" dirty="0">
                <a:solidFill>
                  <a:srgbClr val="000000"/>
                </a:solidFill>
                <a:effectLst/>
                <a:latin typeface="Consolas" panose="020B0609020204030204" pitchFamily="49" charset="0"/>
              </a:rPr>
              <a:t> -1;</a:t>
            </a:r>
          </a:p>
          <a:p>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FBB8EB3B-FA1B-B50D-3E6D-CEB08D74A2F7}"/>
              </a:ext>
            </a:extLst>
          </p:cNvPr>
          <p:cNvSpPr/>
          <p:nvPr/>
        </p:nvSpPr>
        <p:spPr>
          <a:xfrm rot="10800000">
            <a:off x="8153400" y="7620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414D729-A294-146C-A6B4-8F7060AC5C96}"/>
              </a:ext>
            </a:extLst>
          </p:cNvPr>
          <p:cNvSpPr txBox="1"/>
          <p:nvPr/>
        </p:nvSpPr>
        <p:spPr>
          <a:xfrm>
            <a:off x="8920843" y="721667"/>
            <a:ext cx="407484" cy="461665"/>
          </a:xfrm>
          <a:prstGeom prst="rect">
            <a:avLst/>
          </a:prstGeom>
          <a:noFill/>
        </p:spPr>
        <p:txBody>
          <a:bodyPr wrap="none" rtlCol="0">
            <a:spAutoFit/>
          </a:bodyPr>
          <a:lstStyle/>
          <a:p>
            <a:r>
              <a:rPr lang="en-US" sz="2400" b="1" dirty="0"/>
              <a:t>N</a:t>
            </a:r>
          </a:p>
        </p:txBody>
      </p:sp>
      <p:sp>
        <p:nvSpPr>
          <p:cNvPr id="9" name="TextBox 8">
            <a:extLst>
              <a:ext uri="{FF2B5EF4-FFF2-40B4-BE49-F238E27FC236}">
                <a16:creationId xmlns:a16="http://schemas.microsoft.com/office/drawing/2014/main" id="{ED6A8D52-3368-036C-13F9-A24DB3DCF1F9}"/>
              </a:ext>
            </a:extLst>
          </p:cNvPr>
          <p:cNvSpPr txBox="1"/>
          <p:nvPr/>
        </p:nvSpPr>
        <p:spPr>
          <a:xfrm>
            <a:off x="6068862" y="1461897"/>
            <a:ext cx="356188" cy="461665"/>
          </a:xfrm>
          <a:prstGeom prst="rect">
            <a:avLst/>
          </a:prstGeom>
          <a:noFill/>
        </p:spPr>
        <p:txBody>
          <a:bodyPr wrap="none" rtlCol="0">
            <a:spAutoFit/>
          </a:bodyPr>
          <a:lstStyle/>
          <a:p>
            <a:r>
              <a:rPr lang="en-US" sz="2400" b="1" dirty="0"/>
              <a:t>1</a:t>
            </a:r>
          </a:p>
        </p:txBody>
      </p:sp>
      <p:sp>
        <p:nvSpPr>
          <p:cNvPr id="11" name="Arrow: Right 10">
            <a:extLst>
              <a:ext uri="{FF2B5EF4-FFF2-40B4-BE49-F238E27FC236}">
                <a16:creationId xmlns:a16="http://schemas.microsoft.com/office/drawing/2014/main" id="{DBF79162-6B2D-9873-3CF0-38B2CDC9938B}"/>
              </a:ext>
            </a:extLst>
          </p:cNvPr>
          <p:cNvSpPr/>
          <p:nvPr/>
        </p:nvSpPr>
        <p:spPr>
          <a:xfrm rot="10800000">
            <a:off x="3200400" y="2590800"/>
            <a:ext cx="685800" cy="3810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557F0A6-0B37-0CA4-4B14-82EE7F02C1E9}"/>
              </a:ext>
            </a:extLst>
          </p:cNvPr>
          <p:cNvSpPr txBox="1"/>
          <p:nvPr/>
        </p:nvSpPr>
        <p:spPr>
          <a:xfrm>
            <a:off x="3888921" y="2550467"/>
            <a:ext cx="356188" cy="461665"/>
          </a:xfrm>
          <a:prstGeom prst="rect">
            <a:avLst/>
          </a:prstGeom>
          <a:noFill/>
        </p:spPr>
        <p:txBody>
          <a:bodyPr wrap="none" rtlCol="0">
            <a:spAutoFit/>
          </a:bodyPr>
          <a:lstStyle/>
          <a:p>
            <a:r>
              <a:rPr lang="en-US" sz="2400" b="1" dirty="0"/>
              <a:t>1</a:t>
            </a:r>
          </a:p>
        </p:txBody>
      </p:sp>
      <p:sp>
        <p:nvSpPr>
          <p:cNvPr id="13" name="Right Brace 12">
            <a:extLst>
              <a:ext uri="{FF2B5EF4-FFF2-40B4-BE49-F238E27FC236}">
                <a16:creationId xmlns:a16="http://schemas.microsoft.com/office/drawing/2014/main" id="{4F7B2F3B-830C-B4FC-BE18-886A68C5EF55}"/>
              </a:ext>
            </a:extLst>
          </p:cNvPr>
          <p:cNvSpPr/>
          <p:nvPr/>
        </p:nvSpPr>
        <p:spPr>
          <a:xfrm>
            <a:off x="5638800" y="1143000"/>
            <a:ext cx="387325" cy="990600"/>
          </a:xfrm>
          <a:prstGeom prst="rightBrace">
            <a:avLst/>
          </a:prstGeom>
          <a:ln>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chemeClr val="accent2"/>
              </a:solidFill>
            </a:endParaRPr>
          </a:p>
        </p:txBody>
      </p:sp>
      <p:sp>
        <p:nvSpPr>
          <p:cNvPr id="15" name="TextBox 14">
            <a:extLst>
              <a:ext uri="{FF2B5EF4-FFF2-40B4-BE49-F238E27FC236}">
                <a16:creationId xmlns:a16="http://schemas.microsoft.com/office/drawing/2014/main" id="{CFD61A97-7D31-E0CA-6AB1-FEA5E076E6D0}"/>
              </a:ext>
            </a:extLst>
          </p:cNvPr>
          <p:cNvSpPr txBox="1"/>
          <p:nvPr/>
        </p:nvSpPr>
        <p:spPr>
          <a:xfrm>
            <a:off x="311996" y="4071479"/>
            <a:ext cx="5014514" cy="523220"/>
          </a:xfrm>
          <a:prstGeom prst="rect">
            <a:avLst/>
          </a:prstGeom>
          <a:noFill/>
        </p:spPr>
        <p:txBody>
          <a:bodyPr wrap="none" rtlCol="0">
            <a:spAutoFit/>
          </a:bodyPr>
          <a:lstStyle/>
          <a:p>
            <a:r>
              <a:rPr lang="en-US" sz="2800" b="1" dirty="0"/>
              <a:t>Total Running Time = N + 1  </a:t>
            </a:r>
          </a:p>
        </p:txBody>
      </p:sp>
      <p:sp>
        <p:nvSpPr>
          <p:cNvPr id="18" name="TextBox 17">
            <a:extLst>
              <a:ext uri="{FF2B5EF4-FFF2-40B4-BE49-F238E27FC236}">
                <a16:creationId xmlns:a16="http://schemas.microsoft.com/office/drawing/2014/main" id="{2AA2CC9D-17FE-20A6-E8AC-BA143804D02F}"/>
              </a:ext>
            </a:extLst>
          </p:cNvPr>
          <p:cNvSpPr txBox="1"/>
          <p:nvPr/>
        </p:nvSpPr>
        <p:spPr>
          <a:xfrm>
            <a:off x="2819252" y="4749772"/>
            <a:ext cx="8001147" cy="523220"/>
          </a:xfrm>
          <a:prstGeom prst="rect">
            <a:avLst/>
          </a:prstGeom>
          <a:noFill/>
        </p:spPr>
        <p:txBody>
          <a:bodyPr wrap="square">
            <a:spAutoFit/>
          </a:bodyPr>
          <a:lstStyle/>
          <a:p>
            <a:r>
              <a:rPr lang="en-US" sz="2800" b="1" dirty="0">
                <a:solidFill>
                  <a:schemeClr val="tx1"/>
                </a:solidFill>
              </a:rPr>
              <a:t>O(N + 1 )   where N = Size of Array</a:t>
            </a:r>
            <a:endParaRPr lang="en-US" sz="2800" dirty="0">
              <a:solidFill>
                <a:schemeClr val="tx1"/>
              </a:solidFill>
            </a:endParaRPr>
          </a:p>
        </p:txBody>
      </p:sp>
      <p:sp>
        <p:nvSpPr>
          <p:cNvPr id="23" name="TextBox 22">
            <a:extLst>
              <a:ext uri="{FF2B5EF4-FFF2-40B4-BE49-F238E27FC236}">
                <a16:creationId xmlns:a16="http://schemas.microsoft.com/office/drawing/2014/main" id="{411AA367-8083-7268-0474-861D82B3FE57}"/>
              </a:ext>
            </a:extLst>
          </p:cNvPr>
          <p:cNvSpPr txBox="1"/>
          <p:nvPr/>
        </p:nvSpPr>
        <p:spPr>
          <a:xfrm>
            <a:off x="2830138" y="5434280"/>
            <a:ext cx="7443063" cy="1323439"/>
          </a:xfrm>
          <a:prstGeom prst="rect">
            <a:avLst/>
          </a:prstGeom>
          <a:noFill/>
        </p:spPr>
        <p:txBody>
          <a:bodyPr wrap="none" rtlCol="0">
            <a:spAutoFit/>
          </a:bodyPr>
          <a:lstStyle/>
          <a:p>
            <a:r>
              <a:rPr lang="en-US" sz="4000" b="1" dirty="0">
                <a:solidFill>
                  <a:srgbClr val="FF0000"/>
                </a:solidFill>
              </a:rPr>
              <a:t>O(N)   where N = Size of Array</a:t>
            </a:r>
            <a:endParaRPr lang="en-US" sz="4000" dirty="0">
              <a:solidFill>
                <a:srgbClr val="FF0000"/>
              </a:solidFill>
            </a:endParaRPr>
          </a:p>
          <a:p>
            <a:endParaRPr lang="en-US" sz="4000" dirty="0"/>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D6ED35C4-D3FD-74D6-CFFC-671552D25996}"/>
                  </a:ext>
                </a:extLst>
              </p14:cNvPr>
              <p14:cNvContentPartPr/>
              <p14:nvPr/>
            </p14:nvContentPartPr>
            <p14:xfrm>
              <a:off x="10107026" y="4222813"/>
              <a:ext cx="1148760" cy="1125360"/>
            </p14:xfrm>
          </p:contentPart>
        </mc:Choice>
        <mc:Fallback xmlns="">
          <p:pic>
            <p:nvPicPr>
              <p:cNvPr id="25" name="Ink 24">
                <a:extLst>
                  <a:ext uri="{FF2B5EF4-FFF2-40B4-BE49-F238E27FC236}">
                    <a16:creationId xmlns:a16="http://schemas.microsoft.com/office/drawing/2014/main" id="{D6ED35C4-D3FD-74D6-CFFC-671552D25996}"/>
                  </a:ext>
                </a:extLst>
              </p:cNvPr>
              <p:cNvPicPr/>
              <p:nvPr/>
            </p:nvPicPr>
            <p:blipFill>
              <a:blip r:embed="rId4"/>
              <a:stretch>
                <a:fillRect/>
              </a:stretch>
            </p:blipFill>
            <p:spPr>
              <a:xfrm>
                <a:off x="10089386" y="4205173"/>
                <a:ext cx="1184400" cy="1161000"/>
              </a:xfrm>
              <a:prstGeom prst="rect">
                <a:avLst/>
              </a:prstGeom>
            </p:spPr>
          </p:pic>
        </mc:Fallback>
      </mc:AlternateContent>
    </p:spTree>
    <p:extLst>
      <p:ext uri="{BB962C8B-B14F-4D97-AF65-F5344CB8AC3E}">
        <p14:creationId xmlns:p14="http://schemas.microsoft.com/office/powerpoint/2010/main" val="2250297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67</a:t>
            </a:fld>
            <a:endParaRPr lang="en-US" dirty="0"/>
          </a:p>
        </p:txBody>
      </p:sp>
      <p:pic>
        <p:nvPicPr>
          <p:cNvPr id="14" name="Picture 13" descr="Diagram&#10;&#10;Description automatically generated">
            <a:extLst>
              <a:ext uri="{FF2B5EF4-FFF2-40B4-BE49-F238E27FC236}">
                <a16:creationId xmlns:a16="http://schemas.microsoft.com/office/drawing/2014/main" id="{E100D464-4CD8-0484-1D75-666A7660F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685800"/>
            <a:ext cx="7239000" cy="5065786"/>
          </a:xfrm>
          <a:prstGeom prst="rect">
            <a:avLst/>
          </a:prstGeom>
        </p:spPr>
      </p:pic>
      <p:pic>
        <p:nvPicPr>
          <p:cNvPr id="2052" name="Picture 4" descr="Box Glasgow - The sad cat is back 😞 As you will have... | Facebook">
            <a:extLst>
              <a:ext uri="{FF2B5EF4-FFF2-40B4-BE49-F238E27FC236}">
                <a16:creationId xmlns:a16="http://schemas.microsoft.com/office/drawing/2014/main" id="{BAB3378E-5C3F-C565-CAAF-57B6A7754A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2895600"/>
            <a:ext cx="2638425"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8458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5257800"/>
            <a:ext cx="7510389" cy="523220"/>
          </a:xfrm>
          <a:prstGeom prst="rect">
            <a:avLst/>
          </a:prstGeom>
          <a:noFill/>
        </p:spPr>
        <p:txBody>
          <a:bodyPr wrap="none" rtlCol="0">
            <a:spAutoFit/>
          </a:bodyPr>
          <a:lstStyle/>
          <a:p>
            <a:r>
              <a:rPr lang="en-US" sz="2800" b="1" dirty="0">
                <a:solidFill>
                  <a:srgbClr val="00B050"/>
                </a:solidFill>
              </a:rPr>
              <a:t>What is the running time of this algorithm?</a:t>
            </a:r>
          </a:p>
        </p:txBody>
      </p:sp>
    </p:spTree>
    <p:extLst>
      <p:ext uri="{BB962C8B-B14F-4D97-AF65-F5344CB8AC3E}">
        <p14:creationId xmlns:p14="http://schemas.microsoft.com/office/powerpoint/2010/main" val="26852983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8" name="Rectangle 7">
            <a:extLst>
              <a:ext uri="{FF2B5EF4-FFF2-40B4-BE49-F238E27FC236}">
                <a16:creationId xmlns:a16="http://schemas.microsoft.com/office/drawing/2014/main" id="{BC907F4E-2257-039D-973D-1F6119041CEF}"/>
              </a:ext>
            </a:extLst>
          </p:cNvPr>
          <p:cNvSpPr/>
          <p:nvPr/>
        </p:nvSpPr>
        <p:spPr>
          <a:xfrm>
            <a:off x="8839200" y="599077"/>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Create a new array that is one spot larger</a:t>
            </a:r>
          </a:p>
        </p:txBody>
      </p:sp>
      <p:sp>
        <p:nvSpPr>
          <p:cNvPr id="9" name="Rectangle 8">
            <a:extLst>
              <a:ext uri="{FF2B5EF4-FFF2-40B4-BE49-F238E27FC236}">
                <a16:creationId xmlns:a16="http://schemas.microsoft.com/office/drawing/2014/main" id="{D3C15D11-4B73-119D-AD18-BFE7511EEED3}"/>
              </a:ext>
            </a:extLst>
          </p:cNvPr>
          <p:cNvSpPr/>
          <p:nvPr/>
        </p:nvSpPr>
        <p:spPr>
          <a:xfrm>
            <a:off x="8839200" y="1524000"/>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Fill new array with contents of old array</a:t>
            </a:r>
          </a:p>
        </p:txBody>
      </p:sp>
      <p:sp>
        <p:nvSpPr>
          <p:cNvPr id="10" name="Rectangle 9">
            <a:extLst>
              <a:ext uri="{FF2B5EF4-FFF2-40B4-BE49-F238E27FC236}">
                <a16:creationId xmlns:a16="http://schemas.microsoft.com/office/drawing/2014/main" id="{342FECC9-A092-4A54-285C-E21C74ADA4AE}"/>
              </a:ext>
            </a:extLst>
          </p:cNvPr>
          <p:cNvSpPr/>
          <p:nvPr/>
        </p:nvSpPr>
        <p:spPr>
          <a:xfrm>
            <a:off x="8839200" y="3185482"/>
            <a:ext cx="28194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new value to array and update reference variable</a:t>
            </a:r>
          </a:p>
        </p:txBody>
      </p:sp>
      <p:sp>
        <p:nvSpPr>
          <p:cNvPr id="11" name="TextBox 10">
            <a:extLst>
              <a:ext uri="{FF2B5EF4-FFF2-40B4-BE49-F238E27FC236}">
                <a16:creationId xmlns:a16="http://schemas.microsoft.com/office/drawing/2014/main" id="{A63752CB-8725-9149-1769-9E99CB058417}"/>
              </a:ext>
            </a:extLst>
          </p:cNvPr>
          <p:cNvSpPr txBox="1"/>
          <p:nvPr/>
        </p:nvSpPr>
        <p:spPr>
          <a:xfrm>
            <a:off x="1905000" y="4794451"/>
            <a:ext cx="8970726" cy="1384995"/>
          </a:xfrm>
          <a:prstGeom prst="rect">
            <a:avLst/>
          </a:prstGeom>
          <a:noFill/>
        </p:spPr>
        <p:txBody>
          <a:bodyPr wrap="none" rtlCol="0">
            <a:spAutoFit/>
          </a:bodyPr>
          <a:lstStyle/>
          <a:p>
            <a:r>
              <a:rPr lang="en-US" sz="2800" b="1" dirty="0">
                <a:solidFill>
                  <a:srgbClr val="00B050"/>
                </a:solidFill>
              </a:rPr>
              <a:t>What is the running time of this algorithm?</a:t>
            </a:r>
          </a:p>
          <a:p>
            <a:endParaRPr lang="en-US" sz="2800" b="1" dirty="0">
              <a:solidFill>
                <a:srgbClr val="00B050"/>
              </a:solidFill>
            </a:endParaRPr>
          </a:p>
          <a:p>
            <a:r>
              <a:rPr lang="en-US" sz="2800" b="1" dirty="0">
                <a:solidFill>
                  <a:srgbClr val="00B050"/>
                </a:solidFill>
              </a:rPr>
              <a:t>We will find the time complexity for each operation!</a:t>
            </a:r>
          </a:p>
        </p:txBody>
      </p:sp>
    </p:spTree>
    <p:extLst>
      <p:ext uri="{BB962C8B-B14F-4D97-AF65-F5344CB8AC3E}">
        <p14:creationId xmlns:p14="http://schemas.microsoft.com/office/powerpoint/2010/main" val="3388529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Tree>
    <p:extLst>
      <p:ext uri="{BB962C8B-B14F-4D97-AF65-F5344CB8AC3E}">
        <p14:creationId xmlns:p14="http://schemas.microsoft.com/office/powerpoint/2010/main" val="3481830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3946914" cy="523220"/>
          </a:xfrm>
          <a:prstGeom prst="rect">
            <a:avLst/>
          </a:prstGeom>
          <a:noFill/>
        </p:spPr>
        <p:txBody>
          <a:bodyPr wrap="none" rtlCol="0">
            <a:spAutoFit/>
          </a:bodyPr>
          <a:lstStyle/>
          <a:p>
            <a:r>
              <a:rPr lang="en-US" sz="2800" b="1" dirty="0"/>
              <a:t>Total Running Time = </a:t>
            </a:r>
          </a:p>
        </p:txBody>
      </p:sp>
      <p:sp>
        <p:nvSpPr>
          <p:cNvPr id="13" name="TextBox 12">
            <a:extLst>
              <a:ext uri="{FF2B5EF4-FFF2-40B4-BE49-F238E27FC236}">
                <a16:creationId xmlns:a16="http://schemas.microsoft.com/office/drawing/2014/main" id="{916E9863-B332-6212-EC17-AD95385D31A0}"/>
              </a:ext>
            </a:extLst>
          </p:cNvPr>
          <p:cNvSpPr txBox="1"/>
          <p:nvPr/>
        </p:nvSpPr>
        <p:spPr>
          <a:xfrm>
            <a:off x="8816148" y="685800"/>
            <a:ext cx="607859" cy="369332"/>
          </a:xfrm>
          <a:prstGeom prst="rect">
            <a:avLst/>
          </a:prstGeom>
          <a:noFill/>
        </p:spPr>
        <p:txBody>
          <a:bodyPr wrap="none" rtlCol="0">
            <a:spAutoFit/>
          </a:bodyPr>
          <a:lstStyle/>
          <a:p>
            <a:r>
              <a:rPr lang="en-US" b="1" dirty="0">
                <a:solidFill>
                  <a:srgbClr val="00B050"/>
                </a:solidFill>
              </a:rPr>
              <a:t>???</a:t>
            </a:r>
          </a:p>
        </p:txBody>
      </p:sp>
    </p:spTree>
    <p:extLst>
      <p:ext uri="{BB962C8B-B14F-4D97-AF65-F5344CB8AC3E}">
        <p14:creationId xmlns:p14="http://schemas.microsoft.com/office/powerpoint/2010/main" val="19557579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Tree>
    <p:extLst>
      <p:ext uri="{BB962C8B-B14F-4D97-AF65-F5344CB8AC3E}">
        <p14:creationId xmlns:p14="http://schemas.microsoft.com/office/powerpoint/2010/main" val="31921885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265911" cy="523220"/>
          </a:xfrm>
          <a:prstGeom prst="rect">
            <a:avLst/>
          </a:prstGeom>
          <a:noFill/>
        </p:spPr>
        <p:txBody>
          <a:bodyPr wrap="none" rtlCol="0">
            <a:spAutoFit/>
          </a:bodyPr>
          <a:lstStyle/>
          <a:p>
            <a:r>
              <a:rPr lang="en-US" sz="2800" b="1" dirty="0"/>
              <a:t>Total Running Time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5878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4993675" cy="523220"/>
          </a:xfrm>
          <a:prstGeom prst="rect">
            <a:avLst/>
          </a:prstGeom>
          <a:noFill/>
        </p:spPr>
        <p:txBody>
          <a:bodyPr wrap="none" rtlCol="0">
            <a:spAutoFit/>
          </a:bodyPr>
          <a:lstStyle/>
          <a:p>
            <a:r>
              <a:rPr lang="en-US" sz="2800" b="1" dirty="0"/>
              <a:t>Total Running Time =  n  + n</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146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01971" y="174600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523073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4" name="TextBox 13">
            <a:extLst>
              <a:ext uri="{FF2B5EF4-FFF2-40B4-BE49-F238E27FC236}">
                <a16:creationId xmlns:a16="http://schemas.microsoft.com/office/drawing/2014/main" id="{12E33161-7FBB-AB96-F0D3-E3F75B28D3AD}"/>
              </a:ext>
            </a:extLst>
          </p:cNvPr>
          <p:cNvSpPr txBox="1"/>
          <p:nvPr/>
        </p:nvSpPr>
        <p:spPr>
          <a:xfrm>
            <a:off x="6161749" y="4083447"/>
            <a:ext cx="5287025" cy="461665"/>
          </a:xfrm>
          <a:prstGeom prst="rect">
            <a:avLst/>
          </a:prstGeom>
          <a:noFill/>
        </p:spPr>
        <p:txBody>
          <a:bodyPr wrap="none" rtlCol="0">
            <a:spAutoFit/>
          </a:bodyPr>
          <a:lstStyle/>
          <a:p>
            <a:r>
              <a:rPr lang="en-US" sz="2400" dirty="0"/>
              <a:t>When do we add? When do multiply?</a:t>
            </a:r>
          </a:p>
        </p:txBody>
      </p:sp>
      <p:sp>
        <p:nvSpPr>
          <p:cNvPr id="15" name="TextBox 14">
            <a:extLst>
              <a:ext uri="{FF2B5EF4-FFF2-40B4-BE49-F238E27FC236}">
                <a16:creationId xmlns:a16="http://schemas.microsoft.com/office/drawing/2014/main" id="{AA1F6272-7CB4-8CD1-5586-66017C59D384}"/>
              </a:ext>
            </a:extLst>
          </p:cNvPr>
          <p:cNvSpPr txBox="1"/>
          <p:nvPr/>
        </p:nvSpPr>
        <p:spPr>
          <a:xfrm>
            <a:off x="6248400" y="4552483"/>
            <a:ext cx="4762842" cy="707886"/>
          </a:xfrm>
          <a:prstGeom prst="rect">
            <a:avLst/>
          </a:prstGeom>
          <a:noFill/>
        </p:spPr>
        <p:txBody>
          <a:bodyPr wrap="none" rtlCol="0">
            <a:spAutoFit/>
          </a:bodyPr>
          <a:lstStyle/>
          <a:p>
            <a:r>
              <a:rPr lang="en-US" sz="2000" dirty="0"/>
              <a:t>Sequential Operations = Add</a:t>
            </a:r>
          </a:p>
          <a:p>
            <a:r>
              <a:rPr lang="en-US" sz="2000" dirty="0"/>
              <a:t>Nested Operations (in a loop) = Multiply </a:t>
            </a:r>
          </a:p>
        </p:txBody>
      </p:sp>
    </p:spTree>
    <p:extLst>
      <p:ext uri="{BB962C8B-B14F-4D97-AF65-F5344CB8AC3E}">
        <p14:creationId xmlns:p14="http://schemas.microsoft.com/office/powerpoint/2010/main" val="22701434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5532284" cy="523220"/>
          </a:xfrm>
          <a:prstGeom prst="rect">
            <a:avLst/>
          </a:prstGeom>
          <a:noFill/>
        </p:spPr>
        <p:txBody>
          <a:bodyPr wrap="none" rtlCol="0">
            <a:spAutoFit/>
          </a:bodyPr>
          <a:lstStyle/>
          <a:p>
            <a:r>
              <a:rPr lang="en-US" sz="2800" b="1" dirty="0"/>
              <a:t>Total Running Time =  n  + n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7252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141425" cy="523220"/>
          </a:xfrm>
          <a:prstGeom prst="rect">
            <a:avLst/>
          </a:prstGeom>
          <a:noFill/>
        </p:spPr>
        <p:txBody>
          <a:bodyPr wrap="none" rtlCol="0">
            <a:spAutoFit/>
          </a:bodyPr>
          <a:lstStyle/>
          <a:p>
            <a:r>
              <a:rPr lang="en-US" sz="2800" b="1" dirty="0"/>
              <a:t>Total Running Time =  n  + n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4267200" y="2778118"/>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800002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6750566" cy="523220"/>
          </a:xfrm>
          <a:prstGeom prst="rect">
            <a:avLst/>
          </a:prstGeom>
          <a:noFill/>
        </p:spPr>
        <p:txBody>
          <a:bodyPr wrap="none" rtlCol="0">
            <a:spAutoFit/>
          </a:bodyPr>
          <a:lstStyle/>
          <a:p>
            <a:r>
              <a:rPr lang="en-US" sz="2800" b="1" dirty="0"/>
              <a:t>Total Running Time =  n  + n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6390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523220"/>
          </a:xfrm>
          <a:prstGeom prst="rect">
            <a:avLst/>
          </a:prstGeom>
          <a:noFill/>
        </p:spPr>
        <p:txBody>
          <a:bodyPr wrap="none" rtlCol="0">
            <a:spAutoFit/>
          </a:bodyPr>
          <a:lstStyle/>
          <a:p>
            <a:r>
              <a:rPr lang="en-US" sz="2800" b="1" dirty="0"/>
              <a:t>Total Running Time =  n  + n * 1 + 1 + 1 + 1</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99828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6" name="Rectangle 5">
            <a:extLst>
              <a:ext uri="{FF2B5EF4-FFF2-40B4-BE49-F238E27FC236}">
                <a16:creationId xmlns:a16="http://schemas.microsoft.com/office/drawing/2014/main" id="{39692EF3-9BCB-83D6-2765-C14E6FC6871E}"/>
              </a:ext>
            </a:extLst>
          </p:cNvPr>
          <p:cNvSpPr/>
          <p:nvPr/>
        </p:nvSpPr>
        <p:spPr>
          <a:xfrm>
            <a:off x="152400" y="4160271"/>
            <a:ext cx="3276600" cy="16764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dirty="0"/>
              <a:t>The </a:t>
            </a:r>
            <a:r>
              <a:rPr lang="en-US" sz="2800" b="1" dirty="0"/>
              <a:t>fastest</a:t>
            </a:r>
            <a:r>
              <a:rPr lang="en-US" sz="2800" dirty="0"/>
              <a:t> time he has completed a house in the past</a:t>
            </a:r>
          </a:p>
        </p:txBody>
      </p:sp>
      <p:sp>
        <p:nvSpPr>
          <p:cNvPr id="9" name="Rectangle 8">
            <a:extLst>
              <a:ext uri="{FF2B5EF4-FFF2-40B4-BE49-F238E27FC236}">
                <a16:creationId xmlns:a16="http://schemas.microsoft.com/office/drawing/2014/main" id="{7EA5A32A-99C9-10F1-BB6A-71B9812BC679}"/>
              </a:ext>
            </a:extLst>
          </p:cNvPr>
          <p:cNvSpPr/>
          <p:nvPr/>
        </p:nvSpPr>
        <p:spPr>
          <a:xfrm>
            <a:off x="3970941" y="4179321"/>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0" name="Rectangle 9">
            <a:extLst>
              <a:ext uri="{FF2B5EF4-FFF2-40B4-BE49-F238E27FC236}">
                <a16:creationId xmlns:a16="http://schemas.microsoft.com/office/drawing/2014/main" id="{0486DE1F-E23C-CCE4-A757-97470F3E8648}"/>
              </a:ext>
            </a:extLst>
          </p:cNvPr>
          <p:cNvSpPr/>
          <p:nvPr/>
        </p:nvSpPr>
        <p:spPr>
          <a:xfrm>
            <a:off x="7789482" y="4179321"/>
            <a:ext cx="3276600" cy="16764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The </a:t>
            </a:r>
            <a:r>
              <a:rPr lang="en-US" sz="2800" b="1" dirty="0"/>
              <a:t>average</a:t>
            </a:r>
            <a:r>
              <a:rPr lang="en-US" sz="2800" dirty="0"/>
              <a:t> time it takes him to complete a house </a:t>
            </a:r>
          </a:p>
        </p:txBody>
      </p:sp>
      <p:sp>
        <p:nvSpPr>
          <p:cNvPr id="11" name="TextBox 10">
            <a:extLst>
              <a:ext uri="{FF2B5EF4-FFF2-40B4-BE49-F238E27FC236}">
                <a16:creationId xmlns:a16="http://schemas.microsoft.com/office/drawing/2014/main" id="{269083D0-D48B-B513-8C44-1ED5A44F3D85}"/>
              </a:ext>
            </a:extLst>
          </p:cNvPr>
          <p:cNvSpPr txBox="1"/>
          <p:nvPr/>
        </p:nvSpPr>
        <p:spPr>
          <a:xfrm>
            <a:off x="533400" y="5969883"/>
            <a:ext cx="2292615" cy="369332"/>
          </a:xfrm>
          <a:prstGeom prst="rect">
            <a:avLst/>
          </a:prstGeom>
          <a:noFill/>
        </p:spPr>
        <p:txBody>
          <a:bodyPr wrap="none" rtlCol="0">
            <a:spAutoFit/>
          </a:bodyPr>
          <a:lstStyle/>
          <a:p>
            <a:r>
              <a:rPr lang="en-US" i="1" dirty="0"/>
              <a:t>“Best case scenario”</a:t>
            </a:r>
          </a:p>
        </p:txBody>
      </p:sp>
      <p:sp>
        <p:nvSpPr>
          <p:cNvPr id="12" name="TextBox 11">
            <a:extLst>
              <a:ext uri="{FF2B5EF4-FFF2-40B4-BE49-F238E27FC236}">
                <a16:creationId xmlns:a16="http://schemas.microsoft.com/office/drawing/2014/main" id="{9CE010E8-3293-AC75-973D-66E5C50447A6}"/>
              </a:ext>
            </a:extLst>
          </p:cNvPr>
          <p:cNvSpPr txBox="1"/>
          <p:nvPr/>
        </p:nvSpPr>
        <p:spPr>
          <a:xfrm>
            <a:off x="4267200" y="5979408"/>
            <a:ext cx="2428870" cy="369332"/>
          </a:xfrm>
          <a:prstGeom prst="rect">
            <a:avLst/>
          </a:prstGeom>
          <a:noFill/>
        </p:spPr>
        <p:txBody>
          <a:bodyPr wrap="none" rtlCol="0">
            <a:spAutoFit/>
          </a:bodyPr>
          <a:lstStyle/>
          <a:p>
            <a:r>
              <a:rPr lang="en-US" i="1" dirty="0"/>
              <a:t>“Worst case scenario”</a:t>
            </a:r>
          </a:p>
        </p:txBody>
      </p:sp>
      <p:sp>
        <p:nvSpPr>
          <p:cNvPr id="13" name="TextBox 12">
            <a:extLst>
              <a:ext uri="{FF2B5EF4-FFF2-40B4-BE49-F238E27FC236}">
                <a16:creationId xmlns:a16="http://schemas.microsoft.com/office/drawing/2014/main" id="{09009240-E087-2F41-5C4E-B926876041C9}"/>
              </a:ext>
            </a:extLst>
          </p:cNvPr>
          <p:cNvSpPr txBox="1"/>
          <p:nvPr/>
        </p:nvSpPr>
        <p:spPr>
          <a:xfrm>
            <a:off x="8879207" y="5969883"/>
            <a:ext cx="1043876" cy="369332"/>
          </a:xfrm>
          <a:prstGeom prst="rect">
            <a:avLst/>
          </a:prstGeom>
          <a:noFill/>
        </p:spPr>
        <p:txBody>
          <a:bodyPr wrap="none" rtlCol="0">
            <a:spAutoFit/>
          </a:bodyPr>
          <a:lstStyle/>
          <a:p>
            <a:r>
              <a:rPr lang="en-US" i="1" dirty="0"/>
              <a:t>Average</a:t>
            </a:r>
          </a:p>
        </p:txBody>
      </p:sp>
      <p:sp>
        <p:nvSpPr>
          <p:cNvPr id="14" name="TextBox 13">
            <a:extLst>
              <a:ext uri="{FF2B5EF4-FFF2-40B4-BE49-F238E27FC236}">
                <a16:creationId xmlns:a16="http://schemas.microsoft.com/office/drawing/2014/main" id="{F8DBE879-BEA0-E967-8975-196C9B41DBD6}"/>
              </a:ext>
            </a:extLst>
          </p:cNvPr>
          <p:cNvSpPr txBox="1"/>
          <p:nvPr/>
        </p:nvSpPr>
        <p:spPr>
          <a:xfrm>
            <a:off x="1481068" y="3524514"/>
            <a:ext cx="7853432" cy="369332"/>
          </a:xfrm>
          <a:prstGeom prst="rect">
            <a:avLst/>
          </a:prstGeom>
          <a:noFill/>
        </p:spPr>
        <p:txBody>
          <a:bodyPr wrap="none" rtlCol="0">
            <a:spAutoFit/>
          </a:bodyPr>
          <a:lstStyle/>
          <a:p>
            <a:r>
              <a:rPr lang="en-US" i="1" dirty="0"/>
              <a:t>(We will also assume they won’t break any records for fastest/slowest time)</a:t>
            </a:r>
          </a:p>
        </p:txBody>
      </p:sp>
    </p:spTree>
    <p:extLst>
      <p:ext uri="{BB962C8B-B14F-4D97-AF65-F5344CB8AC3E}">
        <p14:creationId xmlns:p14="http://schemas.microsoft.com/office/powerpoint/2010/main" val="1200502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96751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2643052" y="5561985"/>
            <a:ext cx="5846472"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a:t>
            </a:r>
          </a:p>
        </p:txBody>
      </p:sp>
    </p:spTree>
    <p:extLst>
      <p:ext uri="{BB962C8B-B14F-4D97-AF65-F5344CB8AC3E}">
        <p14:creationId xmlns:p14="http://schemas.microsoft.com/office/powerpoint/2010/main" val="22007593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82</a:t>
            </a:fld>
            <a:endParaRPr lang="en-US" dirty="0"/>
          </a:p>
        </p:txBody>
      </p:sp>
      <p:sp>
        <p:nvSpPr>
          <p:cNvPr id="6" name="TextBox 5">
            <a:extLst>
              <a:ext uri="{FF2B5EF4-FFF2-40B4-BE49-F238E27FC236}">
                <a16:creationId xmlns:a16="http://schemas.microsoft.com/office/drawing/2014/main" id="{168ED930-0648-7EC9-83D7-A6F5AB144A6B}"/>
              </a:ext>
            </a:extLst>
          </p:cNvPr>
          <p:cNvSpPr txBox="1"/>
          <p:nvPr/>
        </p:nvSpPr>
        <p:spPr>
          <a:xfrm>
            <a:off x="228600" y="228600"/>
            <a:ext cx="1162498" cy="523220"/>
          </a:xfrm>
          <a:prstGeom prst="rect">
            <a:avLst/>
          </a:prstGeom>
          <a:noFill/>
        </p:spPr>
        <p:txBody>
          <a:bodyPr wrap="none" rtlCol="0">
            <a:spAutoFit/>
          </a:bodyPr>
          <a:lstStyle/>
          <a:p>
            <a:r>
              <a:rPr lang="en-US" sz="2800" b="1" dirty="0"/>
              <a:t>Big-O</a:t>
            </a:r>
          </a:p>
        </p:txBody>
      </p:sp>
      <p:sp>
        <p:nvSpPr>
          <p:cNvPr id="14" name="TextBox 13">
            <a:extLst>
              <a:ext uri="{FF2B5EF4-FFF2-40B4-BE49-F238E27FC236}">
                <a16:creationId xmlns:a16="http://schemas.microsoft.com/office/drawing/2014/main" id="{A033AFB3-CBDB-6E57-465A-A9AB47B9FB4F}"/>
              </a:ext>
            </a:extLst>
          </p:cNvPr>
          <p:cNvSpPr txBox="1"/>
          <p:nvPr/>
        </p:nvSpPr>
        <p:spPr>
          <a:xfrm>
            <a:off x="818013" y="685800"/>
            <a:ext cx="9417963" cy="369332"/>
          </a:xfrm>
          <a:prstGeom prst="rect">
            <a:avLst/>
          </a:prstGeom>
          <a:noFill/>
        </p:spPr>
        <p:txBody>
          <a:bodyPr wrap="none" rtlCol="0">
            <a:spAutoFit/>
          </a:bodyPr>
          <a:lstStyle/>
          <a:p>
            <a:r>
              <a:rPr lang="en-US" dirty="0"/>
              <a:t>Notation used to describe the running time of an algorithm in terms of worse case scenario</a:t>
            </a:r>
          </a:p>
        </p:txBody>
      </p:sp>
      <p:sp>
        <p:nvSpPr>
          <p:cNvPr id="16" name="TextBox 15">
            <a:extLst>
              <a:ext uri="{FF2B5EF4-FFF2-40B4-BE49-F238E27FC236}">
                <a16:creationId xmlns:a16="http://schemas.microsoft.com/office/drawing/2014/main" id="{CCC6F497-D4BD-5C4B-43D1-09B7E9C46AF3}"/>
              </a:ext>
            </a:extLst>
          </p:cNvPr>
          <p:cNvSpPr txBox="1"/>
          <p:nvPr/>
        </p:nvSpPr>
        <p:spPr>
          <a:xfrm>
            <a:off x="381000" y="2514600"/>
            <a:ext cx="3502882" cy="461665"/>
          </a:xfrm>
          <a:prstGeom prst="rect">
            <a:avLst/>
          </a:prstGeom>
          <a:noFill/>
        </p:spPr>
        <p:txBody>
          <a:bodyPr wrap="none" rtlCol="0">
            <a:spAutoFit/>
          </a:bodyPr>
          <a:lstStyle/>
          <a:p>
            <a:r>
              <a:rPr lang="en-US" sz="2400" dirty="0"/>
              <a:t>Traits of Big-O-Notation:</a:t>
            </a:r>
          </a:p>
        </p:txBody>
      </p:sp>
      <p:sp>
        <p:nvSpPr>
          <p:cNvPr id="17" name="TextBox 16">
            <a:extLst>
              <a:ext uri="{FF2B5EF4-FFF2-40B4-BE49-F238E27FC236}">
                <a16:creationId xmlns:a16="http://schemas.microsoft.com/office/drawing/2014/main" id="{CBEF47B0-943F-277A-3BC7-8C223EE52BB2}"/>
              </a:ext>
            </a:extLst>
          </p:cNvPr>
          <p:cNvSpPr txBox="1"/>
          <p:nvPr/>
        </p:nvSpPr>
        <p:spPr>
          <a:xfrm>
            <a:off x="1391098" y="3350514"/>
            <a:ext cx="7141699" cy="523220"/>
          </a:xfrm>
          <a:prstGeom prst="rect">
            <a:avLst/>
          </a:prstGeom>
          <a:noFill/>
          <a:ln w="28575">
            <a:solidFill>
              <a:schemeClr val="accent1"/>
            </a:solidFill>
          </a:ln>
        </p:spPr>
        <p:txBody>
          <a:bodyPr wrap="none" rtlCol="0">
            <a:spAutoFit/>
          </a:bodyPr>
          <a:lstStyle/>
          <a:p>
            <a:r>
              <a:rPr lang="en-US" sz="2800" dirty="0"/>
              <a:t>In Big-O, we can drop non-dominant factors</a:t>
            </a:r>
          </a:p>
        </p:txBody>
      </p:sp>
      <p:sp>
        <p:nvSpPr>
          <p:cNvPr id="10" name="TextBox 9">
            <a:extLst>
              <a:ext uri="{FF2B5EF4-FFF2-40B4-BE49-F238E27FC236}">
                <a16:creationId xmlns:a16="http://schemas.microsoft.com/office/drawing/2014/main" id="{56B23F98-F641-8529-B79D-B0E59F516127}"/>
              </a:ext>
            </a:extLst>
          </p:cNvPr>
          <p:cNvSpPr txBox="1"/>
          <p:nvPr/>
        </p:nvSpPr>
        <p:spPr>
          <a:xfrm>
            <a:off x="1391098" y="4564902"/>
            <a:ext cx="8057702" cy="523220"/>
          </a:xfrm>
          <a:prstGeom prst="rect">
            <a:avLst/>
          </a:prstGeom>
          <a:noFill/>
          <a:ln w="28575">
            <a:solidFill>
              <a:srgbClr val="FF0000"/>
            </a:solidFill>
          </a:ln>
        </p:spPr>
        <p:txBody>
          <a:bodyPr wrap="square" rtlCol="0">
            <a:spAutoFit/>
          </a:bodyPr>
          <a:lstStyle/>
          <a:p>
            <a:r>
              <a:rPr lang="en-US" sz="2800" dirty="0"/>
              <a:t>In Big-O, we can drop multiplicative constants</a:t>
            </a:r>
          </a:p>
        </p:txBody>
      </p:sp>
    </p:spTree>
    <p:extLst>
      <p:ext uri="{BB962C8B-B14F-4D97-AF65-F5344CB8AC3E}">
        <p14:creationId xmlns:p14="http://schemas.microsoft.com/office/powerpoint/2010/main" val="2255951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6325771" cy="400110"/>
          </a:xfrm>
          <a:prstGeom prst="rect">
            <a:avLst/>
          </a:prstGeom>
          <a:noFill/>
        </p:spPr>
        <p:txBody>
          <a:bodyPr wrap="none" rtlCol="0">
            <a:spAutoFit/>
          </a:bodyPr>
          <a:lstStyle/>
          <a:p>
            <a:r>
              <a:rPr lang="en-US" sz="2000" dirty="0"/>
              <a:t>Algorithm Analysis: Adding value to an Array/</a:t>
            </a:r>
            <a:r>
              <a:rPr lang="en-US" sz="2000" dirty="0" err="1"/>
              <a:t>ArrayList</a:t>
            </a:r>
            <a:endParaRPr lang="en-US" sz="2000" dirty="0"/>
          </a:p>
        </p:txBody>
      </p:sp>
      <p:sp>
        <p:nvSpPr>
          <p:cNvPr id="6" name="TextBox 5">
            <a:extLst>
              <a:ext uri="{FF2B5EF4-FFF2-40B4-BE49-F238E27FC236}">
                <a16:creationId xmlns:a16="http://schemas.microsoft.com/office/drawing/2014/main" id="{9A2E87AE-ECDD-7A50-59EE-FFD3AEDB1D00}"/>
              </a:ext>
            </a:extLst>
          </p:cNvPr>
          <p:cNvSpPr txBox="1"/>
          <p:nvPr/>
        </p:nvSpPr>
        <p:spPr>
          <a:xfrm>
            <a:off x="152400" y="609600"/>
            <a:ext cx="7830990" cy="3785652"/>
          </a:xfrm>
          <a:prstGeom prst="rect">
            <a:avLst/>
          </a:prstGeom>
          <a:noFill/>
        </p:spPr>
        <p:txBody>
          <a:bodyPr wrap="none" rtlCol="0">
            <a:spAutoFit/>
          </a:bodyPr>
          <a:lstStyle/>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 = </a:t>
            </a:r>
            <a:r>
              <a:rPr lang="en-US" sz="2400" b="1" dirty="0">
                <a:solidFill>
                  <a:srgbClr val="7F0055"/>
                </a:solidFill>
                <a:effectLst/>
                <a:latin typeface="Consolas" panose="020B0609020204030204" pitchFamily="49" charset="0"/>
              </a:rPr>
              <a:t>new</a:t>
            </a:r>
            <a:r>
              <a:rPr lang="en-US" sz="2400" dirty="0">
                <a:solidFill>
                  <a:srgbClr val="000000"/>
                </a:solidFill>
                <a:effectLst/>
                <a:latin typeface="Consolas" panose="020B0609020204030204" pitchFamily="49" charset="0"/>
              </a:rPr>
              <a:t> </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+ 1]</a:t>
            </a:r>
            <a:r>
              <a:rPr lang="en-US" sz="2400" u="sng"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for</a:t>
            </a:r>
            <a:r>
              <a:rPr lang="en-US" sz="2400" dirty="0">
                <a:solidFill>
                  <a:srgbClr val="000000"/>
                </a:solidFill>
                <a:effectLst/>
                <a:latin typeface="Consolas" panose="020B0609020204030204" pitchFamily="49" charset="0"/>
              </a:rPr>
              <a:t>(</a:t>
            </a:r>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0;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&lt; </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a:t>
            </a:r>
            <a:r>
              <a:rPr lang="en-US" sz="2400" dirty="0" err="1">
                <a:solidFill>
                  <a:srgbClr val="000000"/>
                </a:solidFill>
                <a:effectLst/>
                <a:latin typeface="Consolas" panose="020B0609020204030204" pitchFamily="49" charset="0"/>
              </a:rPr>
              <a:t>i</a:t>
            </a:r>
            <a:r>
              <a:rPr lang="en-US" sz="2400" dirty="0">
                <a:solidFill>
                  <a:srgbClr val="000000"/>
                </a:solidFill>
                <a:effectLst/>
                <a:latin typeface="Consolas" panose="020B0609020204030204" pitchFamily="49" charset="0"/>
              </a:rPr>
              <a:t>++) {</a:t>
            </a:r>
          </a:p>
          <a:p>
            <a:r>
              <a:rPr lang="en-US" sz="2400" dirty="0">
                <a:solidFill>
                  <a:srgbClr val="0000C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 = </a:t>
            </a:r>
            <a:r>
              <a:rPr lang="en-US" sz="2400" dirty="0" err="1">
                <a:solidFill>
                  <a:srgbClr val="0000C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a:t>
            </a:r>
            <a:r>
              <a:rPr lang="en-US" sz="2400" dirty="0" err="1">
                <a:solidFill>
                  <a:srgbClr val="0000C0"/>
                </a:solidFill>
                <a:effectLst/>
                <a:latin typeface="Consolas" panose="020B0609020204030204" pitchFamily="49" charset="0"/>
              </a:rPr>
              <a:t>i</a:t>
            </a:r>
            <a:r>
              <a:rPr lang="en-US" sz="2400" dirty="0">
                <a:solidFill>
                  <a:srgbClr val="000000"/>
                </a:solidFill>
                <a:effectLst/>
                <a:latin typeface="Consolas" panose="020B0609020204030204" pitchFamily="49" charset="0"/>
              </a:rPr>
              <a:t>];</a:t>
            </a:r>
          </a:p>
          <a:p>
            <a:r>
              <a:rPr lang="en-US" sz="2400" dirty="0">
                <a:solidFill>
                  <a:srgbClr val="000000"/>
                </a:solidFill>
                <a:effectLst/>
                <a:latin typeface="Consolas" panose="020B0609020204030204" pitchFamily="49" charset="0"/>
              </a:rPr>
              <a:t>}</a:t>
            </a:r>
          </a:p>
          <a:p>
            <a:endParaRPr lang="en-US" sz="2400" dirty="0">
              <a:solidFill>
                <a:srgbClr val="000000"/>
              </a:solidFill>
              <a:effectLst/>
              <a:latin typeface="Consolas" panose="020B0609020204030204" pitchFamily="49" charset="0"/>
            </a:endParaRPr>
          </a:p>
          <a:p>
            <a:r>
              <a:rPr lang="en-US" sz="2400" b="1" dirty="0">
                <a:solidFill>
                  <a:srgbClr val="7F0055"/>
                </a:solidFill>
                <a:effectLst/>
                <a:latin typeface="Consolas" panose="020B0609020204030204" pitchFamily="49" charset="0"/>
              </a:rPr>
              <a:t>int</a:t>
            </a:r>
            <a:r>
              <a:rPr lang="en-US" sz="2400" dirty="0">
                <a:solidFill>
                  <a:srgbClr val="000000"/>
                </a:solidFill>
                <a:effectLst/>
                <a:latin typeface="Consolas" panose="020B0609020204030204" pitchFamily="49" charset="0"/>
              </a:rPr>
              <a:t> </a:t>
            </a:r>
            <a:r>
              <a:rPr lang="en-US" sz="2400" dirty="0" err="1">
                <a:solidFill>
                  <a:srgbClr val="0000C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 = 4;</a:t>
            </a:r>
          </a:p>
          <a:p>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r>
              <a:rPr lang="en-US" sz="2400" dirty="0" err="1">
                <a:solidFill>
                  <a:srgbClr val="000000"/>
                </a:solidFill>
                <a:effectLst/>
                <a:latin typeface="Consolas" panose="020B0609020204030204" pitchFamily="49" charset="0"/>
              </a:rPr>
              <a:t>myArray.length</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new_value</a:t>
            </a:r>
            <a:r>
              <a:rPr lang="en-US" sz="2400" dirty="0">
                <a:solidFill>
                  <a:srgbClr val="000000"/>
                </a:solidFill>
                <a:effectLst/>
                <a:latin typeface="Consolas" panose="020B0609020204030204" pitchFamily="49" charset="0"/>
              </a:rPr>
              <a:t>;</a:t>
            </a:r>
          </a:p>
          <a:p>
            <a:r>
              <a:rPr lang="en-US" sz="2400" dirty="0" err="1">
                <a:solidFill>
                  <a:srgbClr val="000000"/>
                </a:solidFill>
                <a:effectLst/>
                <a:latin typeface="Consolas" panose="020B0609020204030204" pitchFamily="49" charset="0"/>
              </a:rPr>
              <a:t>myArray</a:t>
            </a:r>
            <a:r>
              <a:rPr lang="en-US" sz="2400" dirty="0">
                <a:solidFill>
                  <a:srgbClr val="000000"/>
                </a:solidFill>
                <a:effectLst/>
                <a:latin typeface="Consolas" panose="020B0609020204030204" pitchFamily="49" charset="0"/>
              </a:rPr>
              <a:t> = </a:t>
            </a:r>
            <a:r>
              <a:rPr lang="en-US" sz="2400" dirty="0" err="1">
                <a:solidFill>
                  <a:srgbClr val="000000"/>
                </a:solidFill>
                <a:effectLst/>
                <a:latin typeface="Consolas" panose="020B0609020204030204" pitchFamily="49" charset="0"/>
              </a:rPr>
              <a:t>newArray</a:t>
            </a:r>
            <a:r>
              <a:rPr lang="en-US" sz="2400" dirty="0">
                <a:solidFill>
                  <a:srgbClr val="000000"/>
                </a:solidFill>
                <a:effectLst/>
                <a:latin typeface="Consolas" panose="020B0609020204030204" pitchFamily="49" charset="0"/>
              </a:rPr>
              <a:t>;</a:t>
            </a:r>
          </a:p>
          <a:p>
            <a:endParaRPr lang="en-US" sz="2400" dirty="0"/>
          </a:p>
        </p:txBody>
      </p:sp>
      <p:sp>
        <p:nvSpPr>
          <p:cNvPr id="7" name="Arrow: Right 6">
            <a:extLst>
              <a:ext uri="{FF2B5EF4-FFF2-40B4-BE49-F238E27FC236}">
                <a16:creationId xmlns:a16="http://schemas.microsoft.com/office/drawing/2014/main" id="{C27AB692-FBF2-32EE-7C05-FF28EE2F911B}"/>
              </a:ext>
            </a:extLst>
          </p:cNvPr>
          <p:cNvSpPr/>
          <p:nvPr/>
        </p:nvSpPr>
        <p:spPr>
          <a:xfrm rot="10800000">
            <a:off x="8018769" y="6858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4CD8F0-6BFB-9812-44C7-1DC4ECAE59D8}"/>
              </a:ext>
            </a:extLst>
          </p:cNvPr>
          <p:cNvSpPr txBox="1"/>
          <p:nvPr/>
        </p:nvSpPr>
        <p:spPr>
          <a:xfrm>
            <a:off x="152400" y="4547677"/>
            <a:ext cx="7359707" cy="1508105"/>
          </a:xfrm>
          <a:prstGeom prst="rect">
            <a:avLst/>
          </a:prstGeom>
          <a:noFill/>
        </p:spPr>
        <p:txBody>
          <a:bodyPr wrap="none" rtlCol="0">
            <a:spAutoFit/>
          </a:bodyPr>
          <a:lstStyle/>
          <a:p>
            <a:r>
              <a:rPr lang="en-US" sz="2800" b="1" dirty="0"/>
              <a:t>Total Running Time =  n  + n * 1 + 1 + 1 + 1</a:t>
            </a:r>
          </a:p>
          <a:p>
            <a:r>
              <a:rPr lang="en-US" sz="2800" b="1" dirty="0"/>
              <a:t>                                   </a:t>
            </a:r>
            <a:r>
              <a:rPr lang="en-US" sz="3600" b="1" dirty="0"/>
              <a:t>= 2n + 3</a:t>
            </a:r>
          </a:p>
          <a:p>
            <a:r>
              <a:rPr lang="en-US" sz="2800" b="1" dirty="0"/>
              <a:t>                                     </a:t>
            </a:r>
          </a:p>
        </p:txBody>
      </p:sp>
      <p:sp>
        <p:nvSpPr>
          <p:cNvPr id="8" name="TextBox 7">
            <a:extLst>
              <a:ext uri="{FF2B5EF4-FFF2-40B4-BE49-F238E27FC236}">
                <a16:creationId xmlns:a16="http://schemas.microsoft.com/office/drawing/2014/main" id="{8A119786-F43C-F8BA-0515-F30FC45553C4}"/>
              </a:ext>
            </a:extLst>
          </p:cNvPr>
          <p:cNvSpPr txBox="1"/>
          <p:nvPr/>
        </p:nvSpPr>
        <p:spPr>
          <a:xfrm>
            <a:off x="8805262" y="609600"/>
            <a:ext cx="816249" cy="461665"/>
          </a:xfrm>
          <a:prstGeom prst="rect">
            <a:avLst/>
          </a:prstGeom>
          <a:noFill/>
        </p:spPr>
        <p:txBody>
          <a:bodyPr wrap="none" rtlCol="0">
            <a:spAutoFit/>
          </a:bodyPr>
          <a:lstStyle/>
          <a:p>
            <a:pPr algn="ctr"/>
            <a:r>
              <a:rPr lang="en-US" sz="2400" b="1" dirty="0"/>
              <a:t>O(n)</a:t>
            </a:r>
          </a:p>
        </p:txBody>
      </p:sp>
      <p:sp>
        <p:nvSpPr>
          <p:cNvPr id="9" name="Arrow: Right 8">
            <a:extLst>
              <a:ext uri="{FF2B5EF4-FFF2-40B4-BE49-F238E27FC236}">
                <a16:creationId xmlns:a16="http://schemas.microsoft.com/office/drawing/2014/main" id="{C50AB46C-B42F-DD09-2060-9268BBCA514A}"/>
              </a:ext>
            </a:extLst>
          </p:cNvPr>
          <p:cNvSpPr/>
          <p:nvPr/>
        </p:nvSpPr>
        <p:spPr>
          <a:xfrm rot="10800000">
            <a:off x="7251326" y="1371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417D053-1021-83F5-BA4F-7B5B4B9E5170}"/>
              </a:ext>
            </a:extLst>
          </p:cNvPr>
          <p:cNvSpPr txBox="1"/>
          <p:nvPr/>
        </p:nvSpPr>
        <p:spPr>
          <a:xfrm>
            <a:off x="8153400" y="1296015"/>
            <a:ext cx="816249" cy="461665"/>
          </a:xfrm>
          <a:prstGeom prst="rect">
            <a:avLst/>
          </a:prstGeom>
          <a:noFill/>
        </p:spPr>
        <p:txBody>
          <a:bodyPr wrap="none" rtlCol="0">
            <a:spAutoFit/>
          </a:bodyPr>
          <a:lstStyle/>
          <a:p>
            <a:pPr algn="ctr"/>
            <a:r>
              <a:rPr lang="en-US" sz="2400" b="1" dirty="0"/>
              <a:t>O(n)</a:t>
            </a:r>
          </a:p>
        </p:txBody>
      </p:sp>
      <p:sp>
        <p:nvSpPr>
          <p:cNvPr id="11" name="Arrow: Right 10">
            <a:extLst>
              <a:ext uri="{FF2B5EF4-FFF2-40B4-BE49-F238E27FC236}">
                <a16:creationId xmlns:a16="http://schemas.microsoft.com/office/drawing/2014/main" id="{C71D66F1-BC52-F547-AC11-D0BA557B790E}"/>
              </a:ext>
            </a:extLst>
          </p:cNvPr>
          <p:cNvSpPr/>
          <p:nvPr/>
        </p:nvSpPr>
        <p:spPr>
          <a:xfrm rot="10800000">
            <a:off x="5639971" y="175768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3798BB1-EB84-81A6-038F-B88C6B289324}"/>
              </a:ext>
            </a:extLst>
          </p:cNvPr>
          <p:cNvSpPr txBox="1"/>
          <p:nvPr/>
        </p:nvSpPr>
        <p:spPr>
          <a:xfrm>
            <a:off x="6435077" y="1736337"/>
            <a:ext cx="816249"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FC41CA70-E8E8-2D42-055B-214154AA3798}"/>
              </a:ext>
            </a:extLst>
          </p:cNvPr>
          <p:cNvSpPr/>
          <p:nvPr/>
        </p:nvSpPr>
        <p:spPr>
          <a:xfrm rot="10800000">
            <a:off x="3429000" y="2853702"/>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AB330F0-4B5F-6EE9-9FF4-EF6FC8A30835}"/>
              </a:ext>
            </a:extLst>
          </p:cNvPr>
          <p:cNvSpPr/>
          <p:nvPr/>
        </p:nvSpPr>
        <p:spPr>
          <a:xfrm rot="10800000">
            <a:off x="6629400" y="323978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163631B-E8D6-1CED-955D-CCC6AA8BE1A3}"/>
              </a:ext>
            </a:extLst>
          </p:cNvPr>
          <p:cNvSpPr txBox="1"/>
          <p:nvPr/>
        </p:nvSpPr>
        <p:spPr>
          <a:xfrm>
            <a:off x="7445649" y="3198167"/>
            <a:ext cx="816249" cy="461665"/>
          </a:xfrm>
          <a:prstGeom prst="rect">
            <a:avLst/>
          </a:prstGeom>
          <a:noFill/>
        </p:spPr>
        <p:txBody>
          <a:bodyPr wrap="none" rtlCol="0">
            <a:spAutoFit/>
          </a:bodyPr>
          <a:lstStyle/>
          <a:p>
            <a:pPr algn="ctr"/>
            <a:r>
              <a:rPr lang="en-US" sz="2400" b="1" dirty="0"/>
              <a:t>O(1)</a:t>
            </a:r>
          </a:p>
        </p:txBody>
      </p:sp>
      <p:sp>
        <p:nvSpPr>
          <p:cNvPr id="17" name="TextBox 16">
            <a:extLst>
              <a:ext uri="{FF2B5EF4-FFF2-40B4-BE49-F238E27FC236}">
                <a16:creationId xmlns:a16="http://schemas.microsoft.com/office/drawing/2014/main" id="{438CA42E-F08D-447A-2449-F9428A13612E}"/>
              </a:ext>
            </a:extLst>
          </p:cNvPr>
          <p:cNvSpPr txBox="1"/>
          <p:nvPr/>
        </p:nvSpPr>
        <p:spPr>
          <a:xfrm>
            <a:off x="4218214" y="2815909"/>
            <a:ext cx="816249" cy="461665"/>
          </a:xfrm>
          <a:prstGeom prst="rect">
            <a:avLst/>
          </a:prstGeom>
          <a:noFill/>
        </p:spPr>
        <p:txBody>
          <a:bodyPr wrap="none" rtlCol="0">
            <a:spAutoFit/>
          </a:bodyPr>
          <a:lstStyle/>
          <a:p>
            <a:pPr algn="ctr"/>
            <a:r>
              <a:rPr lang="en-US" sz="2400" b="1" dirty="0"/>
              <a:t>O(1)</a:t>
            </a:r>
          </a:p>
        </p:txBody>
      </p:sp>
      <p:sp>
        <p:nvSpPr>
          <p:cNvPr id="18" name="Arrow: Right 17">
            <a:extLst>
              <a:ext uri="{FF2B5EF4-FFF2-40B4-BE49-F238E27FC236}">
                <a16:creationId xmlns:a16="http://schemas.microsoft.com/office/drawing/2014/main" id="{9C8F967D-47B8-793B-15CE-D471080D2AE7}"/>
              </a:ext>
            </a:extLst>
          </p:cNvPr>
          <p:cNvSpPr/>
          <p:nvPr/>
        </p:nvSpPr>
        <p:spPr>
          <a:xfrm rot="10800000">
            <a:off x="3527683" y="359225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C911CB59-B90D-7DE2-E2D7-94BD94B52A04}"/>
              </a:ext>
            </a:extLst>
          </p:cNvPr>
          <p:cNvSpPr txBox="1"/>
          <p:nvPr/>
        </p:nvSpPr>
        <p:spPr>
          <a:xfrm>
            <a:off x="4365703" y="3554621"/>
            <a:ext cx="816249" cy="461665"/>
          </a:xfrm>
          <a:prstGeom prst="rect">
            <a:avLst/>
          </a:prstGeom>
          <a:noFill/>
        </p:spPr>
        <p:txBody>
          <a:bodyPr wrap="none" rtlCol="0">
            <a:spAutoFit/>
          </a:bodyPr>
          <a:lstStyle/>
          <a:p>
            <a:pPr algn="ctr"/>
            <a:r>
              <a:rPr lang="en-US" sz="2400" b="1" dirty="0"/>
              <a:t>O(1)</a:t>
            </a:r>
          </a:p>
        </p:txBody>
      </p:sp>
      <p:sp>
        <p:nvSpPr>
          <p:cNvPr id="20" name="TextBox 19">
            <a:extLst>
              <a:ext uri="{FF2B5EF4-FFF2-40B4-BE49-F238E27FC236}">
                <a16:creationId xmlns:a16="http://schemas.microsoft.com/office/drawing/2014/main" id="{EC111DB5-31FD-4A0A-68F7-6B287CCA510A}"/>
              </a:ext>
            </a:extLst>
          </p:cNvPr>
          <p:cNvSpPr txBox="1"/>
          <p:nvPr/>
        </p:nvSpPr>
        <p:spPr>
          <a:xfrm>
            <a:off x="114652" y="5591580"/>
            <a:ext cx="6401111" cy="584775"/>
          </a:xfrm>
          <a:prstGeom prst="rect">
            <a:avLst/>
          </a:prstGeom>
          <a:noFill/>
        </p:spPr>
        <p:txBody>
          <a:bodyPr wrap="none" rtlCol="0">
            <a:spAutoFit/>
          </a:bodyPr>
          <a:lstStyle/>
          <a:p>
            <a:r>
              <a:rPr lang="en-US" sz="3200" b="1" dirty="0">
                <a:solidFill>
                  <a:srgbClr val="FF0000"/>
                </a:solidFill>
              </a:rPr>
              <a:t>O(2n) </a:t>
            </a:r>
            <a:r>
              <a:rPr lang="en-US" sz="2400" b="1" dirty="0">
                <a:solidFill>
                  <a:srgbClr val="FF0000"/>
                </a:solidFill>
              </a:rPr>
              <a:t>where n is the size of the array  </a:t>
            </a:r>
            <a:r>
              <a:rPr lang="en-US" sz="2400" b="1" dirty="0">
                <a:solidFill>
                  <a:srgbClr val="FF0000"/>
                </a:solidFill>
                <a:sym typeface="Wingdings" panose="05000000000000000000" pitchFamily="2" charset="2"/>
              </a:rPr>
              <a:t></a:t>
            </a:r>
            <a:endParaRPr lang="en-US" sz="2400" b="1" dirty="0">
              <a:solidFill>
                <a:srgbClr val="FF0000"/>
              </a:solidFill>
            </a:endParaRPr>
          </a:p>
        </p:txBody>
      </p:sp>
      <p:sp>
        <p:nvSpPr>
          <p:cNvPr id="21" name="TextBox 20">
            <a:extLst>
              <a:ext uri="{FF2B5EF4-FFF2-40B4-BE49-F238E27FC236}">
                <a16:creationId xmlns:a16="http://schemas.microsoft.com/office/drawing/2014/main" id="{7B765640-71DB-F65E-005C-5F1E1E1E4937}"/>
              </a:ext>
            </a:extLst>
          </p:cNvPr>
          <p:cNvSpPr txBox="1"/>
          <p:nvPr/>
        </p:nvSpPr>
        <p:spPr>
          <a:xfrm>
            <a:off x="6435077" y="5591580"/>
            <a:ext cx="5618846"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size of the array</a:t>
            </a:r>
          </a:p>
        </p:txBody>
      </p:sp>
      <p:grpSp>
        <p:nvGrpSpPr>
          <p:cNvPr id="26" name="Group 25">
            <a:extLst>
              <a:ext uri="{FF2B5EF4-FFF2-40B4-BE49-F238E27FC236}">
                <a16:creationId xmlns:a16="http://schemas.microsoft.com/office/drawing/2014/main" id="{7CC7DB58-F607-E512-7E2A-3457231A30AD}"/>
              </a:ext>
            </a:extLst>
          </p:cNvPr>
          <p:cNvGrpSpPr/>
          <p:nvPr/>
        </p:nvGrpSpPr>
        <p:grpSpPr>
          <a:xfrm>
            <a:off x="146906" y="5657413"/>
            <a:ext cx="5355720" cy="559440"/>
            <a:chOff x="146906" y="5657413"/>
            <a:chExt cx="5355720" cy="559440"/>
          </a:xfrm>
        </p:grpSpPr>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328B8DAF-7422-40F9-5FC5-33834D5D7E34}"/>
                    </a:ext>
                  </a:extLst>
                </p14:cNvPr>
                <p14:cNvContentPartPr/>
                <p14:nvPr/>
              </p14:nvContentPartPr>
              <p14:xfrm>
                <a:off x="146906" y="5682253"/>
                <a:ext cx="5338080" cy="374040"/>
              </p14:xfrm>
            </p:contentPart>
          </mc:Choice>
          <mc:Fallback xmlns="">
            <p:pic>
              <p:nvPicPr>
                <p:cNvPr id="23" name="Ink 22">
                  <a:extLst>
                    <a:ext uri="{FF2B5EF4-FFF2-40B4-BE49-F238E27FC236}">
                      <a16:creationId xmlns:a16="http://schemas.microsoft.com/office/drawing/2014/main" id="{328B8DAF-7422-40F9-5FC5-33834D5D7E34}"/>
                    </a:ext>
                  </a:extLst>
                </p:cNvPr>
                <p:cNvPicPr/>
                <p:nvPr/>
              </p:nvPicPr>
              <p:blipFill>
                <a:blip r:embed="rId4"/>
                <a:stretch>
                  <a:fillRect/>
                </a:stretch>
              </p:blipFill>
              <p:spPr>
                <a:xfrm>
                  <a:off x="137906" y="5673253"/>
                  <a:ext cx="5355720" cy="39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FEFB202B-B842-7F06-8800-F0549C55DA02}"/>
                    </a:ext>
                  </a:extLst>
                </p14:cNvPr>
                <p14:cNvContentPartPr/>
                <p14:nvPr/>
              </p14:nvContentPartPr>
              <p14:xfrm>
                <a:off x="722186" y="5657413"/>
                <a:ext cx="4780440" cy="559440"/>
              </p14:xfrm>
            </p:contentPart>
          </mc:Choice>
          <mc:Fallback xmlns="">
            <p:pic>
              <p:nvPicPr>
                <p:cNvPr id="25" name="Ink 24">
                  <a:extLst>
                    <a:ext uri="{FF2B5EF4-FFF2-40B4-BE49-F238E27FC236}">
                      <a16:creationId xmlns:a16="http://schemas.microsoft.com/office/drawing/2014/main" id="{FEFB202B-B842-7F06-8800-F0549C55DA02}"/>
                    </a:ext>
                  </a:extLst>
                </p:cNvPr>
                <p:cNvPicPr/>
                <p:nvPr/>
              </p:nvPicPr>
              <p:blipFill>
                <a:blip r:embed="rId6"/>
                <a:stretch>
                  <a:fillRect/>
                </a:stretch>
              </p:blipFill>
              <p:spPr>
                <a:xfrm>
                  <a:off x="713186" y="5648413"/>
                  <a:ext cx="4798080" cy="577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7" name="Ink 26">
                <a:extLst>
                  <a:ext uri="{FF2B5EF4-FFF2-40B4-BE49-F238E27FC236}">
                    <a16:creationId xmlns:a16="http://schemas.microsoft.com/office/drawing/2014/main" id="{02F6177A-C87F-5404-06D7-CE40C5775918}"/>
                  </a:ext>
                </a:extLst>
              </p14:cNvPr>
              <p14:cNvContentPartPr/>
              <p14:nvPr/>
            </p14:nvContentPartPr>
            <p14:xfrm>
              <a:off x="9625346" y="4279333"/>
              <a:ext cx="1230120" cy="1124280"/>
            </p14:xfrm>
          </p:contentPart>
        </mc:Choice>
        <mc:Fallback xmlns="">
          <p:pic>
            <p:nvPicPr>
              <p:cNvPr id="27" name="Ink 26">
                <a:extLst>
                  <a:ext uri="{FF2B5EF4-FFF2-40B4-BE49-F238E27FC236}">
                    <a16:creationId xmlns:a16="http://schemas.microsoft.com/office/drawing/2014/main" id="{02F6177A-C87F-5404-06D7-CE40C5775918}"/>
                  </a:ext>
                </a:extLst>
              </p:cNvPr>
              <p:cNvPicPr/>
              <p:nvPr/>
            </p:nvPicPr>
            <p:blipFill>
              <a:blip r:embed="rId8"/>
              <a:stretch>
                <a:fillRect/>
              </a:stretch>
            </p:blipFill>
            <p:spPr>
              <a:xfrm>
                <a:off x="9607706" y="4261693"/>
                <a:ext cx="1265760" cy="1159920"/>
              </a:xfrm>
              <a:prstGeom prst="rect">
                <a:avLst/>
              </a:prstGeom>
            </p:spPr>
          </p:pic>
        </mc:Fallback>
      </mc:AlternateContent>
      <p:sp>
        <p:nvSpPr>
          <p:cNvPr id="29" name="Rectangle 28">
            <a:extLst>
              <a:ext uri="{FF2B5EF4-FFF2-40B4-BE49-F238E27FC236}">
                <a16:creationId xmlns:a16="http://schemas.microsoft.com/office/drawing/2014/main" id="{74C49F18-9C22-60C0-0E94-623625EDAFA2}"/>
              </a:ext>
            </a:extLst>
          </p:cNvPr>
          <p:cNvSpPr/>
          <p:nvPr/>
        </p:nvSpPr>
        <p:spPr>
          <a:xfrm>
            <a:off x="8915400" y="2232319"/>
            <a:ext cx="2839864" cy="11162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we write algorithms, we should still be </a:t>
            </a:r>
            <a:r>
              <a:rPr lang="en-US" i="1" dirty="0"/>
              <a:t>aware of </a:t>
            </a:r>
            <a:r>
              <a:rPr lang="en-US" dirty="0"/>
              <a:t>these coefficients</a:t>
            </a:r>
          </a:p>
        </p:txBody>
      </p:sp>
    </p:spTree>
    <p:extLst>
      <p:ext uri="{BB962C8B-B14F-4D97-AF65-F5344CB8AC3E}">
        <p14:creationId xmlns:p14="http://schemas.microsoft.com/office/powerpoint/2010/main" val="40570344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30" name="TextBox 29">
            <a:extLst>
              <a:ext uri="{FF2B5EF4-FFF2-40B4-BE49-F238E27FC236}">
                <a16:creationId xmlns:a16="http://schemas.microsoft.com/office/drawing/2014/main" id="{6E823EDA-A3CB-B908-CF80-EDDFB7C217A4}"/>
              </a:ext>
            </a:extLst>
          </p:cNvPr>
          <p:cNvSpPr txBox="1"/>
          <p:nvPr/>
        </p:nvSpPr>
        <p:spPr>
          <a:xfrm>
            <a:off x="762000" y="49530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12049248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3401893" cy="461665"/>
          </a:xfrm>
          <a:prstGeom prst="rect">
            <a:avLst/>
          </a:prstGeom>
          <a:noFill/>
        </p:spPr>
        <p:txBody>
          <a:bodyPr wrap="none" rtlCol="0">
            <a:spAutoFit/>
          </a:bodyPr>
          <a:lstStyle/>
          <a:p>
            <a:r>
              <a:rPr lang="en-US" sz="2400" b="1" dirty="0"/>
              <a:t>Total Running Time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822360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007828" cy="461665"/>
          </a:xfrm>
          <a:prstGeom prst="rect">
            <a:avLst/>
          </a:prstGeom>
          <a:noFill/>
        </p:spPr>
        <p:txBody>
          <a:bodyPr wrap="none" rtlCol="0">
            <a:spAutoFit/>
          </a:bodyPr>
          <a:lstStyle/>
          <a:p>
            <a:r>
              <a:rPr lang="en-US" sz="2400" b="1" dirty="0"/>
              <a:t>Total Running Time = 1 +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40736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264309" cy="461665"/>
          </a:xfrm>
          <a:prstGeom prst="rect">
            <a:avLst/>
          </a:prstGeom>
          <a:noFill/>
        </p:spPr>
        <p:txBody>
          <a:bodyPr wrap="none" rtlCol="0">
            <a:spAutoFit/>
          </a:bodyPr>
          <a:lstStyle/>
          <a:p>
            <a:r>
              <a:rPr lang="en-US" sz="2400" b="1" dirty="0"/>
              <a:t>Total Running Time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9671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4801314" cy="461665"/>
          </a:xfrm>
          <a:prstGeom prst="rect">
            <a:avLst/>
          </a:prstGeom>
          <a:noFill/>
        </p:spPr>
        <p:txBody>
          <a:bodyPr wrap="none" rtlCol="0">
            <a:spAutoFit/>
          </a:bodyPr>
          <a:lstStyle/>
          <a:p>
            <a:r>
              <a:rPr lang="en-US" sz="2400" b="1" dirty="0"/>
              <a:t>Total Running Time = 1 + 1 + n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6314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262979" cy="461665"/>
          </a:xfrm>
          <a:prstGeom prst="rect">
            <a:avLst/>
          </a:prstGeom>
          <a:noFill/>
        </p:spPr>
        <p:txBody>
          <a:bodyPr wrap="none" rtlCol="0">
            <a:spAutoFit/>
          </a:bodyPr>
          <a:lstStyle/>
          <a:p>
            <a:r>
              <a:rPr lang="en-US" sz="2400" b="1" dirty="0"/>
              <a:t>Total Running Time = 1 + 1 + n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488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sp>
        <p:nvSpPr>
          <p:cNvPr id="7" name="TextBox 6">
            <a:extLst>
              <a:ext uri="{FF2B5EF4-FFF2-40B4-BE49-F238E27FC236}">
                <a16:creationId xmlns:a16="http://schemas.microsoft.com/office/drawing/2014/main" id="{64498124-8F6A-2943-CB95-50606CF85C1C}"/>
              </a:ext>
            </a:extLst>
          </p:cNvPr>
          <p:cNvSpPr txBox="1"/>
          <p:nvPr/>
        </p:nvSpPr>
        <p:spPr>
          <a:xfrm>
            <a:off x="838200" y="228600"/>
            <a:ext cx="10134600" cy="1569660"/>
          </a:xfrm>
          <a:prstGeom prst="rect">
            <a:avLst/>
          </a:prstGeom>
          <a:noFill/>
        </p:spPr>
        <p:txBody>
          <a:bodyPr wrap="square" rtlCol="0">
            <a:spAutoFit/>
          </a:bodyPr>
          <a:lstStyle/>
          <a:p>
            <a:r>
              <a:rPr lang="en-US" sz="2400" dirty="0"/>
              <a:t>Suppose you are moving across the country. You’ve contracted a builder to build you a brand-new house. You are trying to plan which date you should put all your belongings in the truck and move to the new house across the country. You ask the builder the following question:</a:t>
            </a:r>
          </a:p>
        </p:txBody>
      </p:sp>
      <p:sp>
        <p:nvSpPr>
          <p:cNvPr id="8" name="TextBox 7">
            <a:extLst>
              <a:ext uri="{FF2B5EF4-FFF2-40B4-BE49-F238E27FC236}">
                <a16:creationId xmlns:a16="http://schemas.microsoft.com/office/drawing/2014/main" id="{E6A5F9A4-CCE1-66EC-6BD1-A59EAF403858}"/>
              </a:ext>
            </a:extLst>
          </p:cNvPr>
          <p:cNvSpPr txBox="1"/>
          <p:nvPr/>
        </p:nvSpPr>
        <p:spPr>
          <a:xfrm>
            <a:off x="1295400" y="1938652"/>
            <a:ext cx="8627683" cy="523220"/>
          </a:xfrm>
          <a:prstGeom prst="rect">
            <a:avLst/>
          </a:prstGeom>
          <a:noFill/>
        </p:spPr>
        <p:txBody>
          <a:bodyPr wrap="none" rtlCol="0">
            <a:spAutoFit/>
          </a:bodyPr>
          <a:lstStyle/>
          <a:p>
            <a:r>
              <a:rPr lang="en-US" sz="2800" b="1" dirty="0"/>
              <a:t>How long will it take to finish building the house?</a:t>
            </a:r>
          </a:p>
        </p:txBody>
      </p:sp>
      <p:sp>
        <p:nvSpPr>
          <p:cNvPr id="2" name="TextBox 1">
            <a:extLst>
              <a:ext uri="{FF2B5EF4-FFF2-40B4-BE49-F238E27FC236}">
                <a16:creationId xmlns:a16="http://schemas.microsoft.com/office/drawing/2014/main" id="{309A178F-84BA-EA17-0880-6823C474CD93}"/>
              </a:ext>
            </a:extLst>
          </p:cNvPr>
          <p:cNvSpPr txBox="1"/>
          <p:nvPr/>
        </p:nvSpPr>
        <p:spPr>
          <a:xfrm>
            <a:off x="838200" y="2667000"/>
            <a:ext cx="9753600" cy="830997"/>
          </a:xfrm>
          <a:prstGeom prst="rect">
            <a:avLst/>
          </a:prstGeom>
          <a:noFill/>
        </p:spPr>
        <p:txBody>
          <a:bodyPr wrap="square" rtlCol="0">
            <a:spAutoFit/>
          </a:bodyPr>
          <a:lstStyle/>
          <a:p>
            <a:r>
              <a:rPr lang="en-US" sz="2400" dirty="0"/>
              <a:t>The builder is unsure exactly when he will be done, but he offers the following answers in an enclosed envelope. You can only pick one.</a:t>
            </a:r>
          </a:p>
        </p:txBody>
      </p:sp>
      <p:sp>
        <p:nvSpPr>
          <p:cNvPr id="9" name="Rectangle 8">
            <a:extLst>
              <a:ext uri="{FF2B5EF4-FFF2-40B4-BE49-F238E27FC236}">
                <a16:creationId xmlns:a16="http://schemas.microsoft.com/office/drawing/2014/main" id="{7EA5A32A-99C9-10F1-BB6A-71B9812BC679}"/>
              </a:ext>
            </a:extLst>
          </p:cNvPr>
          <p:cNvSpPr/>
          <p:nvPr/>
        </p:nvSpPr>
        <p:spPr>
          <a:xfrm>
            <a:off x="381000" y="4114704"/>
            <a:ext cx="3276600"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The </a:t>
            </a:r>
            <a:r>
              <a:rPr lang="en-US" sz="2800" b="1" dirty="0"/>
              <a:t>slowest</a:t>
            </a:r>
            <a:r>
              <a:rPr lang="en-US" sz="2800" dirty="0"/>
              <a:t> time he has completed a house in the past</a:t>
            </a:r>
          </a:p>
        </p:txBody>
      </p:sp>
      <p:sp>
        <p:nvSpPr>
          <p:cNvPr id="12" name="TextBox 11">
            <a:extLst>
              <a:ext uri="{FF2B5EF4-FFF2-40B4-BE49-F238E27FC236}">
                <a16:creationId xmlns:a16="http://schemas.microsoft.com/office/drawing/2014/main" id="{9CE010E8-3293-AC75-973D-66E5C50447A6}"/>
              </a:ext>
            </a:extLst>
          </p:cNvPr>
          <p:cNvSpPr txBox="1"/>
          <p:nvPr/>
        </p:nvSpPr>
        <p:spPr>
          <a:xfrm>
            <a:off x="875760" y="5924317"/>
            <a:ext cx="2428870" cy="369332"/>
          </a:xfrm>
          <a:prstGeom prst="rect">
            <a:avLst/>
          </a:prstGeom>
          <a:noFill/>
        </p:spPr>
        <p:txBody>
          <a:bodyPr wrap="none" rtlCol="0">
            <a:spAutoFit/>
          </a:bodyPr>
          <a:lstStyle/>
          <a:p>
            <a:r>
              <a:rPr lang="en-US" i="1" dirty="0"/>
              <a:t>“Worst case scenario”</a:t>
            </a:r>
          </a:p>
        </p:txBody>
      </p:sp>
      <p:sp>
        <p:nvSpPr>
          <p:cNvPr id="14" name="TextBox 13">
            <a:extLst>
              <a:ext uri="{FF2B5EF4-FFF2-40B4-BE49-F238E27FC236}">
                <a16:creationId xmlns:a16="http://schemas.microsoft.com/office/drawing/2014/main" id="{E5666E83-40E8-D461-FB97-A659208838D1}"/>
              </a:ext>
            </a:extLst>
          </p:cNvPr>
          <p:cNvSpPr txBox="1"/>
          <p:nvPr/>
        </p:nvSpPr>
        <p:spPr>
          <a:xfrm>
            <a:off x="4273676" y="4366737"/>
            <a:ext cx="7196343" cy="954107"/>
          </a:xfrm>
          <a:prstGeom prst="rect">
            <a:avLst/>
          </a:prstGeom>
          <a:noFill/>
        </p:spPr>
        <p:txBody>
          <a:bodyPr wrap="square" rtlCol="0">
            <a:spAutoFit/>
          </a:bodyPr>
          <a:lstStyle/>
          <a:p>
            <a:r>
              <a:rPr lang="en-US" sz="2800" dirty="0"/>
              <a:t>If we select this option, we are </a:t>
            </a:r>
            <a:r>
              <a:rPr lang="en-US" sz="2800" b="1" dirty="0"/>
              <a:t>guaranteed</a:t>
            </a:r>
            <a:r>
              <a:rPr lang="en-US" sz="2800" dirty="0"/>
              <a:t> a date that the house will be finished by</a:t>
            </a:r>
          </a:p>
        </p:txBody>
      </p:sp>
      <p:sp>
        <p:nvSpPr>
          <p:cNvPr id="15" name="TextBox 14">
            <a:extLst>
              <a:ext uri="{FF2B5EF4-FFF2-40B4-BE49-F238E27FC236}">
                <a16:creationId xmlns:a16="http://schemas.microsoft.com/office/drawing/2014/main" id="{3D9A6E9E-77F5-0CEE-DCD8-75613C5BB498}"/>
              </a:ext>
            </a:extLst>
          </p:cNvPr>
          <p:cNvSpPr txBox="1"/>
          <p:nvPr/>
        </p:nvSpPr>
        <p:spPr>
          <a:xfrm>
            <a:off x="4300890" y="5428415"/>
            <a:ext cx="7529160" cy="646331"/>
          </a:xfrm>
          <a:prstGeom prst="rect">
            <a:avLst/>
          </a:prstGeom>
          <a:noFill/>
        </p:spPr>
        <p:txBody>
          <a:bodyPr wrap="square" rtlCol="0">
            <a:spAutoFit/>
          </a:bodyPr>
          <a:lstStyle/>
          <a:p>
            <a:r>
              <a:rPr lang="en-US" dirty="0"/>
              <a:t>(The house might be empty for a few days, but that’s much better than having to stay in a hotel until the house is ready)</a:t>
            </a:r>
          </a:p>
        </p:txBody>
      </p:sp>
    </p:spTree>
    <p:extLst>
      <p:ext uri="{BB962C8B-B14F-4D97-AF65-F5344CB8AC3E}">
        <p14:creationId xmlns:p14="http://schemas.microsoft.com/office/powerpoint/2010/main" val="38955304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90</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783956" cy="461665"/>
          </a:xfrm>
          <a:prstGeom prst="rect">
            <a:avLst/>
          </a:prstGeom>
          <a:noFill/>
        </p:spPr>
        <p:txBody>
          <a:bodyPr wrap="none" rtlCol="0">
            <a:spAutoFit/>
          </a:bodyPr>
          <a:lstStyle/>
          <a:p>
            <a:r>
              <a:rPr lang="en-US" sz="2400" b="1" dirty="0"/>
              <a:t>Total Running Time = 1 + 1 + n * 1 + 1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05378408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91</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34826989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92</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3478837"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a:t>
            </a:r>
            <a:r>
              <a:rPr lang="en-US" sz="2400" b="1" dirty="0">
                <a:solidFill>
                  <a:srgbClr val="FF0000"/>
                </a:solidFill>
                <a:highlight>
                  <a:srgbClr val="00FF00"/>
                </a:highlight>
              </a:rPr>
              <a:t>????</a:t>
            </a: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22482392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93</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Tree>
    <p:extLst>
      <p:ext uri="{BB962C8B-B14F-4D97-AF65-F5344CB8AC3E}">
        <p14:creationId xmlns:p14="http://schemas.microsoft.com/office/powerpoint/2010/main" val="5592822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94</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9121408" cy="400110"/>
          </a:xfrm>
          <a:prstGeom prst="rect">
            <a:avLst/>
          </a:prstGeom>
          <a:noFill/>
        </p:spPr>
        <p:txBody>
          <a:bodyPr wrap="none" rtlCol="0">
            <a:spAutoFit/>
          </a:bodyPr>
          <a:lstStyle/>
          <a:p>
            <a:r>
              <a:rPr lang="en-US" sz="2000" dirty="0"/>
              <a:t>Algorithm Analysis: Adding Node to end of Singly Linked List (no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Node </a:t>
            </a:r>
            <a:r>
              <a:rPr lang="en-US" sz="1800" dirty="0">
                <a:solidFill>
                  <a:srgbClr val="6A3E3E"/>
                </a:solidFill>
                <a:effectLst/>
                <a:latin typeface="Consolas" panose="020B0609020204030204" pitchFamily="49" charset="0"/>
              </a:rPr>
              <a:t>current</a:t>
            </a:r>
            <a:r>
              <a:rPr lang="en-US" sz="1800" dirty="0">
                <a:solidFill>
                  <a:srgbClr val="000000"/>
                </a:solidFill>
                <a:effectLst/>
                <a:latin typeface="Consolas" panose="020B0609020204030204" pitchFamily="49" charset="0"/>
              </a:rPr>
              <a:t> = </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a:t>
            </a:r>
          </a:p>
          <a:p>
            <a:r>
              <a:rPr lang="en-US" sz="1800" b="1" dirty="0">
                <a:solidFill>
                  <a:srgbClr val="7F0055"/>
                </a:solidFill>
                <a:effectLst/>
                <a:latin typeface="Consolas" panose="020B0609020204030204" pitchFamily="49" charset="0"/>
              </a:rPr>
              <a:t>         while</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current</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.getNext</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6A3E3E"/>
                </a:solidFill>
                <a:effectLst/>
                <a:latin typeface="Consolas" panose="020B0609020204030204" pitchFamily="49" charset="0"/>
              </a:rPr>
              <a:t>         </a:t>
            </a:r>
            <a:r>
              <a:rPr lang="en-US" sz="1800" dirty="0" err="1">
                <a:solidFill>
                  <a:srgbClr val="6A3E3E"/>
                </a:solidFill>
                <a:effectLst/>
                <a:latin typeface="Consolas" panose="020B0609020204030204" pitchFamily="49" charset="0"/>
              </a:rPr>
              <a:t>current</a:t>
            </a:r>
            <a:r>
              <a:rPr lang="en-US" sz="1800" dirty="0" err="1">
                <a:solidFill>
                  <a:srgbClr val="000000"/>
                </a:solidFill>
                <a:effectLst/>
                <a:latin typeface="Consolas" panose="020B0609020204030204" pitchFamily="49" charset="0"/>
              </a:rPr>
              <a:t>.setNext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a:t>
            </a:r>
          </a:p>
          <a:p>
            <a:endParaRPr lang="en-US" dirty="0"/>
          </a:p>
        </p:txBody>
      </p:sp>
      <p:sp>
        <p:nvSpPr>
          <p:cNvPr id="6" name="TextBox 5">
            <a:extLst>
              <a:ext uri="{FF2B5EF4-FFF2-40B4-BE49-F238E27FC236}">
                <a16:creationId xmlns:a16="http://schemas.microsoft.com/office/drawing/2014/main" id="{87F7619C-2773-1EFD-E155-E80279399D3D}"/>
              </a:ext>
            </a:extLst>
          </p:cNvPr>
          <p:cNvSpPr txBox="1"/>
          <p:nvPr/>
        </p:nvSpPr>
        <p:spPr>
          <a:xfrm>
            <a:off x="228600" y="5029200"/>
            <a:ext cx="5698996" cy="830997"/>
          </a:xfrm>
          <a:prstGeom prst="rect">
            <a:avLst/>
          </a:prstGeom>
          <a:noFill/>
        </p:spPr>
        <p:txBody>
          <a:bodyPr wrap="none" rtlCol="0">
            <a:spAutoFit/>
          </a:bodyPr>
          <a:lstStyle/>
          <a:p>
            <a:r>
              <a:rPr lang="en-US" sz="2400" b="1" dirty="0"/>
              <a:t>Total Running Time = 1 + 1 + n * 1 + 1 </a:t>
            </a:r>
          </a:p>
          <a:p>
            <a:r>
              <a:rPr lang="en-US" sz="2400" b="1" dirty="0"/>
              <a:t>			  = n + 3 </a:t>
            </a:r>
          </a:p>
        </p:txBody>
      </p:sp>
      <p:sp>
        <p:nvSpPr>
          <p:cNvPr id="7" name="Arrow: Right 6">
            <a:extLst>
              <a:ext uri="{FF2B5EF4-FFF2-40B4-BE49-F238E27FC236}">
                <a16:creationId xmlns:a16="http://schemas.microsoft.com/office/drawing/2014/main" id="{DAE18C90-F773-31AA-43FA-6C73C3FDAE9A}"/>
              </a:ext>
            </a:extLst>
          </p:cNvPr>
          <p:cNvSpPr/>
          <p:nvPr/>
        </p:nvSpPr>
        <p:spPr>
          <a:xfrm rot="10800000">
            <a:off x="4255904" y="993534"/>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ight Brace 7">
            <a:extLst>
              <a:ext uri="{FF2B5EF4-FFF2-40B4-BE49-F238E27FC236}">
                <a16:creationId xmlns:a16="http://schemas.microsoft.com/office/drawing/2014/main" id="{3C8674D6-A82F-521C-487D-5773D606176B}"/>
              </a:ext>
            </a:extLst>
          </p:cNvPr>
          <p:cNvSpPr/>
          <p:nvPr/>
        </p:nvSpPr>
        <p:spPr>
          <a:xfrm>
            <a:off x="3505200" y="838200"/>
            <a:ext cx="533400" cy="685800"/>
          </a:xfrm>
          <a:prstGeom prst="rightBrace">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6F249864-A087-6592-C797-B1F5D47D28C0}"/>
              </a:ext>
            </a:extLst>
          </p:cNvPr>
          <p:cNvSpPr txBox="1"/>
          <p:nvPr/>
        </p:nvSpPr>
        <p:spPr>
          <a:xfrm>
            <a:off x="5215403" y="903179"/>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16D049CC-DE76-D6B4-B2B9-632C0357BE70}"/>
              </a:ext>
            </a:extLst>
          </p:cNvPr>
          <p:cNvSpPr/>
          <p:nvPr/>
        </p:nvSpPr>
        <p:spPr>
          <a:xfrm rot="10800000">
            <a:off x="4114800" y="186511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B7157E-9962-7E97-F589-102E6391AF54}"/>
              </a:ext>
            </a:extLst>
          </p:cNvPr>
          <p:cNvSpPr txBox="1"/>
          <p:nvPr/>
        </p:nvSpPr>
        <p:spPr>
          <a:xfrm>
            <a:off x="4849675" y="1678013"/>
            <a:ext cx="816249" cy="461665"/>
          </a:xfrm>
          <a:prstGeom prst="rect">
            <a:avLst/>
          </a:prstGeom>
          <a:noFill/>
        </p:spPr>
        <p:txBody>
          <a:bodyPr wrap="none" rtlCol="0">
            <a:spAutoFit/>
          </a:bodyPr>
          <a:lstStyle/>
          <a:p>
            <a:pPr algn="ctr"/>
            <a:r>
              <a:rPr lang="en-US" sz="2400" b="1" dirty="0"/>
              <a:t>O(1)</a:t>
            </a:r>
          </a:p>
        </p:txBody>
      </p:sp>
      <p:sp>
        <p:nvSpPr>
          <p:cNvPr id="12" name="Arrow: Right 11">
            <a:extLst>
              <a:ext uri="{FF2B5EF4-FFF2-40B4-BE49-F238E27FC236}">
                <a16:creationId xmlns:a16="http://schemas.microsoft.com/office/drawing/2014/main" id="{A2504759-0115-1920-9883-688A376EB07E}"/>
              </a:ext>
            </a:extLst>
          </p:cNvPr>
          <p:cNvSpPr/>
          <p:nvPr/>
        </p:nvSpPr>
        <p:spPr>
          <a:xfrm rot="10800000">
            <a:off x="5743601" y="2117921"/>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18255D9-5F95-043A-D250-8BF5C497B222}"/>
              </a:ext>
            </a:extLst>
          </p:cNvPr>
          <p:cNvSpPr txBox="1"/>
          <p:nvPr/>
        </p:nvSpPr>
        <p:spPr>
          <a:xfrm>
            <a:off x="6583278" y="2020360"/>
            <a:ext cx="816250" cy="461665"/>
          </a:xfrm>
          <a:prstGeom prst="rect">
            <a:avLst/>
          </a:prstGeom>
          <a:noFill/>
        </p:spPr>
        <p:txBody>
          <a:bodyPr wrap="none" rtlCol="0">
            <a:spAutoFit/>
          </a:bodyPr>
          <a:lstStyle/>
          <a:p>
            <a:pPr algn="ctr"/>
            <a:r>
              <a:rPr lang="en-US" sz="2400" b="1" dirty="0"/>
              <a:t>O(n)</a:t>
            </a:r>
          </a:p>
        </p:txBody>
      </p:sp>
      <p:sp>
        <p:nvSpPr>
          <p:cNvPr id="14" name="Arrow: Right 13">
            <a:extLst>
              <a:ext uri="{FF2B5EF4-FFF2-40B4-BE49-F238E27FC236}">
                <a16:creationId xmlns:a16="http://schemas.microsoft.com/office/drawing/2014/main" id="{7FE852C0-0065-D604-8342-B8C09F789989}"/>
              </a:ext>
            </a:extLst>
          </p:cNvPr>
          <p:cNvSpPr/>
          <p:nvPr/>
        </p:nvSpPr>
        <p:spPr>
          <a:xfrm rot="10800000">
            <a:off x="5486400" y="2470303"/>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9151E29-B332-D1D8-5163-D6D3931E16F3}"/>
              </a:ext>
            </a:extLst>
          </p:cNvPr>
          <p:cNvSpPr txBox="1"/>
          <p:nvPr/>
        </p:nvSpPr>
        <p:spPr>
          <a:xfrm>
            <a:off x="6298951" y="2456149"/>
            <a:ext cx="816250" cy="461665"/>
          </a:xfrm>
          <a:prstGeom prst="rect">
            <a:avLst/>
          </a:prstGeom>
          <a:noFill/>
        </p:spPr>
        <p:txBody>
          <a:bodyPr wrap="none" rtlCol="0">
            <a:spAutoFit/>
          </a:bodyPr>
          <a:lstStyle/>
          <a:p>
            <a:pPr algn="ctr"/>
            <a:r>
              <a:rPr lang="en-US" sz="2400" b="1" dirty="0"/>
              <a:t>O(1)</a:t>
            </a:r>
          </a:p>
        </p:txBody>
      </p:sp>
      <p:sp>
        <p:nvSpPr>
          <p:cNvPr id="16" name="Arrow: Right 15">
            <a:extLst>
              <a:ext uri="{FF2B5EF4-FFF2-40B4-BE49-F238E27FC236}">
                <a16:creationId xmlns:a16="http://schemas.microsoft.com/office/drawing/2014/main" id="{1D164CD8-4616-74CE-E7A7-4D2259C6CD80}"/>
              </a:ext>
            </a:extLst>
          </p:cNvPr>
          <p:cNvSpPr/>
          <p:nvPr/>
        </p:nvSpPr>
        <p:spPr>
          <a:xfrm rot="10800000">
            <a:off x="4572000" y="2967309"/>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B057430-D469-1357-7157-2418CCC133A7}"/>
              </a:ext>
            </a:extLst>
          </p:cNvPr>
          <p:cNvSpPr txBox="1"/>
          <p:nvPr/>
        </p:nvSpPr>
        <p:spPr>
          <a:xfrm>
            <a:off x="5432150" y="2937769"/>
            <a:ext cx="816250" cy="461665"/>
          </a:xfrm>
          <a:prstGeom prst="rect">
            <a:avLst/>
          </a:prstGeom>
          <a:noFill/>
        </p:spPr>
        <p:txBody>
          <a:bodyPr wrap="none" rtlCol="0">
            <a:spAutoFit/>
          </a:bodyPr>
          <a:lstStyle/>
          <a:p>
            <a:pPr algn="ctr"/>
            <a:r>
              <a:rPr lang="en-US" sz="2400" b="1" dirty="0"/>
              <a:t>O(1)</a:t>
            </a:r>
          </a:p>
        </p:txBody>
      </p:sp>
      <p:sp>
        <p:nvSpPr>
          <p:cNvPr id="18" name="TextBox 17">
            <a:extLst>
              <a:ext uri="{FF2B5EF4-FFF2-40B4-BE49-F238E27FC236}">
                <a16:creationId xmlns:a16="http://schemas.microsoft.com/office/drawing/2014/main" id="{DB941DB1-B896-4C49-3AD8-57E1112CE11E}"/>
              </a:ext>
            </a:extLst>
          </p:cNvPr>
          <p:cNvSpPr txBox="1"/>
          <p:nvPr/>
        </p:nvSpPr>
        <p:spPr>
          <a:xfrm>
            <a:off x="2563164" y="5727412"/>
            <a:ext cx="7133684" cy="584775"/>
          </a:xfrm>
          <a:prstGeom prst="rect">
            <a:avLst/>
          </a:prstGeom>
          <a:noFill/>
        </p:spPr>
        <p:txBody>
          <a:bodyPr wrap="none" rtlCol="0">
            <a:spAutoFit/>
          </a:bodyPr>
          <a:lstStyle/>
          <a:p>
            <a:r>
              <a:rPr lang="en-US" sz="3200" b="1" dirty="0">
                <a:solidFill>
                  <a:srgbClr val="FF0000"/>
                </a:solidFill>
              </a:rPr>
              <a:t>O(n) </a:t>
            </a:r>
            <a:r>
              <a:rPr lang="en-US" sz="2400" b="1" dirty="0">
                <a:solidFill>
                  <a:srgbClr val="FF0000"/>
                </a:solidFill>
              </a:rPr>
              <a:t>where n is the number of nodes in the LL</a:t>
            </a:r>
            <a:endParaRPr lang="en-US" sz="2400" b="1" dirty="0">
              <a:solidFill>
                <a:srgbClr val="FF0000"/>
              </a:solidFill>
              <a:highlight>
                <a:srgbClr val="00FF00"/>
              </a:highlight>
            </a:endParaRPr>
          </a:p>
        </p:txBody>
      </p:sp>
      <p:sp>
        <p:nvSpPr>
          <p:cNvPr id="20" name="TextBox 19">
            <a:extLst>
              <a:ext uri="{FF2B5EF4-FFF2-40B4-BE49-F238E27FC236}">
                <a16:creationId xmlns:a16="http://schemas.microsoft.com/office/drawing/2014/main" id="{1B9543E0-32B6-DF7F-FDE6-277CEF3D4B72}"/>
              </a:ext>
            </a:extLst>
          </p:cNvPr>
          <p:cNvSpPr txBox="1"/>
          <p:nvPr/>
        </p:nvSpPr>
        <p:spPr>
          <a:xfrm>
            <a:off x="2271566" y="5860197"/>
            <a:ext cx="6124868"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9" name="TextBox 18">
            <a:extLst>
              <a:ext uri="{FF2B5EF4-FFF2-40B4-BE49-F238E27FC236}">
                <a16:creationId xmlns:a16="http://schemas.microsoft.com/office/drawing/2014/main" id="{27F51A79-56B2-C0C1-3701-A4185A4B30F8}"/>
              </a:ext>
            </a:extLst>
          </p:cNvPr>
          <p:cNvSpPr txBox="1"/>
          <p:nvPr/>
        </p:nvSpPr>
        <p:spPr>
          <a:xfrm>
            <a:off x="6918960" y="5121533"/>
            <a:ext cx="5181600" cy="646331"/>
          </a:xfrm>
          <a:prstGeom prst="rect">
            <a:avLst/>
          </a:prstGeom>
          <a:noFill/>
        </p:spPr>
        <p:txBody>
          <a:bodyPr wrap="square" rtlCol="0">
            <a:spAutoFit/>
          </a:bodyPr>
          <a:lstStyle/>
          <a:p>
            <a:r>
              <a:rPr lang="en-US" i="1" dirty="0"/>
              <a:t>“Worst case scenario, we have to go through all the nodes in the LL to add something at the end”</a:t>
            </a:r>
          </a:p>
        </p:txBody>
      </p:sp>
    </p:spTree>
    <p:extLst>
      <p:ext uri="{BB962C8B-B14F-4D97-AF65-F5344CB8AC3E}">
        <p14:creationId xmlns:p14="http://schemas.microsoft.com/office/powerpoint/2010/main" val="40145671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95</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5934638" cy="461665"/>
          </a:xfrm>
          <a:prstGeom prst="rect">
            <a:avLst/>
          </a:prstGeom>
          <a:noFill/>
        </p:spPr>
        <p:txBody>
          <a:bodyPr wrap="none" rtlCol="0">
            <a:spAutoFit/>
          </a:bodyPr>
          <a:lstStyle/>
          <a:p>
            <a:r>
              <a:rPr lang="en-US" sz="2400" dirty="0">
                <a:solidFill>
                  <a:srgbClr val="00B050"/>
                </a:solidFill>
              </a:rPr>
              <a:t>What is the running time of this algorithm?</a:t>
            </a:r>
          </a:p>
        </p:txBody>
      </p:sp>
    </p:spTree>
    <p:extLst>
      <p:ext uri="{BB962C8B-B14F-4D97-AF65-F5344CB8AC3E}">
        <p14:creationId xmlns:p14="http://schemas.microsoft.com/office/powerpoint/2010/main" val="22903271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96</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2261500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97</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3401893" cy="461665"/>
          </a:xfrm>
          <a:prstGeom prst="rect">
            <a:avLst/>
          </a:prstGeom>
          <a:noFill/>
        </p:spPr>
        <p:txBody>
          <a:bodyPr wrap="none" rtlCol="0">
            <a:spAutoFit/>
          </a:bodyPr>
          <a:lstStyle/>
          <a:p>
            <a:r>
              <a:rPr lang="en-US" sz="2400" b="1" dirty="0">
                <a:solidFill>
                  <a:schemeClr val="tx1"/>
                </a:solidFill>
              </a:rPr>
              <a:t>Total Running Time =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133838830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98</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Tree>
    <p:extLst>
      <p:ext uri="{BB962C8B-B14F-4D97-AF65-F5344CB8AC3E}">
        <p14:creationId xmlns:p14="http://schemas.microsoft.com/office/powerpoint/2010/main" val="25057654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12700" y="6459220"/>
            <a:ext cx="12204700" cy="398780"/>
            <a:chOff x="-6350" y="6466078"/>
            <a:chExt cx="12204700" cy="398780"/>
          </a:xfrm>
          <a:solidFill>
            <a:schemeClr val="accent5">
              <a:lumMod val="60000"/>
              <a:lumOff val="40000"/>
            </a:schemeClr>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5">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5">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99</a:t>
            </a:fld>
            <a:endParaRPr lang="en-US" dirty="0"/>
          </a:p>
        </p:txBody>
      </p:sp>
      <p:sp>
        <p:nvSpPr>
          <p:cNvPr id="2" name="TextBox 1">
            <a:extLst>
              <a:ext uri="{FF2B5EF4-FFF2-40B4-BE49-F238E27FC236}">
                <a16:creationId xmlns:a16="http://schemas.microsoft.com/office/drawing/2014/main" id="{3F559DD5-56D2-FAF9-D4E0-6A4173F7AE67}"/>
              </a:ext>
            </a:extLst>
          </p:cNvPr>
          <p:cNvSpPr txBox="1"/>
          <p:nvPr/>
        </p:nvSpPr>
        <p:spPr>
          <a:xfrm>
            <a:off x="76200" y="0"/>
            <a:ext cx="8765541" cy="400110"/>
          </a:xfrm>
          <a:prstGeom prst="rect">
            <a:avLst/>
          </a:prstGeom>
          <a:noFill/>
        </p:spPr>
        <p:txBody>
          <a:bodyPr wrap="none" rtlCol="0">
            <a:spAutoFit/>
          </a:bodyPr>
          <a:lstStyle/>
          <a:p>
            <a:r>
              <a:rPr lang="en-US" sz="2000" dirty="0"/>
              <a:t>Algorithm Analysis: Adding Node to end of Singly Linked List (</a:t>
            </a:r>
            <a:r>
              <a:rPr lang="en-US" sz="2000" dirty="0">
                <a:latin typeface="Courier New" panose="02070309020205020404" pitchFamily="49" charset="0"/>
                <a:cs typeface="Courier New" panose="02070309020205020404" pitchFamily="49" charset="0"/>
              </a:rPr>
              <a:t>tail</a:t>
            </a:r>
            <a:r>
              <a:rPr lang="en-US" sz="2000" dirty="0"/>
              <a:t> pointer)</a:t>
            </a:r>
          </a:p>
        </p:txBody>
      </p:sp>
      <p:sp>
        <p:nvSpPr>
          <p:cNvPr id="28" name="TextBox 27">
            <a:extLst>
              <a:ext uri="{FF2B5EF4-FFF2-40B4-BE49-F238E27FC236}">
                <a16:creationId xmlns:a16="http://schemas.microsoft.com/office/drawing/2014/main" id="{CB669660-D4D8-FE34-C0B6-90565C3AD0B3}"/>
              </a:ext>
            </a:extLst>
          </p:cNvPr>
          <p:cNvSpPr txBox="1"/>
          <p:nvPr/>
        </p:nvSpPr>
        <p:spPr>
          <a:xfrm>
            <a:off x="152400" y="464302"/>
            <a:ext cx="10210800" cy="3693319"/>
          </a:xfrm>
          <a:prstGeom prst="rect">
            <a:avLst/>
          </a:prstGeom>
          <a:noFill/>
          <a:ln w="38100">
            <a:solidFill>
              <a:schemeClr val="tx1"/>
            </a:solidFill>
          </a:ln>
        </p:spPr>
        <p:txBody>
          <a:bodyPr wrap="square" rtlCol="0">
            <a:spAutoFit/>
          </a:bodyPr>
          <a:lstStyle/>
          <a:p>
            <a:r>
              <a:rPr lang="en-US" sz="1800" b="1" dirty="0">
                <a:solidFill>
                  <a:srgbClr val="7F0055"/>
                </a:solidFill>
                <a:effectLst/>
                <a:latin typeface="Consolas" panose="020B0609020204030204" pitchFamily="49" charset="0"/>
              </a:rPr>
              <a:t>public</a:t>
            </a:r>
            <a:r>
              <a:rPr lang="en-US" sz="1800" dirty="0">
                <a:solidFill>
                  <a:srgbClr val="000000"/>
                </a:solidFill>
                <a:effectLst/>
                <a:latin typeface="Consolas" panose="020B0609020204030204" pitchFamily="49" charset="0"/>
              </a:rPr>
              <a:t> </a:t>
            </a:r>
            <a:r>
              <a:rPr lang="en-US" sz="1800" b="1" dirty="0">
                <a:solidFill>
                  <a:srgbClr val="7F0055"/>
                </a:solidFill>
                <a:effectLst/>
                <a:latin typeface="Consolas" panose="020B0609020204030204" pitchFamily="49" charset="0"/>
              </a:rPr>
              <a:t>void</a:t>
            </a:r>
            <a:r>
              <a:rPr lang="en-US" sz="1800" dirty="0">
                <a:solidFill>
                  <a:srgbClr val="000000"/>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addToBack</a:t>
            </a:r>
            <a:r>
              <a:rPr lang="en-US" sz="1800" dirty="0">
                <a:solidFill>
                  <a:srgbClr val="000000"/>
                </a:solidFill>
                <a:effectLst/>
                <a:latin typeface="Consolas" panose="020B0609020204030204" pitchFamily="49" charset="0"/>
              </a:rPr>
              <a:t>(Node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endParaRPr lang="en-US" sz="1800" dirty="0">
              <a:solidFill>
                <a:srgbClr val="000000"/>
              </a:solidFill>
              <a:effectLst/>
              <a:latin typeface="Consolas" panose="020B0609020204030204" pitchFamily="49" charset="0"/>
            </a:endParaRPr>
          </a:p>
          <a:p>
            <a:r>
              <a:rPr lang="en-US" sz="1800" b="1" dirty="0">
                <a:solidFill>
                  <a:srgbClr val="7F0055"/>
                </a:solidFill>
                <a:effectLst/>
                <a:latin typeface="Consolas" panose="020B0609020204030204" pitchFamily="49" charset="0"/>
              </a:rPr>
              <a:t>     if</a:t>
            </a:r>
            <a:r>
              <a:rPr lang="en-US" sz="1800" dirty="0">
                <a:solidFill>
                  <a:srgbClr val="000000"/>
                </a:solidFill>
                <a:effectLst/>
                <a:latin typeface="Consolas" panose="020B0609020204030204" pitchFamily="49" charset="0"/>
              </a:rPr>
              <a:t>(</a:t>
            </a:r>
            <a:r>
              <a:rPr lang="en-US" sz="1800" dirty="0">
                <a:solidFill>
                  <a:srgbClr val="0000C0"/>
                </a:solidFill>
                <a:effectLst/>
                <a:latin typeface="Consolas" panose="020B0609020204030204" pitchFamily="49" charset="0"/>
              </a:rPr>
              <a:t>head</a:t>
            </a:r>
            <a:r>
              <a:rPr lang="en-US" sz="1800" dirty="0">
                <a:solidFill>
                  <a:srgbClr val="000000"/>
                </a:solidFill>
                <a:effectLst/>
                <a:latin typeface="Consolas" panose="020B0609020204030204" pitchFamily="49" charset="0"/>
              </a:rPr>
              <a:t>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&amp;&amp; tail == </a:t>
            </a:r>
            <a:r>
              <a:rPr lang="en-US" sz="1800" b="1" dirty="0">
                <a:solidFill>
                  <a:srgbClr val="7F0055"/>
                </a:solidFill>
                <a:effectLst/>
                <a:latin typeface="Consolas" panose="020B0609020204030204" pitchFamily="49" charset="0"/>
              </a:rPr>
              <a:t>null</a:t>
            </a:r>
            <a:r>
              <a:rPr lang="en-US" sz="1800" dirty="0">
                <a:solidFill>
                  <a:srgbClr val="000000"/>
                </a:solidFill>
                <a:effectLst/>
                <a:latin typeface="Consolas" panose="020B0609020204030204" pitchFamily="49" charset="0"/>
              </a:rPr>
              <a:t>) {</a:t>
            </a:r>
          </a:p>
          <a:p>
            <a:r>
              <a:rPr lang="en-US" sz="1800" dirty="0">
                <a:solidFill>
                  <a:srgbClr val="0000C0"/>
                </a:solidFill>
                <a:effectLst/>
                <a:latin typeface="Consolas" panose="020B0609020204030204" pitchFamily="49" charset="0"/>
              </a:rPr>
              <a:t>          head</a:t>
            </a:r>
            <a:r>
              <a:rPr lang="en-US" sz="1800" dirty="0">
                <a:solidFill>
                  <a:srgbClr val="000000"/>
                </a:solidFill>
                <a:effectLst/>
                <a:latin typeface="Consolas" panose="020B0609020204030204" pitchFamily="49" charset="0"/>
              </a:rPr>
              <a:t>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 </a:t>
            </a:r>
          </a:p>
          <a:p>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else</a:t>
            </a:r>
            <a:r>
              <a:rPr lang="en-US" sz="1800" dirty="0">
                <a:solidFill>
                  <a:srgbClr val="000000"/>
                </a:solidFill>
                <a:effectLst/>
                <a:latin typeface="Consolas" panose="020B0609020204030204" pitchFamily="49" charset="0"/>
              </a:rPr>
              <a:t> {</a:t>
            </a:r>
          </a:p>
          <a:p>
            <a:r>
              <a:rPr lang="en-US" sz="1800" b="1" dirty="0">
                <a:solidFill>
                  <a:srgbClr val="7F0055"/>
                </a:solidFill>
                <a:effectLst/>
                <a:latin typeface="Consolas" panose="020B0609020204030204" pitchFamily="49" charset="0"/>
              </a:rPr>
              <a:t>          </a:t>
            </a:r>
            <a:r>
              <a:rPr lang="en-US" sz="1800" dirty="0" err="1">
                <a:solidFill>
                  <a:srgbClr val="000000"/>
                </a:solidFill>
                <a:effectLst/>
                <a:latin typeface="Consolas" panose="020B0609020204030204" pitchFamily="49" charset="0"/>
              </a:rPr>
              <a:t>tail.setNext</a:t>
            </a:r>
            <a:r>
              <a:rPr lang="en-US" sz="1800" dirty="0">
                <a:solidFill>
                  <a:srgbClr val="000000"/>
                </a:solidFill>
                <a:effectLst/>
                <a:latin typeface="Consolas" panose="020B0609020204030204" pitchFamily="49" charset="0"/>
              </a:rPr>
              <a:t>(</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tail = </a:t>
            </a:r>
            <a:r>
              <a:rPr lang="en-US" sz="1800" dirty="0" err="1">
                <a:solidFill>
                  <a:srgbClr val="6A3E3E"/>
                </a:solidFill>
                <a:effectLst/>
                <a:latin typeface="Consolas" panose="020B0609020204030204" pitchFamily="49" charset="0"/>
              </a:rPr>
              <a:t>newNode</a:t>
            </a:r>
            <a:r>
              <a:rPr lang="en-US" sz="1800" dirty="0">
                <a:solidFill>
                  <a:srgbClr val="000000"/>
                </a:solidFill>
                <a:effectLst/>
                <a:latin typeface="Consolas" panose="020B0609020204030204" pitchFamily="49" charset="0"/>
              </a:rPr>
              <a:t>;</a:t>
            </a:r>
          </a:p>
          <a:p>
            <a:r>
              <a:rPr lang="en-US" sz="180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r>
              <a:rPr lang="en-US" sz="1800" dirty="0">
                <a:solidFill>
                  <a:srgbClr val="000000"/>
                </a:solidFill>
                <a:effectLst/>
                <a:latin typeface="Consolas" panose="020B0609020204030204" pitchFamily="49" charset="0"/>
              </a:rPr>
              <a:t>}</a:t>
            </a:r>
          </a:p>
          <a:p>
            <a:endParaRPr lang="en-US" dirty="0"/>
          </a:p>
        </p:txBody>
      </p:sp>
      <p:sp>
        <p:nvSpPr>
          <p:cNvPr id="25" name="TextBox 24">
            <a:extLst>
              <a:ext uri="{FF2B5EF4-FFF2-40B4-BE49-F238E27FC236}">
                <a16:creationId xmlns:a16="http://schemas.microsoft.com/office/drawing/2014/main" id="{DCEC6596-7F37-3D42-CCD3-BC86DBAEC881}"/>
              </a:ext>
            </a:extLst>
          </p:cNvPr>
          <p:cNvSpPr txBox="1"/>
          <p:nvPr/>
        </p:nvSpPr>
        <p:spPr>
          <a:xfrm>
            <a:off x="381000" y="5029200"/>
            <a:ext cx="4700326" cy="461665"/>
          </a:xfrm>
          <a:prstGeom prst="rect">
            <a:avLst/>
          </a:prstGeom>
          <a:noFill/>
        </p:spPr>
        <p:txBody>
          <a:bodyPr wrap="none" rtlCol="0">
            <a:spAutoFit/>
          </a:bodyPr>
          <a:lstStyle/>
          <a:p>
            <a:r>
              <a:rPr lang="en-US" sz="2400" b="1" dirty="0">
                <a:solidFill>
                  <a:schemeClr val="tx1"/>
                </a:solidFill>
              </a:rPr>
              <a:t>Total Running Time = 1 + 1 + 1 </a:t>
            </a:r>
          </a:p>
        </p:txBody>
      </p:sp>
      <p:sp>
        <p:nvSpPr>
          <p:cNvPr id="6" name="Arrow: Right 5">
            <a:extLst>
              <a:ext uri="{FF2B5EF4-FFF2-40B4-BE49-F238E27FC236}">
                <a16:creationId xmlns:a16="http://schemas.microsoft.com/office/drawing/2014/main" id="{AE5FBD00-CCA5-923B-EF55-5F1D689C118D}"/>
              </a:ext>
            </a:extLst>
          </p:cNvPr>
          <p:cNvSpPr/>
          <p:nvPr/>
        </p:nvSpPr>
        <p:spPr>
          <a:xfrm rot="10800000">
            <a:off x="5562600" y="1374815"/>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9BC9DD-3EE6-AE9E-75B1-90FC82A954D1}"/>
              </a:ext>
            </a:extLst>
          </p:cNvPr>
          <p:cNvSpPr txBox="1"/>
          <p:nvPr/>
        </p:nvSpPr>
        <p:spPr>
          <a:xfrm>
            <a:off x="6522099" y="1284460"/>
            <a:ext cx="816249" cy="461665"/>
          </a:xfrm>
          <a:prstGeom prst="rect">
            <a:avLst/>
          </a:prstGeom>
          <a:noFill/>
        </p:spPr>
        <p:txBody>
          <a:bodyPr wrap="none" rtlCol="0">
            <a:spAutoFit/>
          </a:bodyPr>
          <a:lstStyle/>
          <a:p>
            <a:pPr algn="ctr"/>
            <a:r>
              <a:rPr lang="en-US" sz="2400" b="1" dirty="0"/>
              <a:t>O(1)</a:t>
            </a:r>
          </a:p>
        </p:txBody>
      </p:sp>
      <p:sp>
        <p:nvSpPr>
          <p:cNvPr id="8" name="Arrow: Right 7">
            <a:extLst>
              <a:ext uri="{FF2B5EF4-FFF2-40B4-BE49-F238E27FC236}">
                <a16:creationId xmlns:a16="http://schemas.microsoft.com/office/drawing/2014/main" id="{E46AC473-15DB-50B6-8769-4CBD177D74BD}"/>
              </a:ext>
            </a:extLst>
          </p:cNvPr>
          <p:cNvSpPr/>
          <p:nvPr/>
        </p:nvSpPr>
        <p:spPr>
          <a:xfrm rot="10800000">
            <a:off x="4572000" y="2364626"/>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FF8424-EAB0-AB4D-BD84-16834340A383}"/>
              </a:ext>
            </a:extLst>
          </p:cNvPr>
          <p:cNvSpPr txBox="1"/>
          <p:nvPr/>
        </p:nvSpPr>
        <p:spPr>
          <a:xfrm>
            <a:off x="5531499" y="2274271"/>
            <a:ext cx="816249" cy="461665"/>
          </a:xfrm>
          <a:prstGeom prst="rect">
            <a:avLst/>
          </a:prstGeom>
          <a:noFill/>
        </p:spPr>
        <p:txBody>
          <a:bodyPr wrap="none" rtlCol="0">
            <a:spAutoFit/>
          </a:bodyPr>
          <a:lstStyle/>
          <a:p>
            <a:pPr algn="ctr"/>
            <a:r>
              <a:rPr lang="en-US" sz="2400" b="1" dirty="0"/>
              <a:t>O(1)</a:t>
            </a:r>
          </a:p>
        </p:txBody>
      </p:sp>
      <p:sp>
        <p:nvSpPr>
          <p:cNvPr id="10" name="Arrow: Right 9">
            <a:extLst>
              <a:ext uri="{FF2B5EF4-FFF2-40B4-BE49-F238E27FC236}">
                <a16:creationId xmlns:a16="http://schemas.microsoft.com/office/drawing/2014/main" id="{4396B7EC-FF62-826C-E9F4-9D10B9E9B9C0}"/>
              </a:ext>
            </a:extLst>
          </p:cNvPr>
          <p:cNvSpPr/>
          <p:nvPr/>
        </p:nvSpPr>
        <p:spPr>
          <a:xfrm rot="10800000">
            <a:off x="3962400" y="2735600"/>
            <a:ext cx="762000" cy="38608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B11428-FAB8-98BD-2F6D-170074414A4B}"/>
              </a:ext>
            </a:extLst>
          </p:cNvPr>
          <p:cNvSpPr txBox="1"/>
          <p:nvPr/>
        </p:nvSpPr>
        <p:spPr>
          <a:xfrm>
            <a:off x="4921899" y="2645245"/>
            <a:ext cx="816249" cy="461665"/>
          </a:xfrm>
          <a:prstGeom prst="rect">
            <a:avLst/>
          </a:prstGeom>
          <a:noFill/>
        </p:spPr>
        <p:txBody>
          <a:bodyPr wrap="none" rtlCol="0">
            <a:spAutoFit/>
          </a:bodyPr>
          <a:lstStyle/>
          <a:p>
            <a:pPr algn="ctr"/>
            <a:r>
              <a:rPr lang="en-US" sz="2400" b="1" dirty="0"/>
              <a:t>O(1)</a:t>
            </a:r>
          </a:p>
        </p:txBody>
      </p:sp>
      <p:sp>
        <p:nvSpPr>
          <p:cNvPr id="12" name="TextBox 11">
            <a:extLst>
              <a:ext uri="{FF2B5EF4-FFF2-40B4-BE49-F238E27FC236}">
                <a16:creationId xmlns:a16="http://schemas.microsoft.com/office/drawing/2014/main" id="{0136713E-B1F4-AF3D-85F6-E17952BDC767}"/>
              </a:ext>
            </a:extLst>
          </p:cNvPr>
          <p:cNvSpPr txBox="1"/>
          <p:nvPr/>
        </p:nvSpPr>
        <p:spPr>
          <a:xfrm>
            <a:off x="2271566" y="5860197"/>
            <a:ext cx="395434" cy="369332"/>
          </a:xfrm>
          <a:prstGeom prst="rect">
            <a:avLst/>
          </a:prstGeom>
          <a:noFill/>
        </p:spPr>
        <p:txBody>
          <a:bodyPr wrap="square">
            <a:spAutoFit/>
          </a:bodyPr>
          <a:lstStyle/>
          <a:p>
            <a:r>
              <a:rPr lang="en-US" sz="1800" b="0" i="0" dirty="0">
                <a:solidFill>
                  <a:srgbClr val="FF0000"/>
                </a:solidFill>
                <a:effectLst/>
                <a:latin typeface="Roboto" panose="02000000000000000000" pitchFamily="2" charset="0"/>
              </a:rPr>
              <a:t>∈</a:t>
            </a:r>
            <a:endParaRPr lang="en-US" dirty="0"/>
          </a:p>
        </p:txBody>
      </p:sp>
      <p:sp>
        <p:nvSpPr>
          <p:cNvPr id="15" name="TextBox 14">
            <a:extLst>
              <a:ext uri="{FF2B5EF4-FFF2-40B4-BE49-F238E27FC236}">
                <a16:creationId xmlns:a16="http://schemas.microsoft.com/office/drawing/2014/main" id="{2B5B79E6-1D9A-6DD4-4922-CE8991964CE9}"/>
              </a:ext>
            </a:extLst>
          </p:cNvPr>
          <p:cNvSpPr txBox="1"/>
          <p:nvPr/>
        </p:nvSpPr>
        <p:spPr>
          <a:xfrm>
            <a:off x="2590800" y="5685830"/>
            <a:ext cx="1003801" cy="584775"/>
          </a:xfrm>
          <a:prstGeom prst="rect">
            <a:avLst/>
          </a:prstGeom>
          <a:noFill/>
        </p:spPr>
        <p:txBody>
          <a:bodyPr wrap="none" rtlCol="0">
            <a:spAutoFit/>
          </a:bodyPr>
          <a:lstStyle/>
          <a:p>
            <a:r>
              <a:rPr lang="en-US" sz="3200" b="1" dirty="0">
                <a:solidFill>
                  <a:srgbClr val="FF0000"/>
                </a:solidFill>
              </a:rPr>
              <a:t>O(1)</a:t>
            </a:r>
            <a:endParaRPr lang="en-US" sz="2400" b="1" dirty="0">
              <a:solidFill>
                <a:srgbClr val="FF0000"/>
              </a:solidFill>
              <a:highlight>
                <a:srgbClr val="00FF00"/>
              </a:highlight>
            </a:endParaRPr>
          </a:p>
        </p:txBody>
      </p:sp>
      <p:sp>
        <p:nvSpPr>
          <p:cNvPr id="16" name="TextBox 15">
            <a:extLst>
              <a:ext uri="{FF2B5EF4-FFF2-40B4-BE49-F238E27FC236}">
                <a16:creationId xmlns:a16="http://schemas.microsoft.com/office/drawing/2014/main" id="{8FAA0835-D278-2DF3-194E-F48A90D695C0}"/>
              </a:ext>
            </a:extLst>
          </p:cNvPr>
          <p:cNvSpPr txBox="1"/>
          <p:nvPr/>
        </p:nvSpPr>
        <p:spPr>
          <a:xfrm>
            <a:off x="6400800" y="4290536"/>
            <a:ext cx="5142230" cy="1200329"/>
          </a:xfrm>
          <a:prstGeom prst="rect">
            <a:avLst/>
          </a:prstGeom>
          <a:noFill/>
        </p:spPr>
        <p:txBody>
          <a:bodyPr wrap="square" rtlCol="0">
            <a:spAutoFit/>
          </a:bodyPr>
          <a:lstStyle/>
          <a:p>
            <a:r>
              <a:rPr lang="en-US" sz="2400" i="1" dirty="0"/>
              <a:t>“The number of operations required for this algorithm is the same no matter the input”</a:t>
            </a:r>
          </a:p>
        </p:txBody>
      </p:sp>
    </p:spTree>
    <p:extLst>
      <p:ext uri="{BB962C8B-B14F-4D97-AF65-F5344CB8AC3E}">
        <p14:creationId xmlns:p14="http://schemas.microsoft.com/office/powerpoint/2010/main" val="4218271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5965</TotalTime>
  <Words>9132</Words>
  <Application>Microsoft Office PowerPoint</Application>
  <PresentationFormat>Widescreen</PresentationFormat>
  <Paragraphs>1458</Paragraphs>
  <Slides>111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111</vt:i4>
      </vt:variant>
    </vt:vector>
  </HeadingPairs>
  <TitlesOfParts>
    <vt:vector size="118" baseType="lpstr">
      <vt:lpstr>Arial</vt:lpstr>
      <vt:lpstr>Calibri</vt:lpstr>
      <vt:lpstr>Consolas</vt:lpstr>
      <vt:lpstr>Courier New</vt:lpstr>
      <vt:lpstr>Roboto</vt:lpstr>
      <vt:lpstr>Wingdings</vt:lpstr>
      <vt:lpstr>Office Theme</vt:lpstr>
      <vt:lpstr>CSCI 132:  Basic Data Structures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132</dc:title>
  <dc:creator>Reese Pearsall</dc:creator>
  <cp:lastModifiedBy>Pearsall, Reese</cp:lastModifiedBy>
  <cp:revision>48</cp:revision>
  <dcterms:created xsi:type="dcterms:W3CDTF">2022-08-21T16:55:59Z</dcterms:created>
  <dcterms:modified xsi:type="dcterms:W3CDTF">2023-10-04T20:15:31Z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