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2"/>
    <p:sldId id="350" r:id="rId3"/>
    <p:sldId id="351" r:id="rId4"/>
    <p:sldId id="368" r:id="rId5"/>
    <p:sldId id="369" r:id="rId6"/>
    <p:sldId id="352" r:id="rId7"/>
    <p:sldId id="353" r:id="rId8"/>
    <p:sldId id="354" r:id="rId9"/>
    <p:sldId id="355" r:id="rId10"/>
    <p:sldId id="376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70" r:id="rId24"/>
    <p:sldId id="371" r:id="rId25"/>
    <p:sldId id="372" r:id="rId26"/>
    <p:sldId id="373" r:id="rId27"/>
    <p:sldId id="374" r:id="rId28"/>
    <p:sldId id="375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402" r:id="rId54"/>
    <p:sldId id="403" r:id="rId55"/>
    <p:sldId id="404" r:id="rId56"/>
    <p:sldId id="405" r:id="rId57"/>
    <p:sldId id="406" r:id="rId5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5FB"/>
    <a:srgbClr val="FFFFFF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5" autoAdjust="0"/>
    <p:restoredTop sz="94660"/>
  </p:normalViewPr>
  <p:slideViewPr>
    <p:cSldViewPr>
      <p:cViewPr varScale="1">
        <p:scale>
          <a:sx n="114" d="100"/>
          <a:sy n="114" d="100"/>
        </p:scale>
        <p:origin x="27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45:2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09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0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24575,'4'0'0,"5"0"0,9 0 0,5 0 0,4 0 0,4 0 0,5 0 0,0 0 0,3 0 0,-7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24575,'4'0'0,"9"0"0,11 0 0,4 0 0,-2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24575,'4'0'0,"5"0"0,5 0 0,4 0 0,3 0 0,2 0 0,1 0 0,1 0 0,-1 0 0,0 0 0,0 0 0,0 0 0,3 0 0,2 0 0,-5 0-8191</inkml:trace>
  <inkml:trace contextRef="#ctx0" brushRef="#br0" timeOffset="1">537 0 24575,'4'0'0,"5"0"0,5 0 0,4 0 0,4 0 0,-3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24575,'4'0'0,"5"0"0,5 0 0,4 0 0,4 0 0,-3 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1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24575,'4'0'0,"5"0"0,5 0 0,8 0 0,5 0 0,1 0 0,-4 0-8191</inkml:trace>
  <inkml:trace contextRef="#ctx0" brushRef="#br0" timeOffset="1">327 1 24575,'4'0'0,"17"0"0,9 0 0,-1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1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24575,'0'4'0,"4"2"0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2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24575,'0'4'0,"4"1"0,5 4 0,5 0 0,1 3 0,-3-1-8191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24575,'4'0'0,"1"4"0,0 5 0,3 9 0,1 5 0,1-1 0,1 0 0,1 0 0,3-4 0,-1-1 0,0 1 0,3 1 0,-1 1 0,-5 2 0,-3-4-8191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2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24575,'0'5'0,"4"0"0,1 4 0,0 4 0,3 5 0,4 2 0,1-2-8191</inkml:trace>
  <inkml:trace contextRef="#ctx0" brushRef="#br0" timeOffset="1">139 211 24575,'0'4'0,"0"5"0,0 5 0,0 4 0,0 4 0,0 1 0,4-3 0,2-5-8191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9:38:29.5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2037 24575,'108'-57'0,"83"-41"0,514-248 0,-305 163 0,-386 178 0,42-15 0,0 3 0,91-16 0,7-1 0,-106 18 0,-1-2 0,-1-2 0,44-27 0,43-19 0,128-56 0,-201 90 0,-1-3 0,64-50 0,-57 34 0,128-109 0,-170 134 0,29-37 0,-41 45 0,2 1 0,0 0 0,1 1 0,0 1 0,1 0 0,31-20 0,91-40 0,-138 74 0,1 1 0,-1-1 0,1 1 0,0 0 0,-1-1 0,1 1 0,0 0 0,-1-1 0,1 1 0,0 0 0,-1 0 0,1 0 0,0 0 0,0 0 0,-1 0 0,1 0 0,0 0 0,0 0 0,-1 0 0,1 0 0,0 0 0,0 1 0,-1-1 0,1 0 0,0 0 0,-1 1 0,1-1 0,0 0 0,-1 1 0,2 0 0,7 24 0,-9 45 0,0-58 0,-2 77 0,1-11 0,-21 149 0,19-355 0,-1 75 0,-2-1 0,-2 2 0,-2-1 0,-27-74 0,14 45 0,22 77 0,-1 1 0,0-1 0,0 1 0,0-1 0,-1 1 0,0 0 0,1 0 0,-1 0 0,-1 0 0,1 1 0,-1-1 0,1 1 0,-1 0 0,0 0 0,-8-5 0,-5-1 0,0 1 0,-34-11 0,7 3 0,23 7-95,-240-95-1175,219 90-5556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3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24575,'0'8'0,"0"6"0,0 6 0,4 2 0,1 2 0,-1 1 0,0 0 0,-1-5-8191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3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24575,'0'8'0,"4"11"0,1 10 0,4 3 0,1 1 0,1 3 0,5 3 0,-2-1 0,5 1 0,-1 1 0,1-6 0,-3-8-8191</inkml:trace>
  <inkml:trace contextRef="#ctx0" brushRef="#br0" timeOffset="1">165 397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6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640 674 24575,'16'-18'0,"0"-1"0,-2 0 0,0-1 0,14-28 0,-3 5 0,-20 33 0,0 0 0,0 0 0,-1 0 0,-1 0 0,0-1 0,0 1 0,-1-1 0,0 0 0,-1-12 0,1-18 0,-6-46 0,0 12 0,3 54 0,1 1 0,1-1 0,1 1 0,1-1 0,0 1 0,12-35 0,-8 45 0,-1 17 0,0 18 0,1 53 0,-4-1 0,-9 106 0,-5-111 0,-1 13 0,12-60 0,1-17 0,-1 0 0,0 0 0,-1-1 0,1 1 0,-2 0 0,1 0 0,-3 7 0,2-12 0,1-1 0,0 0 0,-1 0 0,1 0 0,-1 0 0,0 0 0,0 0 0,0 0 0,0 0 0,0-1 0,0 1 0,0-1 0,0 1 0,-1-1 0,1 0 0,0 0 0,-1 0 0,1 0 0,-1-1 0,1 1 0,-1-1 0,0 1 0,1-1 0,-1 0 0,-4 0 0,-7 0 0,-1-1 0,0 0 0,1-1 0,-1 0 0,1-1 0,-23-8 0,-85-41 0,17 7 0,-253-79 0,332 112 0,26 12 0,0 0 0,0 0 0,0 0 0,0 0 0,0 0 0,0 0 0,1 1 0,-1-1 0,0 0 0,0 0 0,0 0 0,0 0 0,0 0 0,0 0 0,1 0 0,-1 0 0,0 0 0,0 0 0,0 0 0,0 0 0,0 0 0,0 0 0,1 0 0,-1 0 0,0 0 0,0 0 0,0 0 0,0-1 0,0 1 0,0 0 0,0 0 0,1 0 0,-1 0 0,0 0 0,0 0 0,0 0 0,0 0 0,0 0 0,0 0 0,0-1 0,0 1 0,0 0 0,0 0 0,0 0 0,0 0 0,1 0 0,-1 0 0,0 0 0,0-1 0,0 1 0,0 0 0,0 0 0,0 0 0,0 0 0,0 0 0,0 0 0,0-1 0,0 1 0,0 0 0,0 0 0,-1 0 0,1 0 0,0 0 0,0-1 0,48 9 0,-46-8 0,31 6 0,0 2 0,-1 1 0,-1 1 0,1 2 0,48 25 0,-7 11 0,-44-29 0,0 0 0,55 24 0,-55-30 0,-15-6 0,0-1 0,1 0 0,0 0 0,0-2 0,0 0 0,0-1 0,30 3 0,-42-7 0,-1 1 0,0-1 0,1 1 0,-1-1 0,0 0 0,0 0 0,0 0 0,1 0 0,-1 0 0,0 0 0,0-1 0,0 1 0,-1-1 0,1 1 0,0-1 0,0 0 0,-1 0 0,1 0 0,-1 0 0,0 0 0,0 0 0,0 0 0,1 0 0,-2 0 0,1 0 0,0-1 0,0 1 0,-1 0 0,0-1 0,1 1 0,-1-3 0,2-11 0,-1-1 0,-1 1 0,-2-25 0,1 24 0,0-24 0,1 1 0,2-1 0,2 1 0,14-62 0,-2 21-1365,-13 58-5461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3:41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0 131 24575,'0'-4'0,"4"-5"0,5-9 0,6-5 0,3-3 0,-1-1 0,-3 4-8191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3:41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1 222 24575,'3'-4'0,"11"-9"0,5-3 0,8-2 0,4-2 0,-1 2 0,0-3 0,-2 1 0,-1 1 0,-2-2 0,-1 1 0,0 2 0,-5 5-8191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3:42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24575,'4'0'0,"5"-4"0,10-5 0,5-2 0,2 2 0,1 3 0,0-3 0,-1 1 0,-5 1-8191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3:42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0 103 24575,'8'-4'0,"15"-6"0,11 0 0,7-3 0,6-4 0,-2 2 0,-5 4 0,-8-2 0,-7 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3:44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846 285 24575,'-1'-1'0,"-1"-1"0,0 1 0,1-1 0,-1 1 0,0 0 0,0-1 0,1 1 0,-1 0 0,0 0 0,0 1 0,0-1 0,0 0 0,0 0 0,-1 1 0,-1-1 0,-1 0 0,-212-60 0,-29-8 0,186 48 0,-205-75 0,244 83 0,22 12 0,-1 1 0,0 0 0,0-1 0,0 1 0,0 0 0,0-1 0,1 1 0,-1 0 0,0 0 0,0-1 0,0 1 0,1 0 0,-1 0 0,0-1 0,0 1 0,1 0 0,-1 0 0,0 0 0,0 0 0,1-1 0,-1 1 0,0 0 0,1 0 0,-1 0 0,0 0 0,1 0 0,-1 0 0,0 0 0,1 0 0,-1 0 0,0 0 0,1 0 0,-1 0 0,0 0 0,1 0 0,47 1 0,44 14 0,-1 4 0,104 36 0,-50-13 0,-108-33 0,60 19 0,-91-26 0,0 1 0,0-1 0,-1 1 0,1 0 0,-1 1 0,0-1 0,0 1 0,0 0 0,0 0 0,-1 0 0,1 1 0,4 7 0,-7-10 0,-1 0 0,0 0 0,-1 1 0,1-1 0,0 0 0,-1 0 0,1 1 0,-1-1 0,1 0 0,-1 1 0,0-1 0,0 1 0,0-1 0,-1 0 0,1 1 0,0-1 0,-1 0 0,0 1 0,1-1 0,-1 0 0,0 0 0,0 0 0,0 0 0,0 0 0,-1 0 0,-2 4 0,-4 4 0,-1 0 0,-1-1 0,-18 16 0,2-3 0,11-7-102,-6 4-109,1 1 1,0 1-1,2 0 1,1 2-1,-24 40 1,29-38-6616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13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17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9:38:32.1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842 0 24575,'2'17'0,"0"0"0,1 0 0,1-1 0,0 1 0,1-1 0,9 19 0,-5-13 0,-1 1 0,4 25 0,-4 14 0,-3-1 0,-3 1 0,-6 67 0,1-8 0,0 30 0,10 241 0,5-310 0,4 0 0,28 80 0,15 73 0,-41-136 0,27 130 0,-10-14 0,3 16 0,-38-229 0,1-1 0,-1 1 0,0-1 0,1 1 0,-1-1 0,1 1 0,0-1 0,-1 1 0,1-1 0,0 1 0,0-1 0,0 0 0,0 0 0,0 1 0,0-1 0,0 0 0,0 0 0,0 0 0,1 0 0,-1 0 0,0 0 0,1-1 0,-1 1 0,0 0 0,3 0 0,-2-1 0,1 0 0,-1 0 0,1 0 0,-1-1 0,1 1 0,-1-1 0,1 1 0,-1-1 0,0 0 0,1 0 0,-1 0 0,0 0 0,0 0 0,4-3 0,9-8 0,-1 0 0,0-1 0,18-22 0,-23 26 0,36-40 0,-3-2 0,-1-2 0,-3-1 0,-3-2 0,-2-1 0,48-114 0,-55 78 0,-26 93 0,1 0 0,-1 1 0,1-1 0,-1 1 0,1-1 0,-1 0 0,0 1 0,1-1 0,-1 1 0,0-1 0,1 1 0,-1-1 0,0 1 0,0-1 0,1 1 0,-1-1 0,0 1 0,0-1 0,0 1 0,0-1 0,0 1 0,0 0 0,0-1 0,0 1 0,0-1 0,0 1 0,0-1 0,0 1 0,0-1 0,-1 2 0,4 28 0,-4-10 0,0 0 0,-1 0 0,-2-1 0,0 1 0,-12 33 0,-44 91 0,44-108 0,0-5 0,-2 1 0,-1-2 0,-1 0 0,-1-2 0,-2 0 0,-1-1 0,-1-2 0,-1 0 0,-1-2 0,-1-1 0,-57 34 0,65-40 0,-20 13 0,39-28 0,-1 0 0,0 0 0,0 0 0,1 0 0,-1 0 0,0 0 0,0-1 0,0 1 0,0-1 0,0 0 0,0 1 0,0-1 0,0 0 0,0 0 0,0 0 0,0 0 0,1-1 0,-1 1 0,-2-1 0,-13-8 0,1-2 0,0 0 0,0 0 0,1-2 0,-23-24 0,-8-6 0,-20-10 0,-123-74 0,-83-25 0,17 11 0,107 53-1365,95 57-5461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6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6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9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9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13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17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6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6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9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9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9:38:35.8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1 605 24575,'913'0'0,"-768"-11"0,-24 0 0,129-15 0,-71 3 0,-15 2 0,-89 10 0,108-3 0,-92 16 0,-45 1 0,0-3 0,73-8 0,-117 8 0,0 0 0,0 0 0,0-1 0,0 1 0,0-1 0,0 1 0,0-1 0,-1 0 0,1 1 0,0-1 0,0 0 0,0 0 0,-1 0 0,1-1 0,0 1 0,-1 0 0,1-1 0,-1 1 0,0-1 0,1 1 0,-1-1 0,0 1 0,1-4 0,-1 2 0,-1 1 0,0-1 0,0 1 0,0-1 0,0 1 0,-1-1 0,1 0 0,-1 1 0,0-1 0,1 1 0,-1 0 0,0-1 0,-1 1 0,1 0 0,0-1 0,0 1 0,-1 0 0,-2-3 0,-15-16 0,0 0 0,-1 1 0,-1 1 0,-1 1 0,0 1 0,-35-19 0,27 17 0,1-1 0,1-2 0,-37-35 0,-57-69 0,113 113 0,20 17 0,22 19 0,99 87 0,-121-99 0,-1 2 0,0 0 0,0 0 0,8 16 0,25 33 0,-25-43 0,-10-11 0,-1 0 0,0 0 0,0 1 0,0 0 0,-1 0 0,5 12 0,-10-17 0,1 0 0,-1 0 0,-1 0 0,1 0 0,0 0 0,-1 0 0,0 0 0,0 0 0,0 0 0,-1 1 0,1-1 0,-1 0 0,0 0 0,0 0 0,-1-1 0,1 1 0,-1 0 0,1 0 0,-1-1 0,-4 7 0,-12 15 0,-34 38 0,6-7 0,11-11 0,-2-1 0,-59 53 0,79-84-200,0 0 0,-1-1 0,0-1 1,-32 13-1,44-20-166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13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17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6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6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9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9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13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17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6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6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26:28.9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24575,'2'45'0,"8"47"0,3 43 0,-15-49 0,0-41 0,6 72 0,-3-114 0,0 1 0,0 0 0,1 0 0,-1-1 0,1 1 0,0-1 0,0 1 0,0-1 0,1 0 0,-1 0 0,1 0 0,0 0 0,-1 0 0,1 0 0,0-1 0,1 1 0,-1-1 0,0 0 0,1 0 0,-1 0 0,1-1 0,0 1 0,-1-1 0,1 0 0,7 1 0,13 3 0,-1-1 0,0-1 0,28 1 0,-36-4 0,601 3 0,-287-7 0,1715 4 0,-2039 0 0,-1 0 0,1 0 0,-1 0 0,1 0 0,0-1 0,-1 0 0,0 0 0,1 0 0,-1 0 0,0-1 0,1 1 0,-1-1 0,6-4 0,-8 3 0,1 0 0,-1 1 0,0-1 0,0 0 0,-1 0 0,1 0 0,0-1 0,-1 1 0,0 0 0,0-1 0,0 1 0,0-1 0,0 1 0,-1-1 0,0 1 0,0-1 0,0-6 0,-7-310-1365,7 294-5461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9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9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26:32.4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24575,'0'571'0,"0"-567"0,0 1 0,0-1 0,0 1 0,1-1 0,0 1 0,0-1 0,0 1 0,0-1 0,1 1 0,-1-1 0,4 5 0,-3-6 0,0-1 0,0 0 0,0 0 0,0 0 0,0 0 0,1-1 0,-1 1 0,1-1 0,-1 1 0,1-1 0,0 0 0,-1 0 0,1 0 0,0 0 0,0 0 0,0-1 0,0 1 0,4-1 0,73 5 0,123-8 0,-48-1 0,24 6 0,203-5 0,-285-8 0,-56 6 0,51-2 0,1223 8 0,-1302 0 0,0-1 0,0-1 0,1 0 0,-1-1 0,0 0 0,23-8 0,-32 8 0,0 0 0,0 0 0,-1 0 0,1-1 0,-1 1 0,1-1 0,-1 1 0,0-1 0,0 0 0,0-1 0,-1 1 0,1 0 0,-1-1 0,0 1 0,0-1 0,0 0 0,0 0 0,-1 0 0,1 0 0,-1 0 0,0 0 0,0 0 0,0 0 0,-1 0 0,0-7 0,2-48 0,-9-67 0,1-9 0,6 105-1365,0 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0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24575,'8'0'0,"6"0"0,10 0 0,4 0 0,1 0 0,-4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08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24575,'4'0'0,"13"0"0,16 4 0,6 1 0,1 0 0,-7-1-8191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09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10/16/2023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10/16/2023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12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5.png"/><Relationship Id="rId10" Type="http://schemas.openxmlformats.org/officeDocument/2006/relationships/customXml" Target="../ink/ink2.xml"/><Relationship Id="rId4" Type="http://schemas.openxmlformats.org/officeDocument/2006/relationships/image" Target="../media/image7.svg"/><Relationship Id="rId9" Type="http://schemas.openxmlformats.org/officeDocument/2006/relationships/image" Target="../media/image12.svg"/><Relationship Id="rId14" Type="http://schemas.openxmlformats.org/officeDocument/2006/relationships/customXml" Target="../ink/ink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6.xml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LinkedList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70.png"/><Relationship Id="rId18" Type="http://schemas.openxmlformats.org/officeDocument/2006/relationships/image" Target="../media/image19.png"/><Relationship Id="rId26" Type="http://schemas.openxmlformats.org/officeDocument/2006/relationships/customXml" Target="../ink/ink20.xml"/><Relationship Id="rId3" Type="http://schemas.openxmlformats.org/officeDocument/2006/relationships/customXml" Target="../ink/ink7.xml"/><Relationship Id="rId21" Type="http://schemas.openxmlformats.org/officeDocument/2006/relationships/image" Target="../media/image200.png"/><Relationship Id="rId7" Type="http://schemas.openxmlformats.org/officeDocument/2006/relationships/customXml" Target="../ink/ink9.xml"/><Relationship Id="rId12" Type="http://schemas.openxmlformats.org/officeDocument/2006/relationships/customXml" Target="../ink/ink12.xml"/><Relationship Id="rId17" Type="http://schemas.openxmlformats.org/officeDocument/2006/relationships/customXml" Target="../ink/ink15.xml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customXml" Target="../ink/ink14.xml"/><Relationship Id="rId20" Type="http://schemas.openxmlformats.org/officeDocument/2006/relationships/customXml" Target="../ink/ink17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60.png"/><Relationship Id="rId24" Type="http://schemas.openxmlformats.org/officeDocument/2006/relationships/customXml" Target="../ink/ink19.xml"/><Relationship Id="rId5" Type="http://schemas.openxmlformats.org/officeDocument/2006/relationships/customXml" Target="../ink/ink8.xml"/><Relationship Id="rId15" Type="http://schemas.openxmlformats.org/officeDocument/2006/relationships/image" Target="../media/image180.png"/><Relationship Id="rId23" Type="http://schemas.openxmlformats.org/officeDocument/2006/relationships/image" Target="../media/image210.png"/><Relationship Id="rId28" Type="http://schemas.openxmlformats.org/officeDocument/2006/relationships/customXml" Target="../ink/ink21.xml"/><Relationship Id="rId10" Type="http://schemas.openxmlformats.org/officeDocument/2006/relationships/customXml" Target="../ink/ink11.xml"/><Relationship Id="rId19" Type="http://schemas.openxmlformats.org/officeDocument/2006/relationships/customXml" Target="../ink/ink16.xml"/><Relationship Id="rId31" Type="http://schemas.openxmlformats.org/officeDocument/2006/relationships/image" Target="../media/image25.png"/><Relationship Id="rId4" Type="http://schemas.openxmlformats.org/officeDocument/2006/relationships/image" Target="../media/image140.png"/><Relationship Id="rId9" Type="http://schemas.openxmlformats.org/officeDocument/2006/relationships/customXml" Target="../ink/ink10.xml"/><Relationship Id="rId14" Type="http://schemas.openxmlformats.org/officeDocument/2006/relationships/customXml" Target="../ink/ink13.xml"/><Relationship Id="rId22" Type="http://schemas.openxmlformats.org/officeDocument/2006/relationships/customXml" Target="../ink/ink18.xml"/><Relationship Id="rId27" Type="http://schemas.openxmlformats.org/officeDocument/2006/relationships/image" Target="../media/image23.png"/><Relationship Id="rId30" Type="http://schemas.openxmlformats.org/officeDocument/2006/relationships/customXml" Target="../ink/ink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customXml" Target="../ink/ink29.xml"/><Relationship Id="rId10" Type="http://schemas.openxmlformats.org/officeDocument/2006/relationships/customXml" Target="../ink/ink33.xml"/><Relationship Id="rId4" Type="http://schemas.openxmlformats.org/officeDocument/2006/relationships/image" Target="../media/image50.png"/><Relationship Id="rId9" Type="http://schemas.openxmlformats.org/officeDocument/2006/relationships/customXml" Target="../ink/ink3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customXml" Target="../ink/ink35.xml"/><Relationship Id="rId10" Type="http://schemas.openxmlformats.org/officeDocument/2006/relationships/customXml" Target="../ink/ink39.xml"/><Relationship Id="rId4" Type="http://schemas.openxmlformats.org/officeDocument/2006/relationships/image" Target="../media/image50.png"/><Relationship Id="rId9" Type="http://schemas.openxmlformats.org/officeDocument/2006/relationships/customXml" Target="../ink/ink38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3" Type="http://schemas.openxmlformats.org/officeDocument/2006/relationships/customXml" Target="../ink/ink40.xml"/><Relationship Id="rId7" Type="http://schemas.openxmlformats.org/officeDocument/2006/relationships/customXml" Target="../ink/ink4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customXml" Target="../ink/ink41.xml"/><Relationship Id="rId10" Type="http://schemas.openxmlformats.org/officeDocument/2006/relationships/customXml" Target="../ink/ink45.xml"/><Relationship Id="rId4" Type="http://schemas.openxmlformats.org/officeDocument/2006/relationships/image" Target="../media/image50.png"/><Relationship Id="rId9" Type="http://schemas.openxmlformats.org/officeDocument/2006/relationships/customXml" Target="../ink/ink4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3" Type="http://schemas.openxmlformats.org/officeDocument/2006/relationships/customXml" Target="../ink/ink46.xml"/><Relationship Id="rId7" Type="http://schemas.openxmlformats.org/officeDocument/2006/relationships/customXml" Target="../ink/ink4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customXml" Target="../ink/ink47.xml"/><Relationship Id="rId10" Type="http://schemas.openxmlformats.org/officeDocument/2006/relationships/customXml" Target="../ink/ink51.xml"/><Relationship Id="rId4" Type="http://schemas.openxmlformats.org/officeDocument/2006/relationships/image" Target="../media/image50.png"/><Relationship Id="rId9" Type="http://schemas.openxmlformats.org/officeDocument/2006/relationships/customXml" Target="../ink/ink5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Lessons Learned so far + Intro to Stacks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/>
          <p:nvPr/>
        </p:nvCxnSpPr>
        <p:spPr>
          <a:xfrm>
            <a:off x="5943600" y="546444"/>
            <a:ext cx="0" cy="562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817FFD-B1CC-C905-8764-03473EC29B98}"/>
              </a:ext>
            </a:extLst>
          </p:cNvPr>
          <p:cNvSpPr txBox="1"/>
          <p:nvPr/>
        </p:nvSpPr>
        <p:spPr>
          <a:xfrm>
            <a:off x="22371" y="3246164"/>
            <a:ext cx="5787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hold one data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Can also store objects, which allow for multiple data 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5F418-8181-FEB7-E406-D27D60CF00E8}"/>
              </a:ext>
            </a:extLst>
          </p:cNvPr>
          <p:cNvSpPr txBox="1"/>
          <p:nvPr/>
        </p:nvSpPr>
        <p:spPr>
          <a:xfrm>
            <a:off x="6826865" y="3195829"/>
            <a:ext cx="4847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Nodes</a:t>
            </a:r>
            <a:r>
              <a:rPr lang="en-US" sz="2400" dirty="0"/>
              <a:t> in the linked list can hold multiple data 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B5B00-D642-B171-E0EC-CC58C6447666}"/>
              </a:ext>
            </a:extLst>
          </p:cNvPr>
          <p:cNvSpPr txBox="1"/>
          <p:nvPr/>
        </p:nvSpPr>
        <p:spPr>
          <a:xfrm>
            <a:off x="470307" y="4637129"/>
            <a:ext cx="4891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Entire array is stored at a </a:t>
            </a:r>
            <a:r>
              <a:rPr lang="en-US" sz="2400" b="1" dirty="0"/>
              <a:t>contiguous</a:t>
            </a:r>
            <a:r>
              <a:rPr lang="en-US" sz="2400" dirty="0"/>
              <a:t> spot in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031812-2411-DE18-1E1B-9D81807AFE0E}"/>
              </a:ext>
            </a:extLst>
          </p:cNvPr>
          <p:cNvSpPr txBox="1"/>
          <p:nvPr/>
        </p:nvSpPr>
        <p:spPr>
          <a:xfrm>
            <a:off x="6901331" y="4673481"/>
            <a:ext cx="4891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Linked list nodes are stored at </a:t>
            </a:r>
            <a:r>
              <a:rPr lang="en-US" sz="2400" b="1" dirty="0"/>
              <a:t>non-contiguous</a:t>
            </a:r>
            <a:r>
              <a:rPr lang="en-US" sz="2400" dirty="0"/>
              <a:t> spots in memory</a:t>
            </a:r>
          </a:p>
        </p:txBody>
      </p:sp>
      <p:pic>
        <p:nvPicPr>
          <p:cNvPr id="16" name="Graphic 15" descr="Car with solid fill">
            <a:extLst>
              <a:ext uri="{FF2B5EF4-FFF2-40B4-BE49-F238E27FC236}">
                <a16:creationId xmlns:a16="http://schemas.microsoft.com/office/drawing/2014/main" id="{6045EF4F-8276-BD4F-57D7-391EB9C07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444" y="-44042"/>
            <a:ext cx="914400" cy="914400"/>
          </a:xfrm>
          <a:prstGeom prst="rect">
            <a:avLst/>
          </a:prstGeom>
        </p:spPr>
      </p:pic>
      <p:pic>
        <p:nvPicPr>
          <p:cNvPr id="17" name="Graphic 16" descr="Car with solid fill">
            <a:extLst>
              <a:ext uri="{FF2B5EF4-FFF2-40B4-BE49-F238E27FC236}">
                <a16:creationId xmlns:a16="http://schemas.microsoft.com/office/drawing/2014/main" id="{CD1FB1DB-C0FB-9823-1191-1A0ACCA2E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317" y="511379"/>
            <a:ext cx="914400" cy="914400"/>
          </a:xfrm>
          <a:prstGeom prst="rect">
            <a:avLst/>
          </a:prstGeom>
        </p:spPr>
      </p:pic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5B8B28B7-7BB1-00B0-89E3-FBBF0975A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982" y="1072575"/>
            <a:ext cx="914400" cy="914400"/>
          </a:xfrm>
          <a:prstGeom prst="rect">
            <a:avLst/>
          </a:prstGeom>
        </p:spPr>
      </p:pic>
      <p:pic>
        <p:nvPicPr>
          <p:cNvPr id="19" name="Graphic 18" descr="Car with solid fill">
            <a:extLst>
              <a:ext uri="{FF2B5EF4-FFF2-40B4-BE49-F238E27FC236}">
                <a16:creationId xmlns:a16="http://schemas.microsoft.com/office/drawing/2014/main" id="{CE8BF0E3-36F9-5EE1-7451-589152C0A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081" y="1566163"/>
            <a:ext cx="914400" cy="914400"/>
          </a:xfrm>
          <a:prstGeom prst="rect">
            <a:avLst/>
          </a:prstGeom>
        </p:spPr>
      </p:pic>
      <p:pic>
        <p:nvPicPr>
          <p:cNvPr id="20" name="Graphic 19" descr="Car with solid fill">
            <a:extLst>
              <a:ext uri="{FF2B5EF4-FFF2-40B4-BE49-F238E27FC236}">
                <a16:creationId xmlns:a16="http://schemas.microsoft.com/office/drawing/2014/main" id="{AA7B00C4-BD87-DA11-3D4C-72D408D78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317" y="2059751"/>
            <a:ext cx="914400" cy="914400"/>
          </a:xfrm>
          <a:prstGeom prst="rect">
            <a:avLst/>
          </a:prstGeom>
        </p:spPr>
      </p:pic>
      <p:pic>
        <p:nvPicPr>
          <p:cNvPr id="21" name="Graphic 20" descr="Car with solid fill">
            <a:extLst>
              <a:ext uri="{FF2B5EF4-FFF2-40B4-BE49-F238E27FC236}">
                <a16:creationId xmlns:a16="http://schemas.microsoft.com/office/drawing/2014/main" id="{9B5D64CA-CED5-F6FF-54EB-4FF003503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6245" y="-44042"/>
            <a:ext cx="914400" cy="914400"/>
          </a:xfrm>
          <a:prstGeom prst="rect">
            <a:avLst/>
          </a:prstGeom>
        </p:spPr>
      </p:pic>
      <p:pic>
        <p:nvPicPr>
          <p:cNvPr id="23" name="Graphic 22" descr="Car with solid fill">
            <a:extLst>
              <a:ext uri="{FF2B5EF4-FFF2-40B4-BE49-F238E27FC236}">
                <a16:creationId xmlns:a16="http://schemas.microsoft.com/office/drawing/2014/main" id="{6FB3E5B7-829C-B306-4DE2-215325C52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2118" y="511379"/>
            <a:ext cx="914400" cy="914400"/>
          </a:xfrm>
          <a:prstGeom prst="rect">
            <a:avLst/>
          </a:prstGeom>
        </p:spPr>
      </p:pic>
      <p:pic>
        <p:nvPicPr>
          <p:cNvPr id="25" name="Graphic 24" descr="Car with solid fill">
            <a:extLst>
              <a:ext uri="{FF2B5EF4-FFF2-40B4-BE49-F238E27FC236}">
                <a16:creationId xmlns:a16="http://schemas.microsoft.com/office/drawing/2014/main" id="{7497BBCC-AE75-2F39-7B12-A121937689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3783" y="1072575"/>
            <a:ext cx="914400" cy="914400"/>
          </a:xfrm>
          <a:prstGeom prst="rect">
            <a:avLst/>
          </a:prstGeom>
        </p:spPr>
      </p:pic>
      <p:pic>
        <p:nvPicPr>
          <p:cNvPr id="26" name="Graphic 25" descr="Car with solid fill">
            <a:extLst>
              <a:ext uri="{FF2B5EF4-FFF2-40B4-BE49-F238E27FC236}">
                <a16:creationId xmlns:a16="http://schemas.microsoft.com/office/drawing/2014/main" id="{10237B6F-EF59-E19B-3D1C-A6D2452DD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9882" y="1566163"/>
            <a:ext cx="914400" cy="914400"/>
          </a:xfrm>
          <a:prstGeom prst="rect">
            <a:avLst/>
          </a:prstGeom>
        </p:spPr>
      </p:pic>
      <p:pic>
        <p:nvPicPr>
          <p:cNvPr id="27" name="Graphic 26" descr="Car with solid fill">
            <a:extLst>
              <a:ext uri="{FF2B5EF4-FFF2-40B4-BE49-F238E27FC236}">
                <a16:creationId xmlns:a16="http://schemas.microsoft.com/office/drawing/2014/main" id="{D7638DBA-B8FA-C6B2-D0F8-BC52A7A2B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2118" y="2059751"/>
            <a:ext cx="914400" cy="914400"/>
          </a:xfrm>
          <a:prstGeom prst="rect">
            <a:avLst/>
          </a:prstGeom>
        </p:spPr>
      </p:pic>
      <p:pic>
        <p:nvPicPr>
          <p:cNvPr id="28" name="Graphic 27" descr="Car with solid fill">
            <a:extLst>
              <a:ext uri="{FF2B5EF4-FFF2-40B4-BE49-F238E27FC236}">
                <a16:creationId xmlns:a16="http://schemas.microsoft.com/office/drawing/2014/main" id="{BBF5C52B-077B-A616-E0E1-7591449BD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7899" y="-44042"/>
            <a:ext cx="914400" cy="914400"/>
          </a:xfrm>
          <a:prstGeom prst="rect">
            <a:avLst/>
          </a:prstGeom>
        </p:spPr>
      </p:pic>
      <p:pic>
        <p:nvPicPr>
          <p:cNvPr id="29" name="Graphic 28" descr="Car with solid fill">
            <a:extLst>
              <a:ext uri="{FF2B5EF4-FFF2-40B4-BE49-F238E27FC236}">
                <a16:creationId xmlns:a16="http://schemas.microsoft.com/office/drawing/2014/main" id="{6DC6437B-4923-73B3-F6AA-3B1ACE5BF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3772" y="511379"/>
            <a:ext cx="914400" cy="914400"/>
          </a:xfrm>
          <a:prstGeom prst="rect">
            <a:avLst/>
          </a:prstGeom>
        </p:spPr>
      </p:pic>
      <p:pic>
        <p:nvPicPr>
          <p:cNvPr id="30" name="Graphic 29" descr="Car with solid fill">
            <a:extLst>
              <a:ext uri="{FF2B5EF4-FFF2-40B4-BE49-F238E27FC236}">
                <a16:creationId xmlns:a16="http://schemas.microsoft.com/office/drawing/2014/main" id="{BD085D88-7553-EBE4-F6BA-0BE7AEC86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5437" y="1072575"/>
            <a:ext cx="914400" cy="914400"/>
          </a:xfrm>
          <a:prstGeom prst="rect">
            <a:avLst/>
          </a:prstGeom>
        </p:spPr>
      </p:pic>
      <p:pic>
        <p:nvPicPr>
          <p:cNvPr id="31" name="Graphic 30" descr="Car with solid fill">
            <a:extLst>
              <a:ext uri="{FF2B5EF4-FFF2-40B4-BE49-F238E27FC236}">
                <a16:creationId xmlns:a16="http://schemas.microsoft.com/office/drawing/2014/main" id="{B5A354E5-4C3D-74E3-FE11-5C1240BBA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1536" y="1566163"/>
            <a:ext cx="914400" cy="914400"/>
          </a:xfrm>
          <a:prstGeom prst="rect">
            <a:avLst/>
          </a:prstGeom>
        </p:spPr>
      </p:pic>
      <p:pic>
        <p:nvPicPr>
          <p:cNvPr id="32" name="Graphic 31" descr="Car with solid fill">
            <a:extLst>
              <a:ext uri="{FF2B5EF4-FFF2-40B4-BE49-F238E27FC236}">
                <a16:creationId xmlns:a16="http://schemas.microsoft.com/office/drawing/2014/main" id="{C752BD6E-6CA0-9E57-8FF6-33309BE48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3772" y="2059751"/>
            <a:ext cx="914400" cy="914400"/>
          </a:xfrm>
          <a:prstGeom prst="rect">
            <a:avLst/>
          </a:prstGeom>
        </p:spPr>
      </p:pic>
      <p:pic>
        <p:nvPicPr>
          <p:cNvPr id="33" name="Graphic 32" descr="Car with solid fill">
            <a:extLst>
              <a:ext uri="{FF2B5EF4-FFF2-40B4-BE49-F238E27FC236}">
                <a16:creationId xmlns:a16="http://schemas.microsoft.com/office/drawing/2014/main" id="{88E1C82A-BA6E-8F43-6225-EEAC261AA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2975" y="-27598"/>
            <a:ext cx="914400" cy="914400"/>
          </a:xfrm>
          <a:prstGeom prst="rect">
            <a:avLst/>
          </a:prstGeom>
        </p:spPr>
      </p:pic>
      <p:pic>
        <p:nvPicPr>
          <p:cNvPr id="34" name="Graphic 33" descr="Car with solid fill">
            <a:extLst>
              <a:ext uri="{FF2B5EF4-FFF2-40B4-BE49-F238E27FC236}">
                <a16:creationId xmlns:a16="http://schemas.microsoft.com/office/drawing/2014/main" id="{5B66DE04-20AA-7CBD-3FD7-748BDA82C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8848" y="527823"/>
            <a:ext cx="914400" cy="914400"/>
          </a:xfrm>
          <a:prstGeom prst="rect">
            <a:avLst/>
          </a:prstGeom>
        </p:spPr>
      </p:pic>
      <p:pic>
        <p:nvPicPr>
          <p:cNvPr id="35" name="Graphic 34" descr="Car with solid fill">
            <a:extLst>
              <a:ext uri="{FF2B5EF4-FFF2-40B4-BE49-F238E27FC236}">
                <a16:creationId xmlns:a16="http://schemas.microsoft.com/office/drawing/2014/main" id="{3057A2CD-0549-94A4-D6D3-6A01229CE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0513" y="1089019"/>
            <a:ext cx="914400" cy="914400"/>
          </a:xfrm>
          <a:prstGeom prst="rect">
            <a:avLst/>
          </a:prstGeom>
        </p:spPr>
      </p:pic>
      <p:pic>
        <p:nvPicPr>
          <p:cNvPr id="36" name="Graphic 35" descr="Car with solid fill">
            <a:extLst>
              <a:ext uri="{FF2B5EF4-FFF2-40B4-BE49-F238E27FC236}">
                <a16:creationId xmlns:a16="http://schemas.microsoft.com/office/drawing/2014/main" id="{F85B4888-E48E-3D19-AAB5-1C30C4B76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6612" y="1582607"/>
            <a:ext cx="914400" cy="914400"/>
          </a:xfrm>
          <a:prstGeom prst="rect">
            <a:avLst/>
          </a:prstGeom>
        </p:spPr>
      </p:pic>
      <p:pic>
        <p:nvPicPr>
          <p:cNvPr id="37" name="Graphic 36" descr="Car with solid fill">
            <a:extLst>
              <a:ext uri="{FF2B5EF4-FFF2-40B4-BE49-F238E27FC236}">
                <a16:creationId xmlns:a16="http://schemas.microsoft.com/office/drawing/2014/main" id="{889110D0-9C59-C46F-DFCB-D234EE347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8848" y="2076195"/>
            <a:ext cx="914400" cy="914400"/>
          </a:xfrm>
          <a:prstGeom prst="rect">
            <a:avLst/>
          </a:prstGeom>
        </p:spPr>
      </p:pic>
      <p:pic>
        <p:nvPicPr>
          <p:cNvPr id="38" name="Graphic 37" descr="Car with solid fill">
            <a:extLst>
              <a:ext uri="{FF2B5EF4-FFF2-40B4-BE49-F238E27FC236}">
                <a16:creationId xmlns:a16="http://schemas.microsoft.com/office/drawing/2014/main" id="{687D6716-190C-0536-384C-EC9CC7E27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2154" y="-54644"/>
            <a:ext cx="914400" cy="914400"/>
          </a:xfrm>
          <a:prstGeom prst="rect">
            <a:avLst/>
          </a:prstGeom>
        </p:spPr>
      </p:pic>
      <p:pic>
        <p:nvPicPr>
          <p:cNvPr id="39" name="Graphic 38" descr="Car with solid fill">
            <a:extLst>
              <a:ext uri="{FF2B5EF4-FFF2-40B4-BE49-F238E27FC236}">
                <a16:creationId xmlns:a16="http://schemas.microsoft.com/office/drawing/2014/main" id="{F4C38400-CB12-F481-3018-72D8A40CF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8027" y="500777"/>
            <a:ext cx="914400" cy="914400"/>
          </a:xfrm>
          <a:prstGeom prst="rect">
            <a:avLst/>
          </a:prstGeom>
        </p:spPr>
      </p:pic>
      <p:pic>
        <p:nvPicPr>
          <p:cNvPr id="40" name="Graphic 39" descr="Car with solid fill">
            <a:extLst>
              <a:ext uri="{FF2B5EF4-FFF2-40B4-BE49-F238E27FC236}">
                <a16:creationId xmlns:a16="http://schemas.microsoft.com/office/drawing/2014/main" id="{088F800C-A349-3241-098B-5602BB7FC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9692" y="1061973"/>
            <a:ext cx="914400" cy="914400"/>
          </a:xfrm>
          <a:prstGeom prst="rect">
            <a:avLst/>
          </a:prstGeom>
        </p:spPr>
      </p:pic>
      <p:pic>
        <p:nvPicPr>
          <p:cNvPr id="41" name="Graphic 40" descr="Car with solid fill">
            <a:extLst>
              <a:ext uri="{FF2B5EF4-FFF2-40B4-BE49-F238E27FC236}">
                <a16:creationId xmlns:a16="http://schemas.microsoft.com/office/drawing/2014/main" id="{CB44D7B7-027C-4A14-6D44-5893AF157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791" y="1555561"/>
            <a:ext cx="914400" cy="914400"/>
          </a:xfrm>
          <a:prstGeom prst="rect">
            <a:avLst/>
          </a:prstGeom>
        </p:spPr>
      </p:pic>
      <p:pic>
        <p:nvPicPr>
          <p:cNvPr id="42" name="Graphic 41" descr="Car with solid fill">
            <a:extLst>
              <a:ext uri="{FF2B5EF4-FFF2-40B4-BE49-F238E27FC236}">
                <a16:creationId xmlns:a16="http://schemas.microsoft.com/office/drawing/2014/main" id="{AEC8263C-C4FC-055C-B410-549A9D43A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8027" y="2049149"/>
            <a:ext cx="914400" cy="914400"/>
          </a:xfrm>
          <a:prstGeom prst="rect">
            <a:avLst/>
          </a:prstGeom>
        </p:spPr>
      </p:pic>
      <p:pic>
        <p:nvPicPr>
          <p:cNvPr id="43" name="Graphic 42" descr="Car with solid fill">
            <a:extLst>
              <a:ext uri="{FF2B5EF4-FFF2-40B4-BE49-F238E27FC236}">
                <a16:creationId xmlns:a16="http://schemas.microsoft.com/office/drawing/2014/main" id="{551033D6-8C6D-3A1A-E331-BBB54D315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4915" y="379471"/>
            <a:ext cx="914400" cy="914400"/>
          </a:xfrm>
          <a:prstGeom prst="rect">
            <a:avLst/>
          </a:prstGeom>
        </p:spPr>
      </p:pic>
      <p:pic>
        <p:nvPicPr>
          <p:cNvPr id="44" name="Graphic 43" descr="Car with solid fill">
            <a:extLst>
              <a:ext uri="{FF2B5EF4-FFF2-40B4-BE49-F238E27FC236}">
                <a16:creationId xmlns:a16="http://schemas.microsoft.com/office/drawing/2014/main" id="{28D2884D-9853-23DB-44F1-D368C15A0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0788" y="934892"/>
            <a:ext cx="914400" cy="914400"/>
          </a:xfrm>
          <a:prstGeom prst="rect">
            <a:avLst/>
          </a:prstGeom>
        </p:spPr>
      </p:pic>
      <p:pic>
        <p:nvPicPr>
          <p:cNvPr id="45" name="Graphic 44" descr="Car with solid fill">
            <a:extLst>
              <a:ext uri="{FF2B5EF4-FFF2-40B4-BE49-F238E27FC236}">
                <a16:creationId xmlns:a16="http://schemas.microsoft.com/office/drawing/2014/main" id="{5F44E68B-665C-A284-6267-0D4151E003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2453" y="1496088"/>
            <a:ext cx="914400" cy="914400"/>
          </a:xfrm>
          <a:prstGeom prst="rect">
            <a:avLst/>
          </a:prstGeom>
        </p:spPr>
      </p:pic>
      <p:pic>
        <p:nvPicPr>
          <p:cNvPr id="46" name="Graphic 45" descr="Car with solid fill">
            <a:extLst>
              <a:ext uri="{FF2B5EF4-FFF2-40B4-BE49-F238E27FC236}">
                <a16:creationId xmlns:a16="http://schemas.microsoft.com/office/drawing/2014/main" id="{B1855233-90B8-533B-72C2-EF11E7DD0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8552" y="1989676"/>
            <a:ext cx="914400" cy="914400"/>
          </a:xfrm>
          <a:prstGeom prst="rect">
            <a:avLst/>
          </a:prstGeom>
        </p:spPr>
      </p:pic>
      <p:pic>
        <p:nvPicPr>
          <p:cNvPr id="47" name="Graphic 46" descr="Car with solid fill">
            <a:extLst>
              <a:ext uri="{FF2B5EF4-FFF2-40B4-BE49-F238E27FC236}">
                <a16:creationId xmlns:a16="http://schemas.microsoft.com/office/drawing/2014/main" id="{37F7E0F6-78A1-6893-7218-2A45228B0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0716" y="379471"/>
            <a:ext cx="914400" cy="914400"/>
          </a:xfrm>
          <a:prstGeom prst="rect">
            <a:avLst/>
          </a:prstGeom>
        </p:spPr>
      </p:pic>
      <p:pic>
        <p:nvPicPr>
          <p:cNvPr id="48" name="Graphic 47" descr="Car with solid fill">
            <a:extLst>
              <a:ext uri="{FF2B5EF4-FFF2-40B4-BE49-F238E27FC236}">
                <a16:creationId xmlns:a16="http://schemas.microsoft.com/office/drawing/2014/main" id="{4B348F3F-DC2D-8F25-9009-FF92A1AF1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6589" y="934892"/>
            <a:ext cx="914400" cy="914400"/>
          </a:xfrm>
          <a:prstGeom prst="rect">
            <a:avLst/>
          </a:prstGeom>
        </p:spPr>
      </p:pic>
      <p:pic>
        <p:nvPicPr>
          <p:cNvPr id="49" name="Graphic 48" descr="Car with solid fill">
            <a:extLst>
              <a:ext uri="{FF2B5EF4-FFF2-40B4-BE49-F238E27FC236}">
                <a16:creationId xmlns:a16="http://schemas.microsoft.com/office/drawing/2014/main" id="{1CE26A80-33D4-9426-C01A-65116A84A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8254" y="1496088"/>
            <a:ext cx="914400" cy="914400"/>
          </a:xfrm>
          <a:prstGeom prst="rect">
            <a:avLst/>
          </a:prstGeom>
        </p:spPr>
      </p:pic>
      <p:pic>
        <p:nvPicPr>
          <p:cNvPr id="50" name="Graphic 49" descr="Car with solid fill">
            <a:extLst>
              <a:ext uri="{FF2B5EF4-FFF2-40B4-BE49-F238E27FC236}">
                <a16:creationId xmlns:a16="http://schemas.microsoft.com/office/drawing/2014/main" id="{52AA2939-A189-91EB-F9D0-0CC6A933F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04353" y="1989676"/>
            <a:ext cx="914400" cy="914400"/>
          </a:xfrm>
          <a:prstGeom prst="rect">
            <a:avLst/>
          </a:prstGeom>
        </p:spPr>
      </p:pic>
      <p:pic>
        <p:nvPicPr>
          <p:cNvPr id="51" name="Graphic 50" descr="Car with solid fill">
            <a:extLst>
              <a:ext uri="{FF2B5EF4-FFF2-40B4-BE49-F238E27FC236}">
                <a16:creationId xmlns:a16="http://schemas.microsoft.com/office/drawing/2014/main" id="{DB2CB322-BCF4-A8A1-0B98-5D3D0582D1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82370" y="379471"/>
            <a:ext cx="914400" cy="914400"/>
          </a:xfrm>
          <a:prstGeom prst="rect">
            <a:avLst/>
          </a:prstGeom>
        </p:spPr>
      </p:pic>
      <p:pic>
        <p:nvPicPr>
          <p:cNvPr id="52" name="Graphic 51" descr="Car with solid fill">
            <a:extLst>
              <a:ext uri="{FF2B5EF4-FFF2-40B4-BE49-F238E27FC236}">
                <a16:creationId xmlns:a16="http://schemas.microsoft.com/office/drawing/2014/main" id="{DAFDD38F-36AD-AA20-0AED-ABA900036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8243" y="934892"/>
            <a:ext cx="914400" cy="914400"/>
          </a:xfrm>
          <a:prstGeom prst="rect">
            <a:avLst/>
          </a:prstGeom>
        </p:spPr>
      </p:pic>
      <p:pic>
        <p:nvPicPr>
          <p:cNvPr id="53" name="Graphic 52" descr="Car with solid fill">
            <a:extLst>
              <a:ext uri="{FF2B5EF4-FFF2-40B4-BE49-F238E27FC236}">
                <a16:creationId xmlns:a16="http://schemas.microsoft.com/office/drawing/2014/main" id="{407FB9F2-CB2B-59EC-E3DE-DE6E6E36A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9908" y="1496088"/>
            <a:ext cx="914400" cy="914400"/>
          </a:xfrm>
          <a:prstGeom prst="rect">
            <a:avLst/>
          </a:prstGeom>
        </p:spPr>
      </p:pic>
      <p:pic>
        <p:nvPicPr>
          <p:cNvPr id="54" name="Graphic 53" descr="Car with solid fill">
            <a:extLst>
              <a:ext uri="{FF2B5EF4-FFF2-40B4-BE49-F238E27FC236}">
                <a16:creationId xmlns:a16="http://schemas.microsoft.com/office/drawing/2014/main" id="{7F8A420E-78F1-1767-120F-9116A6EDF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46007" y="1989676"/>
            <a:ext cx="914400" cy="914400"/>
          </a:xfrm>
          <a:prstGeom prst="rect">
            <a:avLst/>
          </a:prstGeom>
        </p:spPr>
      </p:pic>
      <p:pic>
        <p:nvPicPr>
          <p:cNvPr id="55" name="Graphic 54" descr="Car with solid fill">
            <a:extLst>
              <a:ext uri="{FF2B5EF4-FFF2-40B4-BE49-F238E27FC236}">
                <a16:creationId xmlns:a16="http://schemas.microsoft.com/office/drawing/2014/main" id="{19D2921F-339A-8B20-9D52-28597C420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7446" y="395915"/>
            <a:ext cx="914400" cy="914400"/>
          </a:xfrm>
          <a:prstGeom prst="rect">
            <a:avLst/>
          </a:prstGeom>
        </p:spPr>
      </p:pic>
      <p:pic>
        <p:nvPicPr>
          <p:cNvPr id="56" name="Graphic 55" descr="Car with solid fill">
            <a:extLst>
              <a:ext uri="{FF2B5EF4-FFF2-40B4-BE49-F238E27FC236}">
                <a16:creationId xmlns:a16="http://schemas.microsoft.com/office/drawing/2014/main" id="{141DDF5B-B989-F8CD-6F24-61BAF9DB2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3319" y="951336"/>
            <a:ext cx="914400" cy="914400"/>
          </a:xfrm>
          <a:prstGeom prst="rect">
            <a:avLst/>
          </a:prstGeom>
        </p:spPr>
      </p:pic>
      <p:pic>
        <p:nvPicPr>
          <p:cNvPr id="57" name="Graphic 56" descr="Car with solid fill">
            <a:extLst>
              <a:ext uri="{FF2B5EF4-FFF2-40B4-BE49-F238E27FC236}">
                <a16:creationId xmlns:a16="http://schemas.microsoft.com/office/drawing/2014/main" id="{D5C679B3-1FA6-5AE5-3475-152488C63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4984" y="1512532"/>
            <a:ext cx="914400" cy="914400"/>
          </a:xfrm>
          <a:prstGeom prst="rect">
            <a:avLst/>
          </a:prstGeom>
        </p:spPr>
      </p:pic>
      <p:pic>
        <p:nvPicPr>
          <p:cNvPr id="58" name="Graphic 57" descr="Car with solid fill">
            <a:extLst>
              <a:ext uri="{FF2B5EF4-FFF2-40B4-BE49-F238E27FC236}">
                <a16:creationId xmlns:a16="http://schemas.microsoft.com/office/drawing/2014/main" id="{231F1796-231F-F753-C9EC-C0395AFA0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1083" y="2006120"/>
            <a:ext cx="914400" cy="914400"/>
          </a:xfrm>
          <a:prstGeom prst="rect">
            <a:avLst/>
          </a:prstGeom>
        </p:spPr>
      </p:pic>
      <p:pic>
        <p:nvPicPr>
          <p:cNvPr id="59" name="Graphic 58" descr="Car with solid fill">
            <a:extLst>
              <a:ext uri="{FF2B5EF4-FFF2-40B4-BE49-F238E27FC236}">
                <a16:creationId xmlns:a16="http://schemas.microsoft.com/office/drawing/2014/main" id="{78DF23FD-B08E-DFF0-2047-15DFF6DBC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6625" y="368869"/>
            <a:ext cx="914400" cy="914400"/>
          </a:xfrm>
          <a:prstGeom prst="rect">
            <a:avLst/>
          </a:prstGeom>
        </p:spPr>
      </p:pic>
      <p:pic>
        <p:nvPicPr>
          <p:cNvPr id="60" name="Graphic 59" descr="Car with solid fill">
            <a:extLst>
              <a:ext uri="{FF2B5EF4-FFF2-40B4-BE49-F238E27FC236}">
                <a16:creationId xmlns:a16="http://schemas.microsoft.com/office/drawing/2014/main" id="{32D431F5-2493-6EF4-3B6A-B9AD15309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92498" y="924290"/>
            <a:ext cx="914400" cy="914400"/>
          </a:xfrm>
          <a:prstGeom prst="rect">
            <a:avLst/>
          </a:prstGeom>
        </p:spPr>
      </p:pic>
      <p:pic>
        <p:nvPicPr>
          <p:cNvPr id="61" name="Graphic 60" descr="Car with solid fill">
            <a:extLst>
              <a:ext uri="{FF2B5EF4-FFF2-40B4-BE49-F238E27FC236}">
                <a16:creationId xmlns:a16="http://schemas.microsoft.com/office/drawing/2014/main" id="{CBDAEE8C-FD5B-0EA2-231D-48835A8DF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4163" y="1485486"/>
            <a:ext cx="914400" cy="914400"/>
          </a:xfrm>
          <a:prstGeom prst="rect">
            <a:avLst/>
          </a:prstGeom>
        </p:spPr>
      </p:pic>
      <p:pic>
        <p:nvPicPr>
          <p:cNvPr id="62" name="Graphic 61" descr="Car with solid fill">
            <a:extLst>
              <a:ext uri="{FF2B5EF4-FFF2-40B4-BE49-F238E27FC236}">
                <a16:creationId xmlns:a16="http://schemas.microsoft.com/office/drawing/2014/main" id="{EB53F563-87A4-2015-5231-BB9E4685E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30262" y="1979074"/>
            <a:ext cx="914400" cy="914400"/>
          </a:xfrm>
          <a:prstGeom prst="rect">
            <a:avLst/>
          </a:prstGeom>
        </p:spPr>
      </p:pic>
      <p:pic>
        <p:nvPicPr>
          <p:cNvPr id="63" name="Graphic 62" descr="Car with solid fill">
            <a:extLst>
              <a:ext uri="{FF2B5EF4-FFF2-40B4-BE49-F238E27FC236}">
                <a16:creationId xmlns:a16="http://schemas.microsoft.com/office/drawing/2014/main" id="{3A248869-5714-807C-83E6-F277615A5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9042" y="-135075"/>
            <a:ext cx="914400" cy="914400"/>
          </a:xfrm>
          <a:prstGeom prst="rect">
            <a:avLst/>
          </a:prstGeom>
        </p:spPr>
      </p:pic>
      <p:pic>
        <p:nvPicPr>
          <p:cNvPr id="2048" name="Graphic 2047" descr="Car with solid fill">
            <a:extLst>
              <a:ext uri="{FF2B5EF4-FFF2-40B4-BE49-F238E27FC236}">
                <a16:creationId xmlns:a16="http://schemas.microsoft.com/office/drawing/2014/main" id="{D9D381C4-16CD-175B-933A-F64E9211C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4843" y="-135075"/>
            <a:ext cx="914400" cy="914400"/>
          </a:xfrm>
          <a:prstGeom prst="rect">
            <a:avLst/>
          </a:prstGeom>
        </p:spPr>
      </p:pic>
      <p:pic>
        <p:nvPicPr>
          <p:cNvPr id="2049" name="Graphic 2048" descr="Car with solid fill">
            <a:extLst>
              <a:ext uri="{FF2B5EF4-FFF2-40B4-BE49-F238E27FC236}">
                <a16:creationId xmlns:a16="http://schemas.microsoft.com/office/drawing/2014/main" id="{C73AB3E1-F093-E6BF-9652-DC8C1E0A2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6497" y="-135075"/>
            <a:ext cx="914400" cy="914400"/>
          </a:xfrm>
          <a:prstGeom prst="rect">
            <a:avLst/>
          </a:prstGeom>
        </p:spPr>
      </p:pic>
      <p:pic>
        <p:nvPicPr>
          <p:cNvPr id="2051" name="Graphic 2050" descr="Car with solid fill">
            <a:extLst>
              <a:ext uri="{FF2B5EF4-FFF2-40B4-BE49-F238E27FC236}">
                <a16:creationId xmlns:a16="http://schemas.microsoft.com/office/drawing/2014/main" id="{666BA0D5-E498-381C-761B-6F6050FF9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1573" y="-118631"/>
            <a:ext cx="914400" cy="914400"/>
          </a:xfrm>
          <a:prstGeom prst="rect">
            <a:avLst/>
          </a:prstGeom>
        </p:spPr>
      </p:pic>
      <p:pic>
        <p:nvPicPr>
          <p:cNvPr id="2052" name="Graphic 2051" descr="Car with solid fill">
            <a:extLst>
              <a:ext uri="{FF2B5EF4-FFF2-40B4-BE49-F238E27FC236}">
                <a16:creationId xmlns:a16="http://schemas.microsoft.com/office/drawing/2014/main" id="{ECD5C2B4-53F6-344B-1D9C-E31FCE3E5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0752" y="-145677"/>
            <a:ext cx="914400" cy="914400"/>
          </a:xfrm>
          <a:prstGeom prst="rect">
            <a:avLst/>
          </a:prstGeom>
        </p:spPr>
      </p:pic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3AD6559D-FBBF-F226-8EBB-26AD1B9C856E}"/>
              </a:ext>
            </a:extLst>
          </p:cNvPr>
          <p:cNvGrpSpPr/>
          <p:nvPr/>
        </p:nvGrpSpPr>
        <p:grpSpPr>
          <a:xfrm>
            <a:off x="7272822" y="1011154"/>
            <a:ext cx="3145320" cy="1523520"/>
            <a:chOff x="7272822" y="1011154"/>
            <a:chExt cx="3145320" cy="152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53" name="Ink 2052">
                  <a:extLst>
                    <a:ext uri="{FF2B5EF4-FFF2-40B4-BE49-F238E27FC236}">
                      <a16:creationId xmlns:a16="http://schemas.microsoft.com/office/drawing/2014/main" id="{4D9AB7A3-A2B7-4430-9433-C640E28AFBE6}"/>
                    </a:ext>
                  </a:extLst>
                </p14:cNvPr>
                <p14:cNvContentPartPr/>
                <p14:nvPr/>
              </p14:nvContentPartPr>
              <p14:xfrm>
                <a:off x="7272822" y="1011154"/>
                <a:ext cx="1201680" cy="733680"/>
              </p14:xfrm>
            </p:contentPart>
          </mc:Choice>
          <mc:Fallback xmlns="">
            <p:pic>
              <p:nvPicPr>
                <p:cNvPr id="2053" name="Ink 2052">
                  <a:extLst>
                    <a:ext uri="{FF2B5EF4-FFF2-40B4-BE49-F238E27FC236}">
                      <a16:creationId xmlns:a16="http://schemas.microsoft.com/office/drawing/2014/main" id="{4D9AB7A3-A2B7-4430-9433-C640E28AFBE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36822" y="975514"/>
                  <a:ext cx="127332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54" name="Ink 2053">
                  <a:extLst>
                    <a:ext uri="{FF2B5EF4-FFF2-40B4-BE49-F238E27FC236}">
                      <a16:creationId xmlns:a16="http://schemas.microsoft.com/office/drawing/2014/main" id="{E626C4BF-8004-D2B7-89A1-F8BAB11334E1}"/>
                    </a:ext>
                  </a:extLst>
                </p14:cNvPr>
                <p14:cNvContentPartPr/>
                <p14:nvPr/>
              </p14:nvContentPartPr>
              <p14:xfrm>
                <a:off x="8622462" y="1149034"/>
                <a:ext cx="605880" cy="966960"/>
              </p14:xfrm>
            </p:contentPart>
          </mc:Choice>
          <mc:Fallback xmlns="">
            <p:pic>
              <p:nvPicPr>
                <p:cNvPr id="2054" name="Ink 2053">
                  <a:extLst>
                    <a:ext uri="{FF2B5EF4-FFF2-40B4-BE49-F238E27FC236}">
                      <a16:creationId xmlns:a16="http://schemas.microsoft.com/office/drawing/2014/main" id="{E626C4BF-8004-D2B7-89A1-F8BAB11334E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86462" y="1113034"/>
                  <a:ext cx="677520" cy="10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55" name="Ink 2054">
                  <a:extLst>
                    <a:ext uri="{FF2B5EF4-FFF2-40B4-BE49-F238E27FC236}">
                      <a16:creationId xmlns:a16="http://schemas.microsoft.com/office/drawing/2014/main" id="{DDE79B4C-4A7A-6775-15A2-A0194FCB26A3}"/>
                    </a:ext>
                  </a:extLst>
                </p14:cNvPr>
                <p14:cNvContentPartPr/>
                <p14:nvPr/>
              </p14:nvContentPartPr>
              <p14:xfrm>
                <a:off x="9563142" y="2222914"/>
                <a:ext cx="855000" cy="311760"/>
              </p14:xfrm>
            </p:contentPart>
          </mc:Choice>
          <mc:Fallback xmlns="">
            <p:pic>
              <p:nvPicPr>
                <p:cNvPr id="2055" name="Ink 2054">
                  <a:extLst>
                    <a:ext uri="{FF2B5EF4-FFF2-40B4-BE49-F238E27FC236}">
                      <a16:creationId xmlns:a16="http://schemas.microsoft.com/office/drawing/2014/main" id="{DDE79B4C-4A7A-6775-15A2-A0194FCB26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27502" y="2187274"/>
                  <a:ext cx="926640" cy="383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33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>
            <a:cxnSpLocks/>
          </p:cNvCxnSpPr>
          <p:nvPr/>
        </p:nvCxnSpPr>
        <p:spPr>
          <a:xfrm>
            <a:off x="5943600" y="546444"/>
            <a:ext cx="0" cy="4958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17FFD-B1CC-C905-8764-03473EC29B98}"/>
              </a:ext>
            </a:extLst>
          </p:cNvPr>
          <p:cNvSpPr txBox="1"/>
          <p:nvPr/>
        </p:nvSpPr>
        <p:spPr>
          <a:xfrm>
            <a:off x="22371" y="3246164"/>
            <a:ext cx="5787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hold one data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Can also store objects, which allow for multiple data 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5F418-8181-FEB7-E406-D27D60CF00E8}"/>
              </a:ext>
            </a:extLst>
          </p:cNvPr>
          <p:cNvSpPr txBox="1"/>
          <p:nvPr/>
        </p:nvSpPr>
        <p:spPr>
          <a:xfrm>
            <a:off x="6826865" y="3195829"/>
            <a:ext cx="4847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Nodes</a:t>
            </a:r>
            <a:r>
              <a:rPr lang="en-US" sz="2400" dirty="0"/>
              <a:t> in the linked list can hold multiple data 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B5B00-D642-B171-E0EC-CC58C6447666}"/>
              </a:ext>
            </a:extLst>
          </p:cNvPr>
          <p:cNvSpPr txBox="1"/>
          <p:nvPr/>
        </p:nvSpPr>
        <p:spPr>
          <a:xfrm>
            <a:off x="470307" y="4637129"/>
            <a:ext cx="48912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Entire array is stored at a </a:t>
            </a:r>
            <a:r>
              <a:rPr lang="en-US" sz="2400" b="1" dirty="0"/>
              <a:t>contiguous</a:t>
            </a:r>
            <a:r>
              <a:rPr lang="en-US" sz="2400" dirty="0"/>
              <a:t> spot in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031812-2411-DE18-1E1B-9D81807AFE0E}"/>
              </a:ext>
            </a:extLst>
          </p:cNvPr>
          <p:cNvSpPr txBox="1"/>
          <p:nvPr/>
        </p:nvSpPr>
        <p:spPr>
          <a:xfrm>
            <a:off x="6782932" y="4579277"/>
            <a:ext cx="48912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Linked list nodes are stored at </a:t>
            </a:r>
            <a:r>
              <a:rPr lang="en-US" sz="2400" b="1" dirty="0"/>
              <a:t>non-contiguous</a:t>
            </a:r>
            <a:r>
              <a:rPr lang="en-US" sz="2400" dirty="0"/>
              <a:t> spots in memory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EC50CD-FD02-C00B-2350-DEDAB9D5737D}"/>
              </a:ext>
            </a:extLst>
          </p:cNvPr>
          <p:cNvSpPr txBox="1"/>
          <p:nvPr/>
        </p:nvSpPr>
        <p:spPr>
          <a:xfrm>
            <a:off x="2208557" y="5787447"/>
            <a:ext cx="777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Traversing a linked list requires more work than traversing an array</a:t>
            </a:r>
          </a:p>
        </p:txBody>
      </p:sp>
    </p:spTree>
    <p:extLst>
      <p:ext uri="{BB962C8B-B14F-4D97-AF65-F5344CB8AC3E}">
        <p14:creationId xmlns:p14="http://schemas.microsoft.com/office/powerpoint/2010/main" val="276677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>
            <a:cxnSpLocks/>
          </p:cNvCxnSpPr>
          <p:nvPr/>
        </p:nvCxnSpPr>
        <p:spPr>
          <a:xfrm>
            <a:off x="5943600" y="546444"/>
            <a:ext cx="0" cy="4482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64AF97-B878-95D5-BA3F-59AA98BC1F0C}"/>
              </a:ext>
            </a:extLst>
          </p:cNvPr>
          <p:cNvSpPr txBox="1"/>
          <p:nvPr/>
        </p:nvSpPr>
        <p:spPr>
          <a:xfrm>
            <a:off x="609600" y="3467274"/>
            <a:ext cx="4977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add new elements to data structure (resizable)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7F2F68-5F96-CB18-08A9-A89AFA06534D}"/>
              </a:ext>
            </a:extLst>
          </p:cNvPr>
          <p:cNvSpPr txBox="1"/>
          <p:nvPr/>
        </p:nvSpPr>
        <p:spPr>
          <a:xfrm>
            <a:off x="6865744" y="3467273"/>
            <a:ext cx="4977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add new elements to data structure (resizable)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862B9C-CB51-F685-F42C-8D8CB61A2B74}"/>
              </a:ext>
            </a:extLst>
          </p:cNvPr>
          <p:cNvSpPr txBox="1"/>
          <p:nvPr/>
        </p:nvSpPr>
        <p:spPr>
          <a:xfrm>
            <a:off x="357716" y="5235614"/>
            <a:ext cx="11485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Both data structures can grow dynamically, and new elements can be added, but they way they add new elements is </a:t>
            </a:r>
            <a:r>
              <a:rPr lang="en-US" sz="2800" b="1" dirty="0"/>
              <a:t>drastically</a:t>
            </a:r>
            <a:r>
              <a:rPr lang="en-US" sz="2800" dirty="0"/>
              <a:t> different</a:t>
            </a:r>
          </a:p>
        </p:txBody>
      </p:sp>
    </p:spTree>
    <p:extLst>
      <p:ext uri="{BB962C8B-B14F-4D97-AF65-F5344CB8AC3E}">
        <p14:creationId xmlns:p14="http://schemas.microsoft.com/office/powerpoint/2010/main" val="61146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>
            <a:cxnSpLocks/>
          </p:cNvCxnSpPr>
          <p:nvPr/>
        </p:nvCxnSpPr>
        <p:spPr>
          <a:xfrm>
            <a:off x="5943600" y="546444"/>
            <a:ext cx="0" cy="4482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802292-961F-3442-FCE3-F589A6161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05" y="3137294"/>
            <a:ext cx="5415082" cy="21916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A1F148-E4D9-0D62-692B-290E8166F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7314" y="3045903"/>
            <a:ext cx="4925427" cy="23324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1AD841-8575-68D8-1E21-D2E7224153E4}"/>
              </a:ext>
            </a:extLst>
          </p:cNvPr>
          <p:cNvSpPr txBox="1"/>
          <p:nvPr/>
        </p:nvSpPr>
        <p:spPr>
          <a:xfrm>
            <a:off x="533400" y="5530948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brand-new array, copy everything over from old array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C38CA-E612-81E3-C6D6-2A14028DCD1B}"/>
              </a:ext>
            </a:extLst>
          </p:cNvPr>
          <p:cNvSpPr txBox="1"/>
          <p:nvPr/>
        </p:nvSpPr>
        <p:spPr>
          <a:xfrm>
            <a:off x="8336280" y="5523966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pointers</a:t>
            </a:r>
          </a:p>
        </p:txBody>
      </p:sp>
    </p:spTree>
    <p:extLst>
      <p:ext uri="{BB962C8B-B14F-4D97-AF65-F5344CB8AC3E}">
        <p14:creationId xmlns:p14="http://schemas.microsoft.com/office/powerpoint/2010/main" val="4214590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>
            <a:cxnSpLocks/>
          </p:cNvCxnSpPr>
          <p:nvPr/>
        </p:nvCxnSpPr>
        <p:spPr>
          <a:xfrm>
            <a:off x="5943600" y="546444"/>
            <a:ext cx="0" cy="4482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802292-961F-3442-FCE3-F589A6161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05" y="3137294"/>
            <a:ext cx="5415082" cy="21916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A1F148-E4D9-0D62-692B-290E8166F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7314" y="3045903"/>
            <a:ext cx="4925427" cy="23324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1AD841-8575-68D8-1E21-D2E7224153E4}"/>
              </a:ext>
            </a:extLst>
          </p:cNvPr>
          <p:cNvSpPr txBox="1"/>
          <p:nvPr/>
        </p:nvSpPr>
        <p:spPr>
          <a:xfrm>
            <a:off x="533400" y="5530948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brand-new array, copy everything over from old array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C38CA-E612-81E3-C6D6-2A14028DCD1B}"/>
              </a:ext>
            </a:extLst>
          </p:cNvPr>
          <p:cNvSpPr txBox="1"/>
          <p:nvPr/>
        </p:nvSpPr>
        <p:spPr>
          <a:xfrm>
            <a:off x="8336280" y="5523966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pointers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BF0D0-9709-DCDD-5AEC-7B38D6ACFDBD}"/>
              </a:ext>
            </a:extLst>
          </p:cNvPr>
          <p:cNvSpPr txBox="1"/>
          <p:nvPr/>
        </p:nvSpPr>
        <p:spPr>
          <a:xfrm>
            <a:off x="2559846" y="5801634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9C82E-DFD6-520A-EBE2-5800225E2D48}"/>
              </a:ext>
            </a:extLst>
          </p:cNvPr>
          <p:cNvSpPr txBox="1"/>
          <p:nvPr/>
        </p:nvSpPr>
        <p:spPr>
          <a:xfrm>
            <a:off x="10340324" y="5540024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4062178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>
            <a:cxnSpLocks/>
          </p:cNvCxnSpPr>
          <p:nvPr/>
        </p:nvCxnSpPr>
        <p:spPr>
          <a:xfrm>
            <a:off x="5943600" y="546444"/>
            <a:ext cx="0" cy="4482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802292-961F-3442-FCE3-F589A6161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05" y="3137294"/>
            <a:ext cx="5415082" cy="21916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A1F148-E4D9-0D62-692B-290E8166F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7314" y="3045903"/>
            <a:ext cx="4925427" cy="23324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395F30-A440-E74E-2A0F-8336FDB3D347}"/>
              </a:ext>
            </a:extLst>
          </p:cNvPr>
          <p:cNvSpPr txBox="1"/>
          <p:nvPr/>
        </p:nvSpPr>
        <p:spPr>
          <a:xfrm>
            <a:off x="838199" y="5509881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Takeaway</a:t>
            </a:r>
            <a:r>
              <a:rPr lang="en-US" sz="2400" dirty="0"/>
              <a:t>: Adding a new element to an </a:t>
            </a:r>
            <a:r>
              <a:rPr lang="en-US" sz="2400" dirty="0" err="1"/>
              <a:t>ArrayList</a:t>
            </a:r>
            <a:r>
              <a:rPr lang="en-US" sz="2400" dirty="0"/>
              <a:t> requires much more work than adding a new element to a Linked List</a:t>
            </a:r>
          </a:p>
        </p:txBody>
      </p:sp>
    </p:spTree>
    <p:extLst>
      <p:ext uri="{BB962C8B-B14F-4D97-AF65-F5344CB8AC3E}">
        <p14:creationId xmlns:p14="http://schemas.microsoft.com/office/powerpoint/2010/main" val="3324235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>
            <a:cxnSpLocks/>
          </p:cNvCxnSpPr>
          <p:nvPr/>
        </p:nvCxnSpPr>
        <p:spPr>
          <a:xfrm>
            <a:off x="5943600" y="546444"/>
            <a:ext cx="0" cy="2349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506958-1078-7177-8560-298421A88824}"/>
              </a:ext>
            </a:extLst>
          </p:cNvPr>
          <p:cNvSpPr txBox="1"/>
          <p:nvPr/>
        </p:nvSpPr>
        <p:spPr>
          <a:xfrm>
            <a:off x="990600" y="3283507"/>
            <a:ext cx="944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Arrays are generally much easier to sort than Nodes in a Linked 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9641EF-001C-8BC2-E5B2-76A0D99C0CDB}"/>
              </a:ext>
            </a:extLst>
          </p:cNvPr>
          <p:cNvSpPr txBox="1"/>
          <p:nvPr/>
        </p:nvSpPr>
        <p:spPr>
          <a:xfrm>
            <a:off x="1004843" y="5536705"/>
            <a:ext cx="881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Arrays are more memory efficient </a:t>
            </a:r>
            <a:r>
              <a:rPr lang="en-US" sz="1600" dirty="0"/>
              <a:t>(adding is not very memory efficient though)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AB2371-2C4A-7432-BE5D-BAD313DC3385}"/>
              </a:ext>
            </a:extLst>
          </p:cNvPr>
          <p:cNvSpPr txBox="1"/>
          <p:nvPr/>
        </p:nvSpPr>
        <p:spPr>
          <a:xfrm>
            <a:off x="957968" y="4219273"/>
            <a:ext cx="975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are constantly needing to add new elements to the data structure, using a Linked List requires much less work in the long run</a:t>
            </a:r>
          </a:p>
        </p:txBody>
      </p:sp>
    </p:spTree>
    <p:extLst>
      <p:ext uri="{BB962C8B-B14F-4D97-AF65-F5344CB8AC3E}">
        <p14:creationId xmlns:p14="http://schemas.microsoft.com/office/powerpoint/2010/main" val="95737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>
            <a:cxnSpLocks/>
          </p:cNvCxnSpPr>
          <p:nvPr/>
        </p:nvCxnSpPr>
        <p:spPr>
          <a:xfrm>
            <a:off x="5943600" y="546444"/>
            <a:ext cx="0" cy="2349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B4C38-1F99-72F8-F8C9-D375341CEE74}"/>
              </a:ext>
            </a:extLst>
          </p:cNvPr>
          <p:cNvSpPr txBox="1"/>
          <p:nvPr/>
        </p:nvSpPr>
        <p:spPr>
          <a:xfrm>
            <a:off x="304800" y="3135427"/>
            <a:ext cx="4804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to use each data structure?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4DC019-A37D-153C-635D-451F5E95E246}"/>
              </a:ext>
            </a:extLst>
          </p:cNvPr>
          <p:cNvSpPr txBox="1"/>
          <p:nvPr/>
        </p:nvSpPr>
        <p:spPr>
          <a:xfrm>
            <a:off x="753716" y="3661284"/>
            <a:ext cx="10379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 depends on </a:t>
            </a:r>
            <a:r>
              <a:rPr lang="en-US" sz="2000" b="1" i="1" dirty="0"/>
              <a:t>how you are using your data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i="1" dirty="0"/>
              <a:t>if you know how much data you have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CCC9BB-03C8-932D-8770-5344E0231265}"/>
              </a:ext>
            </a:extLst>
          </p:cNvPr>
          <p:cNvSpPr txBox="1"/>
          <p:nvPr/>
        </p:nvSpPr>
        <p:spPr>
          <a:xfrm>
            <a:off x="304800" y="4221631"/>
            <a:ext cx="10379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don’t know how much data you need to store, or if you are constantly needing to add new elements to the data structure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ym typeface="Wingdings" panose="05000000000000000000" pitchFamily="2" charset="2"/>
              </a:rPr>
              <a:t>Linked Lists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01A1B8-BFF5-A01E-5076-E76EDA0B1BDC}"/>
              </a:ext>
            </a:extLst>
          </p:cNvPr>
          <p:cNvSpPr txBox="1"/>
          <p:nvPr/>
        </p:nvSpPr>
        <p:spPr>
          <a:xfrm>
            <a:off x="304799" y="5299263"/>
            <a:ext cx="10379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know how much data you need to store, and if you can add all your data at once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ym typeface="Wingdings" panose="05000000000000000000" pitchFamily="2" charset="2"/>
              </a:rPr>
              <a:t>Arrays/</a:t>
            </a:r>
            <a:r>
              <a:rPr lang="en-US" sz="2400" b="1" dirty="0" err="1">
                <a:sym typeface="Wingdings" panose="05000000000000000000" pitchFamily="2" charset="2"/>
              </a:rPr>
              <a:t>ArrayLists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63513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>
            <a:cxnSpLocks/>
          </p:cNvCxnSpPr>
          <p:nvPr/>
        </p:nvCxnSpPr>
        <p:spPr>
          <a:xfrm>
            <a:off x="5943600" y="546444"/>
            <a:ext cx="0" cy="2349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C4D9AC-6DD2-3B29-6186-8AA1DAE41210}"/>
              </a:ext>
            </a:extLst>
          </p:cNvPr>
          <p:cNvSpPr txBox="1"/>
          <p:nvPr/>
        </p:nvSpPr>
        <p:spPr>
          <a:xfrm>
            <a:off x="685800" y="3214356"/>
            <a:ext cx="9608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These two data structures are </a:t>
            </a:r>
            <a:r>
              <a:rPr lang="en-US" sz="2000" u="sng" dirty="0"/>
              <a:t>implementations</a:t>
            </a:r>
            <a:r>
              <a:rPr lang="en-US" sz="2000" dirty="0"/>
              <a:t> of a </a:t>
            </a:r>
            <a:r>
              <a:rPr lang="en-US" sz="2000" b="1" dirty="0"/>
              <a:t>List</a:t>
            </a:r>
            <a:r>
              <a:rPr lang="en-US" sz="2000" dirty="0"/>
              <a:t> Abstract Data Type (ADT)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FC3F4A-64FA-7EB0-2F4D-36D4FEA18D6D}"/>
              </a:ext>
            </a:extLst>
          </p:cNvPr>
          <p:cNvSpPr txBox="1"/>
          <p:nvPr/>
        </p:nvSpPr>
        <p:spPr>
          <a:xfrm>
            <a:off x="565439" y="3921317"/>
            <a:ext cx="110611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ADT is a class whose behavior is defined by a set of operations and how a user interacts with it.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A list data type must be able to </a:t>
            </a:r>
            <a:r>
              <a:rPr lang="en-US" sz="2000" b="1" dirty="0"/>
              <a:t>get</a:t>
            </a:r>
            <a:r>
              <a:rPr lang="en-US" sz="2000" dirty="0"/>
              <a:t> an element, </a:t>
            </a:r>
            <a:r>
              <a:rPr lang="en-US" sz="2000" b="1" dirty="0"/>
              <a:t>add</a:t>
            </a:r>
            <a:r>
              <a:rPr lang="en-US" sz="2000" dirty="0"/>
              <a:t> an element, </a:t>
            </a:r>
            <a:r>
              <a:rPr lang="en-US" sz="2000" b="1" dirty="0"/>
              <a:t>remove</a:t>
            </a:r>
            <a:r>
              <a:rPr lang="en-US" sz="2000" dirty="0"/>
              <a:t> an element,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dirty="0">
                <a:sym typeface="Wingdings" panose="05000000000000000000" pitchFamily="2" charset="2"/>
              </a:rPr>
              <a:t> How they do these operations is up to the subclass (LL and AL)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E662BF-C151-BEEA-03A6-4FAFA1F9B55D}"/>
              </a:ext>
            </a:extLst>
          </p:cNvPr>
          <p:cNvSpPr txBox="1"/>
          <p:nvPr/>
        </p:nvSpPr>
        <p:spPr>
          <a:xfrm>
            <a:off x="685800" y="5490692"/>
            <a:ext cx="975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programmers, we use handy methods that were written by other people that allows us to use these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117585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54EA-7011-11D0-5C81-0CE7F20BF06F}"/>
              </a:ext>
            </a:extLst>
          </p:cNvPr>
          <p:cNvSpPr txBox="1"/>
          <p:nvPr/>
        </p:nvSpPr>
        <p:spPr>
          <a:xfrm>
            <a:off x="152400" y="152400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Linked List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F8A777-842E-0515-A7C4-FDCAA22A3AA4}"/>
              </a:ext>
            </a:extLst>
          </p:cNvPr>
          <p:cNvSpPr txBox="1"/>
          <p:nvPr/>
        </p:nvSpPr>
        <p:spPr>
          <a:xfrm>
            <a:off x="990600" y="9906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no longer be writing our own Linked List class, instead we will now import the Java-provided Linked List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D5F9F-2AB3-4C05-C330-720660C496CC}"/>
              </a:ext>
            </a:extLst>
          </p:cNvPr>
          <p:cNvSpPr txBox="1"/>
          <p:nvPr/>
        </p:nvSpPr>
        <p:spPr>
          <a:xfrm>
            <a:off x="990600" y="2273807"/>
            <a:ext cx="4942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java.util.LinkedList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263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228600" y="710869"/>
            <a:ext cx="6450805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Come get your midterm exam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 average was in the 80s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Don’t stress if you didn’t do well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Make sure I calculated your score correctly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Lab 7 and Program 3 will be posted very soon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Class Registration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CSCI 232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CS 145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CSCI 215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CSCI 246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18F332-79FE-1929-FBE7-ACA3DE6D5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26767"/>
            <a:ext cx="4318617" cy="588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659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54EA-7011-11D0-5C81-0CE7F20BF06F}"/>
              </a:ext>
            </a:extLst>
          </p:cNvPr>
          <p:cNvSpPr txBox="1"/>
          <p:nvPr/>
        </p:nvSpPr>
        <p:spPr>
          <a:xfrm>
            <a:off x="152400" y="152400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Linked List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F8A777-842E-0515-A7C4-FDCAA22A3AA4}"/>
              </a:ext>
            </a:extLst>
          </p:cNvPr>
          <p:cNvSpPr txBox="1"/>
          <p:nvPr/>
        </p:nvSpPr>
        <p:spPr>
          <a:xfrm>
            <a:off x="990600" y="9906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no longer be writing our own Linked List class, instead we will now import the Java-provided Linked List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D5F9F-2AB3-4C05-C330-720660C496CC}"/>
              </a:ext>
            </a:extLst>
          </p:cNvPr>
          <p:cNvSpPr txBox="1"/>
          <p:nvPr/>
        </p:nvSpPr>
        <p:spPr>
          <a:xfrm>
            <a:off x="990600" y="2273807"/>
            <a:ext cx="4942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java.util.LinkedList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04C31B-266E-EA4E-305D-F77609A3DC15}"/>
              </a:ext>
            </a:extLst>
          </p:cNvPr>
          <p:cNvSpPr txBox="1"/>
          <p:nvPr/>
        </p:nvSpPr>
        <p:spPr>
          <a:xfrm>
            <a:off x="990600" y="3559489"/>
            <a:ext cx="9020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LinkedList&lt;String&gt;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LinkedList&lt;String&gt;();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C35774D-7E90-3069-C3D7-EAF917ADDF05}"/>
                  </a:ext>
                </a:extLst>
              </p14:cNvPr>
              <p14:cNvContentPartPr/>
              <p14:nvPr/>
            </p14:nvContentPartPr>
            <p14:xfrm>
              <a:off x="2792982" y="3959194"/>
              <a:ext cx="1194120" cy="219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C35774D-7E90-3069-C3D7-EAF917ADDF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5342" y="3941554"/>
                <a:ext cx="12297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4C91E78-D25F-BE29-7A19-E28C79F8C2B4}"/>
                  </a:ext>
                </a:extLst>
              </p14:cNvPr>
              <p14:cNvContentPartPr/>
              <p14:nvPr/>
            </p14:nvContentPartPr>
            <p14:xfrm>
              <a:off x="4177182" y="3992674"/>
              <a:ext cx="1002960" cy="237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4C91E78-D25F-BE29-7A19-E28C79F8C2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59182" y="3974674"/>
                <a:ext cx="1038600" cy="2736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CDF5E9E-40E8-B7DC-A649-EC68E7FDC0DD}"/>
              </a:ext>
            </a:extLst>
          </p:cNvPr>
          <p:cNvSpPr txBox="1"/>
          <p:nvPr/>
        </p:nvSpPr>
        <p:spPr>
          <a:xfrm>
            <a:off x="1905000" y="4280011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type the linked list will be holding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38FC9-43B1-ED7C-A89B-F1C167F4957E}"/>
              </a:ext>
            </a:extLst>
          </p:cNvPr>
          <p:cNvSpPr txBox="1"/>
          <p:nvPr/>
        </p:nvSpPr>
        <p:spPr>
          <a:xfrm>
            <a:off x="4177182" y="4340653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variable for LL</a:t>
            </a:r>
          </a:p>
        </p:txBody>
      </p:sp>
    </p:spTree>
    <p:extLst>
      <p:ext uri="{BB962C8B-B14F-4D97-AF65-F5344CB8AC3E}">
        <p14:creationId xmlns:p14="http://schemas.microsoft.com/office/powerpoint/2010/main" val="2919955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54EA-7011-11D0-5C81-0CE7F20BF06F}"/>
              </a:ext>
            </a:extLst>
          </p:cNvPr>
          <p:cNvSpPr txBox="1"/>
          <p:nvPr/>
        </p:nvSpPr>
        <p:spPr>
          <a:xfrm>
            <a:off x="152400" y="152400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Linked List Class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74C262-29B3-3BE4-278E-B0FFB37E429F}"/>
              </a:ext>
            </a:extLst>
          </p:cNvPr>
          <p:cNvSpPr txBox="1"/>
          <p:nvPr/>
        </p:nvSpPr>
        <p:spPr>
          <a:xfrm>
            <a:off x="685800" y="1143000"/>
            <a:ext cx="8147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https://docs.oracle.com/javase/7/docs/api/java/util/LinkedList.html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C9BC9E-A9E8-3583-658B-B7DB5BEA2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752600"/>
            <a:ext cx="10896600" cy="10666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79CE3D-AA37-BA2C-60D9-276FD5C98CBB}"/>
              </a:ext>
            </a:extLst>
          </p:cNvPr>
          <p:cNvSpPr txBox="1"/>
          <p:nvPr/>
        </p:nvSpPr>
        <p:spPr>
          <a:xfrm>
            <a:off x="336135" y="3105834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documentation</a:t>
            </a:r>
            <a:r>
              <a:rPr lang="en-US" dirty="0"/>
              <a:t> describe how the LinkedList class was implemented, and all the methods/operations we can do with the Linked List class</a:t>
            </a:r>
          </a:p>
        </p:txBody>
      </p:sp>
      <p:pic>
        <p:nvPicPr>
          <p:cNvPr id="3074" name="Picture 2" descr="Coding without reading the documentation - Memes for Developers - devs.lol">
            <a:extLst>
              <a:ext uri="{FF2B5EF4-FFF2-40B4-BE49-F238E27FC236}">
                <a16:creationId xmlns:a16="http://schemas.microsoft.com/office/drawing/2014/main" id="{10CFEA5C-1E5E-A8A3-E115-53BC5BB66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529140"/>
            <a:ext cx="2861223" cy="28910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D33AEB-04AC-3F5C-ADA0-1F567BFB8028}"/>
              </a:ext>
            </a:extLst>
          </p:cNvPr>
          <p:cNvSpPr/>
          <p:nvPr/>
        </p:nvSpPr>
        <p:spPr>
          <a:xfrm>
            <a:off x="10896600" y="4679409"/>
            <a:ext cx="173571" cy="5904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FA3E2E6-3D3A-4B43-3C5C-26F68203361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3760"/>
          <a:stretch/>
        </p:blipFill>
        <p:spPr>
          <a:xfrm>
            <a:off x="238375" y="3700468"/>
            <a:ext cx="7448051" cy="27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53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54EA-7011-11D0-5C81-0CE7F20BF06F}"/>
              </a:ext>
            </a:extLst>
          </p:cNvPr>
          <p:cNvSpPr txBox="1"/>
          <p:nvPr/>
        </p:nvSpPr>
        <p:spPr>
          <a:xfrm>
            <a:off x="152400" y="152400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Linked List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4C9E41-2DF5-DE21-EC38-9DB0301D2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030" y="1371600"/>
            <a:ext cx="7623925" cy="451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63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366CE-3A7D-FCA8-8340-31F0589479C1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however the way we interact with a stack is a little bit different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FBAF4A-8AA5-6ED3-C085-0808CDAE2FF6}"/>
              </a:ext>
            </a:extLst>
          </p:cNvPr>
          <p:cNvCxnSpPr>
            <a:cxnSpLocks/>
          </p:cNvCxnSpPr>
          <p:nvPr/>
        </p:nvCxnSpPr>
        <p:spPr>
          <a:xfrm>
            <a:off x="3124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F0854B-DE57-D8D2-BC7E-7626444F7956}"/>
              </a:ext>
            </a:extLst>
          </p:cNvPr>
          <p:cNvCxnSpPr>
            <a:cxnSpLocks/>
          </p:cNvCxnSpPr>
          <p:nvPr/>
        </p:nvCxnSpPr>
        <p:spPr>
          <a:xfrm>
            <a:off x="4648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6812B-3128-5DA8-B3DA-55967E564F5E}"/>
              </a:ext>
            </a:extLst>
          </p:cNvPr>
          <p:cNvCxnSpPr>
            <a:cxnSpLocks/>
          </p:cNvCxnSpPr>
          <p:nvPr/>
        </p:nvCxnSpPr>
        <p:spPr>
          <a:xfrm flipH="1">
            <a:off x="3048000" y="551631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F59A9E3-60BD-70BA-84BE-671BB8EDB370}"/>
              </a:ext>
            </a:extLst>
          </p:cNvPr>
          <p:cNvSpPr/>
          <p:nvPr/>
        </p:nvSpPr>
        <p:spPr>
          <a:xfrm>
            <a:off x="3238500" y="48768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A6EDB3-E2DB-5FBE-1951-B849D15F73E8}"/>
              </a:ext>
            </a:extLst>
          </p:cNvPr>
          <p:cNvSpPr/>
          <p:nvPr/>
        </p:nvSpPr>
        <p:spPr>
          <a:xfrm>
            <a:off x="3238500" y="421307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F406C6-8289-D553-F0D6-A47D8D6D6DF2}"/>
              </a:ext>
            </a:extLst>
          </p:cNvPr>
          <p:cNvSpPr/>
          <p:nvPr/>
        </p:nvSpPr>
        <p:spPr>
          <a:xfrm>
            <a:off x="3238500" y="352454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05FEA7E7-4725-84DA-8367-E24F1BC67BC3}"/>
              </a:ext>
            </a:extLst>
          </p:cNvPr>
          <p:cNvSpPr/>
          <p:nvPr/>
        </p:nvSpPr>
        <p:spPr>
          <a:xfrm>
            <a:off x="2171711" y="3548546"/>
            <a:ext cx="609593" cy="17854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5BF2DC-C059-09DA-EFA5-FF30072C3888}"/>
              </a:ext>
            </a:extLst>
          </p:cNvPr>
          <p:cNvSpPr txBox="1"/>
          <p:nvPr/>
        </p:nvSpPr>
        <p:spPr>
          <a:xfrm>
            <a:off x="462170" y="421307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98F827-BE24-7833-9F6B-B7257DDAC3B6}"/>
              </a:ext>
            </a:extLst>
          </p:cNvPr>
          <p:cNvCxnSpPr>
            <a:cxnSpLocks/>
          </p:cNvCxnSpPr>
          <p:nvPr/>
        </p:nvCxnSpPr>
        <p:spPr>
          <a:xfrm flipH="1">
            <a:off x="4800600" y="3533591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8A01BD-C0C8-295A-1604-855851F60A05}"/>
              </a:ext>
            </a:extLst>
          </p:cNvPr>
          <p:cNvSpPr txBox="1"/>
          <p:nvPr/>
        </p:nvSpPr>
        <p:spPr>
          <a:xfrm>
            <a:off x="5486400" y="3225380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</p:spTree>
    <p:extLst>
      <p:ext uri="{BB962C8B-B14F-4D97-AF65-F5344CB8AC3E}">
        <p14:creationId xmlns:p14="http://schemas.microsoft.com/office/powerpoint/2010/main" val="3538478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366CE-3A7D-FCA8-8340-31F0589479C1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however the way we interact with a stack is a little bit different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FBAF4A-8AA5-6ED3-C085-0808CDAE2FF6}"/>
              </a:ext>
            </a:extLst>
          </p:cNvPr>
          <p:cNvCxnSpPr>
            <a:cxnSpLocks/>
          </p:cNvCxnSpPr>
          <p:nvPr/>
        </p:nvCxnSpPr>
        <p:spPr>
          <a:xfrm>
            <a:off x="3124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F0854B-DE57-D8D2-BC7E-7626444F7956}"/>
              </a:ext>
            </a:extLst>
          </p:cNvPr>
          <p:cNvCxnSpPr>
            <a:cxnSpLocks/>
          </p:cNvCxnSpPr>
          <p:nvPr/>
        </p:nvCxnSpPr>
        <p:spPr>
          <a:xfrm>
            <a:off x="4648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6812B-3128-5DA8-B3DA-55967E564F5E}"/>
              </a:ext>
            </a:extLst>
          </p:cNvPr>
          <p:cNvCxnSpPr>
            <a:cxnSpLocks/>
          </p:cNvCxnSpPr>
          <p:nvPr/>
        </p:nvCxnSpPr>
        <p:spPr>
          <a:xfrm flipH="1">
            <a:off x="3048000" y="551631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F59A9E3-60BD-70BA-84BE-671BB8EDB370}"/>
              </a:ext>
            </a:extLst>
          </p:cNvPr>
          <p:cNvSpPr/>
          <p:nvPr/>
        </p:nvSpPr>
        <p:spPr>
          <a:xfrm>
            <a:off x="3238500" y="48768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A6EDB3-E2DB-5FBE-1951-B849D15F73E8}"/>
              </a:ext>
            </a:extLst>
          </p:cNvPr>
          <p:cNvSpPr/>
          <p:nvPr/>
        </p:nvSpPr>
        <p:spPr>
          <a:xfrm>
            <a:off x="3238500" y="421307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F406C6-8289-D553-F0D6-A47D8D6D6DF2}"/>
              </a:ext>
            </a:extLst>
          </p:cNvPr>
          <p:cNvSpPr/>
          <p:nvPr/>
        </p:nvSpPr>
        <p:spPr>
          <a:xfrm>
            <a:off x="3238500" y="352454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05FEA7E7-4725-84DA-8367-E24F1BC67BC3}"/>
              </a:ext>
            </a:extLst>
          </p:cNvPr>
          <p:cNvSpPr/>
          <p:nvPr/>
        </p:nvSpPr>
        <p:spPr>
          <a:xfrm>
            <a:off x="2171711" y="3548546"/>
            <a:ext cx="609593" cy="17854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5BF2DC-C059-09DA-EFA5-FF30072C3888}"/>
              </a:ext>
            </a:extLst>
          </p:cNvPr>
          <p:cNvSpPr txBox="1"/>
          <p:nvPr/>
        </p:nvSpPr>
        <p:spPr>
          <a:xfrm>
            <a:off x="462170" y="421307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98F827-BE24-7833-9F6B-B7257DDAC3B6}"/>
              </a:ext>
            </a:extLst>
          </p:cNvPr>
          <p:cNvCxnSpPr>
            <a:cxnSpLocks/>
          </p:cNvCxnSpPr>
          <p:nvPr/>
        </p:nvCxnSpPr>
        <p:spPr>
          <a:xfrm flipH="1">
            <a:off x="4800600" y="3533591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8A01BD-C0C8-295A-1604-855851F60A05}"/>
              </a:ext>
            </a:extLst>
          </p:cNvPr>
          <p:cNvSpPr txBox="1"/>
          <p:nvPr/>
        </p:nvSpPr>
        <p:spPr>
          <a:xfrm>
            <a:off x="5486400" y="3225380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26374-1D05-C3F1-CB9C-6726A1183640}"/>
              </a:ext>
            </a:extLst>
          </p:cNvPr>
          <p:cNvSpPr/>
          <p:nvPr/>
        </p:nvSpPr>
        <p:spPr>
          <a:xfrm>
            <a:off x="533400" y="1632543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1392318-1058-135C-0C7F-4F7A9BD5F0CC}"/>
              </a:ext>
            </a:extLst>
          </p:cNvPr>
          <p:cNvGrpSpPr/>
          <p:nvPr/>
        </p:nvGrpSpPr>
        <p:grpSpPr>
          <a:xfrm>
            <a:off x="1920342" y="2088274"/>
            <a:ext cx="262080" cy="9000"/>
            <a:chOff x="1920342" y="2088274"/>
            <a:chExt cx="262080" cy="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5A267DF-7477-9D79-1A18-91E388EA737C}"/>
                    </a:ext>
                  </a:extLst>
                </p14:cNvPr>
                <p14:cNvContentPartPr/>
                <p14:nvPr/>
              </p14:nvContentPartPr>
              <p14:xfrm>
                <a:off x="1920342" y="2088274"/>
                <a:ext cx="4644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5A267DF-7477-9D79-1A18-91E388EA737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11702" y="2079634"/>
                  <a:ext cx="64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B0E7303-D577-0D15-95CE-661F1A75CB57}"/>
                    </a:ext>
                  </a:extLst>
                </p14:cNvPr>
                <p14:cNvContentPartPr/>
                <p14:nvPr/>
              </p14:nvContentPartPr>
              <p14:xfrm>
                <a:off x="2038062" y="2088274"/>
                <a:ext cx="60120" cy="7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B0E7303-D577-0D15-95CE-661F1A75CB5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29062" y="2079634"/>
                  <a:ext cx="777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526E625-3883-6FC1-0CC2-4A3300CF2BAB}"/>
                    </a:ext>
                  </a:extLst>
                </p14:cNvPr>
                <p14:cNvContentPartPr/>
                <p14:nvPr/>
              </p14:nvContentPartPr>
              <p14:xfrm>
                <a:off x="2180622" y="2096914"/>
                <a:ext cx="180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526E625-3883-6FC1-0CC2-4A3300CF2BA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71622" y="2087914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0EE614-9B51-F99C-37A2-F6AEFE284BD4}"/>
                  </a:ext>
                </a:extLst>
              </p14:cNvPr>
              <p14:cNvContentPartPr/>
              <p14:nvPr/>
            </p14:nvContentPartPr>
            <p14:xfrm>
              <a:off x="2306622" y="2096914"/>
              <a:ext cx="180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0EE614-9B51-F99C-37A2-F6AEFE284B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97622" y="2087914"/>
                <a:ext cx="194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2C852BAA-1A05-15A8-A755-C2B06F410B82}"/>
              </a:ext>
            </a:extLst>
          </p:cNvPr>
          <p:cNvGrpSpPr/>
          <p:nvPr/>
        </p:nvGrpSpPr>
        <p:grpSpPr>
          <a:xfrm>
            <a:off x="2423982" y="2096914"/>
            <a:ext cx="618480" cy="360"/>
            <a:chOff x="2423982" y="2096914"/>
            <a:chExt cx="6184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6B065E7-DF00-CFE5-1CD5-CFB591395F14}"/>
                    </a:ext>
                  </a:extLst>
                </p14:cNvPr>
                <p14:cNvContentPartPr/>
                <p14:nvPr/>
              </p14:nvContentPartPr>
              <p14:xfrm>
                <a:off x="2423982" y="2096914"/>
                <a:ext cx="921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6B065E7-DF00-CFE5-1CD5-CFB591395F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15342" y="2087914"/>
                  <a:ext cx="10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FA0ECB8-6399-DBB7-4A53-BAA09CC5D22A}"/>
                    </a:ext>
                  </a:extLst>
                </p14:cNvPr>
                <p14:cNvContentPartPr/>
                <p14:nvPr/>
              </p14:nvContentPartPr>
              <p14:xfrm>
                <a:off x="2592102" y="2096914"/>
                <a:ext cx="345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FA0ECB8-6399-DBB7-4A53-BAA09CC5D2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83102" y="2087914"/>
                  <a:ext cx="52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229CA1D-ADE4-BF19-70BB-EAD3525A8967}"/>
                    </a:ext>
                  </a:extLst>
                </p14:cNvPr>
                <p14:cNvContentPartPr/>
                <p14:nvPr/>
              </p14:nvContentPartPr>
              <p14:xfrm>
                <a:off x="2700822" y="2096914"/>
                <a:ext cx="22428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229CA1D-ADE4-BF19-70BB-EAD3525A89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92182" y="2087914"/>
                  <a:ext cx="241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40557CF-296F-B214-EEA3-DB123D9BE3E8}"/>
                    </a:ext>
                  </a:extLst>
                </p14:cNvPr>
                <p14:cNvContentPartPr/>
                <p14:nvPr/>
              </p14:nvContentPartPr>
              <p14:xfrm>
                <a:off x="3011502" y="2096914"/>
                <a:ext cx="309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40557CF-296F-B214-EEA3-DB123D9BE3E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02502" y="2087914"/>
                  <a:ext cx="486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9FCFC9C-8A32-7106-E863-FB147011AE0F}"/>
              </a:ext>
            </a:extLst>
          </p:cNvPr>
          <p:cNvGrpSpPr/>
          <p:nvPr/>
        </p:nvGrpSpPr>
        <p:grpSpPr>
          <a:xfrm>
            <a:off x="3170622" y="2113474"/>
            <a:ext cx="228240" cy="12240"/>
            <a:chOff x="3170622" y="2113474"/>
            <a:chExt cx="22824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456E24-E753-09B1-377A-5861AF355AE1}"/>
                    </a:ext>
                  </a:extLst>
                </p14:cNvPr>
                <p14:cNvContentPartPr/>
                <p14:nvPr/>
              </p14:nvContentPartPr>
              <p14:xfrm>
                <a:off x="3170622" y="2113474"/>
                <a:ext cx="1479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456E24-E753-09B1-377A-5861AF355AE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61982" y="2104834"/>
                  <a:ext cx="165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557589-4D0A-1E34-7991-41A9A3B5644A}"/>
                    </a:ext>
                  </a:extLst>
                </p14:cNvPr>
                <p14:cNvContentPartPr/>
                <p14:nvPr/>
              </p14:nvContentPartPr>
              <p14:xfrm>
                <a:off x="3397062" y="2122114"/>
                <a:ext cx="1800" cy="3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557589-4D0A-1E34-7991-41A9A3B5644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88422" y="2113114"/>
                  <a:ext cx="1944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BB2321-77BA-F903-43D1-2F1F200E50F1}"/>
              </a:ext>
            </a:extLst>
          </p:cNvPr>
          <p:cNvGrpSpPr/>
          <p:nvPr/>
        </p:nvGrpSpPr>
        <p:grpSpPr>
          <a:xfrm>
            <a:off x="3547902" y="2214274"/>
            <a:ext cx="108000" cy="141480"/>
            <a:chOff x="3547902" y="2214274"/>
            <a:chExt cx="108000" cy="14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E21DA95-DDD3-AA82-02AB-78363FD1D664}"/>
                    </a:ext>
                  </a:extLst>
                </p14:cNvPr>
                <p14:cNvContentPartPr/>
                <p14:nvPr/>
              </p14:nvContentPartPr>
              <p14:xfrm>
                <a:off x="3547902" y="2214274"/>
                <a:ext cx="19800" cy="18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E21DA95-DDD3-AA82-02AB-78363FD1D6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39262" y="2205634"/>
                  <a:ext cx="37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7242CF4-68C9-6BEA-BA5B-A974CE684BED}"/>
                    </a:ext>
                  </a:extLst>
                </p14:cNvPr>
                <p14:cNvContentPartPr/>
                <p14:nvPr/>
              </p14:nvContentPartPr>
              <p14:xfrm>
                <a:off x="3598302" y="2264674"/>
                <a:ext cx="57600" cy="91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7242CF4-68C9-6BEA-BA5B-A974CE684BE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89662" y="2256034"/>
                  <a:ext cx="7524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37E5258-D816-D5BC-BF49-235FD0399191}"/>
              </a:ext>
            </a:extLst>
          </p:cNvPr>
          <p:cNvGrpSpPr/>
          <p:nvPr/>
        </p:nvGrpSpPr>
        <p:grpSpPr>
          <a:xfrm>
            <a:off x="3682542" y="2415514"/>
            <a:ext cx="74520" cy="200160"/>
            <a:chOff x="3682542" y="2415514"/>
            <a:chExt cx="7452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841533-90BE-DE65-DB1F-E0938735D4E8}"/>
                    </a:ext>
                  </a:extLst>
                </p14:cNvPr>
                <p14:cNvContentPartPr/>
                <p14:nvPr/>
              </p14:nvContentPartPr>
              <p14:xfrm>
                <a:off x="3682542" y="2415514"/>
                <a:ext cx="53640" cy="120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841533-90BE-DE65-DB1F-E0938735D4E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73542" y="2406514"/>
                  <a:ext cx="71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EE1F12A-DC7E-272A-D708-6D8AD2161A4E}"/>
                    </a:ext>
                  </a:extLst>
                </p14:cNvPr>
                <p14:cNvContentPartPr/>
                <p14:nvPr/>
              </p14:nvContentPartPr>
              <p14:xfrm>
                <a:off x="3749502" y="2558074"/>
                <a:ext cx="7560" cy="57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EE1F12A-DC7E-272A-D708-6D8AD2161A4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40862" y="2549434"/>
                  <a:ext cx="2520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D084E1B-7CC6-747F-6068-8ADF474156AC}"/>
                  </a:ext>
                </a:extLst>
              </p14:cNvPr>
              <p14:cNvContentPartPr/>
              <p14:nvPr/>
            </p14:nvContentPartPr>
            <p14:xfrm>
              <a:off x="3766062" y="2717554"/>
              <a:ext cx="59400" cy="1429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D084E1B-7CC6-747F-6068-8ADF474156A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57422" y="2708554"/>
                <a:ext cx="770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5B72525-A2D4-C8F0-0E1D-B2596A8439C2}"/>
                  </a:ext>
                </a:extLst>
              </p14:cNvPr>
              <p14:cNvContentPartPr/>
              <p14:nvPr/>
            </p14:nvContentPartPr>
            <p14:xfrm>
              <a:off x="3602982" y="2659594"/>
              <a:ext cx="299520" cy="242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5B72525-A2D4-C8F0-0E1D-B2596A8439C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94342" y="2650594"/>
                <a:ext cx="317160" cy="260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9CA2C8CF-1A19-72E2-2D54-3CC828B99EB1}"/>
              </a:ext>
            </a:extLst>
          </p:cNvPr>
          <p:cNvSpPr txBox="1"/>
          <p:nvPr/>
        </p:nvSpPr>
        <p:spPr>
          <a:xfrm>
            <a:off x="6705600" y="2208525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only interact with the top of the stack. </a:t>
            </a:r>
          </a:p>
          <a:p>
            <a:endParaRPr lang="en-US" sz="2400" dirty="0"/>
          </a:p>
          <a:p>
            <a:r>
              <a:rPr lang="en-US" sz="2400" dirty="0"/>
              <a:t>If we want to add a new element, we must put it on the 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3217252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366CE-3A7D-FCA8-8340-31F0589479C1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however the way we interact with a stack is a little bit different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FBAF4A-8AA5-6ED3-C085-0808CDAE2FF6}"/>
              </a:ext>
            </a:extLst>
          </p:cNvPr>
          <p:cNvCxnSpPr>
            <a:cxnSpLocks/>
          </p:cNvCxnSpPr>
          <p:nvPr/>
        </p:nvCxnSpPr>
        <p:spPr>
          <a:xfrm>
            <a:off x="3124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F0854B-DE57-D8D2-BC7E-7626444F7956}"/>
              </a:ext>
            </a:extLst>
          </p:cNvPr>
          <p:cNvCxnSpPr>
            <a:cxnSpLocks/>
          </p:cNvCxnSpPr>
          <p:nvPr/>
        </p:nvCxnSpPr>
        <p:spPr>
          <a:xfrm>
            <a:off x="4648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6812B-3128-5DA8-B3DA-55967E564F5E}"/>
              </a:ext>
            </a:extLst>
          </p:cNvPr>
          <p:cNvCxnSpPr>
            <a:cxnSpLocks/>
          </p:cNvCxnSpPr>
          <p:nvPr/>
        </p:nvCxnSpPr>
        <p:spPr>
          <a:xfrm flipH="1">
            <a:off x="3048000" y="551631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F59A9E3-60BD-70BA-84BE-671BB8EDB370}"/>
              </a:ext>
            </a:extLst>
          </p:cNvPr>
          <p:cNvSpPr/>
          <p:nvPr/>
        </p:nvSpPr>
        <p:spPr>
          <a:xfrm>
            <a:off x="3238500" y="48768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A6EDB3-E2DB-5FBE-1951-B849D15F73E8}"/>
              </a:ext>
            </a:extLst>
          </p:cNvPr>
          <p:cNvSpPr/>
          <p:nvPr/>
        </p:nvSpPr>
        <p:spPr>
          <a:xfrm>
            <a:off x="3238500" y="421307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F406C6-8289-D553-F0D6-A47D8D6D6DF2}"/>
              </a:ext>
            </a:extLst>
          </p:cNvPr>
          <p:cNvSpPr/>
          <p:nvPr/>
        </p:nvSpPr>
        <p:spPr>
          <a:xfrm>
            <a:off x="3238500" y="352454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05FEA7E7-4725-84DA-8367-E24F1BC67BC3}"/>
              </a:ext>
            </a:extLst>
          </p:cNvPr>
          <p:cNvSpPr/>
          <p:nvPr/>
        </p:nvSpPr>
        <p:spPr>
          <a:xfrm>
            <a:off x="2171711" y="285103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5BF2DC-C059-09DA-EFA5-FF30072C3888}"/>
              </a:ext>
            </a:extLst>
          </p:cNvPr>
          <p:cNvSpPr txBox="1"/>
          <p:nvPr/>
        </p:nvSpPr>
        <p:spPr>
          <a:xfrm>
            <a:off x="462170" y="421307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98F827-BE24-7833-9F6B-B7257DDAC3B6}"/>
              </a:ext>
            </a:extLst>
          </p:cNvPr>
          <p:cNvCxnSpPr>
            <a:cxnSpLocks/>
          </p:cNvCxnSpPr>
          <p:nvPr/>
        </p:nvCxnSpPr>
        <p:spPr>
          <a:xfrm flipH="1">
            <a:off x="4762501" y="285103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8A01BD-C0C8-295A-1604-855851F60A05}"/>
              </a:ext>
            </a:extLst>
          </p:cNvPr>
          <p:cNvSpPr txBox="1"/>
          <p:nvPr/>
        </p:nvSpPr>
        <p:spPr>
          <a:xfrm>
            <a:off x="5448301" y="254282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26374-1D05-C3F1-CB9C-6726A1183640}"/>
              </a:ext>
            </a:extLst>
          </p:cNvPr>
          <p:cNvSpPr/>
          <p:nvPr/>
        </p:nvSpPr>
        <p:spPr>
          <a:xfrm>
            <a:off x="3238500" y="28510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893559-ABE9-C566-A6B0-A14A3AF5B53B}"/>
              </a:ext>
            </a:extLst>
          </p:cNvPr>
          <p:cNvSpPr txBox="1"/>
          <p:nvPr/>
        </p:nvSpPr>
        <p:spPr>
          <a:xfrm>
            <a:off x="7582669" y="3414026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Adding something to a stack is known as the </a:t>
            </a:r>
            <a:r>
              <a:rPr lang="en-US" sz="2400" b="1" dirty="0"/>
              <a:t>push</a:t>
            </a:r>
            <a:r>
              <a:rPr lang="en-US" sz="2400" dirty="0"/>
              <a:t> operation</a:t>
            </a:r>
          </a:p>
        </p:txBody>
      </p:sp>
    </p:spTree>
    <p:extLst>
      <p:ext uri="{BB962C8B-B14F-4D97-AF65-F5344CB8AC3E}">
        <p14:creationId xmlns:p14="http://schemas.microsoft.com/office/powerpoint/2010/main" val="784378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366CE-3A7D-FCA8-8340-31F0589479C1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however the way we interact with a stack is a little bit different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FBAF4A-8AA5-6ED3-C085-0808CDAE2FF6}"/>
              </a:ext>
            </a:extLst>
          </p:cNvPr>
          <p:cNvCxnSpPr>
            <a:cxnSpLocks/>
          </p:cNvCxnSpPr>
          <p:nvPr/>
        </p:nvCxnSpPr>
        <p:spPr>
          <a:xfrm>
            <a:off x="3124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F0854B-DE57-D8D2-BC7E-7626444F7956}"/>
              </a:ext>
            </a:extLst>
          </p:cNvPr>
          <p:cNvCxnSpPr>
            <a:cxnSpLocks/>
          </p:cNvCxnSpPr>
          <p:nvPr/>
        </p:nvCxnSpPr>
        <p:spPr>
          <a:xfrm>
            <a:off x="4648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6812B-3128-5DA8-B3DA-55967E564F5E}"/>
              </a:ext>
            </a:extLst>
          </p:cNvPr>
          <p:cNvCxnSpPr>
            <a:cxnSpLocks/>
          </p:cNvCxnSpPr>
          <p:nvPr/>
        </p:nvCxnSpPr>
        <p:spPr>
          <a:xfrm flipH="1">
            <a:off x="3048000" y="551631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F59A9E3-60BD-70BA-84BE-671BB8EDB370}"/>
              </a:ext>
            </a:extLst>
          </p:cNvPr>
          <p:cNvSpPr/>
          <p:nvPr/>
        </p:nvSpPr>
        <p:spPr>
          <a:xfrm>
            <a:off x="3238500" y="48768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A6EDB3-E2DB-5FBE-1951-B849D15F73E8}"/>
              </a:ext>
            </a:extLst>
          </p:cNvPr>
          <p:cNvSpPr/>
          <p:nvPr/>
        </p:nvSpPr>
        <p:spPr>
          <a:xfrm>
            <a:off x="3238500" y="421307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F406C6-8289-D553-F0D6-A47D8D6D6DF2}"/>
              </a:ext>
            </a:extLst>
          </p:cNvPr>
          <p:cNvSpPr/>
          <p:nvPr/>
        </p:nvSpPr>
        <p:spPr>
          <a:xfrm>
            <a:off x="3238500" y="352454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05FEA7E7-4725-84DA-8367-E24F1BC67BC3}"/>
              </a:ext>
            </a:extLst>
          </p:cNvPr>
          <p:cNvSpPr/>
          <p:nvPr/>
        </p:nvSpPr>
        <p:spPr>
          <a:xfrm>
            <a:off x="2171711" y="285103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5BF2DC-C059-09DA-EFA5-FF30072C3888}"/>
              </a:ext>
            </a:extLst>
          </p:cNvPr>
          <p:cNvSpPr txBox="1"/>
          <p:nvPr/>
        </p:nvSpPr>
        <p:spPr>
          <a:xfrm>
            <a:off x="462170" y="421307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98F827-BE24-7833-9F6B-B7257DDAC3B6}"/>
              </a:ext>
            </a:extLst>
          </p:cNvPr>
          <p:cNvCxnSpPr>
            <a:cxnSpLocks/>
          </p:cNvCxnSpPr>
          <p:nvPr/>
        </p:nvCxnSpPr>
        <p:spPr>
          <a:xfrm flipH="1">
            <a:off x="4762501" y="285103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8A01BD-C0C8-295A-1604-855851F60A05}"/>
              </a:ext>
            </a:extLst>
          </p:cNvPr>
          <p:cNvSpPr txBox="1"/>
          <p:nvPr/>
        </p:nvSpPr>
        <p:spPr>
          <a:xfrm>
            <a:off x="5448301" y="254282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26374-1D05-C3F1-CB9C-6726A1183640}"/>
              </a:ext>
            </a:extLst>
          </p:cNvPr>
          <p:cNvSpPr/>
          <p:nvPr/>
        </p:nvSpPr>
        <p:spPr>
          <a:xfrm>
            <a:off x="3238500" y="28510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6643F-BBEA-2D6C-01E9-37496954A5BC}"/>
              </a:ext>
            </a:extLst>
          </p:cNvPr>
          <p:cNvSpPr txBox="1"/>
          <p:nvPr/>
        </p:nvSpPr>
        <p:spPr>
          <a:xfrm>
            <a:off x="7239000" y="2206823"/>
            <a:ext cx="434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want to remove something, we must always remove the element on the 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34621844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366CE-3A7D-FCA8-8340-31F0589479C1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however the way we interact with a stack is a little bit different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FBAF4A-8AA5-6ED3-C085-0808CDAE2FF6}"/>
              </a:ext>
            </a:extLst>
          </p:cNvPr>
          <p:cNvCxnSpPr>
            <a:cxnSpLocks/>
          </p:cNvCxnSpPr>
          <p:nvPr/>
        </p:nvCxnSpPr>
        <p:spPr>
          <a:xfrm>
            <a:off x="3124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F0854B-DE57-D8D2-BC7E-7626444F7956}"/>
              </a:ext>
            </a:extLst>
          </p:cNvPr>
          <p:cNvCxnSpPr>
            <a:cxnSpLocks/>
          </p:cNvCxnSpPr>
          <p:nvPr/>
        </p:nvCxnSpPr>
        <p:spPr>
          <a:xfrm>
            <a:off x="4648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6812B-3128-5DA8-B3DA-55967E564F5E}"/>
              </a:ext>
            </a:extLst>
          </p:cNvPr>
          <p:cNvCxnSpPr>
            <a:cxnSpLocks/>
          </p:cNvCxnSpPr>
          <p:nvPr/>
        </p:nvCxnSpPr>
        <p:spPr>
          <a:xfrm flipH="1">
            <a:off x="3048000" y="551631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F59A9E3-60BD-70BA-84BE-671BB8EDB370}"/>
              </a:ext>
            </a:extLst>
          </p:cNvPr>
          <p:cNvSpPr/>
          <p:nvPr/>
        </p:nvSpPr>
        <p:spPr>
          <a:xfrm>
            <a:off x="3238500" y="48768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A6EDB3-E2DB-5FBE-1951-B849D15F73E8}"/>
              </a:ext>
            </a:extLst>
          </p:cNvPr>
          <p:cNvSpPr/>
          <p:nvPr/>
        </p:nvSpPr>
        <p:spPr>
          <a:xfrm>
            <a:off x="3238500" y="421307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F406C6-8289-D553-F0D6-A47D8D6D6DF2}"/>
              </a:ext>
            </a:extLst>
          </p:cNvPr>
          <p:cNvSpPr/>
          <p:nvPr/>
        </p:nvSpPr>
        <p:spPr>
          <a:xfrm>
            <a:off x="3238500" y="352454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05FEA7E7-4725-84DA-8367-E24F1BC67BC3}"/>
              </a:ext>
            </a:extLst>
          </p:cNvPr>
          <p:cNvSpPr/>
          <p:nvPr/>
        </p:nvSpPr>
        <p:spPr>
          <a:xfrm>
            <a:off x="2171711" y="285103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5BF2DC-C059-09DA-EFA5-FF30072C3888}"/>
              </a:ext>
            </a:extLst>
          </p:cNvPr>
          <p:cNvSpPr txBox="1"/>
          <p:nvPr/>
        </p:nvSpPr>
        <p:spPr>
          <a:xfrm>
            <a:off x="462170" y="421307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98F827-BE24-7833-9F6B-B7257DDAC3B6}"/>
              </a:ext>
            </a:extLst>
          </p:cNvPr>
          <p:cNvCxnSpPr>
            <a:cxnSpLocks/>
          </p:cNvCxnSpPr>
          <p:nvPr/>
        </p:nvCxnSpPr>
        <p:spPr>
          <a:xfrm flipH="1">
            <a:off x="4732967" y="35814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8A01BD-C0C8-295A-1604-855851F60A05}"/>
              </a:ext>
            </a:extLst>
          </p:cNvPr>
          <p:cNvSpPr txBox="1"/>
          <p:nvPr/>
        </p:nvSpPr>
        <p:spPr>
          <a:xfrm>
            <a:off x="5418767" y="3273189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26374-1D05-C3F1-CB9C-6726A1183640}"/>
              </a:ext>
            </a:extLst>
          </p:cNvPr>
          <p:cNvSpPr/>
          <p:nvPr/>
        </p:nvSpPr>
        <p:spPr>
          <a:xfrm>
            <a:off x="3247066" y="2062624"/>
            <a:ext cx="1295400" cy="533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24543-F7A1-8914-F669-94FFD22AF892}"/>
              </a:ext>
            </a:extLst>
          </p:cNvPr>
          <p:cNvSpPr txBox="1"/>
          <p:nvPr/>
        </p:nvSpPr>
        <p:spPr>
          <a:xfrm>
            <a:off x="7778693" y="2265827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Removing an element is known as the </a:t>
            </a:r>
            <a:r>
              <a:rPr lang="en-US" sz="2400" b="1" dirty="0"/>
              <a:t>pop</a:t>
            </a:r>
            <a:r>
              <a:rPr lang="en-US" sz="2400" dirty="0"/>
              <a:t> operation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05C033-F290-6A11-E29C-6CDD40A70B8E}"/>
                  </a:ext>
                </a:extLst>
              </p14:cNvPr>
              <p14:cNvContentPartPr/>
              <p14:nvPr/>
            </p14:nvContentPartPr>
            <p14:xfrm>
              <a:off x="3984582" y="1932110"/>
              <a:ext cx="27720" cy="47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05C033-F290-6A11-E29C-6CDD40A70B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6582" y="1914470"/>
                <a:ext cx="633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943F20F-9BD4-BE5F-D206-D02BDD6F5F2C}"/>
                  </a:ext>
                </a:extLst>
              </p14:cNvPr>
              <p14:cNvContentPartPr/>
              <p14:nvPr/>
            </p14:nvContentPartPr>
            <p14:xfrm>
              <a:off x="4101942" y="1765430"/>
              <a:ext cx="108720" cy="79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943F20F-9BD4-BE5F-D206-D02BDD6F5F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84302" y="1747790"/>
                <a:ext cx="144360" cy="11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19DA125-C58D-2B54-58AF-F4A58FBDE303}"/>
              </a:ext>
            </a:extLst>
          </p:cNvPr>
          <p:cNvGrpSpPr/>
          <p:nvPr/>
        </p:nvGrpSpPr>
        <p:grpSpPr>
          <a:xfrm>
            <a:off x="4336302" y="1457630"/>
            <a:ext cx="453600" cy="211680"/>
            <a:chOff x="4336302" y="1457630"/>
            <a:chExt cx="45360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30A35B-426A-C282-D39F-8A5CA0FA9433}"/>
                    </a:ext>
                  </a:extLst>
                </p14:cNvPr>
                <p14:cNvContentPartPr/>
                <p14:nvPr/>
              </p14:nvContentPartPr>
              <p14:xfrm>
                <a:off x="4336302" y="1646630"/>
                <a:ext cx="66240" cy="22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C30A35B-426A-C282-D39F-8A5CA0FA943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18662" y="1628630"/>
                  <a:ext cx="1018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B6BA53-6392-764C-EB2D-2546277BB8FC}"/>
                    </a:ext>
                  </a:extLst>
                </p14:cNvPr>
                <p14:cNvContentPartPr/>
                <p14:nvPr/>
              </p14:nvContentPartPr>
              <p14:xfrm>
                <a:off x="4504422" y="1565270"/>
                <a:ext cx="106560" cy="37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B6BA53-6392-764C-EB2D-2546277BB8F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86422" y="1547270"/>
                  <a:ext cx="1422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0DD2964-3389-AF13-F5A6-6C4613A9692C}"/>
                    </a:ext>
                  </a:extLst>
                </p14:cNvPr>
                <p14:cNvContentPartPr/>
                <p14:nvPr/>
              </p14:nvContentPartPr>
              <p14:xfrm>
                <a:off x="4485342" y="1457630"/>
                <a:ext cx="304560" cy="205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0DD2964-3389-AF13-F5A6-6C4613A9692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67342" y="1439990"/>
                  <a:ext cx="340200" cy="240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44F6E2C-2F8A-DE53-7824-E50A2B3012E8}"/>
              </a:ext>
            </a:extLst>
          </p:cNvPr>
          <p:cNvSpPr txBox="1"/>
          <p:nvPr/>
        </p:nvSpPr>
        <p:spPr>
          <a:xfrm>
            <a:off x="5951487" y="5057949"/>
            <a:ext cx="561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en-US" dirty="0">
                <a:sym typeface="Wingdings" panose="05000000000000000000" pitchFamily="2" charset="2"/>
              </a:rPr>
              <a:t> Top node (spencer) is 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21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366CE-3A7D-FCA8-8340-31F0589479C1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pic>
        <p:nvPicPr>
          <p:cNvPr id="4098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5A0F42EC-0EE5-5E37-956B-163837731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77533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E6276E-F20B-C052-F03F-EDC80E68677B}"/>
              </a:ext>
            </a:extLst>
          </p:cNvPr>
          <p:cNvSpPr txBox="1"/>
          <p:nvPr/>
        </p:nvSpPr>
        <p:spPr>
          <a:xfrm>
            <a:off x="381000" y="1291747"/>
            <a:ext cx="5077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 element to the top of the stack (push)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the top element (pop)</a:t>
            </a:r>
          </a:p>
        </p:txBody>
      </p:sp>
      <p:pic>
        <p:nvPicPr>
          <p:cNvPr id="4100" name="Picture 4" descr="Marine Plate Dispenser. Mobile, heated Loipart">
            <a:extLst>
              <a:ext uri="{FF2B5EF4-FFF2-40B4-BE49-F238E27FC236}">
                <a16:creationId xmlns:a16="http://schemas.microsoft.com/office/drawing/2014/main" id="{ACD70E56-DCC5-C776-4CA2-4FBBB9807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615" y="794333"/>
            <a:ext cx="2280323" cy="299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75517C-FCE7-EB11-B170-40E548F9C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0" y="3733800"/>
            <a:ext cx="1929906" cy="234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225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57AC24-1827-3179-1956-F21DDF3BB683}"/>
              </a:ext>
            </a:extLst>
          </p:cNvPr>
          <p:cNvCxnSpPr>
            <a:cxnSpLocks/>
          </p:cNvCxnSpPr>
          <p:nvPr/>
        </p:nvCxnSpPr>
        <p:spPr>
          <a:xfrm>
            <a:off x="2743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123966-7977-7BC3-E169-A350502C3686}"/>
              </a:ext>
            </a:extLst>
          </p:cNvPr>
          <p:cNvCxnSpPr>
            <a:cxnSpLocks/>
          </p:cNvCxnSpPr>
          <p:nvPr/>
        </p:nvCxnSpPr>
        <p:spPr>
          <a:xfrm>
            <a:off x="4267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5EC9B-8B20-568D-0640-295646A5D835}"/>
              </a:ext>
            </a:extLst>
          </p:cNvPr>
          <p:cNvCxnSpPr>
            <a:cxnSpLocks/>
          </p:cNvCxnSpPr>
          <p:nvPr/>
        </p:nvCxnSpPr>
        <p:spPr>
          <a:xfrm flipH="1">
            <a:off x="2667000" y="441960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2F106-6DE8-28B4-2D86-F4C1F346E768}"/>
              </a:ext>
            </a:extLst>
          </p:cNvPr>
          <p:cNvSpPr/>
          <p:nvPr/>
        </p:nvSpPr>
        <p:spPr>
          <a:xfrm>
            <a:off x="2857500" y="378009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5A16-2477-E685-87A1-42544ADC0387}"/>
              </a:ext>
            </a:extLst>
          </p:cNvPr>
          <p:cNvSpPr/>
          <p:nvPr/>
        </p:nvSpPr>
        <p:spPr>
          <a:xfrm>
            <a:off x="2857500" y="31163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F42F5-B9C1-BDAB-AD8E-8FB20CFC2F71}"/>
              </a:ext>
            </a:extLst>
          </p:cNvPr>
          <p:cNvSpPr/>
          <p:nvPr/>
        </p:nvSpPr>
        <p:spPr>
          <a:xfrm>
            <a:off x="2857500" y="24278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2318434-BC2B-CC6E-E61F-C33C40A39A54}"/>
              </a:ext>
            </a:extLst>
          </p:cNvPr>
          <p:cNvSpPr/>
          <p:nvPr/>
        </p:nvSpPr>
        <p:spPr>
          <a:xfrm>
            <a:off x="1790711" y="175432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8878-18B5-D865-AEAD-EC064C37D3FB}"/>
              </a:ext>
            </a:extLst>
          </p:cNvPr>
          <p:cNvSpPr txBox="1"/>
          <p:nvPr/>
        </p:nvSpPr>
        <p:spPr>
          <a:xfrm>
            <a:off x="81170" y="311636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EFA6D-8A14-9DD0-497C-BD1A172EEA5F}"/>
              </a:ext>
            </a:extLst>
          </p:cNvPr>
          <p:cNvCxnSpPr>
            <a:cxnSpLocks/>
          </p:cNvCxnSpPr>
          <p:nvPr/>
        </p:nvCxnSpPr>
        <p:spPr>
          <a:xfrm flipH="1">
            <a:off x="4381501" y="175432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E8D674-1CFF-AA9D-59CE-24413366D119}"/>
              </a:ext>
            </a:extLst>
          </p:cNvPr>
          <p:cNvSpPr txBox="1"/>
          <p:nvPr/>
        </p:nvSpPr>
        <p:spPr>
          <a:xfrm>
            <a:off x="5067301" y="144611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51854-9E55-C6A6-23B8-3C4815825AE6}"/>
              </a:ext>
            </a:extLst>
          </p:cNvPr>
          <p:cNvSpPr/>
          <p:nvPr/>
        </p:nvSpPr>
        <p:spPr>
          <a:xfrm>
            <a:off x="2857500" y="175432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273CC-D747-67E9-8D03-BC3F03F8F386}"/>
              </a:ext>
            </a:extLst>
          </p:cNvPr>
          <p:cNvSpPr txBox="1"/>
          <p:nvPr/>
        </p:nvSpPr>
        <p:spPr>
          <a:xfrm>
            <a:off x="7429500" y="1539480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stack data structure needs to keep track of a few things</a:t>
            </a:r>
          </a:p>
          <a:p>
            <a:r>
              <a:rPr lang="en-US" sz="2400" dirty="0"/>
              <a:t>1. Something to hold our stack elements </a:t>
            </a:r>
          </a:p>
        </p:txBody>
      </p:sp>
    </p:spTree>
    <p:extLst>
      <p:ext uri="{BB962C8B-B14F-4D97-AF65-F5344CB8AC3E}">
        <p14:creationId xmlns:p14="http://schemas.microsoft.com/office/powerpoint/2010/main" val="135370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Big-O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B95F7-27DC-7495-7453-CE6758184B25}"/>
              </a:ext>
            </a:extLst>
          </p:cNvPr>
          <p:cNvSpPr txBox="1"/>
          <p:nvPr/>
        </p:nvSpPr>
        <p:spPr>
          <a:xfrm>
            <a:off x="445236" y="914400"/>
            <a:ext cx="990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Big-O notation is a way to describe the running-time/time complexity of an algorithm regarding the number of operations that are executed in the algorithm (in relation to some input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8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63FA1-E0DC-8356-AC77-1F190E8DD78A}"/>
              </a:ext>
            </a:extLst>
          </p:cNvPr>
          <p:cNvSpPr txBox="1"/>
          <p:nvPr/>
        </p:nvSpPr>
        <p:spPr>
          <a:xfrm>
            <a:off x="401172" y="2645152"/>
            <a:ext cx="11389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Focus on worst-case scenario, and how the algorithm scales as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gets really big</a:t>
            </a:r>
          </a:p>
        </p:txBody>
      </p:sp>
    </p:spTree>
    <p:extLst>
      <p:ext uri="{BB962C8B-B14F-4D97-AF65-F5344CB8AC3E}">
        <p14:creationId xmlns:p14="http://schemas.microsoft.com/office/powerpoint/2010/main" val="2570641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57AC24-1827-3179-1956-F21DDF3BB683}"/>
              </a:ext>
            </a:extLst>
          </p:cNvPr>
          <p:cNvCxnSpPr>
            <a:cxnSpLocks/>
          </p:cNvCxnSpPr>
          <p:nvPr/>
        </p:nvCxnSpPr>
        <p:spPr>
          <a:xfrm>
            <a:off x="2743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123966-7977-7BC3-E169-A350502C3686}"/>
              </a:ext>
            </a:extLst>
          </p:cNvPr>
          <p:cNvCxnSpPr>
            <a:cxnSpLocks/>
          </p:cNvCxnSpPr>
          <p:nvPr/>
        </p:nvCxnSpPr>
        <p:spPr>
          <a:xfrm>
            <a:off x="4267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5EC9B-8B20-568D-0640-295646A5D835}"/>
              </a:ext>
            </a:extLst>
          </p:cNvPr>
          <p:cNvCxnSpPr>
            <a:cxnSpLocks/>
          </p:cNvCxnSpPr>
          <p:nvPr/>
        </p:nvCxnSpPr>
        <p:spPr>
          <a:xfrm flipH="1">
            <a:off x="2667000" y="441960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2F106-6DE8-28B4-2D86-F4C1F346E768}"/>
              </a:ext>
            </a:extLst>
          </p:cNvPr>
          <p:cNvSpPr/>
          <p:nvPr/>
        </p:nvSpPr>
        <p:spPr>
          <a:xfrm>
            <a:off x="2857500" y="378009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5A16-2477-E685-87A1-42544ADC0387}"/>
              </a:ext>
            </a:extLst>
          </p:cNvPr>
          <p:cNvSpPr/>
          <p:nvPr/>
        </p:nvSpPr>
        <p:spPr>
          <a:xfrm>
            <a:off x="2857500" y="31163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F42F5-B9C1-BDAB-AD8E-8FB20CFC2F71}"/>
              </a:ext>
            </a:extLst>
          </p:cNvPr>
          <p:cNvSpPr/>
          <p:nvPr/>
        </p:nvSpPr>
        <p:spPr>
          <a:xfrm>
            <a:off x="2857500" y="24278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2318434-BC2B-CC6E-E61F-C33C40A39A54}"/>
              </a:ext>
            </a:extLst>
          </p:cNvPr>
          <p:cNvSpPr/>
          <p:nvPr/>
        </p:nvSpPr>
        <p:spPr>
          <a:xfrm>
            <a:off x="1790711" y="175432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8878-18B5-D865-AEAD-EC064C37D3FB}"/>
              </a:ext>
            </a:extLst>
          </p:cNvPr>
          <p:cNvSpPr txBox="1"/>
          <p:nvPr/>
        </p:nvSpPr>
        <p:spPr>
          <a:xfrm>
            <a:off x="81170" y="311636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EFA6D-8A14-9DD0-497C-BD1A172EEA5F}"/>
              </a:ext>
            </a:extLst>
          </p:cNvPr>
          <p:cNvCxnSpPr>
            <a:cxnSpLocks/>
          </p:cNvCxnSpPr>
          <p:nvPr/>
        </p:nvCxnSpPr>
        <p:spPr>
          <a:xfrm flipH="1">
            <a:off x="4381501" y="175432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E8D674-1CFF-AA9D-59CE-24413366D119}"/>
              </a:ext>
            </a:extLst>
          </p:cNvPr>
          <p:cNvSpPr txBox="1"/>
          <p:nvPr/>
        </p:nvSpPr>
        <p:spPr>
          <a:xfrm>
            <a:off x="5067301" y="144611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51854-9E55-C6A6-23B8-3C4815825AE6}"/>
              </a:ext>
            </a:extLst>
          </p:cNvPr>
          <p:cNvSpPr/>
          <p:nvPr/>
        </p:nvSpPr>
        <p:spPr>
          <a:xfrm>
            <a:off x="2857500" y="175432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273CC-D747-67E9-8D03-BC3F03F8F386}"/>
              </a:ext>
            </a:extLst>
          </p:cNvPr>
          <p:cNvSpPr txBox="1"/>
          <p:nvPr/>
        </p:nvSpPr>
        <p:spPr>
          <a:xfrm>
            <a:off x="7429500" y="1539480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stack data structure needs to keep track of a few things</a:t>
            </a:r>
          </a:p>
          <a:p>
            <a:r>
              <a:rPr lang="en-US" sz="2400" dirty="0"/>
              <a:t>1. Something to hold our stack elements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86539-4F48-9407-12AC-7AD320C80D46}"/>
              </a:ext>
            </a:extLst>
          </p:cNvPr>
          <p:cNvSpPr txBox="1"/>
          <p:nvPr/>
        </p:nvSpPr>
        <p:spPr>
          <a:xfrm>
            <a:off x="4876800" y="353423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 few options: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9126B9-78D8-C349-476A-30D5E98AA861}"/>
              </a:ext>
            </a:extLst>
          </p:cNvPr>
          <p:cNvCxnSpPr>
            <a:cxnSpLocks/>
          </p:cNvCxnSpPr>
          <p:nvPr/>
        </p:nvCxnSpPr>
        <p:spPr>
          <a:xfrm>
            <a:off x="49571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3D2D87-75BA-682E-44E5-D0F0ABC93CBE}"/>
              </a:ext>
            </a:extLst>
          </p:cNvPr>
          <p:cNvCxnSpPr>
            <a:cxnSpLocks/>
          </p:cNvCxnSpPr>
          <p:nvPr/>
        </p:nvCxnSpPr>
        <p:spPr>
          <a:xfrm>
            <a:off x="64049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CB9284-F2FF-5243-7680-A325218C3382}"/>
              </a:ext>
            </a:extLst>
          </p:cNvPr>
          <p:cNvCxnSpPr>
            <a:cxnSpLocks/>
          </p:cNvCxnSpPr>
          <p:nvPr/>
        </p:nvCxnSpPr>
        <p:spPr>
          <a:xfrm flipH="1">
            <a:off x="4957143" y="6248400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D2669BDF-5E03-8A56-152A-FB2CB0538DAF}"/>
              </a:ext>
            </a:extLst>
          </p:cNvPr>
          <p:cNvGraphicFramePr>
            <a:graphicFrameLocks noGrp="1"/>
          </p:cNvGraphicFramePr>
          <p:nvPr/>
        </p:nvGraphicFramePr>
        <p:xfrm>
          <a:off x="5128593" y="4644107"/>
          <a:ext cx="11049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497531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Spencer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259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Cosmo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7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40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07557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565F53E-06D7-03AD-83DA-A0AB5FDE5548}"/>
              </a:ext>
            </a:extLst>
          </p:cNvPr>
          <p:cNvSpPr txBox="1"/>
          <p:nvPr/>
        </p:nvSpPr>
        <p:spPr>
          <a:xfrm>
            <a:off x="6590859" y="4368049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Array</a:t>
            </a:r>
          </a:p>
        </p:txBody>
      </p:sp>
    </p:spTree>
    <p:extLst>
      <p:ext uri="{BB962C8B-B14F-4D97-AF65-F5344CB8AC3E}">
        <p14:creationId xmlns:p14="http://schemas.microsoft.com/office/powerpoint/2010/main" val="1275972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57AC24-1827-3179-1956-F21DDF3BB683}"/>
              </a:ext>
            </a:extLst>
          </p:cNvPr>
          <p:cNvCxnSpPr>
            <a:cxnSpLocks/>
          </p:cNvCxnSpPr>
          <p:nvPr/>
        </p:nvCxnSpPr>
        <p:spPr>
          <a:xfrm>
            <a:off x="2743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123966-7977-7BC3-E169-A350502C3686}"/>
              </a:ext>
            </a:extLst>
          </p:cNvPr>
          <p:cNvCxnSpPr>
            <a:cxnSpLocks/>
          </p:cNvCxnSpPr>
          <p:nvPr/>
        </p:nvCxnSpPr>
        <p:spPr>
          <a:xfrm>
            <a:off x="4267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5EC9B-8B20-568D-0640-295646A5D835}"/>
              </a:ext>
            </a:extLst>
          </p:cNvPr>
          <p:cNvCxnSpPr>
            <a:cxnSpLocks/>
          </p:cNvCxnSpPr>
          <p:nvPr/>
        </p:nvCxnSpPr>
        <p:spPr>
          <a:xfrm flipH="1">
            <a:off x="2667000" y="441960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2F106-6DE8-28B4-2D86-F4C1F346E768}"/>
              </a:ext>
            </a:extLst>
          </p:cNvPr>
          <p:cNvSpPr/>
          <p:nvPr/>
        </p:nvSpPr>
        <p:spPr>
          <a:xfrm>
            <a:off x="2857500" y="378009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5A16-2477-E685-87A1-42544ADC0387}"/>
              </a:ext>
            </a:extLst>
          </p:cNvPr>
          <p:cNvSpPr/>
          <p:nvPr/>
        </p:nvSpPr>
        <p:spPr>
          <a:xfrm>
            <a:off x="2857500" y="31163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F42F5-B9C1-BDAB-AD8E-8FB20CFC2F71}"/>
              </a:ext>
            </a:extLst>
          </p:cNvPr>
          <p:cNvSpPr/>
          <p:nvPr/>
        </p:nvSpPr>
        <p:spPr>
          <a:xfrm>
            <a:off x="2857500" y="24278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2318434-BC2B-CC6E-E61F-C33C40A39A54}"/>
              </a:ext>
            </a:extLst>
          </p:cNvPr>
          <p:cNvSpPr/>
          <p:nvPr/>
        </p:nvSpPr>
        <p:spPr>
          <a:xfrm>
            <a:off x="1790711" y="175432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8878-18B5-D865-AEAD-EC064C37D3FB}"/>
              </a:ext>
            </a:extLst>
          </p:cNvPr>
          <p:cNvSpPr txBox="1"/>
          <p:nvPr/>
        </p:nvSpPr>
        <p:spPr>
          <a:xfrm>
            <a:off x="81170" y="311636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EFA6D-8A14-9DD0-497C-BD1A172EEA5F}"/>
              </a:ext>
            </a:extLst>
          </p:cNvPr>
          <p:cNvCxnSpPr>
            <a:cxnSpLocks/>
          </p:cNvCxnSpPr>
          <p:nvPr/>
        </p:nvCxnSpPr>
        <p:spPr>
          <a:xfrm flipH="1">
            <a:off x="4381501" y="175432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E8D674-1CFF-AA9D-59CE-24413366D119}"/>
              </a:ext>
            </a:extLst>
          </p:cNvPr>
          <p:cNvSpPr txBox="1"/>
          <p:nvPr/>
        </p:nvSpPr>
        <p:spPr>
          <a:xfrm>
            <a:off x="5067301" y="144611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51854-9E55-C6A6-23B8-3C4815825AE6}"/>
              </a:ext>
            </a:extLst>
          </p:cNvPr>
          <p:cNvSpPr/>
          <p:nvPr/>
        </p:nvSpPr>
        <p:spPr>
          <a:xfrm>
            <a:off x="2857500" y="175432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273CC-D747-67E9-8D03-BC3F03F8F386}"/>
              </a:ext>
            </a:extLst>
          </p:cNvPr>
          <p:cNvSpPr txBox="1"/>
          <p:nvPr/>
        </p:nvSpPr>
        <p:spPr>
          <a:xfrm>
            <a:off x="7429500" y="1539480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stack data structure needs to keep track of a few things</a:t>
            </a:r>
          </a:p>
          <a:p>
            <a:r>
              <a:rPr lang="en-US" sz="2400" dirty="0"/>
              <a:t>1. Something to hold our stack elements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86539-4F48-9407-12AC-7AD320C80D46}"/>
              </a:ext>
            </a:extLst>
          </p:cNvPr>
          <p:cNvSpPr txBox="1"/>
          <p:nvPr/>
        </p:nvSpPr>
        <p:spPr>
          <a:xfrm>
            <a:off x="4876800" y="353423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 few options: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9126B9-78D8-C349-476A-30D5E98AA861}"/>
              </a:ext>
            </a:extLst>
          </p:cNvPr>
          <p:cNvCxnSpPr>
            <a:cxnSpLocks/>
          </p:cNvCxnSpPr>
          <p:nvPr/>
        </p:nvCxnSpPr>
        <p:spPr>
          <a:xfrm>
            <a:off x="49571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3D2D87-75BA-682E-44E5-D0F0ABC93CBE}"/>
              </a:ext>
            </a:extLst>
          </p:cNvPr>
          <p:cNvCxnSpPr>
            <a:cxnSpLocks/>
          </p:cNvCxnSpPr>
          <p:nvPr/>
        </p:nvCxnSpPr>
        <p:spPr>
          <a:xfrm>
            <a:off x="64049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CB9284-F2FF-5243-7680-A325218C3382}"/>
              </a:ext>
            </a:extLst>
          </p:cNvPr>
          <p:cNvCxnSpPr>
            <a:cxnSpLocks/>
          </p:cNvCxnSpPr>
          <p:nvPr/>
        </p:nvCxnSpPr>
        <p:spPr>
          <a:xfrm flipH="1">
            <a:off x="4957143" y="6248400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D2669BDF-5E03-8A56-152A-FB2CB0538DAF}"/>
              </a:ext>
            </a:extLst>
          </p:cNvPr>
          <p:cNvGraphicFramePr>
            <a:graphicFrameLocks noGrp="1"/>
          </p:cNvGraphicFramePr>
          <p:nvPr/>
        </p:nvGraphicFramePr>
        <p:xfrm>
          <a:off x="5128593" y="4644107"/>
          <a:ext cx="11049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497531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Spencer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259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Cosmo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7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40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07557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565F53E-06D7-03AD-83DA-A0AB5FDE5548}"/>
              </a:ext>
            </a:extLst>
          </p:cNvPr>
          <p:cNvSpPr txBox="1"/>
          <p:nvPr/>
        </p:nvSpPr>
        <p:spPr>
          <a:xfrm>
            <a:off x="6590859" y="4368049"/>
            <a:ext cx="1861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Array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ArrayList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6978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57AC24-1827-3179-1956-F21DDF3BB683}"/>
              </a:ext>
            </a:extLst>
          </p:cNvPr>
          <p:cNvCxnSpPr>
            <a:cxnSpLocks/>
          </p:cNvCxnSpPr>
          <p:nvPr/>
        </p:nvCxnSpPr>
        <p:spPr>
          <a:xfrm>
            <a:off x="2743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123966-7977-7BC3-E169-A350502C3686}"/>
              </a:ext>
            </a:extLst>
          </p:cNvPr>
          <p:cNvCxnSpPr>
            <a:cxnSpLocks/>
          </p:cNvCxnSpPr>
          <p:nvPr/>
        </p:nvCxnSpPr>
        <p:spPr>
          <a:xfrm>
            <a:off x="4267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5EC9B-8B20-568D-0640-295646A5D835}"/>
              </a:ext>
            </a:extLst>
          </p:cNvPr>
          <p:cNvCxnSpPr>
            <a:cxnSpLocks/>
          </p:cNvCxnSpPr>
          <p:nvPr/>
        </p:nvCxnSpPr>
        <p:spPr>
          <a:xfrm flipH="1">
            <a:off x="2667000" y="441960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2F106-6DE8-28B4-2D86-F4C1F346E768}"/>
              </a:ext>
            </a:extLst>
          </p:cNvPr>
          <p:cNvSpPr/>
          <p:nvPr/>
        </p:nvSpPr>
        <p:spPr>
          <a:xfrm>
            <a:off x="2857500" y="378009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5A16-2477-E685-87A1-42544ADC0387}"/>
              </a:ext>
            </a:extLst>
          </p:cNvPr>
          <p:cNvSpPr/>
          <p:nvPr/>
        </p:nvSpPr>
        <p:spPr>
          <a:xfrm>
            <a:off x="2857500" y="31163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F42F5-B9C1-BDAB-AD8E-8FB20CFC2F71}"/>
              </a:ext>
            </a:extLst>
          </p:cNvPr>
          <p:cNvSpPr/>
          <p:nvPr/>
        </p:nvSpPr>
        <p:spPr>
          <a:xfrm>
            <a:off x="2857500" y="24278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2318434-BC2B-CC6E-E61F-C33C40A39A54}"/>
              </a:ext>
            </a:extLst>
          </p:cNvPr>
          <p:cNvSpPr/>
          <p:nvPr/>
        </p:nvSpPr>
        <p:spPr>
          <a:xfrm>
            <a:off x="1790711" y="175432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8878-18B5-D865-AEAD-EC064C37D3FB}"/>
              </a:ext>
            </a:extLst>
          </p:cNvPr>
          <p:cNvSpPr txBox="1"/>
          <p:nvPr/>
        </p:nvSpPr>
        <p:spPr>
          <a:xfrm>
            <a:off x="81170" y="311636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EFA6D-8A14-9DD0-497C-BD1A172EEA5F}"/>
              </a:ext>
            </a:extLst>
          </p:cNvPr>
          <p:cNvCxnSpPr>
            <a:cxnSpLocks/>
          </p:cNvCxnSpPr>
          <p:nvPr/>
        </p:nvCxnSpPr>
        <p:spPr>
          <a:xfrm flipH="1">
            <a:off x="4381501" y="175432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E8D674-1CFF-AA9D-59CE-24413366D119}"/>
              </a:ext>
            </a:extLst>
          </p:cNvPr>
          <p:cNvSpPr txBox="1"/>
          <p:nvPr/>
        </p:nvSpPr>
        <p:spPr>
          <a:xfrm>
            <a:off x="5067301" y="144611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51854-9E55-C6A6-23B8-3C4815825AE6}"/>
              </a:ext>
            </a:extLst>
          </p:cNvPr>
          <p:cNvSpPr/>
          <p:nvPr/>
        </p:nvSpPr>
        <p:spPr>
          <a:xfrm>
            <a:off x="2857500" y="175432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273CC-D747-67E9-8D03-BC3F03F8F386}"/>
              </a:ext>
            </a:extLst>
          </p:cNvPr>
          <p:cNvSpPr txBox="1"/>
          <p:nvPr/>
        </p:nvSpPr>
        <p:spPr>
          <a:xfrm>
            <a:off x="7429500" y="1539480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stack data structure needs to keep track of a few things</a:t>
            </a:r>
          </a:p>
          <a:p>
            <a:r>
              <a:rPr lang="en-US" sz="2400" dirty="0"/>
              <a:t>1. Something to hold our stack elements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86539-4F48-9407-12AC-7AD320C80D46}"/>
              </a:ext>
            </a:extLst>
          </p:cNvPr>
          <p:cNvSpPr txBox="1"/>
          <p:nvPr/>
        </p:nvSpPr>
        <p:spPr>
          <a:xfrm>
            <a:off x="4876800" y="353423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 few options: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9126B9-78D8-C349-476A-30D5E98AA861}"/>
              </a:ext>
            </a:extLst>
          </p:cNvPr>
          <p:cNvCxnSpPr>
            <a:cxnSpLocks/>
          </p:cNvCxnSpPr>
          <p:nvPr/>
        </p:nvCxnSpPr>
        <p:spPr>
          <a:xfrm>
            <a:off x="49571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3D2D87-75BA-682E-44E5-D0F0ABC93CBE}"/>
              </a:ext>
            </a:extLst>
          </p:cNvPr>
          <p:cNvCxnSpPr>
            <a:cxnSpLocks/>
          </p:cNvCxnSpPr>
          <p:nvPr/>
        </p:nvCxnSpPr>
        <p:spPr>
          <a:xfrm>
            <a:off x="64049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CB9284-F2FF-5243-7680-A325218C3382}"/>
              </a:ext>
            </a:extLst>
          </p:cNvPr>
          <p:cNvCxnSpPr>
            <a:cxnSpLocks/>
          </p:cNvCxnSpPr>
          <p:nvPr/>
        </p:nvCxnSpPr>
        <p:spPr>
          <a:xfrm flipH="1">
            <a:off x="4957143" y="6248400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D2669BDF-5E03-8A56-152A-FB2CB0538DAF}"/>
              </a:ext>
            </a:extLst>
          </p:cNvPr>
          <p:cNvGraphicFramePr>
            <a:graphicFrameLocks noGrp="1"/>
          </p:cNvGraphicFramePr>
          <p:nvPr/>
        </p:nvGraphicFramePr>
        <p:xfrm>
          <a:off x="5128593" y="4644107"/>
          <a:ext cx="11049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497531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Spencer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259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Cosmo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7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40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07557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565F53E-06D7-03AD-83DA-A0AB5FDE5548}"/>
              </a:ext>
            </a:extLst>
          </p:cNvPr>
          <p:cNvSpPr txBox="1"/>
          <p:nvPr/>
        </p:nvSpPr>
        <p:spPr>
          <a:xfrm>
            <a:off x="6590859" y="4368049"/>
            <a:ext cx="1861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Array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ArrayList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0D70BD-80B7-B33B-53B0-4B0A73D57213}"/>
              </a:ext>
            </a:extLst>
          </p:cNvPr>
          <p:cNvCxnSpPr>
            <a:cxnSpLocks/>
          </p:cNvCxnSpPr>
          <p:nvPr/>
        </p:nvCxnSpPr>
        <p:spPr>
          <a:xfrm>
            <a:off x="8991600" y="4024557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FBAEA7-BBF2-DC92-A432-FB7EB795384A}"/>
              </a:ext>
            </a:extLst>
          </p:cNvPr>
          <p:cNvCxnSpPr>
            <a:cxnSpLocks/>
          </p:cNvCxnSpPr>
          <p:nvPr/>
        </p:nvCxnSpPr>
        <p:spPr>
          <a:xfrm>
            <a:off x="10439400" y="4024557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34E6EA-97A3-AD42-5C18-3D0108B1D39E}"/>
              </a:ext>
            </a:extLst>
          </p:cNvPr>
          <p:cNvCxnSpPr>
            <a:cxnSpLocks/>
          </p:cNvCxnSpPr>
          <p:nvPr/>
        </p:nvCxnSpPr>
        <p:spPr>
          <a:xfrm flipH="1">
            <a:off x="8991600" y="6226167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85A4028-392D-D662-A323-0A704A91FF49}"/>
              </a:ext>
            </a:extLst>
          </p:cNvPr>
          <p:cNvSpPr/>
          <p:nvPr/>
        </p:nvSpPr>
        <p:spPr>
          <a:xfrm>
            <a:off x="9258302" y="5769952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2A69D5-6DB0-0130-17EE-166A370E5A32}"/>
              </a:ext>
            </a:extLst>
          </p:cNvPr>
          <p:cNvSpPr/>
          <p:nvPr/>
        </p:nvSpPr>
        <p:spPr>
          <a:xfrm>
            <a:off x="9269188" y="5162821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Susan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0C1357-722F-366B-16B3-03A0803920D0}"/>
              </a:ext>
            </a:extLst>
          </p:cNvPr>
          <p:cNvSpPr/>
          <p:nvPr/>
        </p:nvSpPr>
        <p:spPr>
          <a:xfrm>
            <a:off x="9277350" y="4571363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Cosmo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96DE92-290E-6D12-E792-8E176DA52A1D}"/>
              </a:ext>
            </a:extLst>
          </p:cNvPr>
          <p:cNvSpPr/>
          <p:nvPr/>
        </p:nvSpPr>
        <p:spPr>
          <a:xfrm>
            <a:off x="9269187" y="3998716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E04327D-FD38-74F4-0EE7-8A385CDD1EBD}"/>
                  </a:ext>
                </a:extLst>
              </p14:cNvPr>
              <p14:cNvContentPartPr/>
              <p14:nvPr/>
            </p14:nvContentPartPr>
            <p14:xfrm>
              <a:off x="9426323" y="4404923"/>
              <a:ext cx="100800" cy="145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E04327D-FD38-74F4-0EE7-8A385CDD1E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2003" y="4400603"/>
                <a:ext cx="1094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FD25357-BD65-3916-44FD-2A6322520F46}"/>
                  </a:ext>
                </a:extLst>
              </p14:cNvPr>
              <p14:cNvContentPartPr/>
              <p14:nvPr/>
            </p14:nvContentPartPr>
            <p14:xfrm>
              <a:off x="9865523" y="4378283"/>
              <a:ext cx="121680" cy="165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FD25357-BD65-3916-44FD-2A6322520F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1203" y="4373963"/>
                <a:ext cx="130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817D496-3D00-C9FE-9811-5A3C47167D28}"/>
                  </a:ext>
                </a:extLst>
              </p14:cNvPr>
              <p14:cNvContentPartPr/>
              <p14:nvPr/>
            </p14:nvContentPartPr>
            <p14:xfrm>
              <a:off x="9424617" y="4991061"/>
              <a:ext cx="100800" cy="145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817D496-3D00-C9FE-9811-5A3C47167D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0297" y="4986741"/>
                <a:ext cx="1094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CB86995-30F8-17A1-4E6A-7592DD8FDD81}"/>
                  </a:ext>
                </a:extLst>
              </p14:cNvPr>
              <p14:cNvContentPartPr/>
              <p14:nvPr/>
            </p14:nvContentPartPr>
            <p14:xfrm>
              <a:off x="9863817" y="4964421"/>
              <a:ext cx="121680" cy="165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CB86995-30F8-17A1-4E6A-7592DD8FDD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59497" y="4960101"/>
                <a:ext cx="130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07247DB-85A9-9BBB-4656-9A4BE6BCBBC0}"/>
                  </a:ext>
                </a:extLst>
              </p14:cNvPr>
              <p14:cNvContentPartPr/>
              <p14:nvPr/>
            </p14:nvContentPartPr>
            <p14:xfrm>
              <a:off x="9431969" y="5595656"/>
              <a:ext cx="100800" cy="145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07247DB-85A9-9BBB-4656-9A4BE6BCBB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7649" y="5591336"/>
                <a:ext cx="1094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6BF93FE-7DD5-C3A9-CA7B-346EFBACFCDA}"/>
                  </a:ext>
                </a:extLst>
              </p14:cNvPr>
              <p14:cNvContentPartPr/>
              <p14:nvPr/>
            </p14:nvContentPartPr>
            <p14:xfrm>
              <a:off x="9871169" y="5569016"/>
              <a:ext cx="121680" cy="165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6BF93FE-7DD5-C3A9-CA7B-346EFBACFC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6849" y="5564696"/>
                <a:ext cx="130320" cy="1738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D9ACFC19-CAFE-51D6-7AA9-DA6EC2B24746}"/>
              </a:ext>
            </a:extLst>
          </p:cNvPr>
          <p:cNvSpPr txBox="1"/>
          <p:nvPr/>
        </p:nvSpPr>
        <p:spPr>
          <a:xfrm>
            <a:off x="10606608" y="4313490"/>
            <a:ext cx="1257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Linked List</a:t>
            </a:r>
          </a:p>
        </p:txBody>
      </p:sp>
    </p:spTree>
    <p:extLst>
      <p:ext uri="{BB962C8B-B14F-4D97-AF65-F5344CB8AC3E}">
        <p14:creationId xmlns:p14="http://schemas.microsoft.com/office/powerpoint/2010/main" val="1202330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57AC24-1827-3179-1956-F21DDF3BB683}"/>
              </a:ext>
            </a:extLst>
          </p:cNvPr>
          <p:cNvCxnSpPr>
            <a:cxnSpLocks/>
          </p:cNvCxnSpPr>
          <p:nvPr/>
        </p:nvCxnSpPr>
        <p:spPr>
          <a:xfrm>
            <a:off x="2743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123966-7977-7BC3-E169-A350502C3686}"/>
              </a:ext>
            </a:extLst>
          </p:cNvPr>
          <p:cNvCxnSpPr>
            <a:cxnSpLocks/>
          </p:cNvCxnSpPr>
          <p:nvPr/>
        </p:nvCxnSpPr>
        <p:spPr>
          <a:xfrm>
            <a:off x="4267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5EC9B-8B20-568D-0640-295646A5D835}"/>
              </a:ext>
            </a:extLst>
          </p:cNvPr>
          <p:cNvCxnSpPr>
            <a:cxnSpLocks/>
          </p:cNvCxnSpPr>
          <p:nvPr/>
        </p:nvCxnSpPr>
        <p:spPr>
          <a:xfrm flipH="1">
            <a:off x="2667000" y="441960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2F106-6DE8-28B4-2D86-F4C1F346E768}"/>
              </a:ext>
            </a:extLst>
          </p:cNvPr>
          <p:cNvSpPr/>
          <p:nvPr/>
        </p:nvSpPr>
        <p:spPr>
          <a:xfrm>
            <a:off x="2857500" y="378009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5A16-2477-E685-87A1-42544ADC0387}"/>
              </a:ext>
            </a:extLst>
          </p:cNvPr>
          <p:cNvSpPr/>
          <p:nvPr/>
        </p:nvSpPr>
        <p:spPr>
          <a:xfrm>
            <a:off x="2857500" y="31163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F42F5-B9C1-BDAB-AD8E-8FB20CFC2F71}"/>
              </a:ext>
            </a:extLst>
          </p:cNvPr>
          <p:cNvSpPr/>
          <p:nvPr/>
        </p:nvSpPr>
        <p:spPr>
          <a:xfrm>
            <a:off x="2857500" y="24278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2318434-BC2B-CC6E-E61F-C33C40A39A54}"/>
              </a:ext>
            </a:extLst>
          </p:cNvPr>
          <p:cNvSpPr/>
          <p:nvPr/>
        </p:nvSpPr>
        <p:spPr>
          <a:xfrm>
            <a:off x="1790711" y="175432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8878-18B5-D865-AEAD-EC064C37D3FB}"/>
              </a:ext>
            </a:extLst>
          </p:cNvPr>
          <p:cNvSpPr txBox="1"/>
          <p:nvPr/>
        </p:nvSpPr>
        <p:spPr>
          <a:xfrm>
            <a:off x="81170" y="311636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EFA6D-8A14-9DD0-497C-BD1A172EEA5F}"/>
              </a:ext>
            </a:extLst>
          </p:cNvPr>
          <p:cNvCxnSpPr>
            <a:cxnSpLocks/>
          </p:cNvCxnSpPr>
          <p:nvPr/>
        </p:nvCxnSpPr>
        <p:spPr>
          <a:xfrm flipH="1">
            <a:off x="4381501" y="175432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E8D674-1CFF-AA9D-59CE-24413366D119}"/>
              </a:ext>
            </a:extLst>
          </p:cNvPr>
          <p:cNvSpPr txBox="1"/>
          <p:nvPr/>
        </p:nvSpPr>
        <p:spPr>
          <a:xfrm>
            <a:off x="5067301" y="144611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51854-9E55-C6A6-23B8-3C4815825AE6}"/>
              </a:ext>
            </a:extLst>
          </p:cNvPr>
          <p:cNvSpPr/>
          <p:nvPr/>
        </p:nvSpPr>
        <p:spPr>
          <a:xfrm>
            <a:off x="2857500" y="175432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273CC-D747-67E9-8D03-BC3F03F8F386}"/>
              </a:ext>
            </a:extLst>
          </p:cNvPr>
          <p:cNvSpPr txBox="1"/>
          <p:nvPr/>
        </p:nvSpPr>
        <p:spPr>
          <a:xfrm>
            <a:off x="7429500" y="1539480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stack data structure needs to keep track of a few things</a:t>
            </a:r>
          </a:p>
          <a:p>
            <a:r>
              <a:rPr lang="en-US" sz="2400" dirty="0"/>
              <a:t>1. Something to hold our stack elements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86539-4F48-9407-12AC-7AD320C80D46}"/>
              </a:ext>
            </a:extLst>
          </p:cNvPr>
          <p:cNvSpPr txBox="1"/>
          <p:nvPr/>
        </p:nvSpPr>
        <p:spPr>
          <a:xfrm>
            <a:off x="4876800" y="353423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 few options: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9126B9-78D8-C349-476A-30D5E98AA861}"/>
              </a:ext>
            </a:extLst>
          </p:cNvPr>
          <p:cNvCxnSpPr>
            <a:cxnSpLocks/>
          </p:cNvCxnSpPr>
          <p:nvPr/>
        </p:nvCxnSpPr>
        <p:spPr>
          <a:xfrm>
            <a:off x="49571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3D2D87-75BA-682E-44E5-D0F0ABC93CBE}"/>
              </a:ext>
            </a:extLst>
          </p:cNvPr>
          <p:cNvCxnSpPr>
            <a:cxnSpLocks/>
          </p:cNvCxnSpPr>
          <p:nvPr/>
        </p:nvCxnSpPr>
        <p:spPr>
          <a:xfrm>
            <a:off x="64049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CB9284-F2FF-5243-7680-A325218C3382}"/>
              </a:ext>
            </a:extLst>
          </p:cNvPr>
          <p:cNvCxnSpPr>
            <a:cxnSpLocks/>
          </p:cNvCxnSpPr>
          <p:nvPr/>
        </p:nvCxnSpPr>
        <p:spPr>
          <a:xfrm flipH="1">
            <a:off x="4957143" y="6248400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D2669BDF-5E03-8A56-152A-FB2CB0538DAF}"/>
              </a:ext>
            </a:extLst>
          </p:cNvPr>
          <p:cNvGraphicFramePr>
            <a:graphicFrameLocks noGrp="1"/>
          </p:cNvGraphicFramePr>
          <p:nvPr/>
        </p:nvGraphicFramePr>
        <p:xfrm>
          <a:off x="5128593" y="4644107"/>
          <a:ext cx="11049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497531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Spencer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259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Cosmo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7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40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07557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565F53E-06D7-03AD-83DA-A0AB5FDE5548}"/>
              </a:ext>
            </a:extLst>
          </p:cNvPr>
          <p:cNvSpPr txBox="1"/>
          <p:nvPr/>
        </p:nvSpPr>
        <p:spPr>
          <a:xfrm>
            <a:off x="6590859" y="4368049"/>
            <a:ext cx="1861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Array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ArrayList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0D70BD-80B7-B33B-53B0-4B0A73D57213}"/>
              </a:ext>
            </a:extLst>
          </p:cNvPr>
          <p:cNvCxnSpPr>
            <a:cxnSpLocks/>
          </p:cNvCxnSpPr>
          <p:nvPr/>
        </p:nvCxnSpPr>
        <p:spPr>
          <a:xfrm>
            <a:off x="8991600" y="4024557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FBAEA7-BBF2-DC92-A432-FB7EB795384A}"/>
              </a:ext>
            </a:extLst>
          </p:cNvPr>
          <p:cNvCxnSpPr>
            <a:cxnSpLocks/>
          </p:cNvCxnSpPr>
          <p:nvPr/>
        </p:nvCxnSpPr>
        <p:spPr>
          <a:xfrm>
            <a:off x="10439400" y="4024557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34E6EA-97A3-AD42-5C18-3D0108B1D39E}"/>
              </a:ext>
            </a:extLst>
          </p:cNvPr>
          <p:cNvCxnSpPr>
            <a:cxnSpLocks/>
          </p:cNvCxnSpPr>
          <p:nvPr/>
        </p:nvCxnSpPr>
        <p:spPr>
          <a:xfrm flipH="1">
            <a:off x="8991600" y="6226167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85A4028-392D-D662-A323-0A704A91FF49}"/>
              </a:ext>
            </a:extLst>
          </p:cNvPr>
          <p:cNvSpPr/>
          <p:nvPr/>
        </p:nvSpPr>
        <p:spPr>
          <a:xfrm>
            <a:off x="9258302" y="5769952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2A69D5-6DB0-0130-17EE-166A370E5A32}"/>
              </a:ext>
            </a:extLst>
          </p:cNvPr>
          <p:cNvSpPr/>
          <p:nvPr/>
        </p:nvSpPr>
        <p:spPr>
          <a:xfrm>
            <a:off x="9269188" y="5162821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Susan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0C1357-722F-366B-16B3-03A0803920D0}"/>
              </a:ext>
            </a:extLst>
          </p:cNvPr>
          <p:cNvSpPr/>
          <p:nvPr/>
        </p:nvSpPr>
        <p:spPr>
          <a:xfrm>
            <a:off x="9277350" y="4571363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Cosmo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96DE92-290E-6D12-E792-8E176DA52A1D}"/>
              </a:ext>
            </a:extLst>
          </p:cNvPr>
          <p:cNvSpPr/>
          <p:nvPr/>
        </p:nvSpPr>
        <p:spPr>
          <a:xfrm>
            <a:off x="9269187" y="3998716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E04327D-FD38-74F4-0EE7-8A385CDD1EBD}"/>
                  </a:ext>
                </a:extLst>
              </p14:cNvPr>
              <p14:cNvContentPartPr/>
              <p14:nvPr/>
            </p14:nvContentPartPr>
            <p14:xfrm>
              <a:off x="9426323" y="4404923"/>
              <a:ext cx="100800" cy="145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E04327D-FD38-74F4-0EE7-8A385CDD1E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2003" y="4400592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FD25357-BD65-3916-44FD-2A6322520F46}"/>
                  </a:ext>
                </a:extLst>
              </p14:cNvPr>
              <p14:cNvContentPartPr/>
              <p14:nvPr/>
            </p14:nvContentPartPr>
            <p14:xfrm>
              <a:off x="9865523" y="4378283"/>
              <a:ext cx="121680" cy="165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FD25357-BD65-3916-44FD-2A6322520F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1203" y="4373963"/>
                <a:ext cx="130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817D496-3D00-C9FE-9811-5A3C47167D28}"/>
                  </a:ext>
                </a:extLst>
              </p14:cNvPr>
              <p14:cNvContentPartPr/>
              <p14:nvPr/>
            </p14:nvContentPartPr>
            <p14:xfrm>
              <a:off x="9424617" y="4991061"/>
              <a:ext cx="100800" cy="145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817D496-3D00-C9FE-9811-5A3C47167D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0297" y="4986730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CB86995-30F8-17A1-4E6A-7592DD8FDD81}"/>
                  </a:ext>
                </a:extLst>
              </p14:cNvPr>
              <p14:cNvContentPartPr/>
              <p14:nvPr/>
            </p14:nvContentPartPr>
            <p14:xfrm>
              <a:off x="9863817" y="4964421"/>
              <a:ext cx="121680" cy="165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CB86995-30F8-17A1-4E6A-7592DD8FDD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59497" y="4960101"/>
                <a:ext cx="130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07247DB-85A9-9BBB-4656-9A4BE6BCBBC0}"/>
                  </a:ext>
                </a:extLst>
              </p14:cNvPr>
              <p14:cNvContentPartPr/>
              <p14:nvPr/>
            </p14:nvContentPartPr>
            <p14:xfrm>
              <a:off x="9431969" y="5595656"/>
              <a:ext cx="100800" cy="145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07247DB-85A9-9BBB-4656-9A4BE6BCBB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7649" y="5591325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6BF93FE-7DD5-C3A9-CA7B-346EFBACFCDA}"/>
                  </a:ext>
                </a:extLst>
              </p14:cNvPr>
              <p14:cNvContentPartPr/>
              <p14:nvPr/>
            </p14:nvContentPartPr>
            <p14:xfrm>
              <a:off x="9871169" y="5569016"/>
              <a:ext cx="121680" cy="165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6BF93FE-7DD5-C3A9-CA7B-346EFBACFC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6849" y="5564696"/>
                <a:ext cx="130320" cy="1738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D9ACFC19-CAFE-51D6-7AA9-DA6EC2B24746}"/>
              </a:ext>
            </a:extLst>
          </p:cNvPr>
          <p:cNvSpPr txBox="1"/>
          <p:nvPr/>
        </p:nvSpPr>
        <p:spPr>
          <a:xfrm>
            <a:off x="10606608" y="4313490"/>
            <a:ext cx="1257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Linked List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EAB99-152E-119E-7C8C-F0C9DA4A71E0}"/>
              </a:ext>
            </a:extLst>
          </p:cNvPr>
          <p:cNvSpPr txBox="1"/>
          <p:nvPr/>
        </p:nvSpPr>
        <p:spPr>
          <a:xfrm>
            <a:off x="689739" y="4680516"/>
            <a:ext cx="3421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Which should you pick?</a:t>
            </a:r>
          </a:p>
        </p:txBody>
      </p:sp>
    </p:spTree>
    <p:extLst>
      <p:ext uri="{BB962C8B-B14F-4D97-AF65-F5344CB8AC3E}">
        <p14:creationId xmlns:p14="http://schemas.microsoft.com/office/powerpoint/2010/main" val="4247926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57AC24-1827-3179-1956-F21DDF3BB683}"/>
              </a:ext>
            </a:extLst>
          </p:cNvPr>
          <p:cNvCxnSpPr>
            <a:cxnSpLocks/>
          </p:cNvCxnSpPr>
          <p:nvPr/>
        </p:nvCxnSpPr>
        <p:spPr>
          <a:xfrm>
            <a:off x="2743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123966-7977-7BC3-E169-A350502C3686}"/>
              </a:ext>
            </a:extLst>
          </p:cNvPr>
          <p:cNvCxnSpPr>
            <a:cxnSpLocks/>
          </p:cNvCxnSpPr>
          <p:nvPr/>
        </p:nvCxnSpPr>
        <p:spPr>
          <a:xfrm>
            <a:off x="4267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5EC9B-8B20-568D-0640-295646A5D835}"/>
              </a:ext>
            </a:extLst>
          </p:cNvPr>
          <p:cNvCxnSpPr>
            <a:cxnSpLocks/>
          </p:cNvCxnSpPr>
          <p:nvPr/>
        </p:nvCxnSpPr>
        <p:spPr>
          <a:xfrm flipH="1">
            <a:off x="2667000" y="441960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2F106-6DE8-28B4-2D86-F4C1F346E768}"/>
              </a:ext>
            </a:extLst>
          </p:cNvPr>
          <p:cNvSpPr/>
          <p:nvPr/>
        </p:nvSpPr>
        <p:spPr>
          <a:xfrm>
            <a:off x="2857500" y="378009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5A16-2477-E685-87A1-42544ADC0387}"/>
              </a:ext>
            </a:extLst>
          </p:cNvPr>
          <p:cNvSpPr/>
          <p:nvPr/>
        </p:nvSpPr>
        <p:spPr>
          <a:xfrm>
            <a:off x="2857500" y="31163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F42F5-B9C1-BDAB-AD8E-8FB20CFC2F71}"/>
              </a:ext>
            </a:extLst>
          </p:cNvPr>
          <p:cNvSpPr/>
          <p:nvPr/>
        </p:nvSpPr>
        <p:spPr>
          <a:xfrm>
            <a:off x="2857500" y="24278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2318434-BC2B-CC6E-E61F-C33C40A39A54}"/>
              </a:ext>
            </a:extLst>
          </p:cNvPr>
          <p:cNvSpPr/>
          <p:nvPr/>
        </p:nvSpPr>
        <p:spPr>
          <a:xfrm>
            <a:off x="1790711" y="175432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8878-18B5-D865-AEAD-EC064C37D3FB}"/>
              </a:ext>
            </a:extLst>
          </p:cNvPr>
          <p:cNvSpPr txBox="1"/>
          <p:nvPr/>
        </p:nvSpPr>
        <p:spPr>
          <a:xfrm>
            <a:off x="81170" y="311636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EFA6D-8A14-9DD0-497C-BD1A172EEA5F}"/>
              </a:ext>
            </a:extLst>
          </p:cNvPr>
          <p:cNvCxnSpPr>
            <a:cxnSpLocks/>
          </p:cNvCxnSpPr>
          <p:nvPr/>
        </p:nvCxnSpPr>
        <p:spPr>
          <a:xfrm flipH="1">
            <a:off x="4381501" y="175432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E8D674-1CFF-AA9D-59CE-24413366D119}"/>
              </a:ext>
            </a:extLst>
          </p:cNvPr>
          <p:cNvSpPr txBox="1"/>
          <p:nvPr/>
        </p:nvSpPr>
        <p:spPr>
          <a:xfrm>
            <a:off x="5067301" y="144611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51854-9E55-C6A6-23B8-3C4815825AE6}"/>
              </a:ext>
            </a:extLst>
          </p:cNvPr>
          <p:cNvSpPr/>
          <p:nvPr/>
        </p:nvSpPr>
        <p:spPr>
          <a:xfrm>
            <a:off x="2857500" y="175432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273CC-D747-67E9-8D03-BC3F03F8F386}"/>
              </a:ext>
            </a:extLst>
          </p:cNvPr>
          <p:cNvSpPr txBox="1"/>
          <p:nvPr/>
        </p:nvSpPr>
        <p:spPr>
          <a:xfrm>
            <a:off x="7429500" y="1539480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stack data structure needs to keep track of a few things</a:t>
            </a:r>
          </a:p>
          <a:p>
            <a:r>
              <a:rPr lang="en-US" sz="2400" dirty="0"/>
              <a:t>1. Something to hold our stack elements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86539-4F48-9407-12AC-7AD320C80D46}"/>
              </a:ext>
            </a:extLst>
          </p:cNvPr>
          <p:cNvSpPr txBox="1"/>
          <p:nvPr/>
        </p:nvSpPr>
        <p:spPr>
          <a:xfrm>
            <a:off x="4876800" y="353423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 few options: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9126B9-78D8-C349-476A-30D5E98AA861}"/>
              </a:ext>
            </a:extLst>
          </p:cNvPr>
          <p:cNvCxnSpPr>
            <a:cxnSpLocks/>
          </p:cNvCxnSpPr>
          <p:nvPr/>
        </p:nvCxnSpPr>
        <p:spPr>
          <a:xfrm>
            <a:off x="49571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3D2D87-75BA-682E-44E5-D0F0ABC93CBE}"/>
              </a:ext>
            </a:extLst>
          </p:cNvPr>
          <p:cNvCxnSpPr>
            <a:cxnSpLocks/>
          </p:cNvCxnSpPr>
          <p:nvPr/>
        </p:nvCxnSpPr>
        <p:spPr>
          <a:xfrm>
            <a:off x="64049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CB9284-F2FF-5243-7680-A325218C3382}"/>
              </a:ext>
            </a:extLst>
          </p:cNvPr>
          <p:cNvCxnSpPr>
            <a:cxnSpLocks/>
          </p:cNvCxnSpPr>
          <p:nvPr/>
        </p:nvCxnSpPr>
        <p:spPr>
          <a:xfrm flipH="1">
            <a:off x="4957143" y="6248400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D2669BDF-5E03-8A56-152A-FB2CB0538DAF}"/>
              </a:ext>
            </a:extLst>
          </p:cNvPr>
          <p:cNvGraphicFramePr>
            <a:graphicFrameLocks noGrp="1"/>
          </p:cNvGraphicFramePr>
          <p:nvPr/>
        </p:nvGraphicFramePr>
        <p:xfrm>
          <a:off x="5128593" y="4644107"/>
          <a:ext cx="11049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497531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Spencer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259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Cosmo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7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40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07557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565F53E-06D7-03AD-83DA-A0AB5FDE5548}"/>
              </a:ext>
            </a:extLst>
          </p:cNvPr>
          <p:cNvSpPr txBox="1"/>
          <p:nvPr/>
        </p:nvSpPr>
        <p:spPr>
          <a:xfrm>
            <a:off x="6590859" y="4368049"/>
            <a:ext cx="1861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Array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ArrayList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0D70BD-80B7-B33B-53B0-4B0A73D57213}"/>
              </a:ext>
            </a:extLst>
          </p:cNvPr>
          <p:cNvCxnSpPr>
            <a:cxnSpLocks/>
          </p:cNvCxnSpPr>
          <p:nvPr/>
        </p:nvCxnSpPr>
        <p:spPr>
          <a:xfrm>
            <a:off x="8991600" y="4024557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FBAEA7-BBF2-DC92-A432-FB7EB795384A}"/>
              </a:ext>
            </a:extLst>
          </p:cNvPr>
          <p:cNvCxnSpPr>
            <a:cxnSpLocks/>
          </p:cNvCxnSpPr>
          <p:nvPr/>
        </p:nvCxnSpPr>
        <p:spPr>
          <a:xfrm>
            <a:off x="10439400" y="4024557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34E6EA-97A3-AD42-5C18-3D0108B1D39E}"/>
              </a:ext>
            </a:extLst>
          </p:cNvPr>
          <p:cNvCxnSpPr>
            <a:cxnSpLocks/>
          </p:cNvCxnSpPr>
          <p:nvPr/>
        </p:nvCxnSpPr>
        <p:spPr>
          <a:xfrm flipH="1">
            <a:off x="8991600" y="6226167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85A4028-392D-D662-A323-0A704A91FF49}"/>
              </a:ext>
            </a:extLst>
          </p:cNvPr>
          <p:cNvSpPr/>
          <p:nvPr/>
        </p:nvSpPr>
        <p:spPr>
          <a:xfrm>
            <a:off x="9258302" y="5769952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2A69D5-6DB0-0130-17EE-166A370E5A32}"/>
              </a:ext>
            </a:extLst>
          </p:cNvPr>
          <p:cNvSpPr/>
          <p:nvPr/>
        </p:nvSpPr>
        <p:spPr>
          <a:xfrm>
            <a:off x="9269188" y="5162821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Susan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0C1357-722F-366B-16B3-03A0803920D0}"/>
              </a:ext>
            </a:extLst>
          </p:cNvPr>
          <p:cNvSpPr/>
          <p:nvPr/>
        </p:nvSpPr>
        <p:spPr>
          <a:xfrm>
            <a:off x="9277350" y="4571363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Cosmo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96DE92-290E-6D12-E792-8E176DA52A1D}"/>
              </a:ext>
            </a:extLst>
          </p:cNvPr>
          <p:cNvSpPr/>
          <p:nvPr/>
        </p:nvSpPr>
        <p:spPr>
          <a:xfrm>
            <a:off x="9269187" y="3998716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E04327D-FD38-74F4-0EE7-8A385CDD1EBD}"/>
                  </a:ext>
                </a:extLst>
              </p14:cNvPr>
              <p14:cNvContentPartPr/>
              <p14:nvPr/>
            </p14:nvContentPartPr>
            <p14:xfrm>
              <a:off x="9426323" y="4404923"/>
              <a:ext cx="100800" cy="145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E04327D-FD38-74F4-0EE7-8A385CDD1E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2003" y="4400592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FD25357-BD65-3916-44FD-2A6322520F46}"/>
                  </a:ext>
                </a:extLst>
              </p14:cNvPr>
              <p14:cNvContentPartPr/>
              <p14:nvPr/>
            </p14:nvContentPartPr>
            <p14:xfrm>
              <a:off x="9865523" y="4378283"/>
              <a:ext cx="121680" cy="165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FD25357-BD65-3916-44FD-2A6322520F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1203" y="4373963"/>
                <a:ext cx="130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817D496-3D00-C9FE-9811-5A3C47167D28}"/>
                  </a:ext>
                </a:extLst>
              </p14:cNvPr>
              <p14:cNvContentPartPr/>
              <p14:nvPr/>
            </p14:nvContentPartPr>
            <p14:xfrm>
              <a:off x="9424617" y="4991061"/>
              <a:ext cx="100800" cy="145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817D496-3D00-C9FE-9811-5A3C47167D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0297" y="4986730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CB86995-30F8-17A1-4E6A-7592DD8FDD81}"/>
                  </a:ext>
                </a:extLst>
              </p14:cNvPr>
              <p14:cNvContentPartPr/>
              <p14:nvPr/>
            </p14:nvContentPartPr>
            <p14:xfrm>
              <a:off x="9863817" y="4964421"/>
              <a:ext cx="121680" cy="165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CB86995-30F8-17A1-4E6A-7592DD8FDD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59497" y="4960101"/>
                <a:ext cx="130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07247DB-85A9-9BBB-4656-9A4BE6BCBBC0}"/>
                  </a:ext>
                </a:extLst>
              </p14:cNvPr>
              <p14:cNvContentPartPr/>
              <p14:nvPr/>
            </p14:nvContentPartPr>
            <p14:xfrm>
              <a:off x="9431969" y="5595656"/>
              <a:ext cx="100800" cy="145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07247DB-85A9-9BBB-4656-9A4BE6BCBB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7649" y="5591325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6BF93FE-7DD5-C3A9-CA7B-346EFBACFCDA}"/>
                  </a:ext>
                </a:extLst>
              </p14:cNvPr>
              <p14:cNvContentPartPr/>
              <p14:nvPr/>
            </p14:nvContentPartPr>
            <p14:xfrm>
              <a:off x="9871169" y="5569016"/>
              <a:ext cx="121680" cy="165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6BF93FE-7DD5-C3A9-CA7B-346EFBACFC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6849" y="5564696"/>
                <a:ext cx="130320" cy="1738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D9ACFC19-CAFE-51D6-7AA9-DA6EC2B24746}"/>
              </a:ext>
            </a:extLst>
          </p:cNvPr>
          <p:cNvSpPr txBox="1"/>
          <p:nvPr/>
        </p:nvSpPr>
        <p:spPr>
          <a:xfrm>
            <a:off x="10606608" y="4313490"/>
            <a:ext cx="1257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Linked List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EAB99-152E-119E-7C8C-F0C9DA4A71E0}"/>
              </a:ext>
            </a:extLst>
          </p:cNvPr>
          <p:cNvSpPr txBox="1"/>
          <p:nvPr/>
        </p:nvSpPr>
        <p:spPr>
          <a:xfrm>
            <a:off x="689739" y="4680516"/>
            <a:ext cx="4237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Which should you pick?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Depends on how you are using the stack</a:t>
            </a:r>
          </a:p>
        </p:txBody>
      </p:sp>
    </p:spTree>
    <p:extLst>
      <p:ext uri="{BB962C8B-B14F-4D97-AF65-F5344CB8AC3E}">
        <p14:creationId xmlns:p14="http://schemas.microsoft.com/office/powerpoint/2010/main" val="14195209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57AC24-1827-3179-1956-F21DDF3BB683}"/>
              </a:ext>
            </a:extLst>
          </p:cNvPr>
          <p:cNvCxnSpPr>
            <a:cxnSpLocks/>
          </p:cNvCxnSpPr>
          <p:nvPr/>
        </p:nvCxnSpPr>
        <p:spPr>
          <a:xfrm>
            <a:off x="2743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123966-7977-7BC3-E169-A350502C3686}"/>
              </a:ext>
            </a:extLst>
          </p:cNvPr>
          <p:cNvCxnSpPr>
            <a:cxnSpLocks/>
          </p:cNvCxnSpPr>
          <p:nvPr/>
        </p:nvCxnSpPr>
        <p:spPr>
          <a:xfrm>
            <a:off x="4267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5EC9B-8B20-568D-0640-295646A5D835}"/>
              </a:ext>
            </a:extLst>
          </p:cNvPr>
          <p:cNvCxnSpPr>
            <a:cxnSpLocks/>
          </p:cNvCxnSpPr>
          <p:nvPr/>
        </p:nvCxnSpPr>
        <p:spPr>
          <a:xfrm flipH="1">
            <a:off x="2667000" y="441960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2F106-6DE8-28B4-2D86-F4C1F346E768}"/>
              </a:ext>
            </a:extLst>
          </p:cNvPr>
          <p:cNvSpPr/>
          <p:nvPr/>
        </p:nvSpPr>
        <p:spPr>
          <a:xfrm>
            <a:off x="2857500" y="378009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5A16-2477-E685-87A1-42544ADC0387}"/>
              </a:ext>
            </a:extLst>
          </p:cNvPr>
          <p:cNvSpPr/>
          <p:nvPr/>
        </p:nvSpPr>
        <p:spPr>
          <a:xfrm>
            <a:off x="2857500" y="31163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F42F5-B9C1-BDAB-AD8E-8FB20CFC2F71}"/>
              </a:ext>
            </a:extLst>
          </p:cNvPr>
          <p:cNvSpPr/>
          <p:nvPr/>
        </p:nvSpPr>
        <p:spPr>
          <a:xfrm>
            <a:off x="2857500" y="24278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2318434-BC2B-CC6E-E61F-C33C40A39A54}"/>
              </a:ext>
            </a:extLst>
          </p:cNvPr>
          <p:cNvSpPr/>
          <p:nvPr/>
        </p:nvSpPr>
        <p:spPr>
          <a:xfrm>
            <a:off x="1790711" y="175432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8878-18B5-D865-AEAD-EC064C37D3FB}"/>
              </a:ext>
            </a:extLst>
          </p:cNvPr>
          <p:cNvSpPr txBox="1"/>
          <p:nvPr/>
        </p:nvSpPr>
        <p:spPr>
          <a:xfrm>
            <a:off x="81170" y="311636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EFA6D-8A14-9DD0-497C-BD1A172EEA5F}"/>
              </a:ext>
            </a:extLst>
          </p:cNvPr>
          <p:cNvCxnSpPr>
            <a:cxnSpLocks/>
          </p:cNvCxnSpPr>
          <p:nvPr/>
        </p:nvCxnSpPr>
        <p:spPr>
          <a:xfrm flipH="1">
            <a:off x="4381501" y="175432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E8D674-1CFF-AA9D-59CE-24413366D119}"/>
              </a:ext>
            </a:extLst>
          </p:cNvPr>
          <p:cNvSpPr txBox="1"/>
          <p:nvPr/>
        </p:nvSpPr>
        <p:spPr>
          <a:xfrm>
            <a:off x="5067301" y="144611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51854-9E55-C6A6-23B8-3C4815825AE6}"/>
              </a:ext>
            </a:extLst>
          </p:cNvPr>
          <p:cNvSpPr/>
          <p:nvPr/>
        </p:nvSpPr>
        <p:spPr>
          <a:xfrm>
            <a:off x="2857500" y="175432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273CC-D747-67E9-8D03-BC3F03F8F386}"/>
              </a:ext>
            </a:extLst>
          </p:cNvPr>
          <p:cNvSpPr txBox="1"/>
          <p:nvPr/>
        </p:nvSpPr>
        <p:spPr>
          <a:xfrm>
            <a:off x="7429500" y="1539480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stack data structure needs to keep track of a few things</a:t>
            </a:r>
          </a:p>
          <a:p>
            <a:r>
              <a:rPr lang="en-US" sz="2400" dirty="0"/>
              <a:t>1. Something to hold our stack elements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86539-4F48-9407-12AC-7AD320C80D46}"/>
              </a:ext>
            </a:extLst>
          </p:cNvPr>
          <p:cNvSpPr txBox="1"/>
          <p:nvPr/>
        </p:nvSpPr>
        <p:spPr>
          <a:xfrm>
            <a:off x="4876800" y="353423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 few options: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9126B9-78D8-C349-476A-30D5E98AA861}"/>
              </a:ext>
            </a:extLst>
          </p:cNvPr>
          <p:cNvCxnSpPr>
            <a:cxnSpLocks/>
          </p:cNvCxnSpPr>
          <p:nvPr/>
        </p:nvCxnSpPr>
        <p:spPr>
          <a:xfrm>
            <a:off x="49571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3D2D87-75BA-682E-44E5-D0F0ABC93CBE}"/>
              </a:ext>
            </a:extLst>
          </p:cNvPr>
          <p:cNvCxnSpPr>
            <a:cxnSpLocks/>
          </p:cNvCxnSpPr>
          <p:nvPr/>
        </p:nvCxnSpPr>
        <p:spPr>
          <a:xfrm>
            <a:off x="64049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CB9284-F2FF-5243-7680-A325218C3382}"/>
              </a:ext>
            </a:extLst>
          </p:cNvPr>
          <p:cNvCxnSpPr>
            <a:cxnSpLocks/>
          </p:cNvCxnSpPr>
          <p:nvPr/>
        </p:nvCxnSpPr>
        <p:spPr>
          <a:xfrm flipH="1">
            <a:off x="4957143" y="6248400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D2669BDF-5E03-8A56-152A-FB2CB0538DAF}"/>
              </a:ext>
            </a:extLst>
          </p:cNvPr>
          <p:cNvGraphicFramePr>
            <a:graphicFrameLocks noGrp="1"/>
          </p:cNvGraphicFramePr>
          <p:nvPr/>
        </p:nvGraphicFramePr>
        <p:xfrm>
          <a:off x="5128593" y="4644107"/>
          <a:ext cx="11049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497531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Spencer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259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Cosmo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7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40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07557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565F53E-06D7-03AD-83DA-A0AB5FDE5548}"/>
              </a:ext>
            </a:extLst>
          </p:cNvPr>
          <p:cNvSpPr txBox="1"/>
          <p:nvPr/>
        </p:nvSpPr>
        <p:spPr>
          <a:xfrm>
            <a:off x="6590859" y="4368049"/>
            <a:ext cx="1861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Array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ArrayList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0D70BD-80B7-B33B-53B0-4B0A73D57213}"/>
              </a:ext>
            </a:extLst>
          </p:cNvPr>
          <p:cNvCxnSpPr>
            <a:cxnSpLocks/>
          </p:cNvCxnSpPr>
          <p:nvPr/>
        </p:nvCxnSpPr>
        <p:spPr>
          <a:xfrm>
            <a:off x="8991600" y="4024557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FBAEA7-BBF2-DC92-A432-FB7EB795384A}"/>
              </a:ext>
            </a:extLst>
          </p:cNvPr>
          <p:cNvCxnSpPr>
            <a:cxnSpLocks/>
          </p:cNvCxnSpPr>
          <p:nvPr/>
        </p:nvCxnSpPr>
        <p:spPr>
          <a:xfrm>
            <a:off x="10439400" y="4024557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34E6EA-97A3-AD42-5C18-3D0108B1D39E}"/>
              </a:ext>
            </a:extLst>
          </p:cNvPr>
          <p:cNvCxnSpPr>
            <a:cxnSpLocks/>
          </p:cNvCxnSpPr>
          <p:nvPr/>
        </p:nvCxnSpPr>
        <p:spPr>
          <a:xfrm flipH="1">
            <a:off x="8991600" y="6226167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85A4028-392D-D662-A323-0A704A91FF49}"/>
              </a:ext>
            </a:extLst>
          </p:cNvPr>
          <p:cNvSpPr/>
          <p:nvPr/>
        </p:nvSpPr>
        <p:spPr>
          <a:xfrm>
            <a:off x="9258302" y="5769952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2A69D5-6DB0-0130-17EE-166A370E5A32}"/>
              </a:ext>
            </a:extLst>
          </p:cNvPr>
          <p:cNvSpPr/>
          <p:nvPr/>
        </p:nvSpPr>
        <p:spPr>
          <a:xfrm>
            <a:off x="9269188" y="5162821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Susan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0C1357-722F-366B-16B3-03A0803920D0}"/>
              </a:ext>
            </a:extLst>
          </p:cNvPr>
          <p:cNvSpPr/>
          <p:nvPr/>
        </p:nvSpPr>
        <p:spPr>
          <a:xfrm>
            <a:off x="9277350" y="4571363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Cosmo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96DE92-290E-6D12-E792-8E176DA52A1D}"/>
              </a:ext>
            </a:extLst>
          </p:cNvPr>
          <p:cNvSpPr/>
          <p:nvPr/>
        </p:nvSpPr>
        <p:spPr>
          <a:xfrm>
            <a:off x="9269187" y="3998716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E04327D-FD38-74F4-0EE7-8A385CDD1EBD}"/>
                  </a:ext>
                </a:extLst>
              </p14:cNvPr>
              <p14:cNvContentPartPr/>
              <p14:nvPr/>
            </p14:nvContentPartPr>
            <p14:xfrm>
              <a:off x="9426323" y="4404923"/>
              <a:ext cx="100800" cy="145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E04327D-FD38-74F4-0EE7-8A385CDD1E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2003" y="4400592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FD25357-BD65-3916-44FD-2A6322520F46}"/>
                  </a:ext>
                </a:extLst>
              </p14:cNvPr>
              <p14:cNvContentPartPr/>
              <p14:nvPr/>
            </p14:nvContentPartPr>
            <p14:xfrm>
              <a:off x="9865523" y="4378283"/>
              <a:ext cx="121680" cy="165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FD25357-BD65-3916-44FD-2A6322520F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1203" y="4373963"/>
                <a:ext cx="130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817D496-3D00-C9FE-9811-5A3C47167D28}"/>
                  </a:ext>
                </a:extLst>
              </p14:cNvPr>
              <p14:cNvContentPartPr/>
              <p14:nvPr/>
            </p14:nvContentPartPr>
            <p14:xfrm>
              <a:off x="9424617" y="4991061"/>
              <a:ext cx="100800" cy="145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817D496-3D00-C9FE-9811-5A3C47167D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0297" y="4986730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CB86995-30F8-17A1-4E6A-7592DD8FDD81}"/>
                  </a:ext>
                </a:extLst>
              </p14:cNvPr>
              <p14:cNvContentPartPr/>
              <p14:nvPr/>
            </p14:nvContentPartPr>
            <p14:xfrm>
              <a:off x="9863817" y="4964421"/>
              <a:ext cx="121680" cy="165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CB86995-30F8-17A1-4E6A-7592DD8FDD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59497" y="4960101"/>
                <a:ext cx="130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07247DB-85A9-9BBB-4656-9A4BE6BCBBC0}"/>
                  </a:ext>
                </a:extLst>
              </p14:cNvPr>
              <p14:cNvContentPartPr/>
              <p14:nvPr/>
            </p14:nvContentPartPr>
            <p14:xfrm>
              <a:off x="9431969" y="5595656"/>
              <a:ext cx="100800" cy="145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07247DB-85A9-9BBB-4656-9A4BE6BCBB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7649" y="5591325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6BF93FE-7DD5-C3A9-CA7B-346EFBACFCDA}"/>
                  </a:ext>
                </a:extLst>
              </p14:cNvPr>
              <p14:cNvContentPartPr/>
              <p14:nvPr/>
            </p14:nvContentPartPr>
            <p14:xfrm>
              <a:off x="9871169" y="5569016"/>
              <a:ext cx="121680" cy="165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6BF93FE-7DD5-C3A9-CA7B-346EFBACFC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6849" y="5564696"/>
                <a:ext cx="130320" cy="1738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D9ACFC19-CAFE-51D6-7AA9-DA6EC2B24746}"/>
              </a:ext>
            </a:extLst>
          </p:cNvPr>
          <p:cNvSpPr txBox="1"/>
          <p:nvPr/>
        </p:nvSpPr>
        <p:spPr>
          <a:xfrm>
            <a:off x="10606608" y="4313490"/>
            <a:ext cx="1257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Linked List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EAB99-152E-119E-7C8C-F0C9DA4A71E0}"/>
              </a:ext>
            </a:extLst>
          </p:cNvPr>
          <p:cNvSpPr txBox="1"/>
          <p:nvPr/>
        </p:nvSpPr>
        <p:spPr>
          <a:xfrm>
            <a:off x="689012" y="4522867"/>
            <a:ext cx="37280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should you pick?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If you know how big the stack needs to be</a:t>
            </a:r>
          </a:p>
          <a:p>
            <a:r>
              <a:rPr lang="en-US" sz="1600" dirty="0">
                <a:sym typeface="Wingdings" panose="05000000000000000000" pitchFamily="2" charset="2"/>
              </a:rPr>
              <a:t>	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If you don’t know how big the stack needs to be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	 Linked List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4750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57AC24-1827-3179-1956-F21DDF3BB683}"/>
              </a:ext>
            </a:extLst>
          </p:cNvPr>
          <p:cNvCxnSpPr>
            <a:cxnSpLocks/>
          </p:cNvCxnSpPr>
          <p:nvPr/>
        </p:nvCxnSpPr>
        <p:spPr>
          <a:xfrm>
            <a:off x="2743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123966-7977-7BC3-E169-A350502C3686}"/>
              </a:ext>
            </a:extLst>
          </p:cNvPr>
          <p:cNvCxnSpPr>
            <a:cxnSpLocks/>
          </p:cNvCxnSpPr>
          <p:nvPr/>
        </p:nvCxnSpPr>
        <p:spPr>
          <a:xfrm>
            <a:off x="4267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5EC9B-8B20-568D-0640-295646A5D835}"/>
              </a:ext>
            </a:extLst>
          </p:cNvPr>
          <p:cNvCxnSpPr>
            <a:cxnSpLocks/>
          </p:cNvCxnSpPr>
          <p:nvPr/>
        </p:nvCxnSpPr>
        <p:spPr>
          <a:xfrm flipH="1">
            <a:off x="2667000" y="441960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2F106-6DE8-28B4-2D86-F4C1F346E768}"/>
              </a:ext>
            </a:extLst>
          </p:cNvPr>
          <p:cNvSpPr/>
          <p:nvPr/>
        </p:nvSpPr>
        <p:spPr>
          <a:xfrm>
            <a:off x="2857500" y="378009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5A16-2477-E685-87A1-42544ADC0387}"/>
              </a:ext>
            </a:extLst>
          </p:cNvPr>
          <p:cNvSpPr/>
          <p:nvPr/>
        </p:nvSpPr>
        <p:spPr>
          <a:xfrm>
            <a:off x="2857500" y="31163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F42F5-B9C1-BDAB-AD8E-8FB20CFC2F71}"/>
              </a:ext>
            </a:extLst>
          </p:cNvPr>
          <p:cNvSpPr/>
          <p:nvPr/>
        </p:nvSpPr>
        <p:spPr>
          <a:xfrm>
            <a:off x="2857500" y="24278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2318434-BC2B-CC6E-E61F-C33C40A39A54}"/>
              </a:ext>
            </a:extLst>
          </p:cNvPr>
          <p:cNvSpPr/>
          <p:nvPr/>
        </p:nvSpPr>
        <p:spPr>
          <a:xfrm>
            <a:off x="1790711" y="175432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8878-18B5-D865-AEAD-EC064C37D3FB}"/>
              </a:ext>
            </a:extLst>
          </p:cNvPr>
          <p:cNvSpPr txBox="1"/>
          <p:nvPr/>
        </p:nvSpPr>
        <p:spPr>
          <a:xfrm>
            <a:off x="81170" y="311636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EFA6D-8A14-9DD0-497C-BD1A172EEA5F}"/>
              </a:ext>
            </a:extLst>
          </p:cNvPr>
          <p:cNvCxnSpPr>
            <a:cxnSpLocks/>
          </p:cNvCxnSpPr>
          <p:nvPr/>
        </p:nvCxnSpPr>
        <p:spPr>
          <a:xfrm flipH="1">
            <a:off x="4381501" y="175432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E8D674-1CFF-AA9D-59CE-24413366D119}"/>
              </a:ext>
            </a:extLst>
          </p:cNvPr>
          <p:cNvSpPr txBox="1"/>
          <p:nvPr/>
        </p:nvSpPr>
        <p:spPr>
          <a:xfrm>
            <a:off x="5067301" y="144611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51854-9E55-C6A6-23B8-3C4815825AE6}"/>
              </a:ext>
            </a:extLst>
          </p:cNvPr>
          <p:cNvSpPr/>
          <p:nvPr/>
        </p:nvSpPr>
        <p:spPr>
          <a:xfrm>
            <a:off x="2857500" y="175432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273CC-D747-67E9-8D03-BC3F03F8F386}"/>
              </a:ext>
            </a:extLst>
          </p:cNvPr>
          <p:cNvSpPr txBox="1"/>
          <p:nvPr/>
        </p:nvSpPr>
        <p:spPr>
          <a:xfrm>
            <a:off x="7429500" y="1539480"/>
            <a:ext cx="381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stack data structure needs to keep track of a few things</a:t>
            </a:r>
          </a:p>
          <a:p>
            <a:pPr marL="457200" indent="-457200">
              <a:buAutoNum type="arabicPeriod"/>
            </a:pPr>
            <a:r>
              <a:rPr lang="en-US" sz="2400" dirty="0"/>
              <a:t>Something to hold our stack elements  (Array/LinkedList)</a:t>
            </a:r>
          </a:p>
          <a:p>
            <a:pPr marL="457200" indent="-457200">
              <a:buAutoNum type="arabicPeriod"/>
            </a:pPr>
            <a:r>
              <a:rPr lang="en-US" sz="2400" dirty="0"/>
              <a:t>Something that points the current top element of the stack</a:t>
            </a:r>
          </a:p>
          <a:p>
            <a:pPr marL="457200" indent="-457200">
              <a:buAutoNum type="arabicPeriod"/>
            </a:pPr>
            <a:r>
              <a:rPr lang="en-US" sz="2400" dirty="0"/>
              <a:t>The size of the stack</a:t>
            </a:r>
          </a:p>
        </p:txBody>
      </p:sp>
    </p:spTree>
    <p:extLst>
      <p:ext uri="{BB962C8B-B14F-4D97-AF65-F5344CB8AC3E}">
        <p14:creationId xmlns:p14="http://schemas.microsoft.com/office/powerpoint/2010/main" val="21262870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17493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3B832F-022B-8C84-8F8E-E29773AC920F}"/>
              </a:ext>
            </a:extLst>
          </p:cNvPr>
          <p:cNvSpPr txBox="1"/>
          <p:nvPr/>
        </p:nvSpPr>
        <p:spPr>
          <a:xfrm>
            <a:off x="4154659" y="1472259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bottom of the stack will always be at index 0, and grows towards the higher indices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47CE2-BD66-3C84-66A7-2FF218E45AD8}"/>
              </a:ext>
            </a:extLst>
          </p:cNvPr>
          <p:cNvSpPr txBox="1"/>
          <p:nvPr/>
        </p:nvSpPr>
        <p:spPr>
          <a:xfrm>
            <a:off x="4131685" y="2882114"/>
            <a:ext cx="57743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the stack is empty, the index of the bottom of the stack, and the index of the top of the stack will be the same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47807" y="3047709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</a:t>
            </a:r>
            <a:r>
              <a:rPr lang="en-US">
                <a:latin typeface="Consolas" panose="020B0609020204030204" pitchFamily="49" charset="0"/>
              </a:rPr>
              <a:t>new String[8]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F8EB07-AD44-25C7-8D68-71C561ADA360}"/>
              </a:ext>
            </a:extLst>
          </p:cNvPr>
          <p:cNvSpPr txBox="1"/>
          <p:nvPr/>
        </p:nvSpPr>
        <p:spPr>
          <a:xfrm>
            <a:off x="4126759" y="4326422"/>
            <a:ext cx="5774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size of the stack will start at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25189" y="434181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0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69793" y="4771781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37063" y="4557254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</p:spTree>
    <p:extLst>
      <p:ext uri="{BB962C8B-B14F-4D97-AF65-F5344CB8AC3E}">
        <p14:creationId xmlns:p14="http://schemas.microsoft.com/office/powerpoint/2010/main" val="19239197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0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69793" y="4771781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37063" y="4557254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632617" y="1380179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221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Big-O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B95F7-27DC-7495-7453-CE6758184B25}"/>
              </a:ext>
            </a:extLst>
          </p:cNvPr>
          <p:cNvSpPr txBox="1"/>
          <p:nvPr/>
        </p:nvSpPr>
        <p:spPr>
          <a:xfrm>
            <a:off x="445236" y="914400"/>
            <a:ext cx="990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Big-O notation is a way to describe the running-time/time complexity of an algorithm regarding the number of operations that are executed in the algorithm (in relation to some input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8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63FA1-E0DC-8356-AC77-1F190E8DD78A}"/>
              </a:ext>
            </a:extLst>
          </p:cNvPr>
          <p:cNvSpPr txBox="1"/>
          <p:nvPr/>
        </p:nvSpPr>
        <p:spPr>
          <a:xfrm>
            <a:off x="401172" y="2645152"/>
            <a:ext cx="11389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Focus on worst-case scenario, and how the algorithm scales as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gets really big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2DFD3-7D3D-B080-236D-D5DD9FEF3FF2}"/>
              </a:ext>
            </a:extLst>
          </p:cNvPr>
          <p:cNvSpPr txBox="1"/>
          <p:nvPr/>
        </p:nvSpPr>
        <p:spPr>
          <a:xfrm>
            <a:off x="914400" y="3623665"/>
            <a:ext cx="960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very powerful computer and a very weak computer running the same algorithm will both execute the same number of operations (the speed at which they execute these operations will be different)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CA61C-4BAF-477F-6C65-AA627067E665}"/>
              </a:ext>
            </a:extLst>
          </p:cNvPr>
          <p:cNvSpPr txBox="1"/>
          <p:nvPr/>
        </p:nvSpPr>
        <p:spPr>
          <a:xfrm>
            <a:off x="610060" y="4798030"/>
            <a:ext cx="103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Takeaway</a:t>
            </a:r>
            <a:r>
              <a:rPr lang="en-US" dirty="0"/>
              <a:t>: the asymptotic running time (the big-o running time) will be the same for each computer</a:t>
            </a:r>
          </a:p>
        </p:txBody>
      </p:sp>
    </p:spTree>
    <p:extLst>
      <p:ext uri="{BB962C8B-B14F-4D97-AF65-F5344CB8AC3E}">
        <p14:creationId xmlns:p14="http://schemas.microsoft.com/office/powerpoint/2010/main" val="19971284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1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69793" y="4771781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37063" y="4557254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51219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</p:txBody>
      </p:sp>
    </p:spTree>
    <p:extLst>
      <p:ext uri="{BB962C8B-B14F-4D97-AF65-F5344CB8AC3E}">
        <p14:creationId xmlns:p14="http://schemas.microsoft.com/office/powerpoint/2010/main" val="2258000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1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69793" y="4771781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37063" y="4557254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6109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place 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 at index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size++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545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1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69793" y="4771781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37063" y="4557254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6109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place 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 at index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size++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E23B1-8B94-4CA9-3B02-727531EC07EF}"/>
              </a:ext>
            </a:extLst>
          </p:cNvPr>
          <p:cNvSpPr/>
          <p:nvPr/>
        </p:nvSpPr>
        <p:spPr>
          <a:xfrm>
            <a:off x="1626861" y="1207880"/>
            <a:ext cx="10102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E30A6-943E-5842-D48E-4450DC60B6A4}"/>
              </a:ext>
            </a:extLst>
          </p:cNvPr>
          <p:cNvSpPr txBox="1"/>
          <p:nvPr/>
        </p:nvSpPr>
        <p:spPr>
          <a:xfrm>
            <a:off x="4694013" y="597759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(“Susan”)</a:t>
            </a:r>
          </a:p>
        </p:txBody>
      </p:sp>
    </p:spTree>
    <p:extLst>
      <p:ext uri="{BB962C8B-B14F-4D97-AF65-F5344CB8AC3E}">
        <p14:creationId xmlns:p14="http://schemas.microsoft.com/office/powerpoint/2010/main" val="3244311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1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3447" y="4383399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73409" y="416887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6109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place 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 at index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size++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E23B1-8B94-4CA9-3B02-727531EC07EF}"/>
              </a:ext>
            </a:extLst>
          </p:cNvPr>
          <p:cNvSpPr/>
          <p:nvPr/>
        </p:nvSpPr>
        <p:spPr>
          <a:xfrm>
            <a:off x="1626861" y="1207880"/>
            <a:ext cx="10102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E30A6-943E-5842-D48E-4450DC60B6A4}"/>
              </a:ext>
            </a:extLst>
          </p:cNvPr>
          <p:cNvSpPr txBox="1"/>
          <p:nvPr/>
        </p:nvSpPr>
        <p:spPr>
          <a:xfrm>
            <a:off x="4694013" y="597759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(“Susan”)</a:t>
            </a:r>
          </a:p>
        </p:txBody>
      </p:sp>
    </p:spTree>
    <p:extLst>
      <p:ext uri="{BB962C8B-B14F-4D97-AF65-F5344CB8AC3E}">
        <p14:creationId xmlns:p14="http://schemas.microsoft.com/office/powerpoint/2010/main" val="17139753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1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3447" y="4383399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73409" y="416887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6109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place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newElement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 at index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top_of_stack</a:t>
            </a:r>
            <a:endParaRPr lang="en-US" sz="20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size++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E30A6-943E-5842-D48E-4450DC60B6A4}"/>
              </a:ext>
            </a:extLst>
          </p:cNvPr>
          <p:cNvSpPr txBox="1"/>
          <p:nvPr/>
        </p:nvSpPr>
        <p:spPr>
          <a:xfrm>
            <a:off x="4694013" y="597759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(“Susan”)</a:t>
            </a:r>
          </a:p>
        </p:txBody>
      </p:sp>
    </p:spTree>
    <p:extLst>
      <p:ext uri="{BB962C8B-B14F-4D97-AF65-F5344CB8AC3E}">
        <p14:creationId xmlns:p14="http://schemas.microsoft.com/office/powerpoint/2010/main" val="30192303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3447" y="4383399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73409" y="416887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6109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place 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 at index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size++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E30A6-943E-5842-D48E-4450DC60B6A4}"/>
              </a:ext>
            </a:extLst>
          </p:cNvPr>
          <p:cNvSpPr txBox="1"/>
          <p:nvPr/>
        </p:nvSpPr>
        <p:spPr>
          <a:xfrm>
            <a:off x="4694013" y="597759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(“Susan”)</a:t>
            </a:r>
          </a:p>
        </p:txBody>
      </p:sp>
    </p:spTree>
    <p:extLst>
      <p:ext uri="{BB962C8B-B14F-4D97-AF65-F5344CB8AC3E}">
        <p14:creationId xmlns:p14="http://schemas.microsoft.com/office/powerpoint/2010/main" val="8677400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3447" y="4383399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73409" y="416887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6109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place 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 at index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size++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9573C0-461B-5106-EA29-6C173BEF8245}"/>
              </a:ext>
            </a:extLst>
          </p:cNvPr>
          <p:cNvSpPr/>
          <p:nvPr/>
        </p:nvSpPr>
        <p:spPr>
          <a:xfrm>
            <a:off x="1600200" y="1166958"/>
            <a:ext cx="1241956" cy="38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0AA223-0051-A21E-E7F6-E3DE3566919C}"/>
              </a:ext>
            </a:extLst>
          </p:cNvPr>
          <p:cNvSpPr txBox="1"/>
          <p:nvPr/>
        </p:nvSpPr>
        <p:spPr>
          <a:xfrm>
            <a:off x="4694013" y="597759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(“Cosmo”)</a:t>
            </a:r>
          </a:p>
        </p:txBody>
      </p:sp>
    </p:spTree>
    <p:extLst>
      <p:ext uri="{BB962C8B-B14F-4D97-AF65-F5344CB8AC3E}">
        <p14:creationId xmlns:p14="http://schemas.microsoft.com/office/powerpoint/2010/main" val="16318080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9901" y="3971167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6955" y="375664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6109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place 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 at index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size++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9573C0-461B-5106-EA29-6C173BEF8245}"/>
              </a:ext>
            </a:extLst>
          </p:cNvPr>
          <p:cNvSpPr/>
          <p:nvPr/>
        </p:nvSpPr>
        <p:spPr>
          <a:xfrm>
            <a:off x="1600200" y="1166958"/>
            <a:ext cx="1241956" cy="38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97391F-2E86-5B95-1CA8-A8AB94B6AA4A}"/>
              </a:ext>
            </a:extLst>
          </p:cNvPr>
          <p:cNvSpPr txBox="1"/>
          <p:nvPr/>
        </p:nvSpPr>
        <p:spPr>
          <a:xfrm>
            <a:off x="4694013" y="597759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(“Cosmo”)</a:t>
            </a:r>
          </a:p>
        </p:txBody>
      </p:sp>
    </p:spTree>
    <p:extLst>
      <p:ext uri="{BB962C8B-B14F-4D97-AF65-F5344CB8AC3E}">
        <p14:creationId xmlns:p14="http://schemas.microsoft.com/office/powerpoint/2010/main" val="3579890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Cosmo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3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9901" y="3971167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6955" y="375664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6109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place 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 at index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size++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E30A6-943E-5842-D48E-4450DC60B6A4}"/>
              </a:ext>
            </a:extLst>
          </p:cNvPr>
          <p:cNvSpPr txBox="1"/>
          <p:nvPr/>
        </p:nvSpPr>
        <p:spPr>
          <a:xfrm>
            <a:off x="4694013" y="597759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(“Cosmo”)</a:t>
            </a:r>
          </a:p>
        </p:txBody>
      </p:sp>
    </p:spTree>
    <p:extLst>
      <p:ext uri="{BB962C8B-B14F-4D97-AF65-F5344CB8AC3E}">
        <p14:creationId xmlns:p14="http://schemas.microsoft.com/office/powerpoint/2010/main" val="31679727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Cosmo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3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9901" y="3971167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6955" y="375664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272382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pop(){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649487-5723-A725-AC40-CC41A477E528}"/>
              </a:ext>
            </a:extLst>
          </p:cNvPr>
          <p:cNvSpPr txBox="1"/>
          <p:nvPr/>
        </p:nvSpPr>
        <p:spPr>
          <a:xfrm>
            <a:off x="4183878" y="3910528"/>
            <a:ext cx="4274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pop method will always remove the element on the 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230133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Big-O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B95F7-27DC-7495-7453-CE6758184B25}"/>
              </a:ext>
            </a:extLst>
          </p:cNvPr>
          <p:cNvSpPr txBox="1"/>
          <p:nvPr/>
        </p:nvSpPr>
        <p:spPr>
          <a:xfrm>
            <a:off x="445236" y="914400"/>
            <a:ext cx="990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Big-O notation is a way to describe the running-time/time complexity of an algorithm regarding the number of operations that are executed in the algorithm (in relation to some input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8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63FA1-E0DC-8356-AC77-1F190E8DD78A}"/>
              </a:ext>
            </a:extLst>
          </p:cNvPr>
          <p:cNvSpPr txBox="1"/>
          <p:nvPr/>
        </p:nvSpPr>
        <p:spPr>
          <a:xfrm>
            <a:off x="401172" y="2645152"/>
            <a:ext cx="11389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Focus on worst-case scenario, and how the algorithm scales as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gets really big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669E9-5B5A-1CA3-2009-930B39CC7BC1}"/>
              </a:ext>
            </a:extLst>
          </p:cNvPr>
          <p:cNvSpPr txBox="1"/>
          <p:nvPr/>
        </p:nvSpPr>
        <p:spPr>
          <a:xfrm>
            <a:off x="407136" y="3860151"/>
            <a:ext cx="998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find the total running time of an algorithm, we calculate the running-time of each operation in the algorithm and then add everything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Big-O, we can drop non-dominant factors and multiplicative constants (coefficients)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80D58-0FB1-CDC0-C7FD-8D163B801F82}"/>
              </a:ext>
            </a:extLst>
          </p:cNvPr>
          <p:cNvSpPr txBox="1"/>
          <p:nvPr/>
        </p:nvSpPr>
        <p:spPr>
          <a:xfrm>
            <a:off x="914400" y="5671279"/>
            <a:ext cx="7473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O(n) + O(n) + O(n): Total running time = O(3n)    </a:t>
            </a:r>
            <a:r>
              <a:rPr lang="en-US" sz="2400" b="1" dirty="0">
                <a:solidFill>
                  <a:srgbClr val="FF0000"/>
                </a:solidFill>
              </a:rPr>
              <a:t>O(n)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E5FD5E8-3980-23B8-0728-9DAD6E4FCD7C}"/>
                  </a:ext>
                </a:extLst>
              </p14:cNvPr>
              <p14:cNvContentPartPr/>
              <p14:nvPr/>
            </p14:nvContentPartPr>
            <p14:xfrm>
              <a:off x="10561422" y="1090430"/>
              <a:ext cx="180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E5FD5E8-3980-23B8-0728-9DAD6E4FCD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52782" y="1081430"/>
                <a:ext cx="194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13587CD-A5A3-DE4F-CD5B-558B55A99F5E}"/>
              </a:ext>
            </a:extLst>
          </p:cNvPr>
          <p:cNvSpPr txBox="1"/>
          <p:nvPr/>
        </p:nvSpPr>
        <p:spPr>
          <a:xfrm>
            <a:off x="7239000" y="5719190"/>
            <a:ext cx="45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096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Cosmo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3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9901" y="3971167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6955" y="375664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343841" y="1762725"/>
            <a:ext cx="27238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pop(){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D224B-6D71-5057-FB2E-7DA7E7239EE4}"/>
              </a:ext>
            </a:extLst>
          </p:cNvPr>
          <p:cNvSpPr txBox="1"/>
          <p:nvPr/>
        </p:nvSpPr>
        <p:spPr>
          <a:xfrm>
            <a:off x="3693219" y="2385476"/>
            <a:ext cx="4363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Set index </a:t>
            </a:r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to be null</a:t>
            </a:r>
          </a:p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--</a:t>
            </a:r>
          </a:p>
          <a:p>
            <a:r>
              <a:rPr lang="en-US" dirty="0">
                <a:latin typeface="Consolas" panose="020B0609020204030204" pitchFamily="49" charset="0"/>
              </a:rPr>
              <a:t>size--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311345-9F57-1FAF-37F9-C3D21203F040}"/>
              </a:ext>
            </a:extLst>
          </p:cNvPr>
          <p:cNvSpPr txBox="1"/>
          <p:nvPr/>
        </p:nvSpPr>
        <p:spPr>
          <a:xfrm>
            <a:off x="3456095" y="555696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754332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3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9901" y="3971167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6955" y="375664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343841" y="1762725"/>
            <a:ext cx="27238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pop(){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D224B-6D71-5057-FB2E-7DA7E7239EE4}"/>
              </a:ext>
            </a:extLst>
          </p:cNvPr>
          <p:cNvSpPr txBox="1"/>
          <p:nvPr/>
        </p:nvSpPr>
        <p:spPr>
          <a:xfrm>
            <a:off x="3693219" y="2385476"/>
            <a:ext cx="4363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Set index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top_of_stack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to be null</a:t>
            </a:r>
          </a:p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--</a:t>
            </a:r>
          </a:p>
          <a:p>
            <a:r>
              <a:rPr lang="en-US" dirty="0">
                <a:latin typeface="Consolas" panose="020B0609020204030204" pitchFamily="49" charset="0"/>
              </a:rPr>
              <a:t>size--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311345-9F57-1FAF-37F9-C3D21203F040}"/>
              </a:ext>
            </a:extLst>
          </p:cNvPr>
          <p:cNvSpPr txBox="1"/>
          <p:nvPr/>
        </p:nvSpPr>
        <p:spPr>
          <a:xfrm>
            <a:off x="3456095" y="555696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831917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3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7133" y="4426116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9723" y="421158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343841" y="1762725"/>
            <a:ext cx="27238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pop(){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D224B-6D71-5057-FB2E-7DA7E7239EE4}"/>
              </a:ext>
            </a:extLst>
          </p:cNvPr>
          <p:cNvSpPr txBox="1"/>
          <p:nvPr/>
        </p:nvSpPr>
        <p:spPr>
          <a:xfrm>
            <a:off x="3693219" y="2385476"/>
            <a:ext cx="4363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Set index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top_of_stack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to be null</a:t>
            </a:r>
          </a:p>
          <a:p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top_of_stack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--</a:t>
            </a:r>
          </a:p>
          <a:p>
            <a:r>
              <a:rPr lang="en-US" dirty="0">
                <a:latin typeface="Consolas" panose="020B0609020204030204" pitchFamily="49" charset="0"/>
              </a:rPr>
              <a:t>size--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311345-9F57-1FAF-37F9-C3D21203F040}"/>
              </a:ext>
            </a:extLst>
          </p:cNvPr>
          <p:cNvSpPr txBox="1"/>
          <p:nvPr/>
        </p:nvSpPr>
        <p:spPr>
          <a:xfrm>
            <a:off x="3456095" y="555696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686642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7133" y="4426116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9723" y="421158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343841" y="1762725"/>
            <a:ext cx="27238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pop(){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D224B-6D71-5057-FB2E-7DA7E7239EE4}"/>
              </a:ext>
            </a:extLst>
          </p:cNvPr>
          <p:cNvSpPr txBox="1"/>
          <p:nvPr/>
        </p:nvSpPr>
        <p:spPr>
          <a:xfrm>
            <a:off x="3693219" y="2385476"/>
            <a:ext cx="4363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Set index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top_of_stack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to be null</a:t>
            </a:r>
          </a:p>
          <a:p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top_of_stack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size--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311345-9F57-1FAF-37F9-C3D21203F040}"/>
              </a:ext>
            </a:extLst>
          </p:cNvPr>
          <p:cNvSpPr txBox="1"/>
          <p:nvPr/>
        </p:nvSpPr>
        <p:spPr>
          <a:xfrm>
            <a:off x="3456095" y="555696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394946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7133" y="4426116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9723" y="421158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343841" y="1762725"/>
            <a:ext cx="27238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pop(){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D224B-6D71-5057-FB2E-7DA7E7239EE4}"/>
              </a:ext>
            </a:extLst>
          </p:cNvPr>
          <p:cNvSpPr txBox="1"/>
          <p:nvPr/>
        </p:nvSpPr>
        <p:spPr>
          <a:xfrm>
            <a:off x="3693219" y="2385476"/>
            <a:ext cx="4363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Set index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top_of_stack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to be null</a:t>
            </a:r>
          </a:p>
          <a:p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top_of_stack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size--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311345-9F57-1FAF-37F9-C3D21203F040}"/>
              </a:ext>
            </a:extLst>
          </p:cNvPr>
          <p:cNvSpPr txBox="1"/>
          <p:nvPr/>
        </p:nvSpPr>
        <p:spPr>
          <a:xfrm>
            <a:off x="3363686" y="4950075"/>
            <a:ext cx="90649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  <a:cs typeface="Courier New" panose="02070309020205020404" pitchFamily="49" charset="0"/>
              </a:rPr>
              <a:t>Note: This method does not return the element that was removed, however there may be times where the pop() method returns the element that got removed</a:t>
            </a:r>
          </a:p>
        </p:txBody>
      </p:sp>
    </p:spTree>
    <p:extLst>
      <p:ext uri="{BB962C8B-B14F-4D97-AF65-F5344CB8AC3E}">
        <p14:creationId xmlns:p14="http://schemas.microsoft.com/office/powerpoint/2010/main" val="4921462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7133" y="4426116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9723" y="421158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343841" y="1762725"/>
            <a:ext cx="31470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String peek(){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BD2BF8-1AD5-B525-AA40-6ED420E26D12}"/>
              </a:ext>
            </a:extLst>
          </p:cNvPr>
          <p:cNvSpPr txBox="1"/>
          <p:nvPr/>
        </p:nvSpPr>
        <p:spPr>
          <a:xfrm>
            <a:off x="3948475" y="5006014"/>
            <a:ext cx="5020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peek()</a:t>
            </a:r>
            <a:r>
              <a:rPr lang="en-US" sz="2400" dirty="0"/>
              <a:t>method returns the element that is currently on the 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2408787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7133" y="4426116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9723" y="421158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343841" y="1762725"/>
            <a:ext cx="31470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String peek(){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BD2BF8-1AD5-B525-AA40-6ED420E26D12}"/>
              </a:ext>
            </a:extLst>
          </p:cNvPr>
          <p:cNvSpPr txBox="1"/>
          <p:nvPr/>
        </p:nvSpPr>
        <p:spPr>
          <a:xfrm>
            <a:off x="3948475" y="5006014"/>
            <a:ext cx="5020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peek()</a:t>
            </a:r>
            <a:r>
              <a:rPr lang="en-US" sz="2400" dirty="0"/>
              <a:t>method returns the element that is currently on the top of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8288D-F4A3-263E-F0BA-B10B876A7E6E}"/>
              </a:ext>
            </a:extLst>
          </p:cNvPr>
          <p:cNvSpPr txBox="1"/>
          <p:nvPr/>
        </p:nvSpPr>
        <p:spPr>
          <a:xfrm>
            <a:off x="3550532" y="2814812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stack is not empty: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data[</a:t>
            </a:r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571756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7133" y="4426116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9723" y="421158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343841" y="1762725"/>
            <a:ext cx="37112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</a:t>
            </a:r>
            <a:r>
              <a:rPr lang="en-US" sz="2000" dirty="0" err="1">
                <a:latin typeface="Consolas" panose="020B0609020204030204" pitchFamily="49" charset="0"/>
              </a:rPr>
              <a:t>boolean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isEmpty</a:t>
            </a:r>
            <a:r>
              <a:rPr lang="en-US" sz="2000" dirty="0">
                <a:latin typeface="Consolas" panose="020B0609020204030204" pitchFamily="49" charset="0"/>
              </a:rPr>
              <a:t>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BD2BF8-1AD5-B525-AA40-6ED420E26D12}"/>
              </a:ext>
            </a:extLst>
          </p:cNvPr>
          <p:cNvSpPr txBox="1"/>
          <p:nvPr/>
        </p:nvSpPr>
        <p:spPr>
          <a:xfrm>
            <a:off x="3948475" y="5006014"/>
            <a:ext cx="5020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method returns a </a:t>
            </a:r>
            <a:r>
              <a:rPr lang="en-US" sz="2400" dirty="0" err="1"/>
              <a:t>boolean</a:t>
            </a:r>
            <a:r>
              <a:rPr lang="en-US" sz="2400" dirty="0"/>
              <a:t>: true if the stack is empty, false if the stack is not empty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8288D-F4A3-263E-F0BA-B10B876A7E6E}"/>
              </a:ext>
            </a:extLst>
          </p:cNvPr>
          <p:cNvSpPr txBox="1"/>
          <p:nvPr/>
        </p:nvSpPr>
        <p:spPr>
          <a:xfrm>
            <a:off x="3550532" y="2814812"/>
            <a:ext cx="24641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if size == 0: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true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else: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false</a:t>
            </a:r>
          </a:p>
        </p:txBody>
      </p:sp>
    </p:spTree>
    <p:extLst>
      <p:ext uri="{BB962C8B-B14F-4D97-AF65-F5344CB8AC3E}">
        <p14:creationId xmlns:p14="http://schemas.microsoft.com/office/powerpoint/2010/main" val="108651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/>
          <p:nvPr/>
        </p:nvCxnSpPr>
        <p:spPr>
          <a:xfrm>
            <a:off x="5943600" y="546444"/>
            <a:ext cx="0" cy="562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</p:spTree>
    <p:extLst>
      <p:ext uri="{BB962C8B-B14F-4D97-AF65-F5344CB8AC3E}">
        <p14:creationId xmlns:p14="http://schemas.microsoft.com/office/powerpoint/2010/main" val="311859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/>
          <p:nvPr/>
        </p:nvCxnSpPr>
        <p:spPr>
          <a:xfrm>
            <a:off x="5943600" y="546444"/>
            <a:ext cx="0" cy="562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17FFD-B1CC-C905-8764-03473EC29B98}"/>
              </a:ext>
            </a:extLst>
          </p:cNvPr>
          <p:cNvSpPr txBox="1"/>
          <p:nvPr/>
        </p:nvSpPr>
        <p:spPr>
          <a:xfrm>
            <a:off x="1305887" y="3366259"/>
            <a:ext cx="336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hold one data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5F418-8181-FEB7-E406-D27D60CF00E8}"/>
              </a:ext>
            </a:extLst>
          </p:cNvPr>
          <p:cNvSpPr txBox="1"/>
          <p:nvPr/>
        </p:nvSpPr>
        <p:spPr>
          <a:xfrm>
            <a:off x="7086600" y="3359322"/>
            <a:ext cx="407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trike="sngStrike" dirty="0"/>
              <a:t>Can hold multiple data types</a:t>
            </a:r>
          </a:p>
        </p:txBody>
      </p:sp>
    </p:spTree>
    <p:extLst>
      <p:ext uri="{BB962C8B-B14F-4D97-AF65-F5344CB8AC3E}">
        <p14:creationId xmlns:p14="http://schemas.microsoft.com/office/powerpoint/2010/main" val="411771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/>
          <p:nvPr/>
        </p:nvCxnSpPr>
        <p:spPr>
          <a:xfrm>
            <a:off x="5943600" y="546444"/>
            <a:ext cx="0" cy="562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17FFD-B1CC-C905-8764-03473EC29B98}"/>
              </a:ext>
            </a:extLst>
          </p:cNvPr>
          <p:cNvSpPr txBox="1"/>
          <p:nvPr/>
        </p:nvSpPr>
        <p:spPr>
          <a:xfrm>
            <a:off x="22371" y="3246164"/>
            <a:ext cx="5787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hold one data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Can also store objects, which allow for multiple data 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5F418-8181-FEB7-E406-D27D60CF00E8}"/>
              </a:ext>
            </a:extLst>
          </p:cNvPr>
          <p:cNvSpPr txBox="1"/>
          <p:nvPr/>
        </p:nvSpPr>
        <p:spPr>
          <a:xfrm>
            <a:off x="6826865" y="3195829"/>
            <a:ext cx="4847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Nodes</a:t>
            </a:r>
            <a:r>
              <a:rPr lang="en-US" sz="2400" dirty="0"/>
              <a:t> in the linked list can hold multiple data types</a:t>
            </a:r>
          </a:p>
        </p:txBody>
      </p:sp>
    </p:spTree>
    <p:extLst>
      <p:ext uri="{BB962C8B-B14F-4D97-AF65-F5344CB8AC3E}">
        <p14:creationId xmlns:p14="http://schemas.microsoft.com/office/powerpoint/2010/main" val="409975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/>
          <p:nvPr/>
        </p:nvCxnSpPr>
        <p:spPr>
          <a:xfrm>
            <a:off x="5943600" y="546444"/>
            <a:ext cx="0" cy="562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17FFD-B1CC-C905-8764-03473EC29B98}"/>
              </a:ext>
            </a:extLst>
          </p:cNvPr>
          <p:cNvSpPr txBox="1"/>
          <p:nvPr/>
        </p:nvSpPr>
        <p:spPr>
          <a:xfrm>
            <a:off x="22371" y="3246164"/>
            <a:ext cx="5787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hold one data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Can also store objects, which allow for multiple data 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5F418-8181-FEB7-E406-D27D60CF00E8}"/>
              </a:ext>
            </a:extLst>
          </p:cNvPr>
          <p:cNvSpPr txBox="1"/>
          <p:nvPr/>
        </p:nvSpPr>
        <p:spPr>
          <a:xfrm>
            <a:off x="6826865" y="3195829"/>
            <a:ext cx="4847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Nodes</a:t>
            </a:r>
            <a:r>
              <a:rPr lang="en-US" sz="2400" dirty="0"/>
              <a:t> in the linked list can hold multiple data 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B5B00-D642-B171-E0EC-CC58C6447666}"/>
              </a:ext>
            </a:extLst>
          </p:cNvPr>
          <p:cNvSpPr txBox="1"/>
          <p:nvPr/>
        </p:nvSpPr>
        <p:spPr>
          <a:xfrm>
            <a:off x="470307" y="4637129"/>
            <a:ext cx="4891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Entire array is stored at a </a:t>
            </a:r>
            <a:r>
              <a:rPr lang="en-US" sz="2400" b="1" dirty="0"/>
              <a:t>contiguous</a:t>
            </a:r>
            <a:r>
              <a:rPr lang="en-US" sz="2400" dirty="0"/>
              <a:t> spot in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031812-2411-DE18-1E1B-9D81807AFE0E}"/>
              </a:ext>
            </a:extLst>
          </p:cNvPr>
          <p:cNvSpPr txBox="1"/>
          <p:nvPr/>
        </p:nvSpPr>
        <p:spPr>
          <a:xfrm>
            <a:off x="6901331" y="4673481"/>
            <a:ext cx="4891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Linked list nodes are stored at </a:t>
            </a:r>
            <a:r>
              <a:rPr lang="en-US" sz="2400" b="1" dirty="0"/>
              <a:t>non-contiguous</a:t>
            </a:r>
            <a:r>
              <a:rPr lang="en-US" sz="2400" dirty="0"/>
              <a:t> spots in memory</a:t>
            </a:r>
          </a:p>
        </p:txBody>
      </p:sp>
    </p:spTree>
    <p:extLst>
      <p:ext uri="{BB962C8B-B14F-4D97-AF65-F5344CB8AC3E}">
        <p14:creationId xmlns:p14="http://schemas.microsoft.com/office/powerpoint/2010/main" val="52980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6124</TotalTime>
  <Words>4349</Words>
  <Application>Microsoft Office PowerPoint</Application>
  <PresentationFormat>Widescreen</PresentationFormat>
  <Paragraphs>1247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Consolas</vt:lpstr>
      <vt:lpstr>Courier New</vt:lpstr>
      <vt:lpstr>Google Sans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50</cp:revision>
  <dcterms:created xsi:type="dcterms:W3CDTF">2022-08-21T16:55:59Z</dcterms:created>
  <dcterms:modified xsi:type="dcterms:W3CDTF">2023-10-16T20:53:09Z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