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7"/>
  </p:notesMasterIdLst>
  <p:sldIdLst>
    <p:sldId id="256" r:id="rId2"/>
    <p:sldId id="351" r:id="rId3"/>
    <p:sldId id="367" r:id="rId4"/>
    <p:sldId id="368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  <p:sldId id="433" r:id="rId22"/>
    <p:sldId id="434" r:id="rId23"/>
    <p:sldId id="435" r:id="rId24"/>
    <p:sldId id="436" r:id="rId25"/>
    <p:sldId id="437" r:id="rId26"/>
    <p:sldId id="438" r:id="rId27"/>
    <p:sldId id="439" r:id="rId28"/>
    <p:sldId id="440" r:id="rId29"/>
    <p:sldId id="442" r:id="rId30"/>
    <p:sldId id="443" r:id="rId31"/>
    <p:sldId id="444" r:id="rId32"/>
    <p:sldId id="445" r:id="rId33"/>
    <p:sldId id="446" r:id="rId34"/>
    <p:sldId id="447" r:id="rId35"/>
    <p:sldId id="448" r:id="rId36"/>
    <p:sldId id="449" r:id="rId37"/>
    <p:sldId id="450" r:id="rId38"/>
    <p:sldId id="451" r:id="rId39"/>
    <p:sldId id="452" r:id="rId40"/>
    <p:sldId id="453" r:id="rId41"/>
    <p:sldId id="454" r:id="rId42"/>
    <p:sldId id="455" r:id="rId43"/>
    <p:sldId id="456" r:id="rId44"/>
    <p:sldId id="457" r:id="rId45"/>
    <p:sldId id="458" r:id="rId46"/>
    <p:sldId id="459" r:id="rId47"/>
    <p:sldId id="460" r:id="rId48"/>
    <p:sldId id="461" r:id="rId49"/>
    <p:sldId id="387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469" r:id="rId58"/>
    <p:sldId id="441" r:id="rId59"/>
    <p:sldId id="388" r:id="rId60"/>
    <p:sldId id="389" r:id="rId61"/>
    <p:sldId id="390" r:id="rId62"/>
    <p:sldId id="391" r:id="rId63"/>
    <p:sldId id="392" r:id="rId64"/>
    <p:sldId id="393" r:id="rId65"/>
    <p:sldId id="394" r:id="rId66"/>
    <p:sldId id="395" r:id="rId67"/>
    <p:sldId id="396" r:id="rId68"/>
    <p:sldId id="397" r:id="rId69"/>
    <p:sldId id="398" r:id="rId70"/>
    <p:sldId id="399" r:id="rId71"/>
    <p:sldId id="400" r:id="rId72"/>
    <p:sldId id="401" r:id="rId73"/>
    <p:sldId id="402" r:id="rId74"/>
    <p:sldId id="403" r:id="rId75"/>
    <p:sldId id="404" r:id="rId7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809" autoAdjust="0"/>
    <p:restoredTop sz="96517" autoAdjust="0"/>
  </p:normalViewPr>
  <p:slideViewPr>
    <p:cSldViewPr>
      <p:cViewPr>
        <p:scale>
          <a:sx n="100" d="100"/>
          <a:sy n="100" d="100"/>
        </p:scale>
        <p:origin x="774" y="5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08:38:18.8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24575,'-1'74'0,"3"-1"0,4 1 0,2-1 0,35 135 0,-28-159 0,2-1 0,2 0 0,2-2 0,2 0 0,3-2 0,48 66 0,-64-98 0,1 0 0,0 0 0,1-1 0,0-1 0,0 0 0,1-1 0,1 0 0,0-1 0,0 0 0,0-1 0,1-1 0,0 0 0,1-1 0,-1-1 0,1 0 0,-1-1 0,18 1 0,87 6 0,131-6 0,9 1 0,172 9 0,-406-12 0,1 1 0,-1 1 0,0 2 0,39 12 0,-15-3 0,81 22 0,155 68 0,-266-95 0,0 2 0,-1 1 0,0 0 0,-1 1 0,0 1 0,16 19 0,15 12 0,149 102 0,12 12 0,-166-109 0,-44-51 0,0 0 0,1 1 0,-1-1 0,0 0 0,0 1 0,1-1 0,-1 0 0,0 0 0,1 1 0,-1-1 0,0 0 0,1 0 0,-1 0 0,0 1 0,1-1 0,-1 0 0,1 0 0,-1 0 0,0 0 0,1 0 0,-1 0 0,1 0 0,-1 0 0,0 0 0,1 0 0,-1 0 0,1 0 0,-1 0 0,0 0 0,1 0 0,-1 0 0,0-1 0,1 1 0,10-14 0,4-30 0,-12 35 0,18-43 0,3 2 0,1 1 0,3 2 0,51-68 0,-68 100 0,1 0 0,0 0 0,1 1 0,1 1 0,0 0 0,0 1 0,2 1 0,-1 0 0,2 1 0,-1 0 0,33-12 0,-8 6 0,0 2 0,1 2 0,1 2 0,0 1 0,45-2 0,220 3 0,-288 8 0,330-10 0,-83 0 0,145-19 0,-216 11 0,-172 17 0,-1-2 0,0 0 0,0-2 0,0-1 0,0 0 0,-1-2 0,0 0 0,0-2 0,-1 0 0,-1-1 0,34-25 0,42-39 0,-3-4 0,97-108 0,-159 153-119,134-138-1127,-131 142-5580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43:44.13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1943 24575,'14'8'0,"-1"2"0,1 0 0,-2 0 0,1 1 0,17 21 0,8 5 0,83 84 0,210 272 0,-325-386 0,-1-1 0,-1 1 0,2-1 0,-1 0 0,1-1 0,6 6 0,-11-10 0,1 0 0,-1 0 0,1 0 0,-1-1 0,1 1 0,0 0 0,-1-1 0,1 1 0,0-1 0,0 1 0,-1-1 0,1 0 0,0 0 0,0 1 0,0-1 0,-1-1 0,1 1 0,0 0 0,0 0 0,0-1 0,-1 1 0,1-1 0,0 1 0,-1-1 0,1 0 0,0 0 0,2-2 0,18-14 0,-1-1 0,-1-2 0,-1 0 0,26-34 0,11-12 0,31-22 0,187-148 0,124-47 0,-331 237 0,432-337 0,-26-32 0,-301 262 0,760-630 0,-869 743-1365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24:04.9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1601 24575,'0'22'0,"0"-1"0,1 1 0,1-1 0,1 1 0,1-1 0,9 26 0,33 73 0,80 149 0,-123-263 0,3 6 0,1 0 0,0-1 0,0 1 0,13 13 0,-19-23 0,1 0 0,0 0 0,0 0 0,-1 0 0,1-1 0,0 1 0,0-1 0,1 0 0,-1 1 0,0-1 0,0 0 0,1 0 0,-1-1 0,0 1 0,1 0 0,-1-1 0,1 1 0,-1-1 0,1 0 0,-1 0 0,1 0 0,-1 0 0,1 0 0,-1-1 0,0 1 0,1-1 0,-1 1 0,1-1 0,-1 0 0,5-2 0,10-9 0,1-2 0,-1 0 0,-1 0 0,-1-2 0,0 0 0,-1 0 0,13-20 0,7-7 0,341-391 0,-274 330 0,221-179 0,156-28 0,-130 93 0,-111 65 0,202-148 0,-316 207 0,51-43 0,-127 102-1365,-37 27-5461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3T19:39:5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3910 1726 24575,'1'-59'0,"0"26"0,0-1 0,-3 0 0,0 0 0,-2 0 0,-16-59 0,-22-21 0,-5 1 0,-72-123 0,71 139 0,34 64 0,-1 2 0,-2 0 0,-1 1 0,-33-42 0,5 16 0,30 34 0,-1 1 0,-1 1 0,-1 0 0,-39-30 0,-204-124 0,228 154 0,-1 2 0,-52-20 0,70 31 0,-64-24 0,-1 2 0,-141-28 0,83 38 0,-22-4 0,-104-8 0,196 26 0,-336-1 0,235 8 0,157-2 0,0 0 0,1 1 0,-1 1 0,0 0 0,1 1 0,0 0 0,0 1 0,0 0 0,0 1 0,0 1 0,1 0 0,-12 9 0,-42 27 0,45-31 0,1 1 0,0 1 0,1 1 0,0 1 0,2 0 0,0 2 0,0 0 0,-19 26 0,-99 130 0,122-154 0,0 1 0,2 1 0,0 0 0,1 0 0,2 1 0,0 1 0,-8 36 0,-9 130 0,4-67 0,13-86 0,-6 72 0,13-75 0,-1 0 0,-1 0 0,-2 0 0,-16 58 0,-25 94 0,46-183 0,0 0 0,-1-1 0,1 1 0,-1 0 0,0-1 0,0 1 0,1-1 0,-1 1 0,0-1 0,0 1 0,0-1 0,-1 0 0,1 1 0,0-1 0,0 0 0,-1 0 0,1 0 0,-1 0 0,1 0 0,-1 0 0,1-1 0,-1 1 0,1 0 0,-1-1 0,0 1 0,-2 0 0,1-2 0,0 1 0,0 0 0,0-1 0,0 0 0,0 1 0,0-1 0,0 0 0,0-1 0,0 1 0,0 0 0,0-1 0,0 0 0,-3-2 0,-4-5 0,-1 0 0,1-1 0,0 0 0,1 0 0,-14-21 0,3 4 0,-1 1 0,-1 0 0,-45-38 0,-1-3 0,41 38 0,1 0 0,1-2 0,2-1 0,-21-36 0,44 68 0,-1 0 0,1-1 0,0 1 0,0 0 0,-1 0 0,1-1 0,0 1 0,0 0 0,0 0 0,-1-1 0,1 1 0,0 0 0,0-1 0,0 1 0,0 0 0,0-1 0,-1 1 0,1 0 0,0-1 0,0 1 0,0 0 0,0-1 0,0 1 0,0 0 0,0-1 0,0 1 0,0 0 0,0-1 0,1 1 0,-1 0 0,0-1 0,0 1 0,0 0 0,0-1 0,0 1 0,1 0 0,-1 0 0,0-1 0,0 1 0,0 0 0,1 0 0,-1-1 0,1 1 0,17 5 0,22 21 0,-39-26 0,68 50 0,-2 4 0,-2 2 0,-3 2 0,-2 4 0,90 121 0,-148-180 0,0 0 0,0 0 0,0-1 0,1 1 0,-1-1 0,1 0 0,-1 0 0,1 0 0,0 0 0,0 0 0,-1 0 0,1-1 0,1 1 0,-1-1 0,0 0 0,0 0 0,0 0 0,1-1 0,-1 1 0,0-1 0,4 1 0,-1-2 0,-1 0 0,0 0 0,1 0 0,-1 0 0,0-1 0,0 0 0,0 0 0,0-1 0,0 1 0,-1-1 0,1 0 0,7-7 0,35-29 0,76-86 0,-25-5 0,-70 88 0,2 2 0,40-41 0,-46 48 0,-23 22 0,-21 18 0,-11 15 0,0 1 0,2 2 0,0 1 0,-32 39 0,-41 37 0,4-29 0,84-64 0,-5 5 0,-172 112 0,146-91-1365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10/23/2023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10/23/2023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10/23/2023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Queues (Array Implementation)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6D5869-C290-9A32-0483-112DF309E88A}"/>
              </a:ext>
            </a:extLst>
          </p:cNvPr>
          <p:cNvSpPr txBox="1"/>
          <p:nvPr/>
        </p:nvSpPr>
        <p:spPr>
          <a:xfrm>
            <a:off x="8803114" y="2446251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Enqueue?</a:t>
            </a:r>
          </a:p>
        </p:txBody>
      </p:sp>
    </p:spTree>
    <p:extLst>
      <p:ext uri="{BB962C8B-B14F-4D97-AF65-F5344CB8AC3E}">
        <p14:creationId xmlns:p14="http://schemas.microsoft.com/office/powerpoint/2010/main" val="2119178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9446687" y="4288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406422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9446687" y="428862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056707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462665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827834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239925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308608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9827668" y="4017520"/>
            <a:ext cx="122175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1229465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9827668" y="4017520"/>
            <a:ext cx="122175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1791711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81010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4451515" y="496044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2303295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295355" y="1808497"/>
            <a:ext cx="5562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 class on Friday, next Monday</a:t>
            </a:r>
          </a:p>
          <a:p>
            <a:endParaRPr lang="en-US" sz="2400" dirty="0"/>
          </a:p>
          <a:p>
            <a:r>
              <a:rPr lang="en-US" sz="2400" dirty="0"/>
              <a:t>Lab 9 due Thursday 10/26</a:t>
            </a:r>
          </a:p>
          <a:p>
            <a:r>
              <a:rPr lang="en-US" sz="2400" dirty="0"/>
              <a:t> @ 11:59 PM (Queues)</a:t>
            </a:r>
          </a:p>
          <a:p>
            <a:endParaRPr lang="en-US" sz="2400" dirty="0"/>
          </a:p>
          <a:p>
            <a:r>
              <a:rPr lang="en-US" sz="2400" dirty="0"/>
              <a:t>Program 3 due Wednesday 11/1 </a:t>
            </a:r>
          </a:p>
          <a:p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2E381E1-69F0-7F12-DCC5-4B4BB9F9D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955" y="914400"/>
            <a:ext cx="6231420" cy="4465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5DC8B1-A508-F96E-1F1F-30B9E3974C0B}"/>
              </a:ext>
            </a:extLst>
          </p:cNvPr>
          <p:cNvSpPr txBox="1"/>
          <p:nvPr/>
        </p:nvSpPr>
        <p:spPr>
          <a:xfrm>
            <a:off x="8915400" y="5650399"/>
            <a:ext cx="2443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Issues with this?</a:t>
            </a:r>
          </a:p>
        </p:txBody>
      </p:sp>
    </p:spTree>
    <p:extLst>
      <p:ext uri="{BB962C8B-B14F-4D97-AF65-F5344CB8AC3E}">
        <p14:creationId xmlns:p14="http://schemas.microsoft.com/office/powerpoint/2010/main" val="1831580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A5DC8B1-A508-F96E-1F1F-30B9E3974C0B}"/>
              </a:ext>
            </a:extLst>
          </p:cNvPr>
          <p:cNvSpPr txBox="1"/>
          <p:nvPr/>
        </p:nvSpPr>
        <p:spPr>
          <a:xfrm>
            <a:off x="8405714" y="4546798"/>
            <a:ext cx="361827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This if statement is not satisfied, so we will try to add to a full queue </a:t>
            </a:r>
            <a:r>
              <a:rPr lang="en-US" sz="2400" dirty="0">
                <a:highlight>
                  <a:srgbClr val="00FF00"/>
                </a:highlight>
                <a:sym typeface="Wingdings" panose="05000000000000000000" pitchFamily="2" charset="2"/>
              </a:rPr>
              <a:t> Array index out of bounds</a:t>
            </a:r>
            <a:endParaRPr lang="en-US" sz="24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53767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67229" y="4951772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04B75D-74DB-FBB1-6610-5C5803726C8D}"/>
              </a:ext>
            </a:extLst>
          </p:cNvPr>
          <p:cNvSpPr txBox="1"/>
          <p:nvPr/>
        </p:nvSpPr>
        <p:spPr>
          <a:xfrm>
            <a:off x="7791450" y="1699394"/>
            <a:ext cx="4328160" cy="2800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6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6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16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F8251A9E-0547-3978-0080-07BE09791207}"/>
                  </a:ext>
                </a:extLst>
              </p14:cNvPr>
              <p14:cNvContentPartPr/>
              <p14:nvPr/>
            </p14:nvContentPartPr>
            <p14:xfrm>
              <a:off x="9665781" y="4966933"/>
              <a:ext cx="1133280" cy="816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F8251A9E-0547-3978-0080-07BE097912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57141" y="4958293"/>
                <a:ext cx="1150920" cy="83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4826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8915400" y="327660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</p:spTree>
    <p:extLst>
      <p:ext uri="{BB962C8B-B14F-4D97-AF65-F5344CB8AC3E}">
        <p14:creationId xmlns:p14="http://schemas.microsoft.com/office/powerpoint/2010/main" val="1204650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</p:spTree>
    <p:extLst>
      <p:ext uri="{BB962C8B-B14F-4D97-AF65-F5344CB8AC3E}">
        <p14:creationId xmlns:p14="http://schemas.microsoft.com/office/powerpoint/2010/main" val="1977976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</p:spTree>
    <p:extLst>
      <p:ext uri="{BB962C8B-B14F-4D97-AF65-F5344CB8AC3E}">
        <p14:creationId xmlns:p14="http://schemas.microsoft.com/office/powerpoint/2010/main" val="1663542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6894002" y="4984959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2743185" y="2454705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3943187" y="2474077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5216832" y="2501291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6468036" y="2457426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C14E9-08F6-ABDB-194F-2DA340A78633}"/>
              </a:ext>
            </a:extLst>
          </p:cNvPr>
          <p:cNvSpPr txBox="1"/>
          <p:nvPr/>
        </p:nvSpPr>
        <p:spPr>
          <a:xfrm>
            <a:off x="8050385" y="39816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all of our data over one spot</a:t>
            </a:r>
          </a:p>
        </p:txBody>
      </p:sp>
    </p:spTree>
    <p:extLst>
      <p:ext uri="{BB962C8B-B14F-4D97-AF65-F5344CB8AC3E}">
        <p14:creationId xmlns:p14="http://schemas.microsoft.com/office/powerpoint/2010/main" val="31787572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10ECFD6-EB0D-9250-2934-64B4114BFE6E}"/>
              </a:ext>
            </a:extLst>
          </p:cNvPr>
          <p:cNvSpPr txBox="1"/>
          <p:nvPr/>
        </p:nvSpPr>
        <p:spPr>
          <a:xfrm>
            <a:off x="9002518" y="2009721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Dequeue?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5783-6654-EE0D-D16B-3EC726A82173}"/>
              </a:ext>
            </a:extLst>
          </p:cNvPr>
          <p:cNvSpPr txBox="1"/>
          <p:nvPr/>
        </p:nvSpPr>
        <p:spPr>
          <a:xfrm>
            <a:off x="8229922" y="2879177"/>
            <a:ext cx="34932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Remove the front element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Make some room in the 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8C14E9-08F6-ABDB-194F-2DA340A78633}"/>
              </a:ext>
            </a:extLst>
          </p:cNvPr>
          <p:cNvSpPr txBox="1"/>
          <p:nvPr/>
        </p:nvSpPr>
        <p:spPr>
          <a:xfrm>
            <a:off x="8050385" y="3981661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Shift all of our data over one spot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0C38CB-DB47-8D91-B775-B175781D498D}"/>
              </a:ext>
            </a:extLst>
          </p:cNvPr>
          <p:cNvSpPr txBox="1"/>
          <p:nvPr/>
        </p:nvSpPr>
        <p:spPr>
          <a:xfrm>
            <a:off x="8802330" y="4572857"/>
            <a:ext cx="2783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our queue will </a:t>
            </a:r>
            <a:r>
              <a:rPr lang="en-US" sz="2400" b="1" dirty="0"/>
              <a:t>always</a:t>
            </a:r>
            <a:r>
              <a:rPr lang="en-US" sz="2400" dirty="0"/>
              <a:t> stay at zero</a:t>
            </a:r>
          </a:p>
        </p:txBody>
      </p:sp>
    </p:spTree>
    <p:extLst>
      <p:ext uri="{BB962C8B-B14F-4D97-AF65-F5344CB8AC3E}">
        <p14:creationId xmlns:p14="http://schemas.microsoft.com/office/powerpoint/2010/main" val="226333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121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4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55D8BA3-DDD0-ACAF-696C-0BA582471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9570"/>
          <a:stretch/>
        </p:blipFill>
        <p:spPr>
          <a:xfrm>
            <a:off x="6758724" y="3503711"/>
            <a:ext cx="5341836" cy="2916457"/>
          </a:xfrm>
          <a:prstGeom prst="rect">
            <a:avLst/>
          </a:prstGeom>
        </p:spPr>
      </p:pic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00200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EC72268-AA18-2DB5-4393-692A44BFF6EF}"/>
              </a:ext>
            </a:extLst>
          </p:cNvPr>
          <p:cNvSpPr txBox="1"/>
          <p:nvPr/>
        </p:nvSpPr>
        <p:spPr>
          <a:xfrm>
            <a:off x="457200" y="4961939"/>
            <a:ext cx="4114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 again, we need a data structure to hold the data of the 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Linked List (today)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Array (tomorrow)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14:cNvPr>
              <p14:cNvContentPartPr/>
              <p14:nvPr/>
            </p14:nvContentPartPr>
            <p14:xfrm>
              <a:off x="1893626" y="4041013"/>
              <a:ext cx="2176920" cy="639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45795A6-2807-41D5-035E-416A09BF773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75626" y="4023373"/>
                <a:ext cx="2212560" cy="6753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2F3D36E-9760-41C4-6315-F9D4ADCCCB5B}"/>
              </a:ext>
            </a:extLst>
          </p:cNvPr>
          <p:cNvSpPr txBox="1"/>
          <p:nvPr/>
        </p:nvSpPr>
        <p:spPr>
          <a:xfrm>
            <a:off x="6785509" y="1456855"/>
            <a:ext cx="502178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Elements get added to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en-US" sz="2400" dirty="0"/>
              <a:t> of the Queue. </a:t>
            </a:r>
          </a:p>
          <a:p>
            <a:endParaRPr lang="en-US" sz="2400" dirty="0"/>
          </a:p>
          <a:p>
            <a:r>
              <a:rPr lang="en-US" sz="2400" dirty="0"/>
              <a:t>Elements get removed from the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en-US" sz="2400" dirty="0"/>
              <a:t> of the queue</a:t>
            </a:r>
          </a:p>
        </p:txBody>
      </p:sp>
    </p:spTree>
    <p:extLst>
      <p:ext uri="{BB962C8B-B14F-4D97-AF65-F5344CB8AC3E}">
        <p14:creationId xmlns:p14="http://schemas.microsoft.com/office/powerpoint/2010/main" val="37342853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71EDD-0D8E-522F-69CD-44402FB43858}"/>
              </a:ext>
            </a:extLst>
          </p:cNvPr>
          <p:cNvSpPr txBox="1"/>
          <p:nvPr/>
        </p:nvSpPr>
        <p:spPr>
          <a:xfrm>
            <a:off x="6487977" y="5627335"/>
            <a:ext cx="5604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ighlight>
                  <a:srgbClr val="00FF00"/>
                </a:highlight>
              </a:rPr>
              <a:t>Shift everything over one spot</a:t>
            </a:r>
          </a:p>
        </p:txBody>
      </p:sp>
    </p:spTree>
    <p:extLst>
      <p:ext uri="{BB962C8B-B14F-4D97-AF65-F5344CB8AC3E}">
        <p14:creationId xmlns:p14="http://schemas.microsoft.com/office/powerpoint/2010/main" val="295367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657861" y="1664293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61" y="1628653"/>
                <a:ext cx="1480680" cy="69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376693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657861" y="1664293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861" y="1628272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1302973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692745" y="2469960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1898806" y="1680822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806" y="1644801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</p:spTree>
    <p:extLst>
      <p:ext uri="{BB962C8B-B14F-4D97-AF65-F5344CB8AC3E}">
        <p14:creationId xmlns:p14="http://schemas.microsoft.com/office/powerpoint/2010/main" val="36592747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5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1898806" y="1680822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62806" y="1644801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3367945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3176166" y="1647605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166" y="161158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</p:spTree>
    <p:extLst>
      <p:ext uri="{BB962C8B-B14F-4D97-AF65-F5344CB8AC3E}">
        <p14:creationId xmlns:p14="http://schemas.microsoft.com/office/powerpoint/2010/main" val="2147913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3176166" y="1647605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0166" y="161158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4362132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4370253" y="1612175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53" y="157615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</p:spTree>
    <p:extLst>
      <p:ext uri="{BB962C8B-B14F-4D97-AF65-F5344CB8AC3E}">
        <p14:creationId xmlns:p14="http://schemas.microsoft.com/office/powerpoint/2010/main" val="3432036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14:cNvPr>
              <p14:cNvContentPartPr/>
              <p14:nvPr/>
            </p14:nvContentPartPr>
            <p14:xfrm>
              <a:off x="4370253" y="1612175"/>
              <a:ext cx="1409040" cy="621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1469694-C06F-243E-E7D0-27F27B4CF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4253" y="1576154"/>
                <a:ext cx="1480680" cy="693402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33883296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56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pic>
        <p:nvPicPr>
          <p:cNvPr id="2050" name="Picture 2" descr="Queue (abstract data type) - Wikipedia">
            <a:extLst>
              <a:ext uri="{FF2B5EF4-FFF2-40B4-BE49-F238E27FC236}">
                <a16:creationId xmlns:a16="http://schemas.microsoft.com/office/drawing/2014/main" id="{E2264B48-E52F-7EC8-26FF-C1CFCCAB60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372" y="1812286"/>
            <a:ext cx="5314056" cy="3476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26BB5DE-EE76-5ED8-1562-B092BBA89D60}"/>
              </a:ext>
            </a:extLst>
          </p:cNvPr>
          <p:cNvSpPr txBox="1"/>
          <p:nvPr/>
        </p:nvSpPr>
        <p:spPr>
          <a:xfrm>
            <a:off x="76200" y="1905000"/>
            <a:ext cx="1080776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Queue ADT has the following methods:</a:t>
            </a:r>
          </a:p>
          <a:p>
            <a:endParaRPr lang="en-US" sz="2400" dirty="0"/>
          </a:p>
          <a:p>
            <a:r>
              <a:rPr lang="en-US" sz="2400" b="1" dirty="0"/>
              <a:t>Enqueue-</a:t>
            </a:r>
            <a:r>
              <a:rPr lang="en-US" sz="2400" dirty="0"/>
              <a:t> Add new element to the queue</a:t>
            </a:r>
          </a:p>
          <a:p>
            <a:endParaRPr lang="en-US" sz="2400" dirty="0"/>
          </a:p>
          <a:p>
            <a:r>
              <a:rPr lang="en-US" sz="2400" b="1" dirty="0"/>
              <a:t>Dequeue-</a:t>
            </a:r>
            <a:r>
              <a:rPr lang="en-US" sz="2400" dirty="0"/>
              <a:t> Remove element from the queue</a:t>
            </a:r>
          </a:p>
          <a:p>
            <a:r>
              <a:rPr lang="en-US" sz="2400" dirty="0"/>
              <a:t>        </a:t>
            </a:r>
            <a:r>
              <a:rPr lang="en-US" sz="1600" dirty="0"/>
              <a:t>** Always remove the front-most element</a:t>
            </a:r>
          </a:p>
          <a:p>
            <a:endParaRPr lang="en-US" sz="2400" dirty="0"/>
          </a:p>
          <a:p>
            <a:r>
              <a:rPr lang="en-US" sz="2400" b="1" dirty="0"/>
              <a:t>Peek()</a:t>
            </a:r>
            <a:r>
              <a:rPr lang="en-US" sz="2400" dirty="0"/>
              <a:t>- Return the element that is at the front of the queue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 err="1"/>
              <a:t>IsEmpty</a:t>
            </a:r>
            <a:r>
              <a:rPr lang="en-US" sz="2400" b="1" dirty="0"/>
              <a:t>()</a:t>
            </a:r>
            <a:r>
              <a:rPr lang="en-US" sz="2400" dirty="0"/>
              <a:t> – Returns true if queue is empty, returns false is queue is not empty</a:t>
            </a:r>
          </a:p>
        </p:txBody>
      </p:sp>
    </p:spTree>
    <p:extLst>
      <p:ext uri="{BB962C8B-B14F-4D97-AF65-F5344CB8AC3E}">
        <p14:creationId xmlns:p14="http://schemas.microsoft.com/office/powerpoint/2010/main" val="11607791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71B8E-6E8E-1C93-80D8-E4B4158C99FB}"/>
              </a:ext>
            </a:extLst>
          </p:cNvPr>
          <p:cNvSpPr/>
          <p:nvPr/>
        </p:nvSpPr>
        <p:spPr>
          <a:xfrm>
            <a:off x="5217594" y="2453309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414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025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4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5680953" y="4962658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1507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320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6FD6586-DC9B-94F4-DC29-CD0A929C56E0}"/>
                  </a:ext>
                </a:extLst>
              </p14:cNvPr>
              <p14:cNvContentPartPr/>
              <p14:nvPr/>
            </p14:nvContentPartPr>
            <p14:xfrm>
              <a:off x="9021021" y="5121733"/>
              <a:ext cx="1378440" cy="9475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6FD6586-DC9B-94F4-DC29-CD0A929C56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5381" y="5086093"/>
                <a:ext cx="1450080" cy="101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271186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8228484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2DF0B53-EE46-A1FF-608B-6265D4B415CE}"/>
              </a:ext>
            </a:extLst>
          </p:cNvPr>
          <p:cNvSpPr/>
          <p:nvPr/>
        </p:nvSpPr>
        <p:spPr>
          <a:xfrm>
            <a:off x="3966390" y="2497174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D144175-DAEE-82EB-D19B-97BC56092983}"/>
              </a:ext>
            </a:extLst>
          </p:cNvPr>
          <p:cNvSpPr/>
          <p:nvPr/>
        </p:nvSpPr>
        <p:spPr>
          <a:xfrm>
            <a:off x="3958330" y="2506985"/>
            <a:ext cx="1066800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26642533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3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4452524" y="4945693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41806096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2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305607" y="2396003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FF17DA-3AA6-AF03-CB48-22BA8B6C335B}"/>
              </a:ext>
            </a:extLst>
          </p:cNvPr>
          <p:cNvSpPr/>
          <p:nvPr/>
        </p:nvSpPr>
        <p:spPr>
          <a:xfrm>
            <a:off x="1492743" y="2450588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D42526-5022-1B2C-44F6-2C5604E8430C}"/>
              </a:ext>
            </a:extLst>
          </p:cNvPr>
          <p:cNvSpPr/>
          <p:nvPr/>
        </p:nvSpPr>
        <p:spPr>
          <a:xfrm>
            <a:off x="2719978" y="2424216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85925E-6CA7-4F5C-BA03-24C8EBF209EC}"/>
              </a:ext>
            </a:extLst>
          </p:cNvPr>
          <p:cNvSpPr txBox="1"/>
          <p:nvPr/>
        </p:nvSpPr>
        <p:spPr>
          <a:xfrm>
            <a:off x="7849408" y="1425625"/>
            <a:ext cx="4147344" cy="3816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1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back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b="1" dirty="0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   </a:t>
            </a:r>
            <a:r>
              <a:rPr lang="en-US" sz="1400" b="1" dirty="0" err="1">
                <a:solidFill>
                  <a:srgbClr val="7F005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this</a:t>
            </a:r>
            <a:r>
              <a:rPr lang="en-US" sz="140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size</a:t>
            </a:r>
            <a:r>
              <a:rPr lang="en-US" sz="14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--;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250620F-B53B-E808-B4F0-2363AEB4507E}"/>
              </a:ext>
            </a:extLst>
          </p:cNvPr>
          <p:cNvSpPr/>
          <p:nvPr/>
        </p:nvSpPr>
        <p:spPr>
          <a:xfrm>
            <a:off x="296920" y="238151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E60C87-FFC1-89F2-B965-C3763D0EB2FC}"/>
              </a:ext>
            </a:extLst>
          </p:cNvPr>
          <p:cNvSpPr/>
          <p:nvPr/>
        </p:nvSpPr>
        <p:spPr>
          <a:xfrm>
            <a:off x="1445036" y="2450588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C5C4D5F-E757-78B4-FFBE-AAA3A78B7304}"/>
              </a:ext>
            </a:extLst>
          </p:cNvPr>
          <p:cNvSpPr/>
          <p:nvPr/>
        </p:nvSpPr>
        <p:spPr>
          <a:xfrm>
            <a:off x="2719978" y="2431587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821CC59-584B-420C-AB7E-393797FFEB33}"/>
              </a:ext>
            </a:extLst>
          </p:cNvPr>
          <p:cNvSpPr/>
          <p:nvPr/>
        </p:nvSpPr>
        <p:spPr>
          <a:xfrm rot="16200000">
            <a:off x="3057229" y="4937254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6F0965B-951F-CAAB-C976-777DA0A12D6B}"/>
              </a:ext>
            </a:extLst>
          </p:cNvPr>
          <p:cNvSpPr/>
          <p:nvPr/>
        </p:nvSpPr>
        <p:spPr>
          <a:xfrm>
            <a:off x="244797" y="2393141"/>
            <a:ext cx="1162214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Cosmo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86DBFF8-F28E-92DF-ACC8-4F18D7F3BE76}"/>
              </a:ext>
            </a:extLst>
          </p:cNvPr>
          <p:cNvSpPr/>
          <p:nvPr/>
        </p:nvSpPr>
        <p:spPr>
          <a:xfrm>
            <a:off x="1436349" y="2446408"/>
            <a:ext cx="1187136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Leo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A8739E1-EE42-B271-8B9E-8BD6D8CC7FF5}"/>
              </a:ext>
            </a:extLst>
          </p:cNvPr>
          <p:cNvSpPr/>
          <p:nvPr/>
        </p:nvSpPr>
        <p:spPr>
          <a:xfrm>
            <a:off x="2698566" y="2449538"/>
            <a:ext cx="1234842" cy="1909573"/>
          </a:xfrm>
          <a:prstGeom prst="ellipse">
            <a:avLst/>
          </a:prstGeom>
          <a:solidFill>
            <a:srgbClr val="FB75FB"/>
          </a:solidFill>
          <a:ln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Juliet</a:t>
            </a:r>
          </a:p>
        </p:txBody>
      </p:sp>
    </p:spTree>
    <p:extLst>
      <p:ext uri="{BB962C8B-B14F-4D97-AF65-F5344CB8AC3E}">
        <p14:creationId xmlns:p14="http://schemas.microsoft.com/office/powerpoint/2010/main" val="14382082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pic>
        <p:nvPicPr>
          <p:cNvPr id="28" name="Picture 27" descr="A cat lying on a piece of paper&#10;&#10;Description automatically generated">
            <a:extLst>
              <a:ext uri="{FF2B5EF4-FFF2-40B4-BE49-F238E27FC236}">
                <a16:creationId xmlns:a16="http://schemas.microsoft.com/office/drawing/2014/main" id="{C34E26C8-A285-E378-0151-D2C6C5956D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8600"/>
            <a:ext cx="44577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9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90919"/>
              </p:ext>
            </p:extLst>
          </p:nvPr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</p:spTree>
    <p:extLst>
      <p:ext uri="{BB962C8B-B14F-4D97-AF65-F5344CB8AC3E}">
        <p14:creationId xmlns:p14="http://schemas.microsoft.com/office/powerpoint/2010/main" val="389227942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</p:spTree>
    <p:extLst>
      <p:ext uri="{BB962C8B-B14F-4D97-AF65-F5344CB8AC3E}">
        <p14:creationId xmlns:p14="http://schemas.microsoft.com/office/powerpoint/2010/main" val="39896379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07E-7DA1-1239-84FD-CD4DE918D127}"/>
              </a:ext>
            </a:extLst>
          </p:cNvPr>
          <p:cNvSpPr txBox="1"/>
          <p:nvPr/>
        </p:nvSpPr>
        <p:spPr>
          <a:xfrm>
            <a:off x="6364069" y="4105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0FE-76BC-28B3-EE80-C496EA328EE4}"/>
              </a:ext>
            </a:extLst>
          </p:cNvPr>
          <p:cNvSpPr txBox="1"/>
          <p:nvPr/>
        </p:nvSpPr>
        <p:spPr>
          <a:xfrm>
            <a:off x="70104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11FE-C572-5BAE-E440-E5FF45F2D10C}"/>
              </a:ext>
            </a:extLst>
          </p:cNvPr>
          <p:cNvSpPr txBox="1"/>
          <p:nvPr/>
        </p:nvSpPr>
        <p:spPr>
          <a:xfrm>
            <a:off x="2514600" y="237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7D06E-629A-EBB2-13BB-BCE18AA5C8DC}"/>
              </a:ext>
            </a:extLst>
          </p:cNvPr>
          <p:cNvSpPr txBox="1"/>
          <p:nvPr/>
        </p:nvSpPr>
        <p:spPr>
          <a:xfrm>
            <a:off x="24384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7F49-AB52-B329-E607-9D9E2521330D}"/>
              </a:ext>
            </a:extLst>
          </p:cNvPr>
          <p:cNvSpPr txBox="1"/>
          <p:nvPr/>
        </p:nvSpPr>
        <p:spPr>
          <a:xfrm>
            <a:off x="5029200" y="1524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4AF21-BA58-B020-6A5F-832630DA3BE9}"/>
              </a:ext>
            </a:extLst>
          </p:cNvPr>
          <p:cNvSpPr txBox="1"/>
          <p:nvPr/>
        </p:nvSpPr>
        <p:spPr>
          <a:xfrm>
            <a:off x="3429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7511390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3B4272-CE93-24C4-F136-CC89D001E2AC}"/>
              </a:ext>
            </a:extLst>
          </p:cNvPr>
          <p:cNvSpPr txBox="1"/>
          <p:nvPr/>
        </p:nvSpPr>
        <p:spPr>
          <a:xfrm>
            <a:off x="226695" y="1012954"/>
            <a:ext cx="11738610" cy="48320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enqueue(Order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if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"full..."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return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else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8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rear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newOrder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800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sz="28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}</a:t>
            </a:r>
          </a:p>
          <a:p>
            <a:r>
              <a:rPr lang="en-US" sz="2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226695" y="228600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Runtime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F7C07E-7DA1-1239-84FD-CD4DE918D127}"/>
              </a:ext>
            </a:extLst>
          </p:cNvPr>
          <p:cNvSpPr txBox="1"/>
          <p:nvPr/>
        </p:nvSpPr>
        <p:spPr>
          <a:xfrm>
            <a:off x="6364069" y="41054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57B0FE-76BC-28B3-EE80-C496EA328EE4}"/>
              </a:ext>
            </a:extLst>
          </p:cNvPr>
          <p:cNvSpPr txBox="1"/>
          <p:nvPr/>
        </p:nvSpPr>
        <p:spPr>
          <a:xfrm>
            <a:off x="7010400" y="1981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211FE-C572-5BAE-E440-E5FF45F2D10C}"/>
              </a:ext>
            </a:extLst>
          </p:cNvPr>
          <p:cNvSpPr txBox="1"/>
          <p:nvPr/>
        </p:nvSpPr>
        <p:spPr>
          <a:xfrm>
            <a:off x="2514600" y="237735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57D06E-629A-EBB2-13BB-BCE18AA5C8DC}"/>
              </a:ext>
            </a:extLst>
          </p:cNvPr>
          <p:cNvSpPr txBox="1"/>
          <p:nvPr/>
        </p:nvSpPr>
        <p:spPr>
          <a:xfrm>
            <a:off x="2438400" y="36576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27F49-AB52-B329-E607-9D9E2521330D}"/>
              </a:ext>
            </a:extLst>
          </p:cNvPr>
          <p:cNvSpPr txBox="1"/>
          <p:nvPr/>
        </p:nvSpPr>
        <p:spPr>
          <a:xfrm>
            <a:off x="5029200" y="1524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4AF21-BA58-B020-6A5F-832630DA3BE9}"/>
              </a:ext>
            </a:extLst>
          </p:cNvPr>
          <p:cNvSpPr txBox="1"/>
          <p:nvPr/>
        </p:nvSpPr>
        <p:spPr>
          <a:xfrm>
            <a:off x="3429000" y="45720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AE73FF-8EDA-DCFC-0EBB-05B646A0745D}"/>
              </a:ext>
            </a:extLst>
          </p:cNvPr>
          <p:cNvSpPr txBox="1"/>
          <p:nvPr/>
        </p:nvSpPr>
        <p:spPr>
          <a:xfrm>
            <a:off x="8034219" y="3322685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O(1)</a:t>
            </a:r>
          </a:p>
        </p:txBody>
      </p:sp>
    </p:spTree>
    <p:extLst>
      <p:ext uri="{BB962C8B-B14F-4D97-AF65-F5344CB8AC3E}">
        <p14:creationId xmlns:p14="http://schemas.microsoft.com/office/powerpoint/2010/main" val="403039173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1533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29BEB-1976-5535-84CB-3D7C70B2803C}"/>
              </a:ext>
            </a:extLst>
          </p:cNvPr>
          <p:cNvSpPr txBox="1"/>
          <p:nvPr/>
        </p:nvSpPr>
        <p:spPr>
          <a:xfrm>
            <a:off x="8903534" y="2685028"/>
            <a:ext cx="23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= # elements in our queue</a:t>
            </a:r>
          </a:p>
        </p:txBody>
      </p:sp>
    </p:spTree>
    <p:extLst>
      <p:ext uri="{BB962C8B-B14F-4D97-AF65-F5344CB8AC3E}">
        <p14:creationId xmlns:p14="http://schemas.microsoft.com/office/powerpoint/2010/main" val="10760938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529BEB-1976-5535-84CB-3D7C70B2803C}"/>
              </a:ext>
            </a:extLst>
          </p:cNvPr>
          <p:cNvSpPr txBox="1"/>
          <p:nvPr/>
        </p:nvSpPr>
        <p:spPr>
          <a:xfrm>
            <a:off x="8903534" y="2685028"/>
            <a:ext cx="23097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 = # elements in our queue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98E4-86F5-9BE1-1318-EF8CCDFA294A}"/>
              </a:ext>
            </a:extLst>
          </p:cNvPr>
          <p:cNvSpPr txBox="1"/>
          <p:nvPr/>
        </p:nvSpPr>
        <p:spPr>
          <a:xfrm>
            <a:off x="7620000" y="4267200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</p:txBody>
      </p:sp>
    </p:spTree>
    <p:extLst>
      <p:ext uri="{BB962C8B-B14F-4D97-AF65-F5344CB8AC3E}">
        <p14:creationId xmlns:p14="http://schemas.microsoft.com/office/powerpoint/2010/main" val="92180837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5560-C279-EFD0-4585-45798E39F8E7}"/>
              </a:ext>
            </a:extLst>
          </p:cNvPr>
          <p:cNvSpPr txBox="1"/>
          <p:nvPr/>
        </p:nvSpPr>
        <p:spPr>
          <a:xfrm>
            <a:off x="76200" y="32657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Runtime Analysis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CF4B21-DB0B-ED27-0A1E-81E937E3DDBC}"/>
              </a:ext>
            </a:extLst>
          </p:cNvPr>
          <p:cNvSpPr txBox="1"/>
          <p:nvPr/>
        </p:nvSpPr>
        <p:spPr>
          <a:xfrm>
            <a:off x="59871" y="510484"/>
            <a:ext cx="10320352" cy="627864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dequeue()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0) {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24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"empty..."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return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else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for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-1;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+1];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if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capacity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orders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}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back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24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--;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848143-2AFD-3037-040F-D3BB953ECB8C}"/>
              </a:ext>
            </a:extLst>
          </p:cNvPr>
          <p:cNvSpPr txBox="1"/>
          <p:nvPr/>
        </p:nvSpPr>
        <p:spPr>
          <a:xfrm>
            <a:off x="3657600" y="9144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8CF284-8E2D-8F1A-471C-C5A3B1DD5EE9}"/>
              </a:ext>
            </a:extLst>
          </p:cNvPr>
          <p:cNvSpPr txBox="1"/>
          <p:nvPr/>
        </p:nvSpPr>
        <p:spPr>
          <a:xfrm>
            <a:off x="5867400" y="13055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AAC7CD-CDD5-DD16-255C-0A6BB7E3B519}"/>
              </a:ext>
            </a:extLst>
          </p:cNvPr>
          <p:cNvSpPr txBox="1"/>
          <p:nvPr/>
        </p:nvSpPr>
        <p:spPr>
          <a:xfrm>
            <a:off x="1874127" y="16748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3B4F55-C424-1F0B-C064-EAFBD8E756FD}"/>
              </a:ext>
            </a:extLst>
          </p:cNvPr>
          <p:cNvSpPr txBox="1"/>
          <p:nvPr/>
        </p:nvSpPr>
        <p:spPr>
          <a:xfrm>
            <a:off x="4191000" y="38442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15D4C2-61F4-C1B4-21D5-0175C0F9DF9B}"/>
              </a:ext>
            </a:extLst>
          </p:cNvPr>
          <p:cNvSpPr txBox="1"/>
          <p:nvPr/>
        </p:nvSpPr>
        <p:spPr>
          <a:xfrm>
            <a:off x="5538791" y="426720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06EA0F-453C-B4E0-7C66-FD264F966E7E}"/>
              </a:ext>
            </a:extLst>
          </p:cNvPr>
          <p:cNvSpPr txBox="1"/>
          <p:nvPr/>
        </p:nvSpPr>
        <p:spPr>
          <a:xfrm>
            <a:off x="2667000" y="495378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92CA93-42B3-521A-F20C-FE4C159110BC}"/>
              </a:ext>
            </a:extLst>
          </p:cNvPr>
          <p:cNvSpPr txBox="1"/>
          <p:nvPr/>
        </p:nvSpPr>
        <p:spPr>
          <a:xfrm>
            <a:off x="2702726" y="536981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977CA-837A-B077-FDAF-E93ABC97AB84}"/>
              </a:ext>
            </a:extLst>
          </p:cNvPr>
          <p:cNvSpPr txBox="1"/>
          <p:nvPr/>
        </p:nvSpPr>
        <p:spPr>
          <a:xfrm>
            <a:off x="6185122" y="2768445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O(N-1)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16F456-A006-C69C-B456-63E66096F9A0}"/>
              </a:ext>
            </a:extLst>
          </p:cNvPr>
          <p:cNvSpPr txBox="1"/>
          <p:nvPr/>
        </p:nvSpPr>
        <p:spPr>
          <a:xfrm>
            <a:off x="6781800" y="313777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O(1)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5598E4-86F5-9BE1-1318-EF8CCDFA294A}"/>
              </a:ext>
            </a:extLst>
          </p:cNvPr>
          <p:cNvSpPr txBox="1"/>
          <p:nvPr/>
        </p:nvSpPr>
        <p:spPr>
          <a:xfrm>
            <a:off x="7788695" y="240895"/>
            <a:ext cx="343876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Total running time: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r>
              <a:rPr lang="en-US" sz="2800" b="1" dirty="0">
                <a:solidFill>
                  <a:srgbClr val="FF0000"/>
                </a:solidFill>
              </a:rPr>
              <a:t>O(N)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CF86F7-5E64-11DF-CE37-4F432BB74AA1}"/>
              </a:ext>
            </a:extLst>
          </p:cNvPr>
          <p:cNvSpPr txBox="1"/>
          <p:nvPr/>
        </p:nvSpPr>
        <p:spPr>
          <a:xfrm>
            <a:off x="7965141" y="2559040"/>
            <a:ext cx="391027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works fine, but the issue is that shifting data can be costly 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(think about if this queue has 1000000 things in it→ we must shift 999999 elements!) </a:t>
            </a:r>
          </a:p>
        </p:txBody>
      </p:sp>
    </p:spTree>
    <p:extLst>
      <p:ext uri="{BB962C8B-B14F-4D97-AF65-F5344CB8AC3E}">
        <p14:creationId xmlns:p14="http://schemas.microsoft.com/office/powerpoint/2010/main" val="138363079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EB1C9-FF7E-D48A-B8AE-C35C63CA7264}"/>
              </a:ext>
            </a:extLst>
          </p:cNvPr>
          <p:cNvSpPr txBox="1"/>
          <p:nvPr/>
        </p:nvSpPr>
        <p:spPr>
          <a:xfrm>
            <a:off x="3276600" y="2743200"/>
            <a:ext cx="5852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How to improve our queue?</a:t>
            </a:r>
          </a:p>
        </p:txBody>
      </p:sp>
    </p:spTree>
    <p:extLst>
      <p:ext uri="{BB962C8B-B14F-4D97-AF65-F5344CB8AC3E}">
        <p14:creationId xmlns:p14="http://schemas.microsoft.com/office/powerpoint/2010/main" val="38860441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B35519-B122-15E0-D806-C58BA76B9CC3}"/>
              </a:ext>
            </a:extLst>
          </p:cNvPr>
          <p:cNvSpPr txBox="1"/>
          <p:nvPr/>
        </p:nvSpPr>
        <p:spPr>
          <a:xfrm>
            <a:off x="8608151" y="1295400"/>
            <a:ext cx="30477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are going to make use of the </a:t>
            </a:r>
            <a:r>
              <a:rPr lang="en-US" sz="2400" b="1" dirty="0"/>
              <a:t>modulus</a:t>
            </a:r>
            <a:r>
              <a:rPr lang="en-US" sz="2400" dirty="0"/>
              <a:t> (%) operator 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7E7E2B-6577-6338-6788-FC9B70359039}"/>
              </a:ext>
            </a:extLst>
          </p:cNvPr>
          <p:cNvSpPr txBox="1"/>
          <p:nvPr/>
        </p:nvSpPr>
        <p:spPr>
          <a:xfrm>
            <a:off x="8881918" y="3333839"/>
            <a:ext cx="166423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10 % 6 = 4</a:t>
            </a:r>
          </a:p>
          <a:p>
            <a:endParaRPr lang="en-US" sz="2400" dirty="0"/>
          </a:p>
          <a:p>
            <a:r>
              <a:rPr lang="en-US" sz="2400" dirty="0"/>
              <a:t>3 % 6 = 3</a:t>
            </a:r>
          </a:p>
          <a:p>
            <a:endParaRPr lang="en-US" sz="2400" dirty="0"/>
          </a:p>
          <a:p>
            <a:r>
              <a:rPr lang="en-US" sz="2400" dirty="0"/>
              <a:t>6 % 6 = 0</a:t>
            </a:r>
          </a:p>
        </p:txBody>
      </p:sp>
    </p:spTree>
    <p:extLst>
      <p:ext uri="{BB962C8B-B14F-4D97-AF65-F5344CB8AC3E}">
        <p14:creationId xmlns:p14="http://schemas.microsoft.com/office/powerpoint/2010/main" val="305552430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1843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</p:spTree>
    <p:extLst>
      <p:ext uri="{BB962C8B-B14F-4D97-AF65-F5344CB8AC3E}">
        <p14:creationId xmlns:p14="http://schemas.microsoft.com/office/powerpoint/2010/main" val="29178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4C9986-EC71-2C6E-19E3-262BDCB3B961}"/>
              </a:ext>
            </a:extLst>
          </p:cNvPr>
          <p:cNvSpPr txBox="1"/>
          <p:nvPr/>
        </p:nvSpPr>
        <p:spPr>
          <a:xfrm>
            <a:off x="8458069" y="957491"/>
            <a:ext cx="328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keep track of a few things: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8E13CE-BC00-BC86-84A0-32AFB3D84852}"/>
              </a:ext>
            </a:extLst>
          </p:cNvPr>
          <p:cNvSpPr txBox="1"/>
          <p:nvPr/>
        </p:nvSpPr>
        <p:spPr>
          <a:xfrm>
            <a:off x="8576504" y="1869682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index of the </a:t>
            </a:r>
            <a:r>
              <a:rPr lang="en-US" sz="2400" b="1" dirty="0"/>
              <a:t>front</a:t>
            </a:r>
            <a:r>
              <a:rPr lang="en-US" sz="2400" dirty="0"/>
              <a:t>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index of the rear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size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capacity of the queue</a:t>
            </a:r>
          </a:p>
        </p:txBody>
      </p:sp>
    </p:spTree>
    <p:extLst>
      <p:ext uri="{BB962C8B-B14F-4D97-AF65-F5344CB8AC3E}">
        <p14:creationId xmlns:p14="http://schemas.microsoft.com/office/powerpoint/2010/main" val="293694250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8119910" y="3834002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084BE3-59F5-CAB7-5FCC-3A608232DFED}"/>
              </a:ext>
            </a:extLst>
          </p:cNvPr>
          <p:cNvSpPr txBox="1"/>
          <p:nvPr/>
        </p:nvSpPr>
        <p:spPr>
          <a:xfrm>
            <a:off x="8113013" y="5897687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(0 + 4) % 6 = </a:t>
            </a:r>
            <a:r>
              <a:rPr lang="en-US" b="1" dirty="0"/>
              <a:t>Insert at spot 4</a:t>
            </a:r>
          </a:p>
        </p:txBody>
      </p:sp>
    </p:spTree>
    <p:extLst>
      <p:ext uri="{BB962C8B-B14F-4D97-AF65-F5344CB8AC3E}">
        <p14:creationId xmlns:p14="http://schemas.microsoft.com/office/powerpoint/2010/main" val="12172306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6B179A-342D-AB53-B37F-D2580747E2CB}"/>
              </a:ext>
            </a:extLst>
          </p:cNvPr>
          <p:cNvSpPr txBox="1"/>
          <p:nvPr/>
        </p:nvSpPr>
        <p:spPr>
          <a:xfrm>
            <a:off x="8326264" y="1788852"/>
            <a:ext cx="3501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is the formula for determining where to insert the new element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2612129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23AE75-DD91-1577-FFFD-5D7E5FCFB653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</p:spTree>
    <p:extLst>
      <p:ext uri="{BB962C8B-B14F-4D97-AF65-F5344CB8AC3E}">
        <p14:creationId xmlns:p14="http://schemas.microsoft.com/office/powerpoint/2010/main" val="34567556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9067800" y="1143000"/>
            <a:ext cx="2185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7435874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F8D684-1A8A-4422-7405-8DE6E479AF52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1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1943100" y="4971555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(0 + 1) % 6 = </a:t>
            </a:r>
            <a:r>
              <a:rPr lang="en-US" sz="2400" b="1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198249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4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dequeue (again)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81A36B-F4CA-D996-0626-6EAAA07B6DC5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BDA3E52-82B2-0031-09A7-42780C78BD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1E2BEF-5874-08DB-5D21-EEBC7B96AB08}"/>
              </a:ext>
            </a:extLst>
          </p:cNvPr>
          <p:cNvSpPr txBox="1"/>
          <p:nvPr/>
        </p:nvSpPr>
        <p:spPr>
          <a:xfrm>
            <a:off x="7655236" y="3552676"/>
            <a:ext cx="4455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move the front pointer to the next element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966F09-7577-9393-6250-DF6A003387DD}"/>
              </a:ext>
            </a:extLst>
          </p:cNvPr>
          <p:cNvSpPr txBox="1"/>
          <p:nvPr/>
        </p:nvSpPr>
        <p:spPr>
          <a:xfrm>
            <a:off x="8686299" y="3846549"/>
            <a:ext cx="2483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 (1 + 1) % 6 = </a:t>
            </a:r>
            <a:r>
              <a:rPr lang="en-US" sz="24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9092571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8454844" y="4358305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5598183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(again)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B171E4-12D3-6EC0-D8CD-D818796149D9}"/>
              </a:ext>
            </a:extLst>
          </p:cNvPr>
          <p:cNvSpPr txBox="1"/>
          <p:nvPr/>
        </p:nvSpPr>
        <p:spPr>
          <a:xfrm>
            <a:off x="7895542" y="3694246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(2 + 3) % 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DCD612-8E18-E137-6239-1200FE689A6F}"/>
              </a:ext>
            </a:extLst>
          </p:cNvPr>
          <p:cNvSpPr txBox="1"/>
          <p:nvPr/>
        </p:nvSpPr>
        <p:spPr>
          <a:xfrm>
            <a:off x="10363200" y="4509755"/>
            <a:ext cx="110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5%6 = </a:t>
            </a:r>
            <a:r>
              <a:rPr lang="en-US" b="1" dirty="0"/>
              <a:t>5 </a:t>
            </a:r>
          </a:p>
        </p:txBody>
      </p:sp>
    </p:spTree>
    <p:extLst>
      <p:ext uri="{BB962C8B-B14F-4D97-AF65-F5344CB8AC3E}">
        <p14:creationId xmlns:p14="http://schemas.microsoft.com/office/powerpoint/2010/main" val="167752136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8430780" y="4494524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06349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278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/>
              <a:t>enqueue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8E6AC7-8EA6-CC47-1155-CF08DEC6A637}"/>
              </a:ext>
            </a:extLst>
          </p:cNvPr>
          <p:cNvSpPr txBox="1"/>
          <p:nvPr/>
        </p:nvSpPr>
        <p:spPr>
          <a:xfrm>
            <a:off x="7656336" y="3030187"/>
            <a:ext cx="459613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(front + size) % 6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 + 4) % 6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0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633958" y="4734344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</p:spTree>
    <p:extLst>
      <p:ext uri="{BB962C8B-B14F-4D97-AF65-F5344CB8AC3E}">
        <p14:creationId xmlns:p14="http://schemas.microsoft.com/office/powerpoint/2010/main" val="223142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922506" y="4969855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93B3BA-CF86-CFC8-8FD6-41A42290F79D}"/>
              </a:ext>
            </a:extLst>
          </p:cNvPr>
          <p:cNvSpPr txBox="1"/>
          <p:nvPr/>
        </p:nvSpPr>
        <p:spPr>
          <a:xfrm>
            <a:off x="8458069" y="957491"/>
            <a:ext cx="32848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need to keep track of a few things: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CE7C342-78FD-6627-D3B7-463714591E09}"/>
              </a:ext>
            </a:extLst>
          </p:cNvPr>
          <p:cNvSpPr txBox="1"/>
          <p:nvPr/>
        </p:nvSpPr>
        <p:spPr>
          <a:xfrm>
            <a:off x="8576504" y="1869682"/>
            <a:ext cx="3048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/>
              <a:t>The index of the </a:t>
            </a:r>
            <a:r>
              <a:rPr lang="en-US" sz="2400" b="1" dirty="0"/>
              <a:t>front</a:t>
            </a:r>
            <a:r>
              <a:rPr lang="en-US" sz="2400" dirty="0"/>
              <a:t>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index of the rear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size of the queue</a:t>
            </a:r>
          </a:p>
          <a:p>
            <a:pPr marL="342900" indent="-342900">
              <a:buAutoNum type="arabicPeriod"/>
            </a:pPr>
            <a:endParaRPr lang="en-US" sz="2400" dirty="0"/>
          </a:p>
          <a:p>
            <a:pPr marL="342900" indent="-342900">
              <a:buAutoNum type="arabicPeriod"/>
            </a:pPr>
            <a:r>
              <a:rPr lang="en-US" sz="2400" dirty="0"/>
              <a:t>The capacity of the queue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71182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3067642" y="4972114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1A0C0AB-B1B4-3229-9BC7-F8CD174C172E}"/>
              </a:ext>
            </a:extLst>
          </p:cNvPr>
          <p:cNvSpPr/>
          <p:nvPr/>
        </p:nvSpPr>
        <p:spPr>
          <a:xfrm>
            <a:off x="2749596" y="2421546"/>
            <a:ext cx="1066800" cy="1909573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John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32970156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3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4488598" y="4975110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C77E783-4E0D-41A6-BAE9-9A9FBA2B69F3}"/>
              </a:ext>
            </a:extLst>
          </p:cNvPr>
          <p:cNvSpPr/>
          <p:nvPr/>
        </p:nvSpPr>
        <p:spPr>
          <a:xfrm>
            <a:off x="4012348" y="2454705"/>
            <a:ext cx="1066800" cy="190957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sz="1600" dirty="0"/>
              <a:t>Cosmo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F0127E-9382-1338-6D26-2FB970BE4F32}"/>
              </a:ext>
            </a:extLst>
          </p:cNvPr>
          <p:cNvSpPr/>
          <p:nvPr/>
        </p:nvSpPr>
        <p:spPr>
          <a:xfrm>
            <a:off x="5260958" y="2469774"/>
            <a:ext cx="1066800" cy="190957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Todd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B7B7F1-39E9-D51C-0424-3D11172857C3}"/>
              </a:ext>
            </a:extLst>
          </p:cNvPr>
          <p:cNvSpPr txBox="1"/>
          <p:nvPr/>
        </p:nvSpPr>
        <p:spPr>
          <a:xfrm>
            <a:off x="8594928" y="5047806"/>
            <a:ext cx="3063673" cy="923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modulus operator allows us to “</a:t>
            </a:r>
            <a:r>
              <a:rPr lang="en-US" b="1" dirty="0"/>
              <a:t>wrap around</a:t>
            </a:r>
            <a:r>
              <a:rPr lang="en-US" dirty="0"/>
              <a:t>” in our array!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4EAECA-F07F-E61B-AB71-207AE76EB8DE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CC8497-2EF5-4AC1-C596-F58F4621BF7F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876183-440B-E400-0332-FB8326EEADBF}"/>
              </a:ext>
            </a:extLst>
          </p:cNvPr>
          <p:cNvSpPr txBox="1"/>
          <p:nvPr/>
        </p:nvSpPr>
        <p:spPr>
          <a:xfrm>
            <a:off x="9067800" y="3733800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(2+1) % 6 </a:t>
            </a:r>
            <a:r>
              <a:rPr lang="en-US" b="1" dirty="0"/>
              <a:t>= 3</a:t>
            </a:r>
          </a:p>
        </p:txBody>
      </p:sp>
    </p:spTree>
    <p:extLst>
      <p:ext uri="{BB962C8B-B14F-4D97-AF65-F5344CB8AC3E}">
        <p14:creationId xmlns:p14="http://schemas.microsoft.com/office/powerpoint/2010/main" val="95769519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</p:spTree>
    <p:extLst>
      <p:ext uri="{BB962C8B-B14F-4D97-AF65-F5344CB8AC3E}">
        <p14:creationId xmlns:p14="http://schemas.microsoft.com/office/powerpoint/2010/main" val="241011065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5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889949" y="4945693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64CFCBC-6B8E-1366-F551-83AF923F5B04}"/>
              </a:ext>
            </a:extLst>
          </p:cNvPr>
          <p:cNvSpPr/>
          <p:nvPr/>
        </p:nvSpPr>
        <p:spPr>
          <a:xfrm>
            <a:off x="6447292" y="2474213"/>
            <a:ext cx="1066800" cy="1909573"/>
          </a:xfrm>
          <a:prstGeom prst="ellipse">
            <a:avLst/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Sam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427481106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CF3E29-4A4B-F613-A11A-45BC498B6627}"/>
              </a:ext>
            </a:extLst>
          </p:cNvPr>
          <p:cNvSpPr txBox="1"/>
          <p:nvPr/>
        </p:nvSpPr>
        <p:spPr>
          <a:xfrm>
            <a:off x="76200" y="76200"/>
            <a:ext cx="85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/>
              <a:t>Queue</a:t>
            </a:r>
            <a:r>
              <a:rPr lang="en-US" sz="2800" dirty="0"/>
              <a:t> is a data structure that holds data, but operates in a First-in First-out (</a:t>
            </a:r>
            <a:r>
              <a:rPr lang="en-US" sz="2800" b="1" dirty="0"/>
              <a:t>FIFO</a:t>
            </a:r>
            <a:r>
              <a:rPr lang="en-US" sz="2800" dirty="0"/>
              <a:t>) fashion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2E0978-7C0F-BD41-EBCC-C6A4B5F67104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46C6565-06E2-C2B3-8DD1-149050591216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10">
            <a:extLst>
              <a:ext uri="{FF2B5EF4-FFF2-40B4-BE49-F238E27FC236}">
                <a16:creationId xmlns:a16="http://schemas.microsoft.com/office/drawing/2014/main" id="{91851E54-A17C-B9D2-A408-D025DC4FF1AC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CF166E0-0BFB-09CF-0A5E-82D07DB1DF91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C7B842-C7CC-2CCD-5A66-000DB4A7FC23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7B8039-CD81-B779-9435-2D09B55D9727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5790-F8EC-1581-A6C3-22255C4FC73C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144053-6AFA-F8B2-6CD5-EAE5E4E44D07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85681-FE44-3DE3-8D0A-A29AFA11D1CD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8F70DC-45DF-84EF-F93C-D99F03B51561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E13637-3046-DB75-072D-20C34F536FB5}"/>
              </a:ext>
            </a:extLst>
          </p:cNvPr>
          <p:cNvSpPr txBox="1"/>
          <p:nvPr/>
        </p:nvSpPr>
        <p:spPr>
          <a:xfrm>
            <a:off x="2894509" y="5657671"/>
            <a:ext cx="29498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insert_spot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838D60E-9714-F453-04F3-3A874FAD6114}"/>
              </a:ext>
            </a:extLst>
          </p:cNvPr>
          <p:cNvSpPr/>
          <p:nvPr/>
        </p:nvSpPr>
        <p:spPr>
          <a:xfrm rot="16200000">
            <a:off x="665331" y="496265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DF2CD-02A9-EAA1-10BA-8ECCEE074C2B}"/>
              </a:ext>
            </a:extLst>
          </p:cNvPr>
          <p:cNvSpPr txBox="1"/>
          <p:nvPr/>
        </p:nvSpPr>
        <p:spPr>
          <a:xfrm>
            <a:off x="8419169" y="1313256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</a:t>
            </a:r>
            <a:r>
              <a:rPr lang="en-US" sz="2400" b="1" dirty="0" err="1"/>
              <a:t>dequqe</a:t>
            </a:r>
            <a:r>
              <a:rPr lang="en-US" sz="2400" b="1" dirty="0"/>
              <a:t> (</a:t>
            </a:r>
            <a:r>
              <a:rPr lang="en-US" sz="2400" b="1" u="sng" dirty="0"/>
              <a:t>again</a:t>
            </a:r>
            <a:r>
              <a:rPr lang="en-US" sz="2400" b="1" dirty="0"/>
              <a:t>)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182CB2-0B38-A680-CA43-FCB445BCBE81}"/>
              </a:ext>
            </a:extLst>
          </p:cNvPr>
          <p:cNvSpPr/>
          <p:nvPr/>
        </p:nvSpPr>
        <p:spPr>
          <a:xfrm>
            <a:off x="308853" y="2421545"/>
            <a:ext cx="1066800" cy="1909573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 err="1"/>
              <a:t>Jin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7DEC85-5E66-D320-B7F4-79D1530E8939}"/>
              </a:ext>
            </a:extLst>
          </p:cNvPr>
          <p:cNvSpPr txBox="1"/>
          <p:nvPr/>
        </p:nvSpPr>
        <p:spPr>
          <a:xfrm>
            <a:off x="8594928" y="2194387"/>
            <a:ext cx="2666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data[front] = null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72B9F6-C522-5EBE-B4A1-35D71D22B60D}"/>
              </a:ext>
            </a:extLst>
          </p:cNvPr>
          <p:cNvSpPr txBox="1"/>
          <p:nvPr/>
        </p:nvSpPr>
        <p:spPr>
          <a:xfrm>
            <a:off x="7655207" y="2773006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(front + 1) % 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C1B808-44E3-61EF-87E3-92A50A2C6867}"/>
              </a:ext>
            </a:extLst>
          </p:cNvPr>
          <p:cNvSpPr txBox="1"/>
          <p:nvPr/>
        </p:nvSpPr>
        <p:spPr>
          <a:xfrm>
            <a:off x="8239633" y="3717246"/>
            <a:ext cx="3286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 = (5 + 1) % 6 </a:t>
            </a:r>
            <a:r>
              <a:rPr lang="en-US" sz="2400" b="1" dirty="0"/>
              <a:t>= 0</a:t>
            </a:r>
          </a:p>
        </p:txBody>
      </p:sp>
    </p:spTree>
    <p:extLst>
      <p:ext uri="{BB962C8B-B14F-4D97-AF65-F5344CB8AC3E}">
        <p14:creationId xmlns:p14="http://schemas.microsoft.com/office/powerpoint/2010/main" val="3395835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B1F8210-A999-6259-CF3F-531EE67B8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9353550" cy="24172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031BFCC-EFAF-87EF-3360-253BF1C87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" y="2877868"/>
            <a:ext cx="6705600" cy="34387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0618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922506" y="4969855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0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974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62A082-03B5-A6E1-B7F9-B8D20D6372BC}"/>
              </a:ext>
            </a:extLst>
          </p:cNvPr>
          <p:cNvCxnSpPr>
            <a:cxnSpLocks/>
          </p:cNvCxnSpPr>
          <p:nvPr/>
        </p:nvCxnSpPr>
        <p:spPr>
          <a:xfrm>
            <a:off x="228600" y="1447800"/>
            <a:ext cx="7543800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8E9E1D-D23C-7BB0-7837-93D5CFDE9A30}"/>
              </a:ext>
            </a:extLst>
          </p:cNvPr>
          <p:cNvCxnSpPr>
            <a:cxnSpLocks/>
          </p:cNvCxnSpPr>
          <p:nvPr/>
        </p:nvCxnSpPr>
        <p:spPr>
          <a:xfrm>
            <a:off x="228600" y="5381758"/>
            <a:ext cx="7695358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803B7215-0A4A-F215-C5FD-D5FE8D274E4B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209800"/>
          <a:ext cx="7382454" cy="2248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409">
                  <a:extLst>
                    <a:ext uri="{9D8B030D-6E8A-4147-A177-3AD203B41FA5}">
                      <a16:colId xmlns:a16="http://schemas.microsoft.com/office/drawing/2014/main" val="3058549189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4085582527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3832160445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49628624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2325477003"/>
                    </a:ext>
                  </a:extLst>
                </a:gridCol>
                <a:gridCol w="1230409">
                  <a:extLst>
                    <a:ext uri="{9D8B030D-6E8A-4147-A177-3AD203B41FA5}">
                      <a16:colId xmlns:a16="http://schemas.microsoft.com/office/drawing/2014/main" val="1038885104"/>
                    </a:ext>
                  </a:extLst>
                </a:gridCol>
              </a:tblGrid>
              <a:tr h="224808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5616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FA5946F-4D08-20DA-33B1-D6EF2E389FAC}"/>
              </a:ext>
            </a:extLst>
          </p:cNvPr>
          <p:cNvSpPr txBox="1"/>
          <p:nvPr/>
        </p:nvSpPr>
        <p:spPr>
          <a:xfrm>
            <a:off x="6858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1B9355-1FDF-D536-C6F4-29C61410E332}"/>
              </a:ext>
            </a:extLst>
          </p:cNvPr>
          <p:cNvSpPr txBox="1"/>
          <p:nvPr/>
        </p:nvSpPr>
        <p:spPr>
          <a:xfrm>
            <a:off x="1977147" y="447750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E2591A-3252-93AE-EEF6-8FB6D793BD5B}"/>
              </a:ext>
            </a:extLst>
          </p:cNvPr>
          <p:cNvSpPr txBox="1"/>
          <p:nvPr/>
        </p:nvSpPr>
        <p:spPr>
          <a:xfrm>
            <a:off x="3101689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2F7A4-ADCE-A6F4-5151-B661273F0D34}"/>
              </a:ext>
            </a:extLst>
          </p:cNvPr>
          <p:cNvSpPr txBox="1"/>
          <p:nvPr/>
        </p:nvSpPr>
        <p:spPr>
          <a:xfrm>
            <a:off x="4486571" y="450016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3E3A40-FDF9-2E7E-16F8-9AF920071189}"/>
              </a:ext>
            </a:extLst>
          </p:cNvPr>
          <p:cNvSpPr txBox="1"/>
          <p:nvPr/>
        </p:nvSpPr>
        <p:spPr>
          <a:xfrm>
            <a:off x="5715000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2B5FEF-030F-3B71-6BC7-C96845DB7623}"/>
              </a:ext>
            </a:extLst>
          </p:cNvPr>
          <p:cNvSpPr txBox="1"/>
          <p:nvPr/>
        </p:nvSpPr>
        <p:spPr>
          <a:xfrm>
            <a:off x="6928049" y="450975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AE5339-B609-EEEA-1A22-A7B495310F8A}"/>
              </a:ext>
            </a:extLst>
          </p:cNvPr>
          <p:cNvSpPr txBox="1"/>
          <p:nvPr/>
        </p:nvSpPr>
        <p:spPr>
          <a:xfrm>
            <a:off x="6017" y="95521"/>
            <a:ext cx="89611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Today, we will be implementing a Queue with an Array.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5C65FB4-A7CD-761D-5468-7F671CDDBD90}"/>
              </a:ext>
            </a:extLst>
          </p:cNvPr>
          <p:cNvSpPr txBox="1"/>
          <p:nvPr/>
        </p:nvSpPr>
        <p:spPr>
          <a:xfrm>
            <a:off x="609600" y="717800"/>
            <a:ext cx="594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Suppose that we have a queue that can hold 6 elements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C5BE5DBA-0EE1-0DD6-62E7-63F1C824CC34}"/>
              </a:ext>
            </a:extLst>
          </p:cNvPr>
          <p:cNvSpPr/>
          <p:nvPr/>
        </p:nvSpPr>
        <p:spPr>
          <a:xfrm rot="16200000">
            <a:off x="651753" y="4981708"/>
            <a:ext cx="381000" cy="22860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59EEDE1F-BF88-D69C-8990-41989DFC5C38}"/>
              </a:ext>
            </a:extLst>
          </p:cNvPr>
          <p:cNvSpPr/>
          <p:nvPr/>
        </p:nvSpPr>
        <p:spPr>
          <a:xfrm rot="16200000">
            <a:off x="1943100" y="4968487"/>
            <a:ext cx="381000" cy="2286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1B3EBE-AF02-4011-BDFB-8828BCD028F9}"/>
              </a:ext>
            </a:extLst>
          </p:cNvPr>
          <p:cNvSpPr txBox="1"/>
          <p:nvPr/>
        </p:nvSpPr>
        <p:spPr>
          <a:xfrm>
            <a:off x="61203" y="5650399"/>
            <a:ext cx="23968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capacity = 6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 =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D18990-AC42-961B-067A-95B56F01A1BE}"/>
              </a:ext>
            </a:extLst>
          </p:cNvPr>
          <p:cNvSpPr txBox="1"/>
          <p:nvPr/>
        </p:nvSpPr>
        <p:spPr>
          <a:xfrm>
            <a:off x="2749596" y="5614780"/>
            <a:ext cx="1843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front = 0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rear = 1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AA67A-FA3A-8596-B33B-5BB2E0BC3FDC}"/>
              </a:ext>
            </a:extLst>
          </p:cNvPr>
          <p:cNvSpPr/>
          <p:nvPr/>
        </p:nvSpPr>
        <p:spPr>
          <a:xfrm>
            <a:off x="308853" y="2379053"/>
            <a:ext cx="1066800" cy="19095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Tom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D6157A-298A-CE8F-4FD0-AF2E0FBE90BF}"/>
              </a:ext>
            </a:extLst>
          </p:cNvPr>
          <p:cNvSpPr/>
          <p:nvPr/>
        </p:nvSpPr>
        <p:spPr>
          <a:xfrm>
            <a:off x="1556049" y="2400120"/>
            <a:ext cx="1066800" cy="190957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  <a:p>
            <a:pPr algn="ctr"/>
            <a:r>
              <a:rPr lang="en-US" dirty="0"/>
              <a:t>Jane</a:t>
            </a:r>
          </a:p>
        </p:txBody>
      </p:sp>
    </p:spTree>
    <p:extLst>
      <p:ext uri="{BB962C8B-B14F-4D97-AF65-F5344CB8AC3E}">
        <p14:creationId xmlns:p14="http://schemas.microsoft.com/office/powerpoint/2010/main" val="2717476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6352</TotalTime>
  <Words>7553</Words>
  <Application>Microsoft Office PowerPoint</Application>
  <PresentationFormat>Widescreen</PresentationFormat>
  <Paragraphs>2165</Paragraphs>
  <Slides>75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56</cp:revision>
  <dcterms:created xsi:type="dcterms:W3CDTF">2022-08-21T16:55:59Z</dcterms:created>
  <dcterms:modified xsi:type="dcterms:W3CDTF">2023-10-23T19:59:32Z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