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351" r:id="rId3"/>
    <p:sldId id="367" r:id="rId4"/>
    <p:sldId id="385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 varScale="1">
        <p:scale>
          <a:sx n="117" d="100"/>
          <a:sy n="117" d="100"/>
        </p:scale>
        <p:origin x="138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38:18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24575,'-1'74'0,"3"-1"0,4 1 0,2-1 0,35 135 0,-28-159 0,2-1 0,2 0 0,2-2 0,2 0 0,3-2 0,48 66 0,-64-98 0,1 0 0,0 0 0,1-1 0,0-1 0,0 0 0,1-1 0,1 0 0,0-1 0,0 0 0,0-1 0,1-1 0,0 0 0,1-1 0,-1-1 0,1 0 0,-1-1 0,18 1 0,87 6 0,131-6 0,9 1 0,172 9 0,-406-12 0,1 1 0,-1 1 0,0 2 0,39 12 0,-15-3 0,81 22 0,155 68 0,-266-95 0,0 2 0,-1 1 0,0 0 0,-1 1 0,0 1 0,16 19 0,15 12 0,149 102 0,12 12 0,-166-109 0,-44-51 0,0 0 0,1 1 0,-1-1 0,0 0 0,0 1 0,1-1 0,-1 0 0,0 0 0,1 1 0,-1-1 0,0 0 0,1 0 0,-1 0 0,0 1 0,1-1 0,-1 0 0,1 0 0,-1 0 0,0 0 0,1 0 0,-1 0 0,1 0 0,-1 0 0,0 0 0,1 0 0,-1 0 0,1 0 0,-1 0 0,0 0 0,1 0 0,-1 0 0,0-1 0,1 1 0,10-14 0,4-30 0,-12 35 0,18-43 0,3 2 0,1 1 0,3 2 0,51-68 0,-68 100 0,1 0 0,0 0 0,1 1 0,1 1 0,0 0 0,0 1 0,2 1 0,-1 0 0,2 1 0,-1 0 0,33-12 0,-8 6 0,0 2 0,1 2 0,1 2 0,0 1 0,45-2 0,220 3 0,-288 8 0,330-10 0,-83 0 0,145-19 0,-216 11 0,-172 17 0,-1-2 0,0 0 0,0-2 0,0-1 0,0 0 0,-1-2 0,0 0 0,0-2 0,-1 0 0,-1-1 0,34-25 0,42-39 0,-3-4 0,97-108 0,-159 153-119,134-138-1127,-131 142-5580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Queues (Array Implementation (the better way))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1943100" y="4971555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A3E52-82B2-0031-09A7-42780C78BD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E2BEF-5874-08DB-5D21-EEBC7B96AB08}"/>
              </a:ext>
            </a:extLst>
          </p:cNvPr>
          <p:cNvSpPr txBox="1"/>
          <p:nvPr/>
        </p:nvSpPr>
        <p:spPr>
          <a:xfrm>
            <a:off x="7655236" y="355267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front pointer to the next element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66F09-7577-9393-6250-DF6A003387DD}"/>
              </a:ext>
            </a:extLst>
          </p:cNvPr>
          <p:cNvSpPr txBox="1"/>
          <p:nvPr/>
        </p:nvSpPr>
        <p:spPr>
          <a:xfrm>
            <a:off x="8686299" y="3846549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(0 + 1) % 6 = </a:t>
            </a:r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435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1943100" y="4971555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 (again)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A3E52-82B2-0031-09A7-42780C78BD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E2BEF-5874-08DB-5D21-EEBC7B96AB08}"/>
              </a:ext>
            </a:extLst>
          </p:cNvPr>
          <p:cNvSpPr txBox="1"/>
          <p:nvPr/>
        </p:nvSpPr>
        <p:spPr>
          <a:xfrm>
            <a:off x="7655236" y="355267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front pointer to the next element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66F09-7577-9393-6250-DF6A003387DD}"/>
              </a:ext>
            </a:extLst>
          </p:cNvPr>
          <p:cNvSpPr txBox="1"/>
          <p:nvPr/>
        </p:nvSpPr>
        <p:spPr>
          <a:xfrm>
            <a:off x="8686299" y="3846549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(0 + 1) % 6 = </a:t>
            </a:r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1982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 (again)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A3E52-82B2-0031-09A7-42780C78BD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E2BEF-5874-08DB-5D21-EEBC7B96AB08}"/>
              </a:ext>
            </a:extLst>
          </p:cNvPr>
          <p:cNvSpPr txBox="1"/>
          <p:nvPr/>
        </p:nvSpPr>
        <p:spPr>
          <a:xfrm>
            <a:off x="7655236" y="355267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front pointer to the next element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66F09-7577-9393-6250-DF6A003387DD}"/>
              </a:ext>
            </a:extLst>
          </p:cNvPr>
          <p:cNvSpPr txBox="1"/>
          <p:nvPr/>
        </p:nvSpPr>
        <p:spPr>
          <a:xfrm>
            <a:off x="8686299" y="3846549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(1 + 1) % 6 = </a:t>
            </a:r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925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(again)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8454844" y="4358305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171E4-12D3-6EC0-D8CD-D818796149D9}"/>
              </a:ext>
            </a:extLst>
          </p:cNvPr>
          <p:cNvSpPr txBox="1"/>
          <p:nvPr/>
        </p:nvSpPr>
        <p:spPr>
          <a:xfrm>
            <a:off x="7895542" y="3694246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(2 + 3) %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CD612-8E18-E137-6239-1200FE689A6F}"/>
              </a:ext>
            </a:extLst>
          </p:cNvPr>
          <p:cNvSpPr txBox="1"/>
          <p:nvPr/>
        </p:nvSpPr>
        <p:spPr>
          <a:xfrm>
            <a:off x="10363200" y="450975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5%6 = </a:t>
            </a:r>
            <a:r>
              <a:rPr lang="en-US" b="1" dirty="0"/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155981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(again)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171E4-12D3-6EC0-D8CD-D818796149D9}"/>
              </a:ext>
            </a:extLst>
          </p:cNvPr>
          <p:cNvSpPr txBox="1"/>
          <p:nvPr/>
        </p:nvSpPr>
        <p:spPr>
          <a:xfrm>
            <a:off x="7895542" y="3694246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(2 + 3) %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CD612-8E18-E137-6239-1200FE689A6F}"/>
              </a:ext>
            </a:extLst>
          </p:cNvPr>
          <p:cNvSpPr txBox="1"/>
          <p:nvPr/>
        </p:nvSpPr>
        <p:spPr>
          <a:xfrm>
            <a:off x="10363200" y="450975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5%6 = </a:t>
            </a:r>
            <a:r>
              <a:rPr lang="en-US" b="1" dirty="0"/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167752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 + 4) % 6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8430780" y="4494524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6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 + 4) % 6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7B7F1-39E9-D51C-0424-3D11172857C3}"/>
              </a:ext>
            </a:extLst>
          </p:cNvPr>
          <p:cNvSpPr txBox="1"/>
          <p:nvPr/>
        </p:nvSpPr>
        <p:spPr>
          <a:xfrm>
            <a:off x="8633958" y="4734344"/>
            <a:ext cx="3063673" cy="9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modulus operator allows us to “</a:t>
            </a:r>
            <a:r>
              <a:rPr lang="en-US" b="1" dirty="0"/>
              <a:t>wrap around</a:t>
            </a:r>
            <a:r>
              <a:rPr lang="en-US" dirty="0"/>
              <a:t>” in our array!</a:t>
            </a:r>
          </a:p>
        </p:txBody>
      </p:sp>
    </p:spTree>
    <p:extLst>
      <p:ext uri="{BB962C8B-B14F-4D97-AF65-F5344CB8AC3E}">
        <p14:creationId xmlns:p14="http://schemas.microsoft.com/office/powerpoint/2010/main" val="22314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7B7F1-39E9-D51C-0424-3D11172857C3}"/>
              </a:ext>
            </a:extLst>
          </p:cNvPr>
          <p:cNvSpPr txBox="1"/>
          <p:nvPr/>
        </p:nvSpPr>
        <p:spPr>
          <a:xfrm>
            <a:off x="8594928" y="5047806"/>
            <a:ext cx="3063673" cy="9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modulus operator allows us to “</a:t>
            </a:r>
            <a:r>
              <a:rPr lang="en-US" b="1" dirty="0"/>
              <a:t>wrap around</a:t>
            </a:r>
            <a:r>
              <a:rPr lang="en-US" dirty="0"/>
              <a:t>” in our array!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4EAECA-F07F-E61B-AB71-207AE76EB8DE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C8497-2EF5-4AC1-C596-F58F4621BF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</p:spTree>
    <p:extLst>
      <p:ext uri="{BB962C8B-B14F-4D97-AF65-F5344CB8AC3E}">
        <p14:creationId xmlns:p14="http://schemas.microsoft.com/office/powerpoint/2010/main" val="329701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3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4488598" y="4975110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7B7F1-39E9-D51C-0424-3D11172857C3}"/>
              </a:ext>
            </a:extLst>
          </p:cNvPr>
          <p:cNvSpPr txBox="1"/>
          <p:nvPr/>
        </p:nvSpPr>
        <p:spPr>
          <a:xfrm>
            <a:off x="8594928" y="5047806"/>
            <a:ext cx="3063673" cy="9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modulus operator allows us to “</a:t>
            </a:r>
            <a:r>
              <a:rPr lang="en-US" b="1" dirty="0"/>
              <a:t>wrap around</a:t>
            </a:r>
            <a:r>
              <a:rPr lang="en-US" dirty="0"/>
              <a:t>” in our array!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4EAECA-F07F-E61B-AB71-207AE76EB8DE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C8497-2EF5-4AC1-C596-F58F4621BF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876183-440B-E400-0332-FB8326EEADBF}"/>
              </a:ext>
            </a:extLst>
          </p:cNvPr>
          <p:cNvSpPr txBox="1"/>
          <p:nvPr/>
        </p:nvSpPr>
        <p:spPr>
          <a:xfrm>
            <a:off x="9067800" y="37338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(2+1) % 6 </a:t>
            </a:r>
            <a:r>
              <a:rPr lang="en-US" b="1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957695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5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889949" y="4945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DEC85-5E66-D320-B7F4-79D1530E8939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2B9F6-C522-5EBE-B4A1-35D71D22B60D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</p:spTree>
    <p:extLst>
      <p:ext uri="{BB962C8B-B14F-4D97-AF65-F5344CB8AC3E}">
        <p14:creationId xmlns:p14="http://schemas.microsoft.com/office/powerpoint/2010/main" val="241011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259976" y="1355858"/>
            <a:ext cx="556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8 due tomorrow @ 11:59 PM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Using the code today, it should be pretty easy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400" dirty="0"/>
          </a:p>
          <a:p>
            <a:r>
              <a:rPr lang="en-US" sz="2400" dirty="0"/>
              <a:t>Program 3 due Wednesday 11/1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NO CLASS ON FRIDAY AND MONDAY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Things to do while Reese is gone:</a:t>
            </a:r>
          </a:p>
          <a:p>
            <a:r>
              <a:rPr lang="en-US" sz="2400" dirty="0">
                <a:solidFill>
                  <a:schemeClr val="tx1"/>
                </a:solidFill>
              </a:rPr>
              <a:t>- Submit lab 8 </a:t>
            </a:r>
          </a:p>
          <a:p>
            <a:r>
              <a:rPr lang="en-US" sz="2400" dirty="0">
                <a:solidFill>
                  <a:schemeClr val="tx1"/>
                </a:solidFill>
              </a:rPr>
              <a:t>- Work on program 3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r/meirl - Meirl">
            <a:extLst>
              <a:ext uri="{FF2B5EF4-FFF2-40B4-BE49-F238E27FC236}">
                <a16:creationId xmlns:a16="http://schemas.microsoft.com/office/drawing/2014/main" id="{B0FF0C15-0734-CEE7-CB34-2913C0E5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824" y="149130"/>
            <a:ext cx="481584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5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889949" y="4945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DEC85-5E66-D320-B7F4-79D1530E8939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2B9F6-C522-5EBE-B4A1-35D71D22B60D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1B808-44E3-61EF-87E3-92A50A2C6867}"/>
              </a:ext>
            </a:extLst>
          </p:cNvPr>
          <p:cNvSpPr txBox="1"/>
          <p:nvPr/>
        </p:nvSpPr>
        <p:spPr>
          <a:xfrm>
            <a:off x="8239633" y="3717246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 = (5 + 1) % 6 </a:t>
            </a:r>
            <a:r>
              <a:rPr lang="en-US" sz="2400" b="1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4274811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65331" y="496265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DEC85-5E66-D320-B7F4-79D1530E8939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2B9F6-C522-5EBE-B4A1-35D71D22B60D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1B808-44E3-61EF-87E3-92A50A2C6867}"/>
              </a:ext>
            </a:extLst>
          </p:cNvPr>
          <p:cNvSpPr txBox="1"/>
          <p:nvPr/>
        </p:nvSpPr>
        <p:spPr>
          <a:xfrm>
            <a:off x="8239633" y="3717246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 = (5 + 1) % 6 </a:t>
            </a:r>
            <a:r>
              <a:rPr lang="en-US" sz="2400" b="1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395835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1F8210-A999-6259-CF3F-531EE67B8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"/>
            <a:ext cx="9353550" cy="24172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31BFCC-EFAF-87EF-3360-253BF1C87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2877868"/>
            <a:ext cx="6705600" cy="3438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6184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C08E3-9392-777B-A699-1276C86D62B8}"/>
              </a:ext>
            </a:extLst>
          </p:cNvPr>
          <p:cNvSpPr txBox="1"/>
          <p:nvPr/>
        </p:nvSpPr>
        <p:spPr>
          <a:xfrm>
            <a:off x="495300" y="838200"/>
            <a:ext cx="112014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printQueue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{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".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 %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0A7AB-7738-1F28-6456-86F8BD479B54}"/>
              </a:ext>
            </a:extLst>
          </p:cNvPr>
          <p:cNvSpPr txBox="1"/>
          <p:nvPr/>
        </p:nvSpPr>
        <p:spPr>
          <a:xfrm>
            <a:off x="472604" y="4419600"/>
            <a:ext cx="102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method will print out the queue in the correct order (there is probably a better way to write this)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3BA46-D5AC-CDFF-DED7-7047D605D734}"/>
              </a:ext>
            </a:extLst>
          </p:cNvPr>
          <p:cNvSpPr txBox="1"/>
          <p:nvPr/>
        </p:nvSpPr>
        <p:spPr>
          <a:xfrm>
            <a:off x="495300" y="5388731"/>
            <a:ext cx="713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while loop stops once we’ve printed all N elements in the queue</a:t>
            </a:r>
          </a:p>
        </p:txBody>
      </p:sp>
    </p:spTree>
    <p:extLst>
      <p:ext uri="{BB962C8B-B14F-4D97-AF65-F5344CB8AC3E}">
        <p14:creationId xmlns:p14="http://schemas.microsoft.com/office/powerpoint/2010/main" val="385740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88958"/>
              </p:ext>
            </p:extLst>
          </p:nvPr>
        </p:nvGraphicFramePr>
        <p:xfrm>
          <a:off x="1676400" y="411480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3640666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95F0EE0-42A0-77D4-7688-B210B9AD8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5105400" cy="1040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1E17C2-CB54-5101-E7D9-44368477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669" y="1136732"/>
            <a:ext cx="5715000" cy="1672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2121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95146"/>
              </p:ext>
            </p:extLst>
          </p:nvPr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95F0EE0-42A0-77D4-7688-B210B9AD8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5105400" cy="1040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1E17C2-CB54-5101-E7D9-44368477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669" y="1136732"/>
            <a:ext cx="5715000" cy="167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1776D-EECF-7C3E-103D-8694284DAB37}"/>
              </a:ext>
            </a:extLst>
          </p:cNvPr>
          <p:cNvSpPr txBox="1"/>
          <p:nvPr/>
        </p:nvSpPr>
        <p:spPr>
          <a:xfrm>
            <a:off x="3276600" y="2000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0A2FE-F542-E829-2F47-FBC078E9CBE4}"/>
              </a:ext>
            </a:extLst>
          </p:cNvPr>
          <p:cNvSpPr txBox="1"/>
          <p:nvPr/>
        </p:nvSpPr>
        <p:spPr>
          <a:xfrm>
            <a:off x="8973234" y="242614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O(n),   n = | array |</a:t>
            </a:r>
          </a:p>
        </p:txBody>
      </p:sp>
    </p:spTree>
    <p:extLst>
      <p:ext uri="{BB962C8B-B14F-4D97-AF65-F5344CB8AC3E}">
        <p14:creationId xmlns:p14="http://schemas.microsoft.com/office/powerpoint/2010/main" val="1506795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88B050B-98DE-D022-AD16-8E5524F9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838200"/>
            <a:ext cx="6492240" cy="2484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510C1-FE8F-9751-74FA-91F45027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06515"/>
            <a:ext cx="5334000" cy="1705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141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44560"/>
              </p:ext>
            </p:extLst>
          </p:nvPr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88B050B-98DE-D022-AD16-8E5524F9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838200"/>
            <a:ext cx="6492240" cy="2484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510C1-FE8F-9751-74FA-91F45027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06515"/>
            <a:ext cx="5334000" cy="17051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9A591-CED3-4F04-868C-A05218403E92}"/>
              </a:ext>
            </a:extLst>
          </p:cNvPr>
          <p:cNvSpPr txBox="1"/>
          <p:nvPr/>
        </p:nvSpPr>
        <p:spPr>
          <a:xfrm>
            <a:off x="5239434" y="18243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B224D-DB11-D071-B5AA-8FB97519AC84}"/>
              </a:ext>
            </a:extLst>
          </p:cNvPr>
          <p:cNvSpPr txBox="1"/>
          <p:nvPr/>
        </p:nvSpPr>
        <p:spPr>
          <a:xfrm>
            <a:off x="3214077" y="1600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553F9-ABB9-1592-C58E-4CAED3FFDF78}"/>
              </a:ext>
            </a:extLst>
          </p:cNvPr>
          <p:cNvSpPr txBox="1"/>
          <p:nvPr/>
        </p:nvSpPr>
        <p:spPr>
          <a:xfrm>
            <a:off x="2934050" y="2075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9F0DA-D5F9-2BBB-2A2B-13634B80EF99}"/>
              </a:ext>
            </a:extLst>
          </p:cNvPr>
          <p:cNvSpPr txBox="1"/>
          <p:nvPr/>
        </p:nvSpPr>
        <p:spPr>
          <a:xfrm>
            <a:off x="10210800" y="1383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14D0A-1DD1-7441-8BD6-91BC4B3DE7DC}"/>
              </a:ext>
            </a:extLst>
          </p:cNvPr>
          <p:cNvSpPr txBox="1"/>
          <p:nvPr/>
        </p:nvSpPr>
        <p:spPr>
          <a:xfrm>
            <a:off x="9564469" y="1987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5E202-D07A-07B8-5D76-C3AE051D1EC1}"/>
              </a:ext>
            </a:extLst>
          </p:cNvPr>
          <p:cNvSpPr txBox="1"/>
          <p:nvPr/>
        </p:nvSpPr>
        <p:spPr>
          <a:xfrm>
            <a:off x="8918138" y="23511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3F7AD-2CCC-E739-D2D1-E953E1FF4C2B}"/>
              </a:ext>
            </a:extLst>
          </p:cNvPr>
          <p:cNvSpPr txBox="1"/>
          <p:nvPr/>
        </p:nvSpPr>
        <p:spPr>
          <a:xfrm>
            <a:off x="7162800" y="25971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B8EAD-CA53-3452-BEFB-C5F86C3C8E7D}"/>
              </a:ext>
            </a:extLst>
          </p:cNvPr>
          <p:cNvSpPr txBox="1"/>
          <p:nvPr/>
        </p:nvSpPr>
        <p:spPr>
          <a:xfrm>
            <a:off x="11526664" y="29611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46383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1120CF3D-C40A-A681-9366-3820D7D83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70"/>
          <a:stretch/>
        </p:blipFill>
        <p:spPr>
          <a:xfrm>
            <a:off x="250272" y="1141925"/>
            <a:ext cx="5867400" cy="2235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FD01BB-C304-6A2D-4BFD-C1FE0F94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022325"/>
            <a:ext cx="5334000" cy="2474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166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89561"/>
              </p:ext>
            </p:extLst>
          </p:nvPr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1120CF3D-C40A-A681-9366-3820D7D83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70"/>
          <a:stretch/>
        </p:blipFill>
        <p:spPr>
          <a:xfrm>
            <a:off x="250272" y="1141925"/>
            <a:ext cx="5867400" cy="2235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FD01BB-C304-6A2D-4BFD-C1FE0F94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022325"/>
            <a:ext cx="5334000" cy="2474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623BF-3D1A-620A-C7D2-28F5CB97417D}"/>
              </a:ext>
            </a:extLst>
          </p:cNvPr>
          <p:cNvSpPr txBox="1"/>
          <p:nvPr/>
        </p:nvSpPr>
        <p:spPr>
          <a:xfrm>
            <a:off x="1143000" y="1676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7EBFD-15FB-1B8A-E371-DD11773C4A71}"/>
              </a:ext>
            </a:extLst>
          </p:cNvPr>
          <p:cNvSpPr txBox="1"/>
          <p:nvPr/>
        </p:nvSpPr>
        <p:spPr>
          <a:xfrm>
            <a:off x="2971800" y="2667000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E056-925E-EC74-B308-7FF1B58C3CD6}"/>
              </a:ext>
            </a:extLst>
          </p:cNvPr>
          <p:cNvSpPr txBox="1"/>
          <p:nvPr/>
        </p:nvSpPr>
        <p:spPr>
          <a:xfrm>
            <a:off x="1104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BDEF5-1D96-6965-5905-7F5384EF14C2}"/>
              </a:ext>
            </a:extLst>
          </p:cNvPr>
          <p:cNvSpPr txBox="1"/>
          <p:nvPr/>
        </p:nvSpPr>
        <p:spPr>
          <a:xfrm>
            <a:off x="10146201" y="22596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98259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D8BA3-DDD0-ACAF-696C-0BA582471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0"/>
          <a:stretch/>
        </p:blipFill>
        <p:spPr>
          <a:xfrm>
            <a:off x="6758724" y="3503711"/>
            <a:ext cx="5341836" cy="2916457"/>
          </a:xfrm>
          <a:prstGeom prst="rect">
            <a:avLst/>
          </a:prstGeom>
        </p:spPr>
      </p:pic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72268-AA18-2DB5-4393-692A44BFF6EF}"/>
              </a:ext>
            </a:extLst>
          </p:cNvPr>
          <p:cNvSpPr txBox="1"/>
          <p:nvPr/>
        </p:nvSpPr>
        <p:spPr>
          <a:xfrm>
            <a:off x="457200" y="4961939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again, we need a data structure to hold the data of the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List Array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14:cNvPr>
              <p14:cNvContentPartPr/>
              <p14:nvPr/>
            </p14:nvContentPartPr>
            <p14:xfrm>
              <a:off x="1893626" y="4041013"/>
              <a:ext cx="2176920" cy="63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626" y="4023373"/>
                <a:ext cx="2212560" cy="6753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F3D36E-9760-41C4-6315-F9D4ADCCCB5B}"/>
              </a:ext>
            </a:extLst>
          </p:cNvPr>
          <p:cNvSpPr txBox="1"/>
          <p:nvPr/>
        </p:nvSpPr>
        <p:spPr>
          <a:xfrm>
            <a:off x="6785509" y="1456855"/>
            <a:ext cx="5021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Elements get added to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en-US" sz="2400" dirty="0"/>
              <a:t> of the Queue. </a:t>
            </a:r>
          </a:p>
          <a:p>
            <a:endParaRPr lang="en-US" sz="2400" dirty="0"/>
          </a:p>
          <a:p>
            <a:r>
              <a:rPr lang="en-US" sz="2400" dirty="0"/>
              <a:t>Elements get removed from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400" dirty="0"/>
              <a:t> of the queue</a:t>
            </a:r>
          </a:p>
        </p:txBody>
      </p:sp>
    </p:spTree>
    <p:extLst>
      <p:ext uri="{BB962C8B-B14F-4D97-AF65-F5344CB8AC3E}">
        <p14:creationId xmlns:p14="http://schemas.microsoft.com/office/powerpoint/2010/main" val="3734285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2CEAE4F-1D58-A312-5C36-8FDAD84199EE}"/>
              </a:ext>
            </a:extLst>
          </p:cNvPr>
          <p:cNvSpPr txBox="1"/>
          <p:nvPr/>
        </p:nvSpPr>
        <p:spPr>
          <a:xfrm>
            <a:off x="457200" y="171611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this.orders.getFirst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27420-F00F-26B7-6364-321D326EFE07}"/>
              </a:ext>
            </a:extLst>
          </p:cNvPr>
          <p:cNvSpPr txBox="1"/>
          <p:nvPr/>
        </p:nvSpPr>
        <p:spPr>
          <a:xfrm>
            <a:off x="6378067" y="1716116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[front] </a:t>
            </a:r>
          </a:p>
        </p:txBody>
      </p:sp>
    </p:spTree>
    <p:extLst>
      <p:ext uri="{BB962C8B-B14F-4D97-AF65-F5344CB8AC3E}">
        <p14:creationId xmlns:p14="http://schemas.microsoft.com/office/powerpoint/2010/main" val="429874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81959"/>
              </p:ext>
            </p:extLst>
          </p:nvPr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2CEAE4F-1D58-A312-5C36-8FDAD84199EE}"/>
              </a:ext>
            </a:extLst>
          </p:cNvPr>
          <p:cNvSpPr txBox="1"/>
          <p:nvPr/>
        </p:nvSpPr>
        <p:spPr>
          <a:xfrm>
            <a:off x="457200" y="171611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this.orders.getFirst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27420-F00F-26B7-6364-321D326EFE07}"/>
              </a:ext>
            </a:extLst>
          </p:cNvPr>
          <p:cNvSpPr txBox="1"/>
          <p:nvPr/>
        </p:nvSpPr>
        <p:spPr>
          <a:xfrm>
            <a:off x="6378067" y="1716116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[front]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83DC3-798E-D256-D13F-2A688812AD16}"/>
              </a:ext>
            </a:extLst>
          </p:cNvPr>
          <p:cNvSpPr txBox="1"/>
          <p:nvPr/>
        </p:nvSpPr>
        <p:spPr>
          <a:xfrm>
            <a:off x="4686649" y="1730522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EF050-F9D5-8B68-B829-8BBC3C0D1EAA}"/>
              </a:ext>
            </a:extLst>
          </p:cNvPr>
          <p:cNvSpPr txBox="1"/>
          <p:nvPr/>
        </p:nvSpPr>
        <p:spPr>
          <a:xfrm>
            <a:off x="10170816" y="1716116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194477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217993F-09E2-513F-FC9B-D719BDF8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77005"/>
            <a:ext cx="5070049" cy="1600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C23E52-BB0B-0BB2-15A8-812243F04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25" y="1176386"/>
            <a:ext cx="6520956" cy="2344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855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31040"/>
              </p:ext>
            </p:extLst>
          </p:nvPr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217993F-09E2-513F-FC9B-D719BDF8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77005"/>
            <a:ext cx="5070049" cy="1600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C23E52-BB0B-0BB2-15A8-812243F04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25" y="1176386"/>
            <a:ext cx="6520956" cy="2344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5796B-0C1C-FABB-AA43-E7A33AB0174D}"/>
              </a:ext>
            </a:extLst>
          </p:cNvPr>
          <p:cNvSpPr txBox="1"/>
          <p:nvPr/>
        </p:nvSpPr>
        <p:spPr>
          <a:xfrm>
            <a:off x="2693984" y="1589145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9CDD1-E646-8863-5808-294D9F45C561}"/>
              </a:ext>
            </a:extLst>
          </p:cNvPr>
          <p:cNvSpPr txBox="1"/>
          <p:nvPr/>
        </p:nvSpPr>
        <p:spPr>
          <a:xfrm>
            <a:off x="4686649" y="1803794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2A3FD-DFB7-CF69-0EE4-3ABA30FB8D0F}"/>
              </a:ext>
            </a:extLst>
          </p:cNvPr>
          <p:cNvSpPr txBox="1"/>
          <p:nvPr/>
        </p:nvSpPr>
        <p:spPr>
          <a:xfrm>
            <a:off x="8153400" y="1869300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5D7C6-840F-4857-CA14-495618303C54}"/>
              </a:ext>
            </a:extLst>
          </p:cNvPr>
          <p:cNvSpPr txBox="1"/>
          <p:nvPr/>
        </p:nvSpPr>
        <p:spPr>
          <a:xfrm>
            <a:off x="1356918" y="2053461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94764-591A-3C41-21CF-FC28503A1553}"/>
              </a:ext>
            </a:extLst>
          </p:cNvPr>
          <p:cNvSpPr txBox="1"/>
          <p:nvPr/>
        </p:nvSpPr>
        <p:spPr>
          <a:xfrm>
            <a:off x="1356918" y="2314795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BF7957-0064-8133-C3C4-65F8BAC68FF8}"/>
              </a:ext>
            </a:extLst>
          </p:cNvPr>
          <p:cNvSpPr txBox="1"/>
          <p:nvPr/>
        </p:nvSpPr>
        <p:spPr>
          <a:xfrm>
            <a:off x="7699344" y="1311617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512F6-E316-415C-3A1B-1D31FA404A4B}"/>
              </a:ext>
            </a:extLst>
          </p:cNvPr>
          <p:cNvSpPr txBox="1"/>
          <p:nvPr/>
        </p:nvSpPr>
        <p:spPr>
          <a:xfrm>
            <a:off x="7590008" y="1589145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086B1-9DF2-E60F-D457-56D25A0D72E5}"/>
              </a:ext>
            </a:extLst>
          </p:cNvPr>
          <p:cNvSpPr txBox="1"/>
          <p:nvPr/>
        </p:nvSpPr>
        <p:spPr>
          <a:xfrm>
            <a:off x="7047509" y="1724376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8808D-FA2D-D4A2-B271-F97C67026923}"/>
              </a:ext>
            </a:extLst>
          </p:cNvPr>
          <p:cNvSpPr txBox="1"/>
          <p:nvPr/>
        </p:nvSpPr>
        <p:spPr>
          <a:xfrm>
            <a:off x="6332707" y="2238127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58E8D-479A-9CB9-5452-F2827A35FCA6}"/>
              </a:ext>
            </a:extLst>
          </p:cNvPr>
          <p:cNvSpPr txBox="1"/>
          <p:nvPr/>
        </p:nvSpPr>
        <p:spPr>
          <a:xfrm>
            <a:off x="1356918" y="2771570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# of elements in 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413965-AB15-218B-D7C4-7A170FACA679}"/>
              </a:ext>
            </a:extLst>
          </p:cNvPr>
          <p:cNvSpPr txBox="1"/>
          <p:nvPr/>
        </p:nvSpPr>
        <p:spPr>
          <a:xfrm>
            <a:off x="6723843" y="315847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# of elements in queue</a:t>
            </a:r>
          </a:p>
        </p:txBody>
      </p:sp>
    </p:spTree>
    <p:extLst>
      <p:ext uri="{BB962C8B-B14F-4D97-AF65-F5344CB8AC3E}">
        <p14:creationId xmlns:p14="http://schemas.microsoft.com/office/powerpoint/2010/main" val="358054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66926"/>
              </p:ext>
            </p:extLst>
          </p:nvPr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86959"/>
              </p:ext>
            </p:extLst>
          </p:nvPr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5147C8-7D0D-58CE-8E9B-FD4493737A05}"/>
              </a:ext>
            </a:extLst>
          </p:cNvPr>
          <p:cNvSpPr txBox="1"/>
          <p:nvPr/>
        </p:nvSpPr>
        <p:spPr>
          <a:xfrm>
            <a:off x="528506" y="4027648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Adding and removing elements from a </a:t>
            </a:r>
            <a:r>
              <a:rPr lang="en-US" sz="2400" b="1" dirty="0"/>
              <a:t>stack</a:t>
            </a:r>
            <a:r>
              <a:rPr lang="en-US" sz="2400" dirty="0"/>
              <a:t>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88E59F-3B4C-EAE9-3418-8AC65D2CC3E9}"/>
              </a:ext>
            </a:extLst>
          </p:cNvPr>
          <p:cNvSpPr txBox="1"/>
          <p:nvPr/>
        </p:nvSpPr>
        <p:spPr>
          <a:xfrm>
            <a:off x="550877" y="11430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Adding and removing elements from a </a:t>
            </a:r>
            <a:r>
              <a:rPr lang="en-US" sz="2400" b="1" dirty="0"/>
              <a:t>queue</a:t>
            </a:r>
            <a:r>
              <a:rPr lang="en-US" sz="2400" dirty="0"/>
              <a:t>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AC427-6507-6AA8-52EF-7D3413AD8E46}"/>
              </a:ext>
            </a:extLst>
          </p:cNvPr>
          <p:cNvSpPr txBox="1"/>
          <p:nvPr/>
        </p:nvSpPr>
        <p:spPr>
          <a:xfrm>
            <a:off x="1447800" y="279898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(FIFO)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E30415-6701-B033-57D8-9DBCDE289949}"/>
              </a:ext>
            </a:extLst>
          </p:cNvPr>
          <p:cNvSpPr txBox="1"/>
          <p:nvPr/>
        </p:nvSpPr>
        <p:spPr>
          <a:xfrm>
            <a:off x="1447800" y="580132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(LIFO)</a:t>
            </a:r>
          </a:p>
        </p:txBody>
      </p:sp>
    </p:spTree>
    <p:extLst>
      <p:ext uri="{BB962C8B-B14F-4D97-AF65-F5344CB8AC3E}">
        <p14:creationId xmlns:p14="http://schemas.microsoft.com/office/powerpoint/2010/main" val="16632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228600" y="762000"/>
            <a:ext cx="60960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+ 1];</a:t>
            </a:r>
          </a:p>
          <a:p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2F2CE4-1E28-9AC5-8168-4A01BEAB1FD5}"/>
              </a:ext>
            </a:extLst>
          </p:cNvPr>
          <p:cNvSpPr txBox="1"/>
          <p:nvPr/>
        </p:nvSpPr>
        <p:spPr>
          <a:xfrm>
            <a:off x="7048500" y="1120676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works </a:t>
            </a:r>
            <a:r>
              <a:rPr lang="en-US" sz="2400" i="1" dirty="0"/>
              <a:t>fine</a:t>
            </a:r>
            <a:r>
              <a:rPr lang="en-US" sz="2400" dirty="0"/>
              <a:t>, but the issue is that shifting data can be costly </a:t>
            </a:r>
          </a:p>
          <a:p>
            <a:endParaRPr lang="en-US" sz="2400" dirty="0"/>
          </a:p>
          <a:p>
            <a:r>
              <a:rPr lang="en-US" sz="2400" dirty="0"/>
              <a:t>(think about if this queue has 1000000 things in it</a:t>
            </a:r>
            <a:r>
              <a:rPr lang="en-US" sz="2400" dirty="0">
                <a:sym typeface="Wingdings" panose="05000000000000000000" pitchFamily="2" charset="2"/>
              </a:rPr>
              <a:t> we must shift 999999 elements!)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9B39C5-FFED-ACC1-8BFC-7415F09AFA40}"/>
              </a:ext>
            </a:extLst>
          </p:cNvPr>
          <p:cNvSpPr txBox="1"/>
          <p:nvPr/>
        </p:nvSpPr>
        <p:spPr>
          <a:xfrm>
            <a:off x="5409092" y="2438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632CEC-4699-D254-5C06-42EF87144E41}"/>
              </a:ext>
            </a:extLst>
          </p:cNvPr>
          <p:cNvSpPr txBox="1"/>
          <p:nvPr/>
        </p:nvSpPr>
        <p:spPr>
          <a:xfrm>
            <a:off x="6934200" y="4697968"/>
            <a:ext cx="4592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a better algorithm that runs in </a:t>
            </a:r>
            <a:r>
              <a:rPr lang="en-US" b="1" dirty="0"/>
              <a:t>constant time </a:t>
            </a:r>
            <a:r>
              <a:rPr lang="en-US" dirty="0"/>
              <a:t>for enqueuing and dequeuing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08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B35519-B122-15E0-D806-C58BA76B9CC3}"/>
              </a:ext>
            </a:extLst>
          </p:cNvPr>
          <p:cNvSpPr txBox="1"/>
          <p:nvPr/>
        </p:nvSpPr>
        <p:spPr>
          <a:xfrm>
            <a:off x="8608151" y="1295400"/>
            <a:ext cx="3047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going to make use of the </a:t>
            </a:r>
            <a:r>
              <a:rPr lang="en-US" sz="2400" b="1" dirty="0"/>
              <a:t>modulus</a:t>
            </a:r>
            <a:r>
              <a:rPr lang="en-US" sz="2400" dirty="0"/>
              <a:t> (%) operator 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7E7E2B-6577-6338-6788-FC9B70359039}"/>
              </a:ext>
            </a:extLst>
          </p:cNvPr>
          <p:cNvSpPr txBox="1"/>
          <p:nvPr/>
        </p:nvSpPr>
        <p:spPr>
          <a:xfrm>
            <a:off x="8881918" y="3333839"/>
            <a:ext cx="16642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10 % 6 = 4</a:t>
            </a:r>
          </a:p>
          <a:p>
            <a:endParaRPr lang="en-US" sz="2400" dirty="0"/>
          </a:p>
          <a:p>
            <a:r>
              <a:rPr lang="en-US" sz="2400" dirty="0"/>
              <a:t>3 % 6 = 3</a:t>
            </a:r>
          </a:p>
          <a:p>
            <a:endParaRPr lang="en-US" sz="2400" dirty="0"/>
          </a:p>
          <a:p>
            <a:r>
              <a:rPr lang="en-US" sz="2400" dirty="0"/>
              <a:t>6 % 6 = 0</a:t>
            </a:r>
          </a:p>
        </p:txBody>
      </p:sp>
    </p:spTree>
    <p:extLst>
      <p:ext uri="{BB962C8B-B14F-4D97-AF65-F5344CB8AC3E}">
        <p14:creationId xmlns:p14="http://schemas.microsoft.com/office/powerpoint/2010/main" val="177159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B179A-342D-AB53-B37F-D2580747E2CB}"/>
              </a:ext>
            </a:extLst>
          </p:cNvPr>
          <p:cNvSpPr txBox="1"/>
          <p:nvPr/>
        </p:nvSpPr>
        <p:spPr>
          <a:xfrm>
            <a:off x="8326264" y="1788852"/>
            <a:ext cx="35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formula for determining where to insert the new element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</p:spTree>
    <p:extLst>
      <p:ext uri="{BB962C8B-B14F-4D97-AF65-F5344CB8AC3E}">
        <p14:creationId xmlns:p14="http://schemas.microsoft.com/office/powerpoint/2010/main" val="291781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B179A-342D-AB53-B37F-D2580747E2CB}"/>
              </a:ext>
            </a:extLst>
          </p:cNvPr>
          <p:cNvSpPr txBox="1"/>
          <p:nvPr/>
        </p:nvSpPr>
        <p:spPr>
          <a:xfrm>
            <a:off x="8326264" y="1788852"/>
            <a:ext cx="35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formula for determining where to insert the new element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8119910" y="3834002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84BE3-59F5-CAB7-5FCC-3A608232DFED}"/>
              </a:ext>
            </a:extLst>
          </p:cNvPr>
          <p:cNvSpPr txBox="1"/>
          <p:nvPr/>
        </p:nvSpPr>
        <p:spPr>
          <a:xfrm>
            <a:off x="8113013" y="5897687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+ 4) % 6 = </a:t>
            </a:r>
            <a:r>
              <a:rPr lang="en-US" b="1" dirty="0"/>
              <a:t>Insert at spot 4</a:t>
            </a:r>
          </a:p>
        </p:txBody>
      </p:sp>
    </p:spTree>
    <p:extLst>
      <p:ext uri="{BB962C8B-B14F-4D97-AF65-F5344CB8AC3E}">
        <p14:creationId xmlns:p14="http://schemas.microsoft.com/office/powerpoint/2010/main" val="121723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B179A-342D-AB53-B37F-D2580747E2CB}"/>
              </a:ext>
            </a:extLst>
          </p:cNvPr>
          <p:cNvSpPr txBox="1"/>
          <p:nvPr/>
        </p:nvSpPr>
        <p:spPr>
          <a:xfrm>
            <a:off x="8326264" y="1788852"/>
            <a:ext cx="35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formula for determining where to insert the new element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</p:spTree>
    <p:extLst>
      <p:ext uri="{BB962C8B-B14F-4D97-AF65-F5344CB8AC3E}">
        <p14:creationId xmlns:p14="http://schemas.microsoft.com/office/powerpoint/2010/main" val="326121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</p:spTree>
    <p:extLst>
      <p:ext uri="{BB962C8B-B14F-4D97-AF65-F5344CB8AC3E}">
        <p14:creationId xmlns:p14="http://schemas.microsoft.com/office/powerpoint/2010/main" val="34567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6305</TotalTime>
  <Words>2388</Words>
  <Application>Microsoft Office PowerPoint</Application>
  <PresentationFormat>Widescreen</PresentationFormat>
  <Paragraphs>679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56</cp:revision>
  <dcterms:created xsi:type="dcterms:W3CDTF">2022-08-21T16:55:59Z</dcterms:created>
  <dcterms:modified xsi:type="dcterms:W3CDTF">2023-10-25T06:57:00Z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