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51" r:id="rId3"/>
    <p:sldId id="405" r:id="rId4"/>
    <p:sldId id="424" r:id="rId5"/>
    <p:sldId id="416" r:id="rId6"/>
    <p:sldId id="418" r:id="rId7"/>
    <p:sldId id="419" r:id="rId8"/>
    <p:sldId id="421" r:id="rId9"/>
    <p:sldId id="420" r:id="rId10"/>
    <p:sldId id="422" r:id="rId11"/>
    <p:sldId id="423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and Queues Conclusion, Priority Queue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4BD6B-0306-64C3-3A52-F36FCAF07764}"/>
              </a:ext>
            </a:extLst>
          </p:cNvPr>
          <p:cNvSpPr txBox="1"/>
          <p:nvPr/>
        </p:nvSpPr>
        <p:spPr>
          <a:xfrm>
            <a:off x="705310" y="304800"/>
            <a:ext cx="93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real world, when you want to use a Queue, Stack, Deque, or a Priority Queue, you will likely import this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252C4-1544-A9D3-8690-20CF8479087E}"/>
              </a:ext>
            </a:extLst>
          </p:cNvPr>
          <p:cNvSpPr txBox="1"/>
          <p:nvPr/>
        </p:nvSpPr>
        <p:spPr>
          <a:xfrm>
            <a:off x="726477" y="167640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import.java.util.Stack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FD2F9-7F71-C9EB-9D30-158AEC59D383}"/>
              </a:ext>
            </a:extLst>
          </p:cNvPr>
          <p:cNvSpPr txBox="1"/>
          <p:nvPr/>
        </p:nvSpPr>
        <p:spPr>
          <a:xfrm>
            <a:off x="726477" y="324642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import.java.util.Queue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0F748-6317-13E2-97D2-16E698511F24}"/>
              </a:ext>
            </a:extLst>
          </p:cNvPr>
          <p:cNvSpPr txBox="1"/>
          <p:nvPr/>
        </p:nvSpPr>
        <p:spPr>
          <a:xfrm>
            <a:off x="5638800" y="3175904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an interface. We cannot create a Queue object. </a:t>
            </a:r>
          </a:p>
          <a:p>
            <a:r>
              <a:rPr lang="en-US" dirty="0"/>
              <a:t>Instead, we create an instance of an object </a:t>
            </a:r>
            <a:r>
              <a:rPr lang="en-US" i="1" dirty="0"/>
              <a:t>that implements </a:t>
            </a:r>
            <a:r>
              <a:rPr lang="en-US" dirty="0"/>
              <a:t>this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ECC6A-6752-E9BA-C59D-3CA07CE7AB58}"/>
              </a:ext>
            </a:extLst>
          </p:cNvPr>
          <p:cNvSpPr txBox="1"/>
          <p:nvPr/>
        </p:nvSpPr>
        <p:spPr>
          <a:xfrm>
            <a:off x="381000" y="5036433"/>
            <a:ext cx="604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Classes that implement the Queue interface: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PriorityQueue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java.util.PriorityQueue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List (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7D72D-41A5-CFE1-729F-DE4DB8AA529C}"/>
              </a:ext>
            </a:extLst>
          </p:cNvPr>
          <p:cNvSpPr txBox="1"/>
          <p:nvPr/>
        </p:nvSpPr>
        <p:spPr>
          <a:xfrm>
            <a:off x="329704" y="6103096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you need a FIFO queue, Linked List is the way to go…)</a:t>
            </a:r>
          </a:p>
        </p:txBody>
      </p:sp>
    </p:spTree>
    <p:extLst>
      <p:ext uri="{BB962C8B-B14F-4D97-AF65-F5344CB8AC3E}">
        <p14:creationId xmlns:p14="http://schemas.microsoft.com/office/powerpoint/2010/main" val="206667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8042F6-A293-B0D5-2C55-32DF4277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"/>
            <a:ext cx="569350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0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685800" y="19812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due </a:t>
            </a:r>
            <a:r>
              <a:rPr lang="en-US" sz="2400" b="1" dirty="0"/>
              <a:t>tonight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Lab 9 due tomorrow at 11:59 PM</a:t>
            </a:r>
          </a:p>
          <a:p>
            <a:r>
              <a:rPr lang="en-US" sz="2400" dirty="0"/>
              <a:t>(no code, should be pretty easy)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5DECB9-C0DC-1EDE-8010-ACEB55FA1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838200"/>
            <a:ext cx="35433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2A800-9BCB-6BEF-EA55-57A8487CCCB7}"/>
              </a:ext>
            </a:extLst>
          </p:cNvPr>
          <p:cNvSpPr/>
          <p:nvPr/>
        </p:nvSpPr>
        <p:spPr>
          <a:xfrm>
            <a:off x="2743200" y="1752600"/>
            <a:ext cx="6096000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3857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FD08D5-860D-E107-EF57-AD6F858B3890}"/>
              </a:ext>
            </a:extLst>
          </p:cNvPr>
          <p:cNvSpPr txBox="1"/>
          <p:nvPr/>
        </p:nvSpPr>
        <p:spPr>
          <a:xfrm>
            <a:off x="381000" y="121667"/>
            <a:ext cx="480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2" descr="Queue (abstract data type) - Wikipedia">
            <a:extLst>
              <a:ext uri="{FF2B5EF4-FFF2-40B4-BE49-F238E27FC236}">
                <a16:creationId xmlns:a16="http://schemas.microsoft.com/office/drawing/2014/main" id="{32F1146A-55A7-B35F-E061-39673854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5301"/>
            <a:ext cx="4191000" cy="27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2DD0C-9AC0-1832-7B9E-764CFC3DDDE8}"/>
              </a:ext>
            </a:extLst>
          </p:cNvPr>
          <p:cNvSpPr txBox="1"/>
          <p:nvPr/>
        </p:nvSpPr>
        <p:spPr>
          <a:xfrm>
            <a:off x="6350783" y="197867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11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07622DF7-6F2C-1CE9-BF85-4D75434F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030252"/>
            <a:ext cx="4724400" cy="279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2C643F-6DFA-5A8A-2356-129C4159DA04}"/>
              </a:ext>
            </a:extLst>
          </p:cNvPr>
          <p:cNvSpPr txBox="1"/>
          <p:nvPr/>
        </p:nvSpPr>
        <p:spPr>
          <a:xfrm>
            <a:off x="914400" y="5150867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enqueue(), dequeue()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6758EC-2410-8F16-C868-E2032CD37F51}"/>
              </a:ext>
            </a:extLst>
          </p:cNvPr>
          <p:cNvSpPr txBox="1"/>
          <p:nvPr/>
        </p:nvSpPr>
        <p:spPr>
          <a:xfrm>
            <a:off x="8077200" y="508555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push(), pop()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88BCD-902A-7D23-E7C1-1B3F26BEDFF8}"/>
              </a:ext>
            </a:extLst>
          </p:cNvPr>
          <p:cNvSpPr txBox="1"/>
          <p:nvPr/>
        </p:nvSpPr>
        <p:spPr>
          <a:xfrm>
            <a:off x="2078035" y="6135192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implemented both data structures using an Array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54654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6926"/>
              </p:ext>
            </p:extLst>
          </p:nvPr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6959"/>
              </p:ext>
            </p:extLst>
          </p:nvPr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885C-B433-891F-A8D2-12203674843B}"/>
              </a:ext>
            </a:extLst>
          </p:cNvPr>
          <p:cNvSpPr txBox="1"/>
          <p:nvPr/>
        </p:nvSpPr>
        <p:spPr>
          <a:xfrm>
            <a:off x="457200" y="619210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data structure should </a:t>
            </a:r>
            <a:r>
              <a:rPr lang="en-US" i="1" dirty="0"/>
              <a:t>you</a:t>
            </a:r>
            <a:r>
              <a:rPr lang="en-US" dirty="0"/>
              <a:t> use?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6BBC-B600-72F4-4210-522F03BF3B9B}"/>
              </a:ext>
            </a:extLst>
          </p:cNvPr>
          <p:cNvSpPr/>
          <p:nvPr/>
        </p:nvSpPr>
        <p:spPr>
          <a:xfrm>
            <a:off x="685800" y="106680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 depends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DBC6-FCD5-D057-BF73-547AF4218E2F}"/>
              </a:ext>
            </a:extLst>
          </p:cNvPr>
          <p:cNvSpPr txBox="1"/>
          <p:nvPr/>
        </p:nvSpPr>
        <p:spPr>
          <a:xfrm>
            <a:off x="228600" y="2999887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structures always have tradeoffs.</a:t>
            </a:r>
          </a:p>
          <a:p>
            <a:endParaRPr lang="en-US" dirty="0"/>
          </a:p>
          <a:p>
            <a:r>
              <a:rPr lang="en-US" dirty="0"/>
              <a:t>With stacks and queues, the important thing to consider is </a:t>
            </a:r>
            <a:r>
              <a:rPr lang="en-US" b="1" dirty="0"/>
              <a:t>the order </a:t>
            </a:r>
            <a:r>
              <a:rPr lang="en-US" dirty="0"/>
              <a:t>of how you want your data to be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2A1DB-31F7-AB6D-E9E2-FF4CB202C7F1}"/>
              </a:ext>
            </a:extLst>
          </p:cNvPr>
          <p:cNvSpPr txBox="1"/>
          <p:nvPr/>
        </p:nvSpPr>
        <p:spPr>
          <a:xfrm>
            <a:off x="990600" y="4724400"/>
            <a:ext cx="2553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 </a:t>
            </a:r>
            <a:r>
              <a:rPr lang="en-US" sz="2400" dirty="0">
                <a:sym typeface="Wingdings" panose="05000000000000000000" pitchFamily="2" charset="2"/>
              </a:rPr>
              <a:t> LIFO</a:t>
            </a:r>
          </a:p>
          <a:p>
            <a:r>
              <a:rPr lang="en-US" sz="2400" dirty="0">
                <a:sym typeface="Wingdings" panose="05000000000000000000" pitchFamily="2" charset="2"/>
              </a:rPr>
              <a:t>Queues  FIFO*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45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B4299-40A6-A4B9-C20C-4C778D3A956E}"/>
              </a:ext>
            </a:extLst>
          </p:cNvPr>
          <p:cNvSpPr txBox="1"/>
          <p:nvPr/>
        </p:nvSpPr>
        <p:spPr>
          <a:xfrm>
            <a:off x="685800" y="3936209"/>
            <a:ext cx="4423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Stack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function calls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Undo/Redo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Recursion/Backtracking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E3D9E-D411-1FFD-2F15-39D584061765}"/>
              </a:ext>
            </a:extLst>
          </p:cNvPr>
          <p:cNvSpPr txBox="1"/>
          <p:nvPr/>
        </p:nvSpPr>
        <p:spPr>
          <a:xfrm>
            <a:off x="533400" y="74225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Queue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waiting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task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 Request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</p:spTree>
    <p:extLst>
      <p:ext uri="{BB962C8B-B14F-4D97-AF65-F5344CB8AC3E}">
        <p14:creationId xmlns:p14="http://schemas.microsoft.com/office/powerpoint/2010/main" val="306340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Deque in Python - GeeksforGeeks">
            <a:extLst>
              <a:ext uri="{FF2B5EF4-FFF2-40B4-BE49-F238E27FC236}">
                <a16:creationId xmlns:a16="http://schemas.microsoft.com/office/drawing/2014/main" id="{E4331C7D-5C85-C28C-DF53-3770DB9C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69304"/>
            <a:ext cx="1023355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79BE3-98C1-B4EA-09EC-29C40F45A69E}"/>
              </a:ext>
            </a:extLst>
          </p:cNvPr>
          <p:cNvSpPr txBox="1"/>
          <p:nvPr/>
        </p:nvSpPr>
        <p:spPr>
          <a:xfrm>
            <a:off x="533400" y="30480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double-ended queue, or a </a:t>
            </a:r>
            <a:r>
              <a:rPr lang="en-US" sz="2400" b="1" dirty="0"/>
              <a:t>deque</a:t>
            </a:r>
            <a:r>
              <a:rPr lang="en-US" sz="2400" dirty="0"/>
              <a:t> (deck) is a type of queue in which insertion and removal of elements can either be performed from the front or the rear</a:t>
            </a:r>
          </a:p>
        </p:txBody>
      </p:sp>
    </p:spTree>
    <p:extLst>
      <p:ext uri="{BB962C8B-B14F-4D97-AF65-F5344CB8AC3E}">
        <p14:creationId xmlns:p14="http://schemas.microsoft.com/office/powerpoint/2010/main" val="353939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2FCBD-A88F-905C-1CCA-2D19DE4C65A2}"/>
              </a:ext>
            </a:extLst>
          </p:cNvPr>
          <p:cNvSpPr txBox="1"/>
          <p:nvPr/>
        </p:nvSpPr>
        <p:spPr>
          <a:xfrm>
            <a:off x="228600" y="3048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time, queues will operate in a FIFO fashion, however there may be times we want to dequeue the item with the </a:t>
            </a:r>
            <a:r>
              <a:rPr lang="en-US" sz="2400" b="1" dirty="0"/>
              <a:t>highest priority</a:t>
            </a:r>
          </a:p>
        </p:txBody>
      </p:sp>
      <p:pic>
        <p:nvPicPr>
          <p:cNvPr id="1026" name="Picture 2" descr="Priority Queue Data Structure">
            <a:extLst>
              <a:ext uri="{FF2B5EF4-FFF2-40B4-BE49-F238E27FC236}">
                <a16:creationId xmlns:a16="http://schemas.microsoft.com/office/drawing/2014/main" id="{8FD6221C-700A-A2E6-2854-C63D51BC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08899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DCB73-1141-90E7-A84E-BA838DBCA270}"/>
              </a:ext>
            </a:extLst>
          </p:cNvPr>
          <p:cNvSpPr txBox="1"/>
          <p:nvPr/>
        </p:nvSpPr>
        <p:spPr>
          <a:xfrm>
            <a:off x="5791200" y="1828800"/>
            <a:ext cx="5811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Priority queue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in a data structure is an extension of a linear queue that possesses the following properties: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Every element has a certain priority assigned to it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A90D-1682-9AA2-1F82-507AF0B393E5}"/>
              </a:ext>
            </a:extLst>
          </p:cNvPr>
          <p:cNvSpPr txBox="1"/>
          <p:nvPr/>
        </p:nvSpPr>
        <p:spPr>
          <a:xfrm>
            <a:off x="5572832" y="505634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enqueue something, we might need to “shuffle” that item into the correct spot of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57851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7762</TotalTime>
  <Words>836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57</cp:revision>
  <dcterms:created xsi:type="dcterms:W3CDTF">2022-08-21T16:55:59Z</dcterms:created>
  <dcterms:modified xsi:type="dcterms:W3CDTF">2023-11-01T20:04:01Z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