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8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428" r:id="rId40"/>
    <p:sldId id="388" r:id="rId41"/>
    <p:sldId id="429" r:id="rId42"/>
    <p:sldId id="389" r:id="rId43"/>
    <p:sldId id="430" r:id="rId44"/>
    <p:sldId id="390" r:id="rId45"/>
    <p:sldId id="431" r:id="rId46"/>
    <p:sldId id="391" r:id="rId47"/>
    <p:sldId id="432" r:id="rId48"/>
    <p:sldId id="433" r:id="rId49"/>
    <p:sldId id="392" r:id="rId50"/>
    <p:sldId id="393" r:id="rId51"/>
    <p:sldId id="434" r:id="rId52"/>
    <p:sldId id="394" r:id="rId53"/>
    <p:sldId id="435" r:id="rId54"/>
    <p:sldId id="395" r:id="rId55"/>
    <p:sldId id="396" r:id="rId56"/>
    <p:sldId id="397" r:id="rId57"/>
    <p:sldId id="398" r:id="rId58"/>
    <p:sldId id="399" r:id="rId59"/>
    <p:sldId id="400" r:id="rId60"/>
    <p:sldId id="401" r:id="rId61"/>
    <p:sldId id="402" r:id="rId62"/>
    <p:sldId id="403" r:id="rId63"/>
    <p:sldId id="404" r:id="rId64"/>
    <p:sldId id="405" r:id="rId65"/>
    <p:sldId id="406" r:id="rId66"/>
    <p:sldId id="407" r:id="rId67"/>
    <p:sldId id="408" r:id="rId68"/>
    <p:sldId id="409" r:id="rId69"/>
    <p:sldId id="410" r:id="rId70"/>
    <p:sldId id="411" r:id="rId71"/>
    <p:sldId id="412" r:id="rId72"/>
    <p:sldId id="413" r:id="rId73"/>
    <p:sldId id="414" r:id="rId74"/>
    <p:sldId id="415" r:id="rId75"/>
    <p:sldId id="416" r:id="rId76"/>
    <p:sldId id="417" r:id="rId77"/>
    <p:sldId id="418" r:id="rId78"/>
    <p:sldId id="419" r:id="rId79"/>
    <p:sldId id="420" r:id="rId80"/>
    <p:sldId id="421" r:id="rId81"/>
    <p:sldId id="422" r:id="rId82"/>
    <p:sldId id="423" r:id="rId83"/>
    <p:sldId id="424" r:id="rId84"/>
    <p:sldId id="425" r:id="rId85"/>
    <p:sldId id="426" r:id="rId86"/>
    <p:sldId id="427" r:id="rId8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14" d="100"/>
          <a:sy n="114" d="100"/>
        </p:scale>
        <p:origin x="2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45:46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1260 24575,'5'2'0,"0"-1"0,0 1 0,0 1 0,0-1 0,0 1 0,-1-1 0,1 1 0,-1 0 0,0 1 0,0-1 0,0 1 0,4 5 0,15 11 0,25 14 0,-14-10 0,-1 1 0,39 37 0,27 50 0,-89-100 0,0 1 0,1-2 0,0 1 0,1-2 0,0 1 0,1-2 0,0 1 0,1-2 0,17 9 0,-21-13 0,-1 0 0,1-1 0,1 0 0,-1 0 0,0-1 0,1-1 0,-1 0 0,1 0 0,-1-1 0,1 0 0,-1-1 0,1 0 0,-1-1 0,21-6 0,14-10 0,-1-1 0,-1-3 0,0-2 0,59-44 0,-12 9 0,-8 9 0,617-417 0,-606 397 0,-16 14 0,105-100 0,-136 112 0,3 2 0,59-39 0,115-62 0,18-12 0,-162 97-455,3 3 0,93-45 0,-144 86-6371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45:46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1260 24575,'5'2'0,"0"-1"0,0 1 0,0 1 0,0-1 0,0 1 0,-1-1 0,1 1 0,-1 0 0,0 1 0,0-1 0,0 1 0,4 5 0,15 11 0,25 14 0,-14-10 0,-1 1 0,39 37 0,27 50 0,-89-100 0,0 1 0,1-2 0,0 1 0,1-2 0,0 1 0,1-2 0,0 1 0,1-2 0,17 9 0,-21-13 0,-1 0 0,1-1 0,1 0 0,-1 0 0,0-1 0,1-1 0,-1 0 0,1 0 0,-1-1 0,1 0 0,-1-1 0,1 0 0,-1-1 0,21-6 0,14-10 0,-1-1 0,-1-3 0,0-2 0,59-44 0,-12 9 0,-8 9 0,617-417 0,-606 397 0,-16 14 0,105-100 0,-136 112 0,3 2 0,59-39 0,115-62 0,18-12 0,-162 97-455,3 3 0,93-45 0,-144 86-6371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6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18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0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2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4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2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(Merge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42661"/>
              </p:ext>
            </p:extLst>
          </p:nvPr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36977"/>
              </p:ext>
            </p:extLst>
          </p:nvPr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91501"/>
              </p:ext>
            </p:extLst>
          </p:nvPr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71400"/>
              </p:ext>
            </p:extLst>
          </p:nvPr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36989"/>
              </p:ext>
            </p:extLst>
          </p:nvPr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39547"/>
              </p:ext>
            </p:extLst>
          </p:nvPr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D0B14B-C07F-F450-B097-684109C794C3}"/>
              </a:ext>
            </a:extLst>
          </p:cNvPr>
          <p:cNvSpPr txBox="1"/>
          <p:nvPr/>
        </p:nvSpPr>
        <p:spPr>
          <a:xfrm>
            <a:off x="50800" y="4741545"/>
            <a:ext cx="1226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We’ve hit all our base cases (arrays of size 1), now we will begin to </a:t>
            </a:r>
            <a:r>
              <a:rPr lang="en-US" sz="2400" b="1" dirty="0"/>
              <a:t>merge</a:t>
            </a:r>
            <a:r>
              <a:rPr lang="en-US" sz="2400" dirty="0"/>
              <a:t> the subarrays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02BF6-2A43-08E6-E0D6-AAB5406A46D0}"/>
              </a:ext>
            </a:extLst>
          </p:cNvPr>
          <p:cNvSpPr txBox="1"/>
          <p:nvPr/>
        </p:nvSpPr>
        <p:spPr>
          <a:xfrm>
            <a:off x="2127250" y="5543550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we merge, our merged array will be sorted</a:t>
            </a:r>
          </a:p>
        </p:txBody>
      </p:sp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3141"/>
              </p:ext>
            </p:extLst>
          </p:nvPr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9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27975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7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85826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1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85079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6185"/>
              </p:ext>
            </p:extLst>
          </p:nvPr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06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57239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07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1512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20735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66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88202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33182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03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40413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74889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08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46708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74325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73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2692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42996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08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228600" y="1524000"/>
            <a:ext cx="647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Program 4 Due </a:t>
            </a:r>
            <a:r>
              <a:rPr lang="en-US" sz="2800" b="1" dirty="0"/>
              <a:t>Friday @ 11:59 PM</a:t>
            </a:r>
          </a:p>
          <a:p>
            <a:endParaRPr lang="en-US" sz="2800" dirty="0"/>
          </a:p>
          <a:p>
            <a:r>
              <a:rPr lang="en-US" sz="2800" dirty="0"/>
              <a:t>Lab 11 due </a:t>
            </a:r>
            <a:r>
              <a:rPr lang="en-US" sz="2800" b="1" dirty="0"/>
              <a:t>tomorrow @ 11:59 PM</a:t>
            </a:r>
          </a:p>
          <a:p>
            <a:endParaRPr lang="en-US" sz="2800" dirty="0"/>
          </a:p>
          <a:p>
            <a:r>
              <a:rPr lang="en-US" sz="2800" dirty="0"/>
              <a:t>Optional help session on Friday (no lecture)</a:t>
            </a:r>
          </a:p>
        </p:txBody>
      </p:sp>
      <p:pic>
        <p:nvPicPr>
          <p:cNvPr id="6" name="Picture 2" descr="No photo description available.">
            <a:extLst>
              <a:ext uri="{FF2B5EF4-FFF2-40B4-BE49-F238E27FC236}">
                <a16:creationId xmlns:a16="http://schemas.microsoft.com/office/drawing/2014/main" id="{4C440B4F-5CD9-E8EE-EBC1-6131201D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29" y="95250"/>
            <a:ext cx="4440064" cy="628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50313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27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62798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64034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13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80112"/>
              </p:ext>
            </p:extLst>
          </p:nvPr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86722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08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26099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34105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616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973241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01224"/>
              </p:ext>
            </p:extLst>
          </p:nvPr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44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57078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11650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978604" y="3593211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7767210" y="3533267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91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15924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57522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2594230" y="360035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7767210" y="3533267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8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44667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95858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2594230" y="360035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9290050" y="3581400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35430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48688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2594230" y="360035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8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73065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79424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4144790" y="3600450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9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89300-372B-5331-8193-2A8E1B704E99}"/>
              </a:ext>
            </a:extLst>
          </p:cNvPr>
          <p:cNvSpPr txBox="1"/>
          <p:nvPr/>
        </p:nvSpPr>
        <p:spPr>
          <a:xfrm>
            <a:off x="304800" y="38100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Merge Sort </a:t>
            </a:r>
            <a:r>
              <a:rPr lang="en-US" sz="2400" dirty="0"/>
              <a:t>is a sorting algorithm that works by </a:t>
            </a:r>
            <a:r>
              <a:rPr lang="en-US" sz="2400" u="sng" dirty="0"/>
              <a:t>dividing</a:t>
            </a:r>
            <a:r>
              <a:rPr lang="en-US" sz="2400" dirty="0"/>
              <a:t> an array into smaller subarrays, sorting each subarray, and then </a:t>
            </a:r>
            <a:r>
              <a:rPr lang="en-US" sz="2400" u="sng" dirty="0"/>
              <a:t>merging</a:t>
            </a:r>
            <a:r>
              <a:rPr lang="en-US" sz="2400" dirty="0"/>
              <a:t> the subarrays back together to form the final sorted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405D1-7D89-65F3-4028-FFE74408C86C}"/>
              </a:ext>
            </a:extLst>
          </p:cNvPr>
          <p:cNvSpPr txBox="1"/>
          <p:nvPr/>
        </p:nvSpPr>
        <p:spPr>
          <a:xfrm>
            <a:off x="291193" y="2743200"/>
            <a:ext cx="10632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Merge sort is a </a:t>
            </a:r>
            <a:r>
              <a:rPr lang="en-US" sz="2400" b="1" dirty="0"/>
              <a:t>Divide and Conquer </a:t>
            </a:r>
            <a:r>
              <a:rPr lang="en-US" sz="2400" dirty="0"/>
              <a:t>algorithm, which involves dividing the problem into smaller sub-problems (divide), recursively solving the smaller problems (conquer), and combining the sub problems to get the final solution for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2127774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84371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055915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5696489" y="365442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5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87309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15612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1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96489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42714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</p:spTree>
    <p:extLst>
      <p:ext uri="{BB962C8B-B14F-4D97-AF65-F5344CB8AC3E}">
        <p14:creationId xmlns:p14="http://schemas.microsoft.com/office/powerpoint/2010/main" val="1729219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72273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58501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/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4BF6182-4CA4-8056-0D5B-D4EAD3127AC8}"/>
              </a:ext>
            </a:extLst>
          </p:cNvPr>
          <p:cNvSpPr txBox="1"/>
          <p:nvPr/>
        </p:nvSpPr>
        <p:spPr>
          <a:xfrm>
            <a:off x="3856763" y="5525564"/>
            <a:ext cx="463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original array is now sorted!!</a:t>
            </a:r>
          </a:p>
        </p:txBody>
      </p:sp>
    </p:spTree>
    <p:extLst>
      <p:ext uri="{BB962C8B-B14F-4D97-AF65-F5344CB8AC3E}">
        <p14:creationId xmlns:p14="http://schemas.microsoft.com/office/powerpoint/2010/main" val="1037659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3B972B-42B0-A2C7-9060-B58DBFEB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6477000" cy="62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116043D-8D6E-1CD6-B289-D5C054798533}"/>
              </a:ext>
            </a:extLst>
          </p:cNvPr>
          <p:cNvSpPr txBox="1"/>
          <p:nvPr/>
        </p:nvSpPr>
        <p:spPr>
          <a:xfrm>
            <a:off x="7803684" y="15240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Divide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72AA7E-789F-C605-88DC-3A28DF0D8BF5}"/>
              </a:ext>
            </a:extLst>
          </p:cNvPr>
          <p:cNvSpPr txBox="1"/>
          <p:nvPr/>
        </p:nvSpPr>
        <p:spPr>
          <a:xfrm>
            <a:off x="7803684" y="487680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Merge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23D4F5-CC78-3682-85F3-3600D5B974F2}"/>
              </a:ext>
            </a:extLst>
          </p:cNvPr>
          <p:cNvSpPr txBox="1"/>
          <p:nvPr/>
        </p:nvSpPr>
        <p:spPr>
          <a:xfrm>
            <a:off x="6400800" y="198872"/>
            <a:ext cx="498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entire merge sort process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6C0036-3E7E-C259-3272-73EFB32530AB}"/>
              </a:ext>
            </a:extLst>
          </p:cNvPr>
          <p:cNvSpPr txBox="1"/>
          <p:nvPr/>
        </p:nvSpPr>
        <p:spPr>
          <a:xfrm>
            <a:off x="6781800" y="300769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(base case)</a:t>
            </a:r>
          </a:p>
        </p:txBody>
      </p:sp>
    </p:spTree>
    <p:extLst>
      <p:ext uri="{BB962C8B-B14F-4D97-AF65-F5344CB8AC3E}">
        <p14:creationId xmlns:p14="http://schemas.microsoft.com/office/powerpoint/2010/main" val="3719811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78781"/>
              </p:ext>
            </p:extLst>
          </p:nvPr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3C34E3-9EA1-64CC-2AE9-E8ADB146077E}"/>
              </a:ext>
            </a:extLst>
          </p:cNvPr>
          <p:cNvSpPr txBox="1"/>
          <p:nvPr/>
        </p:nvSpPr>
        <p:spPr>
          <a:xfrm>
            <a:off x="990600" y="4419600"/>
            <a:ext cx="1000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our Java code, this will actually be the order of how things are done…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1339F-9D26-C711-5479-7529B4E1F2DD}"/>
              </a:ext>
            </a:extLst>
          </p:cNvPr>
          <p:cNvSpPr txBox="1"/>
          <p:nvPr/>
        </p:nvSpPr>
        <p:spPr>
          <a:xfrm>
            <a:off x="1670889" y="5334000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will always prioritize solving the “left” tree first</a:t>
            </a:r>
          </a:p>
        </p:txBody>
      </p:sp>
    </p:spTree>
    <p:extLst>
      <p:ext uri="{BB962C8B-B14F-4D97-AF65-F5344CB8AC3E}">
        <p14:creationId xmlns:p14="http://schemas.microsoft.com/office/powerpoint/2010/main" val="1882789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84959"/>
              </p:ext>
            </p:extLst>
          </p:nvPr>
        </p:nvGraphicFramePr>
        <p:xfrm>
          <a:off x="6858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877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34376"/>
              </p:ext>
            </p:extLst>
          </p:nvPr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89186"/>
              </p:ext>
            </p:extLst>
          </p:nvPr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694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66823"/>
              </p:ext>
            </p:extLst>
          </p:nvPr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54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C13DEE9-E6BB-F001-5604-7DD55E088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11686"/>
              </p:ext>
            </p:extLst>
          </p:nvPr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22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B1804-48CA-9B07-B362-4E0CCE6CDC31}"/>
              </a:ext>
            </a:extLst>
          </p:cNvPr>
          <p:cNvSpPr txBox="1"/>
          <p:nvPr/>
        </p:nvSpPr>
        <p:spPr>
          <a:xfrm>
            <a:off x="457200" y="759767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Merge sort and the next sorting algorithm we will discuss next week are rather complex. I don’t expect you to memorize the code, and if you don’t fully understand the code, </a:t>
            </a:r>
            <a:r>
              <a:rPr lang="en-US" sz="2400" i="1" dirty="0"/>
              <a:t>that is fine!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F959A-7F45-06B0-9CC5-238777D1FC0D}"/>
              </a:ext>
            </a:extLst>
          </p:cNvPr>
          <p:cNvSpPr txBox="1"/>
          <p:nvPr/>
        </p:nvSpPr>
        <p:spPr>
          <a:xfrm>
            <a:off x="533400" y="27432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should, however, be able to describe how merge sort works from a high level, and be able to draw out the steps if given an example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FD881-1401-C242-5CC0-2390534B4194}"/>
              </a:ext>
            </a:extLst>
          </p:cNvPr>
          <p:cNvSpPr txBox="1"/>
          <p:nvPr/>
        </p:nvSpPr>
        <p:spPr>
          <a:xfrm>
            <a:off x="533400" y="4724400"/>
            <a:ext cx="599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 also know the time complexity of the sorting algorithms that we talk about</a:t>
            </a:r>
          </a:p>
        </p:txBody>
      </p:sp>
      <p:pic>
        <p:nvPicPr>
          <p:cNvPr id="2050" name="Picture 2" descr="Thumbs up crying cat Blank Template - Imgflip">
            <a:extLst>
              <a:ext uri="{FF2B5EF4-FFF2-40B4-BE49-F238E27FC236}">
                <a16:creationId xmlns:a16="http://schemas.microsoft.com/office/drawing/2014/main" id="{4945C9B3-57A5-B1FC-5636-598DD6A97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7"/>
          <a:stretch/>
        </p:blipFill>
        <p:spPr bwMode="auto">
          <a:xfrm>
            <a:off x="8121464" y="4037379"/>
            <a:ext cx="2349871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66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32693"/>
              </p:ext>
            </p:extLst>
          </p:nvPr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52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F76B64-16CD-F042-FF5A-E8193C67C141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508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7394"/>
              </p:ext>
            </p:extLst>
          </p:nvPr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478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5011576C-5A46-749E-3305-E63C5ECF1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4553"/>
              </p:ext>
            </p:extLst>
          </p:nvPr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73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49834"/>
              </p:ext>
            </p:extLst>
          </p:nvPr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24237"/>
              </p:ext>
            </p:extLst>
          </p:nvPr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94023"/>
              </p:ext>
            </p:extLst>
          </p:nvPr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274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02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80393"/>
              </p:ext>
            </p:extLst>
          </p:nvPr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219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5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092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30867"/>
              </p:ext>
            </p:extLst>
          </p:nvPr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14029"/>
              </p:ext>
            </p:extLst>
          </p:nvPr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6572FD-CF67-2B1F-CF1F-9425AE0C9276}"/>
              </a:ext>
            </a:extLst>
          </p:cNvPr>
          <p:cNvSpPr txBox="1"/>
          <p:nvPr/>
        </p:nvSpPr>
        <p:spPr>
          <a:xfrm>
            <a:off x="914400" y="153617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Goal: Divide array into two subarrays using recursion:</a:t>
            </a:r>
          </a:p>
          <a:p>
            <a:endParaRPr lang="en-US" sz="2400" dirty="0"/>
          </a:p>
          <a:p>
            <a:r>
              <a:rPr lang="en-US" sz="2400" dirty="0"/>
              <a:t>Base Case: 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If an array is of size 1, </a:t>
            </a:r>
            <a:r>
              <a:rPr lang="en-US" sz="2400" b="1" dirty="0"/>
              <a:t>return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Recursive Case: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	Generate two subarrays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en-US" sz="2400" dirty="0"/>
              <a:t>,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2045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77626"/>
              </p:ext>
            </p:extLst>
          </p:nvPr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252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976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81208"/>
              </p:ext>
            </p:extLst>
          </p:nvPr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375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8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9D941134-EC63-FDE8-2397-70E72FCF7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94676"/>
              </p:ext>
            </p:extLst>
          </p:nvPr>
        </p:nvGraphicFramePr>
        <p:xfrm>
          <a:off x="7010400" y="4323207"/>
          <a:ext cx="46482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9345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169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9D941134-EC63-FDE8-2397-70E72FCF79F4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4323207"/>
          <a:ext cx="46482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9345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C75C21AA-437C-6017-4C67-12054E97C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17260"/>
              </p:ext>
            </p:extLst>
          </p:nvPr>
        </p:nvGraphicFramePr>
        <p:xfrm>
          <a:off x="1930399" y="5375148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14:cNvPr>
              <p14:cNvContentPartPr/>
              <p14:nvPr/>
            </p14:nvContentPartPr>
            <p14:xfrm>
              <a:off x="10420155" y="5108775"/>
              <a:ext cx="1158480" cy="617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2155" y="5090775"/>
                <a:ext cx="1194120" cy="6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825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9D941134-EC63-FDE8-2397-70E72FCF79F4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4323207"/>
          <a:ext cx="46482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9345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C75C21AA-437C-6017-4C67-12054E97C534}"/>
              </a:ext>
            </a:extLst>
          </p:cNvPr>
          <p:cNvGraphicFramePr>
            <a:graphicFrameLocks noGrp="1"/>
          </p:cNvGraphicFramePr>
          <p:nvPr/>
        </p:nvGraphicFramePr>
        <p:xfrm>
          <a:off x="1930399" y="5375148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14:cNvPr>
              <p14:cNvContentPartPr/>
              <p14:nvPr/>
            </p14:nvContentPartPr>
            <p14:xfrm>
              <a:off x="10420155" y="5108775"/>
              <a:ext cx="1158480" cy="617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2161" y="5090775"/>
                <a:ext cx="1194109" cy="652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B93F0B-98D1-94A1-A6BE-7AB15B53C2C6}"/>
              </a:ext>
            </a:extLst>
          </p:cNvPr>
          <p:cNvSpPr/>
          <p:nvPr/>
        </p:nvSpPr>
        <p:spPr>
          <a:xfrm>
            <a:off x="2085975" y="783520"/>
            <a:ext cx="7566024" cy="48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Let’s code this!!</a:t>
            </a:r>
          </a:p>
        </p:txBody>
      </p:sp>
    </p:spTree>
    <p:extLst>
      <p:ext uri="{BB962C8B-B14F-4D97-AF65-F5344CB8AC3E}">
        <p14:creationId xmlns:p14="http://schemas.microsoft.com/office/powerpoint/2010/main" val="2656078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pic>
        <p:nvPicPr>
          <p:cNvPr id="4098" name="Picture 2" descr="This Is Where the Fun Begins | Know Your Meme">
            <a:extLst>
              <a:ext uri="{FF2B5EF4-FFF2-40B4-BE49-F238E27FC236}">
                <a16:creationId xmlns:a16="http://schemas.microsoft.com/office/drawing/2014/main" id="{CC2ABEA6-66D9-E015-22E6-D2F8724D0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1"/>
          <a:stretch/>
        </p:blipFill>
        <p:spPr bwMode="auto">
          <a:xfrm>
            <a:off x="3043237" y="1992874"/>
            <a:ext cx="61055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645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number of recursive calls made</a:t>
            </a:r>
            <a:r>
              <a:rPr lang="en-US" sz="2000" dirty="0"/>
              <a:t>*</a:t>
            </a:r>
            <a:r>
              <a:rPr lang="en-US" sz="2400" dirty="0"/>
              <a:t>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AA3F0-1921-A9FB-588A-3BF945F65E77}"/>
              </a:ext>
            </a:extLst>
          </p:cNvPr>
          <p:cNvSpPr txBox="1"/>
          <p:nvPr/>
        </p:nvSpPr>
        <p:spPr>
          <a:xfrm>
            <a:off x="257175" y="601980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merge sort, this won’t lead us to the correct answer</a:t>
            </a:r>
          </a:p>
        </p:txBody>
      </p:sp>
    </p:spTree>
    <p:extLst>
      <p:ext uri="{BB962C8B-B14F-4D97-AF65-F5344CB8AC3E}">
        <p14:creationId xmlns:p14="http://schemas.microsoft.com/office/powerpoint/2010/main" val="3082811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45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48263"/>
              </p:ext>
            </p:extLst>
          </p:nvPr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87367"/>
              </p:ext>
            </p:extLst>
          </p:nvPr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5320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9600796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203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873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O(???)</a:t>
            </a:r>
          </a:p>
        </p:txBody>
      </p:sp>
    </p:spTree>
    <p:extLst>
      <p:ext uri="{BB962C8B-B14F-4D97-AF65-F5344CB8AC3E}">
        <p14:creationId xmlns:p14="http://schemas.microsoft.com/office/powerpoint/2010/main" val="23759746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O(???)</a:t>
            </a:r>
          </a:p>
        </p:txBody>
      </p:sp>
    </p:spTree>
    <p:extLst>
      <p:ext uri="{BB962C8B-B14F-4D97-AF65-F5344CB8AC3E}">
        <p14:creationId xmlns:p14="http://schemas.microsoft.com/office/powerpoint/2010/main" val="3101617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72705-03B7-D30C-3732-DC40287B5459}"/>
              </a:ext>
            </a:extLst>
          </p:cNvPr>
          <p:cNvSpPr txBox="1"/>
          <p:nvPr/>
        </p:nvSpPr>
        <p:spPr>
          <a:xfrm>
            <a:off x="199318" y="506046"/>
            <a:ext cx="8229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merge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1433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72705-03B7-D30C-3732-DC40287B5459}"/>
              </a:ext>
            </a:extLst>
          </p:cNvPr>
          <p:cNvSpPr txBox="1"/>
          <p:nvPr/>
        </p:nvSpPr>
        <p:spPr>
          <a:xfrm>
            <a:off x="199318" y="506046"/>
            <a:ext cx="8229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merge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517F1-522F-395B-9422-E9AB0BBD06CC}"/>
              </a:ext>
            </a:extLst>
          </p:cNvPr>
          <p:cNvSpPr txBox="1"/>
          <p:nvPr/>
        </p:nvSpPr>
        <p:spPr>
          <a:xfrm>
            <a:off x="3677312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6A926-2F61-A88D-B1C1-2E71CB2D28EB}"/>
              </a:ext>
            </a:extLst>
          </p:cNvPr>
          <p:cNvSpPr txBox="1"/>
          <p:nvPr/>
        </p:nvSpPr>
        <p:spPr>
          <a:xfrm>
            <a:off x="3787887" y="980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D7EDA-E631-EC35-4393-D39250039395}"/>
              </a:ext>
            </a:extLst>
          </p:cNvPr>
          <p:cNvSpPr txBox="1"/>
          <p:nvPr/>
        </p:nvSpPr>
        <p:spPr>
          <a:xfrm>
            <a:off x="4434218" y="13407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11C91-4D9D-8DAC-92F4-C518BA76F45C}"/>
              </a:ext>
            </a:extLst>
          </p:cNvPr>
          <p:cNvSpPr txBox="1"/>
          <p:nvPr/>
        </p:nvSpPr>
        <p:spPr>
          <a:xfrm>
            <a:off x="4111052" y="1885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B04CE-9BF9-E7A1-1F11-2774F999BE91}"/>
              </a:ext>
            </a:extLst>
          </p:cNvPr>
          <p:cNvSpPr txBox="1"/>
          <p:nvPr/>
        </p:nvSpPr>
        <p:spPr>
          <a:xfrm>
            <a:off x="4117464" y="27551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2683484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72705-03B7-D30C-3732-DC40287B5459}"/>
              </a:ext>
            </a:extLst>
          </p:cNvPr>
          <p:cNvSpPr txBox="1"/>
          <p:nvPr/>
        </p:nvSpPr>
        <p:spPr>
          <a:xfrm>
            <a:off x="199318" y="506046"/>
            <a:ext cx="8229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merge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517F1-522F-395B-9422-E9AB0BBD06CC}"/>
              </a:ext>
            </a:extLst>
          </p:cNvPr>
          <p:cNvSpPr txBox="1"/>
          <p:nvPr/>
        </p:nvSpPr>
        <p:spPr>
          <a:xfrm>
            <a:off x="3677312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6A926-2F61-A88D-B1C1-2E71CB2D28EB}"/>
              </a:ext>
            </a:extLst>
          </p:cNvPr>
          <p:cNvSpPr txBox="1"/>
          <p:nvPr/>
        </p:nvSpPr>
        <p:spPr>
          <a:xfrm>
            <a:off x="3787887" y="980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D7EDA-E631-EC35-4393-D39250039395}"/>
              </a:ext>
            </a:extLst>
          </p:cNvPr>
          <p:cNvSpPr txBox="1"/>
          <p:nvPr/>
        </p:nvSpPr>
        <p:spPr>
          <a:xfrm>
            <a:off x="4434218" y="13407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11C91-4D9D-8DAC-92F4-C518BA76F45C}"/>
              </a:ext>
            </a:extLst>
          </p:cNvPr>
          <p:cNvSpPr txBox="1"/>
          <p:nvPr/>
        </p:nvSpPr>
        <p:spPr>
          <a:xfrm>
            <a:off x="4111052" y="1885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B04CE-9BF9-E7A1-1F11-2774F999BE91}"/>
              </a:ext>
            </a:extLst>
          </p:cNvPr>
          <p:cNvSpPr txBox="1"/>
          <p:nvPr/>
        </p:nvSpPr>
        <p:spPr>
          <a:xfrm>
            <a:off x="4117464" y="27551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D1ABC2-5E83-D2AC-03B5-AEE3D01DC442}"/>
              </a:ext>
            </a:extLst>
          </p:cNvPr>
          <p:cNvSpPr txBox="1"/>
          <p:nvPr/>
        </p:nvSpPr>
        <p:spPr>
          <a:xfrm>
            <a:off x="3927582" y="37438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002E2-BF5B-5BE8-3C4D-C5EE5D7AFBD2}"/>
              </a:ext>
            </a:extLst>
          </p:cNvPr>
          <p:cNvSpPr txBox="1"/>
          <p:nvPr/>
        </p:nvSpPr>
        <p:spPr>
          <a:xfrm>
            <a:off x="3842338" y="486383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4DA18-2296-A1C0-74F7-174BBBECF549}"/>
              </a:ext>
            </a:extLst>
          </p:cNvPr>
          <p:cNvSpPr txBox="1"/>
          <p:nvPr/>
        </p:nvSpPr>
        <p:spPr>
          <a:xfrm>
            <a:off x="3471133" y="41862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30EC7-0AE1-282A-5A24-89CCB6C648F1}"/>
              </a:ext>
            </a:extLst>
          </p:cNvPr>
          <p:cNvSpPr txBox="1"/>
          <p:nvPr/>
        </p:nvSpPr>
        <p:spPr>
          <a:xfrm>
            <a:off x="3519172" y="52405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2E373-88E8-5D28-A412-348D826E8EB6}"/>
              </a:ext>
            </a:extLst>
          </p:cNvPr>
          <p:cNvSpPr txBox="1"/>
          <p:nvPr/>
        </p:nvSpPr>
        <p:spPr>
          <a:xfrm>
            <a:off x="2286000" y="58564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07613-89E6-EB24-A87D-18D86D82BF33}"/>
              </a:ext>
            </a:extLst>
          </p:cNvPr>
          <p:cNvSpPr txBox="1"/>
          <p:nvPr/>
        </p:nvSpPr>
        <p:spPr>
          <a:xfrm>
            <a:off x="6766188" y="2798058"/>
            <a:ext cx="372409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time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dirty="0"/>
              <a:t> subroutine </a:t>
            </a:r>
          </a:p>
          <a:p>
            <a:endParaRPr lang="en-US" dirty="0"/>
          </a:p>
          <a:p>
            <a:r>
              <a:rPr lang="en-US" sz="4000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28A6C-6FA9-D959-8A65-3B779436512A}"/>
              </a:ext>
            </a:extLst>
          </p:cNvPr>
          <p:cNvSpPr txBox="1"/>
          <p:nvPr/>
        </p:nvSpPr>
        <p:spPr>
          <a:xfrm>
            <a:off x="7162800" y="1885236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 + O(n/2) + O(n/2) = O(2n)</a:t>
            </a:r>
          </a:p>
        </p:txBody>
      </p:sp>
    </p:spTree>
    <p:extLst>
      <p:ext uri="{BB962C8B-B14F-4D97-AF65-F5344CB8AC3E}">
        <p14:creationId xmlns:p14="http://schemas.microsoft.com/office/powerpoint/2010/main" val="2962640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D95D8-08EA-27D6-D349-A6022DAB023B}"/>
              </a:ext>
            </a:extLst>
          </p:cNvPr>
          <p:cNvSpPr txBox="1"/>
          <p:nvPr/>
        </p:nvSpPr>
        <p:spPr>
          <a:xfrm>
            <a:off x="2914322" y="57700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8D25DB-57F3-BFB0-361D-14EC75C89176}"/>
              </a:ext>
            </a:extLst>
          </p:cNvPr>
          <p:cNvSpPr/>
          <p:nvPr/>
        </p:nvSpPr>
        <p:spPr>
          <a:xfrm rot="8280663">
            <a:off x="8160187" y="4897780"/>
            <a:ext cx="1066800" cy="5556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301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D95D8-08EA-27D6-D349-A6022DAB023B}"/>
              </a:ext>
            </a:extLst>
          </p:cNvPr>
          <p:cNvSpPr txBox="1"/>
          <p:nvPr/>
        </p:nvSpPr>
        <p:spPr>
          <a:xfrm>
            <a:off x="2914322" y="57700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2A302-BA19-0C7D-024F-0946EAA77B0D}"/>
              </a:ext>
            </a:extLst>
          </p:cNvPr>
          <p:cNvSpPr txBox="1"/>
          <p:nvPr/>
        </p:nvSpPr>
        <p:spPr>
          <a:xfrm>
            <a:off x="7791095" y="168806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O(n) + O(n/2) + O(n/2) + O(n/2) + O(n)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5FD2A0-26D7-42EF-5048-2BD333F6E3EE}"/>
              </a:ext>
            </a:extLst>
          </p:cNvPr>
          <p:cNvSpPr txBox="1"/>
          <p:nvPr/>
        </p:nvSpPr>
        <p:spPr>
          <a:xfrm>
            <a:off x="9020477" y="3020485"/>
            <a:ext cx="30684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running time of a single </a:t>
            </a:r>
            <a:r>
              <a:rPr lang="en-US" dirty="0" err="1"/>
              <a:t>merge_sort</a:t>
            </a:r>
            <a:r>
              <a:rPr lang="en-US" dirty="0"/>
              <a:t> call:</a:t>
            </a:r>
          </a:p>
          <a:p>
            <a:endParaRPr lang="en-US" dirty="0"/>
          </a:p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4761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E489A0-E204-5510-6E3F-11DAADC6A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83939"/>
              </p:ext>
            </p:extLst>
          </p:nvPr>
        </p:nvGraphicFramePr>
        <p:xfrm>
          <a:off x="146050" y="25908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18395F-C128-5ECC-444C-4E2E3D255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30316"/>
              </p:ext>
            </p:extLst>
          </p:nvPr>
        </p:nvGraphicFramePr>
        <p:xfrm>
          <a:off x="3429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47BCDF5-02AB-BD25-ACDE-7AEC1B5FE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95062"/>
              </p:ext>
            </p:extLst>
          </p:nvPr>
        </p:nvGraphicFramePr>
        <p:xfrm>
          <a:off x="6858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0BC1512-B08E-FF6D-15D3-BF49A1F7E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7391"/>
              </p:ext>
            </p:extLst>
          </p:nvPr>
        </p:nvGraphicFramePr>
        <p:xfrm>
          <a:off x="10480675" y="25908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C183A-B3A5-2EAE-E105-948AD162363F}"/>
              </a:ext>
            </a:extLst>
          </p:cNvPr>
          <p:cNvCxnSpPr/>
          <p:nvPr/>
        </p:nvCxnSpPr>
        <p:spPr>
          <a:xfrm flipH="1">
            <a:off x="1676400" y="1813560"/>
            <a:ext cx="15240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8433E3-6C04-8D37-8FEB-127C5FA36529}"/>
              </a:ext>
            </a:extLst>
          </p:cNvPr>
          <p:cNvCxnSpPr>
            <a:cxnSpLocks/>
          </p:cNvCxnSpPr>
          <p:nvPr/>
        </p:nvCxnSpPr>
        <p:spPr>
          <a:xfrm>
            <a:off x="3200400" y="1813560"/>
            <a:ext cx="16002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748C7-AF7A-D208-49E3-D146FB7FBD94}"/>
              </a:ext>
            </a:extLst>
          </p:cNvPr>
          <p:cNvCxnSpPr>
            <a:cxnSpLocks/>
          </p:cNvCxnSpPr>
          <p:nvPr/>
        </p:nvCxnSpPr>
        <p:spPr>
          <a:xfrm flipH="1">
            <a:off x="8394700" y="1820931"/>
            <a:ext cx="63500" cy="7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5977DD-75A2-0B9E-C331-7DD38E315DDB}"/>
              </a:ext>
            </a:extLst>
          </p:cNvPr>
          <p:cNvCxnSpPr>
            <a:cxnSpLocks/>
          </p:cNvCxnSpPr>
          <p:nvPr/>
        </p:nvCxnSpPr>
        <p:spPr>
          <a:xfrm>
            <a:off x="9067800" y="1813560"/>
            <a:ext cx="18288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17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number of recursive calls made</a:t>
            </a:r>
            <a:r>
              <a:rPr lang="en-US" sz="2000" dirty="0"/>
              <a:t>*</a:t>
            </a:r>
            <a:r>
              <a:rPr lang="en-US" sz="2400" dirty="0"/>
              <a:t>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AA3F0-1921-A9FB-588A-3BF945F65E77}"/>
              </a:ext>
            </a:extLst>
          </p:cNvPr>
          <p:cNvSpPr txBox="1"/>
          <p:nvPr/>
        </p:nvSpPr>
        <p:spPr>
          <a:xfrm>
            <a:off x="257175" y="601980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merge sort, this won’t lead us to the correct answer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???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15"/>
                  <a:ext cx="235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59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</p:spTree>
    <p:extLst>
      <p:ext uri="{BB962C8B-B14F-4D97-AF65-F5344CB8AC3E}">
        <p14:creationId xmlns:p14="http://schemas.microsoft.com/office/powerpoint/2010/main" val="25941799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number of recursive calls made</a:t>
            </a:r>
            <a:r>
              <a:rPr lang="en-US" sz="2000" dirty="0"/>
              <a:t>*</a:t>
            </a:r>
            <a:r>
              <a:rPr lang="en-US" sz="2400" dirty="0"/>
              <a:t>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???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D92A86-FF75-5076-01EE-09240CD00BFE}"/>
              </a:ext>
            </a:extLst>
          </p:cNvPr>
          <p:cNvSpPr txBox="1"/>
          <p:nvPr/>
        </p:nvSpPr>
        <p:spPr>
          <a:xfrm>
            <a:off x="413306" y="4858620"/>
            <a:ext cx="11223826" cy="85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recursively call our method when dividing, we give a problem </a:t>
            </a:r>
            <a:r>
              <a:rPr lang="en-US" sz="2400" b="1" dirty="0">
                <a:solidFill>
                  <a:schemeClr val="tx1"/>
                </a:solidFill>
              </a:rPr>
              <a:t>that is half the size</a:t>
            </a:r>
            <a:r>
              <a:rPr lang="en-US" sz="2400" dirty="0"/>
              <a:t> of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16609612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22FBB3A-4F75-295D-5BD0-3CBFB67E7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326"/>
              </p:ext>
            </p:extLst>
          </p:nvPr>
        </p:nvGraphicFramePr>
        <p:xfrm>
          <a:off x="228600" y="22860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2448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DE214-1C54-C154-22BE-0EF05C8F8E24}"/>
              </a:ext>
            </a:extLst>
          </p:cNvPr>
          <p:cNvSpPr txBox="1"/>
          <p:nvPr/>
        </p:nvSpPr>
        <p:spPr>
          <a:xfrm>
            <a:off x="8610600" y="22860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5F4BF-083C-7121-D87F-EF6FEFF8572F}"/>
              </a:ext>
            </a:extLst>
          </p:cNvPr>
          <p:cNvSpPr txBox="1"/>
          <p:nvPr/>
        </p:nvSpPr>
        <p:spPr>
          <a:xfrm>
            <a:off x="533400" y="3581400"/>
            <a:ext cx="10777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that the cost of solving a problem of size n can be expressed as c(n)</a:t>
            </a:r>
          </a:p>
        </p:txBody>
      </p:sp>
    </p:spTree>
    <p:extLst>
      <p:ext uri="{BB962C8B-B14F-4D97-AF65-F5344CB8AC3E}">
        <p14:creationId xmlns:p14="http://schemas.microsoft.com/office/powerpoint/2010/main" val="818018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22FBB3A-4F75-295D-5BD0-3CBFB67E7B5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860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2448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DE214-1C54-C154-22BE-0EF05C8F8E24}"/>
              </a:ext>
            </a:extLst>
          </p:cNvPr>
          <p:cNvSpPr txBox="1"/>
          <p:nvPr/>
        </p:nvSpPr>
        <p:spPr>
          <a:xfrm>
            <a:off x="3902075" y="70082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64993AB-2DDD-984A-ADF1-68F3C5624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97320"/>
              </p:ext>
            </p:extLst>
          </p:nvPr>
        </p:nvGraphicFramePr>
        <p:xfrm>
          <a:off x="114299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DCB019-6886-0693-52D9-E3FBF4ED3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90569"/>
              </p:ext>
            </p:extLst>
          </p:nvPr>
        </p:nvGraphicFramePr>
        <p:xfrm>
          <a:off x="52385" y="3024814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ADBEC57-C793-A847-AF77-160152DE7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81534"/>
              </p:ext>
            </p:extLst>
          </p:nvPr>
        </p:nvGraphicFramePr>
        <p:xfrm>
          <a:off x="114299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730B203-5D8D-6077-5B40-2694BC3BA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29589"/>
              </p:ext>
            </p:extLst>
          </p:nvPr>
        </p:nvGraphicFramePr>
        <p:xfrm>
          <a:off x="4876800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9B09A3-C929-7520-AAE0-95DDEFEE718E}"/>
              </a:ext>
            </a:extLst>
          </p:cNvPr>
          <p:cNvSpPr txBox="1"/>
          <p:nvPr/>
        </p:nvSpPr>
        <p:spPr>
          <a:xfrm>
            <a:off x="10591800" y="28509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C1A4D-6141-0033-DD5D-43569BD85ED7}"/>
              </a:ext>
            </a:extLst>
          </p:cNvPr>
          <p:cNvSpPr txBox="1"/>
          <p:nvPr/>
        </p:nvSpPr>
        <p:spPr>
          <a:xfrm>
            <a:off x="10609639" y="169392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0BF100-54F1-9552-AA0E-A5210AD4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36168"/>
              </p:ext>
            </p:extLst>
          </p:nvPr>
        </p:nvGraphicFramePr>
        <p:xfrm>
          <a:off x="2479296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016738-52AC-78FB-2835-0A4E36E03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41185"/>
              </p:ext>
            </p:extLst>
          </p:nvPr>
        </p:nvGraphicFramePr>
        <p:xfrm>
          <a:off x="5010149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85225DB-369B-CEB1-CF32-C5E24713D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3763"/>
              </p:ext>
            </p:extLst>
          </p:nvPr>
        </p:nvGraphicFramePr>
        <p:xfrm>
          <a:off x="7391400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11E407F-6807-EFE1-6329-F344DC912989}"/>
              </a:ext>
            </a:extLst>
          </p:cNvPr>
          <p:cNvSpPr txBox="1"/>
          <p:nvPr/>
        </p:nvSpPr>
        <p:spPr>
          <a:xfrm>
            <a:off x="10618975" y="2985949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BF081C9B-D592-595A-55FF-7470E0A0E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25489"/>
              </p:ext>
            </p:extLst>
          </p:nvPr>
        </p:nvGraphicFramePr>
        <p:xfrm>
          <a:off x="1252537" y="423046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A62C60D9-21EB-9E8F-8B0A-A38897865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33128"/>
              </p:ext>
            </p:extLst>
          </p:nvPr>
        </p:nvGraphicFramePr>
        <p:xfrm>
          <a:off x="2447924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C25B8CDE-FA7C-658A-9CE3-341312936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30414"/>
              </p:ext>
            </p:extLst>
          </p:nvPr>
        </p:nvGraphicFramePr>
        <p:xfrm>
          <a:off x="3708023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F2FF81F2-5EF5-8303-E8F5-50177F251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75915"/>
              </p:ext>
            </p:extLst>
          </p:nvPr>
        </p:nvGraphicFramePr>
        <p:xfrm>
          <a:off x="5010149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80609C3-2AAD-370E-A68F-646557787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76411"/>
              </p:ext>
            </p:extLst>
          </p:nvPr>
        </p:nvGraphicFramePr>
        <p:xfrm>
          <a:off x="6148387" y="426045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6A3169AE-AA85-80FA-67FE-F8A27E1CD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85069"/>
              </p:ext>
            </p:extLst>
          </p:nvPr>
        </p:nvGraphicFramePr>
        <p:xfrm>
          <a:off x="7343774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B7EEA1EF-05B2-FD18-D494-C47DA5F22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89395"/>
              </p:ext>
            </p:extLst>
          </p:nvPr>
        </p:nvGraphicFramePr>
        <p:xfrm>
          <a:off x="8603873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53D9F6A-BEA6-F269-3181-9DBAD3474F9B}"/>
              </a:ext>
            </a:extLst>
          </p:cNvPr>
          <p:cNvSpPr txBox="1"/>
          <p:nvPr/>
        </p:nvSpPr>
        <p:spPr>
          <a:xfrm>
            <a:off x="10609638" y="432788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59AB1-7CEF-6C1D-7CCB-32652AE9927B}"/>
              </a:ext>
            </a:extLst>
          </p:cNvPr>
          <p:cNvSpPr txBox="1"/>
          <p:nvPr/>
        </p:nvSpPr>
        <p:spPr>
          <a:xfrm>
            <a:off x="1692810" y="217398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4CF51E-5E4C-420E-6458-7DA6E09473F4}"/>
              </a:ext>
            </a:extLst>
          </p:cNvPr>
          <p:cNvSpPr txBox="1"/>
          <p:nvPr/>
        </p:nvSpPr>
        <p:spPr>
          <a:xfrm>
            <a:off x="6679149" y="219586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8CB634-D56F-B99B-1875-4D1FFAB3D592}"/>
              </a:ext>
            </a:extLst>
          </p:cNvPr>
          <p:cNvSpPr txBox="1"/>
          <p:nvPr/>
        </p:nvSpPr>
        <p:spPr>
          <a:xfrm>
            <a:off x="554572" y="35591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34A5C5-F481-6EB0-166E-417E6BF58B61}"/>
              </a:ext>
            </a:extLst>
          </p:cNvPr>
          <p:cNvSpPr txBox="1"/>
          <p:nvPr/>
        </p:nvSpPr>
        <p:spPr>
          <a:xfrm>
            <a:off x="2957511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13357D-BB7D-70EA-06D3-8A19CEB115DC}"/>
              </a:ext>
            </a:extLst>
          </p:cNvPr>
          <p:cNvSpPr txBox="1"/>
          <p:nvPr/>
        </p:nvSpPr>
        <p:spPr>
          <a:xfrm>
            <a:off x="5593298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F522BB-1F1A-78E2-E30D-586BA2FE97C2}"/>
              </a:ext>
            </a:extLst>
          </p:cNvPr>
          <p:cNvSpPr txBox="1"/>
          <p:nvPr/>
        </p:nvSpPr>
        <p:spPr>
          <a:xfrm>
            <a:off x="7974549" y="359511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0BA74A-CC24-AA78-4AE6-D7F4026A9B03}"/>
              </a:ext>
            </a:extLst>
          </p:cNvPr>
          <p:cNvSpPr txBox="1"/>
          <p:nvPr/>
        </p:nvSpPr>
        <p:spPr>
          <a:xfrm>
            <a:off x="38100" y="49107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E1751D-EEB7-2BA9-BFB8-7B4B2B3E6761}"/>
              </a:ext>
            </a:extLst>
          </p:cNvPr>
          <p:cNvSpPr txBox="1"/>
          <p:nvPr/>
        </p:nvSpPr>
        <p:spPr>
          <a:xfrm>
            <a:off x="1180583" y="49478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250CE-9BFD-3738-CF7F-6FCE71F18D7B}"/>
              </a:ext>
            </a:extLst>
          </p:cNvPr>
          <p:cNvSpPr txBox="1"/>
          <p:nvPr/>
        </p:nvSpPr>
        <p:spPr>
          <a:xfrm>
            <a:off x="2428874" y="497068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9C8AB-B968-2D80-6F4C-1848666A3253}"/>
              </a:ext>
            </a:extLst>
          </p:cNvPr>
          <p:cNvSpPr txBox="1"/>
          <p:nvPr/>
        </p:nvSpPr>
        <p:spPr>
          <a:xfrm>
            <a:off x="3677165" y="500710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614C80-00FD-3505-85F3-22E2295D8133}"/>
              </a:ext>
            </a:extLst>
          </p:cNvPr>
          <p:cNvSpPr txBox="1"/>
          <p:nvPr/>
        </p:nvSpPr>
        <p:spPr>
          <a:xfrm>
            <a:off x="4947721" y="500067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130433-6EE4-A2D1-9D7D-CF3C85451E30}"/>
              </a:ext>
            </a:extLst>
          </p:cNvPr>
          <p:cNvSpPr txBox="1"/>
          <p:nvPr/>
        </p:nvSpPr>
        <p:spPr>
          <a:xfrm>
            <a:off x="6117172" y="503023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719103-83A9-7658-6136-7D1B4C03BADE}"/>
              </a:ext>
            </a:extLst>
          </p:cNvPr>
          <p:cNvSpPr txBox="1"/>
          <p:nvPr/>
        </p:nvSpPr>
        <p:spPr>
          <a:xfrm>
            <a:off x="7281346" y="500514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2B917A-2B21-8F8D-33CE-F00CD9C0734D}"/>
              </a:ext>
            </a:extLst>
          </p:cNvPr>
          <p:cNvSpPr txBox="1"/>
          <p:nvPr/>
        </p:nvSpPr>
        <p:spPr>
          <a:xfrm>
            <a:off x="8572658" y="502126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75A106-B1C3-83A1-7317-1A79D1E2A127}"/>
              </a:ext>
            </a:extLst>
          </p:cNvPr>
          <p:cNvCxnSpPr/>
          <p:nvPr/>
        </p:nvCxnSpPr>
        <p:spPr>
          <a:xfrm>
            <a:off x="10058400" y="2286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178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22FBB3A-4F75-295D-5BD0-3CBFB67E7B5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860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2448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DE214-1C54-C154-22BE-0EF05C8F8E24}"/>
              </a:ext>
            </a:extLst>
          </p:cNvPr>
          <p:cNvSpPr txBox="1"/>
          <p:nvPr/>
        </p:nvSpPr>
        <p:spPr>
          <a:xfrm>
            <a:off x="3902075" y="70082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64993AB-2DDD-984A-ADF1-68F3C56241C2}"/>
              </a:ext>
            </a:extLst>
          </p:cNvPr>
          <p:cNvGraphicFramePr>
            <a:graphicFrameLocks noGrp="1"/>
          </p:cNvGraphicFramePr>
          <p:nvPr/>
        </p:nvGraphicFramePr>
        <p:xfrm>
          <a:off x="114299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DCB019-6886-0693-52D9-E3FBF4ED3688}"/>
              </a:ext>
            </a:extLst>
          </p:cNvPr>
          <p:cNvGraphicFramePr>
            <a:graphicFrameLocks noGrp="1"/>
          </p:cNvGraphicFramePr>
          <p:nvPr/>
        </p:nvGraphicFramePr>
        <p:xfrm>
          <a:off x="52385" y="3024814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ADBEC57-C793-A847-AF77-160152DE7ACC}"/>
              </a:ext>
            </a:extLst>
          </p:cNvPr>
          <p:cNvGraphicFramePr>
            <a:graphicFrameLocks noGrp="1"/>
          </p:cNvGraphicFramePr>
          <p:nvPr/>
        </p:nvGraphicFramePr>
        <p:xfrm>
          <a:off x="114299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730B203-5D8D-6077-5B40-2694BC3BA291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9B09A3-C929-7520-AAE0-95DDEFEE718E}"/>
              </a:ext>
            </a:extLst>
          </p:cNvPr>
          <p:cNvSpPr txBox="1"/>
          <p:nvPr/>
        </p:nvSpPr>
        <p:spPr>
          <a:xfrm>
            <a:off x="10591800" y="28509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C1A4D-6141-0033-DD5D-43569BD85ED7}"/>
              </a:ext>
            </a:extLst>
          </p:cNvPr>
          <p:cNvSpPr txBox="1"/>
          <p:nvPr/>
        </p:nvSpPr>
        <p:spPr>
          <a:xfrm>
            <a:off x="10609639" y="169392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0BF100-54F1-9552-AA0E-A5210AD487D2}"/>
              </a:ext>
            </a:extLst>
          </p:cNvPr>
          <p:cNvGraphicFramePr>
            <a:graphicFrameLocks noGrp="1"/>
          </p:cNvGraphicFramePr>
          <p:nvPr/>
        </p:nvGraphicFramePr>
        <p:xfrm>
          <a:off x="2479296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016738-52AC-78FB-2835-0A4E36E031BC}"/>
              </a:ext>
            </a:extLst>
          </p:cNvPr>
          <p:cNvGraphicFramePr>
            <a:graphicFrameLocks noGrp="1"/>
          </p:cNvGraphicFramePr>
          <p:nvPr/>
        </p:nvGraphicFramePr>
        <p:xfrm>
          <a:off x="5010149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85225DB-369B-CEB1-CF32-C5E24713D129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11E407F-6807-EFE1-6329-F344DC912989}"/>
              </a:ext>
            </a:extLst>
          </p:cNvPr>
          <p:cNvSpPr txBox="1"/>
          <p:nvPr/>
        </p:nvSpPr>
        <p:spPr>
          <a:xfrm>
            <a:off x="10618975" y="2985949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BF081C9B-D592-595A-55FF-7470E0A0ECD2}"/>
              </a:ext>
            </a:extLst>
          </p:cNvPr>
          <p:cNvGraphicFramePr>
            <a:graphicFrameLocks noGrp="1"/>
          </p:cNvGraphicFramePr>
          <p:nvPr/>
        </p:nvGraphicFramePr>
        <p:xfrm>
          <a:off x="1252537" y="423046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A62C60D9-21EB-9E8F-8B0A-A38897865103}"/>
              </a:ext>
            </a:extLst>
          </p:cNvPr>
          <p:cNvGraphicFramePr>
            <a:graphicFrameLocks noGrp="1"/>
          </p:cNvGraphicFramePr>
          <p:nvPr/>
        </p:nvGraphicFramePr>
        <p:xfrm>
          <a:off x="2447924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C25B8CDE-FA7C-658A-9CE3-34131293665E}"/>
              </a:ext>
            </a:extLst>
          </p:cNvPr>
          <p:cNvGraphicFramePr>
            <a:graphicFrameLocks noGrp="1"/>
          </p:cNvGraphicFramePr>
          <p:nvPr/>
        </p:nvGraphicFramePr>
        <p:xfrm>
          <a:off x="3708023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F2FF81F2-5EF5-8303-E8F5-50177F251F7F}"/>
              </a:ext>
            </a:extLst>
          </p:cNvPr>
          <p:cNvGraphicFramePr>
            <a:graphicFrameLocks noGrp="1"/>
          </p:cNvGraphicFramePr>
          <p:nvPr/>
        </p:nvGraphicFramePr>
        <p:xfrm>
          <a:off x="5010149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80609C3-2AAD-370E-A68F-646557787EE5}"/>
              </a:ext>
            </a:extLst>
          </p:cNvPr>
          <p:cNvGraphicFramePr>
            <a:graphicFrameLocks noGrp="1"/>
          </p:cNvGraphicFramePr>
          <p:nvPr/>
        </p:nvGraphicFramePr>
        <p:xfrm>
          <a:off x="6148387" y="426045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6A3169AE-AA85-80FA-67FE-F8A27E1CD402}"/>
              </a:ext>
            </a:extLst>
          </p:cNvPr>
          <p:cNvGraphicFramePr>
            <a:graphicFrameLocks noGrp="1"/>
          </p:cNvGraphicFramePr>
          <p:nvPr/>
        </p:nvGraphicFramePr>
        <p:xfrm>
          <a:off x="7343774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B7EEA1EF-05B2-FD18-D494-C47DA5F2252F}"/>
              </a:ext>
            </a:extLst>
          </p:cNvPr>
          <p:cNvGraphicFramePr>
            <a:graphicFrameLocks noGrp="1"/>
          </p:cNvGraphicFramePr>
          <p:nvPr/>
        </p:nvGraphicFramePr>
        <p:xfrm>
          <a:off x="8603873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53D9F6A-BEA6-F269-3181-9DBAD3474F9B}"/>
              </a:ext>
            </a:extLst>
          </p:cNvPr>
          <p:cNvSpPr txBox="1"/>
          <p:nvPr/>
        </p:nvSpPr>
        <p:spPr>
          <a:xfrm>
            <a:off x="10609638" y="432788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59AB1-7CEF-6C1D-7CCB-32652AE9927B}"/>
              </a:ext>
            </a:extLst>
          </p:cNvPr>
          <p:cNvSpPr txBox="1"/>
          <p:nvPr/>
        </p:nvSpPr>
        <p:spPr>
          <a:xfrm>
            <a:off x="1692810" y="217398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4CF51E-5E4C-420E-6458-7DA6E09473F4}"/>
              </a:ext>
            </a:extLst>
          </p:cNvPr>
          <p:cNvSpPr txBox="1"/>
          <p:nvPr/>
        </p:nvSpPr>
        <p:spPr>
          <a:xfrm>
            <a:off x="6679149" y="219586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8CB634-D56F-B99B-1875-4D1FFAB3D592}"/>
              </a:ext>
            </a:extLst>
          </p:cNvPr>
          <p:cNvSpPr txBox="1"/>
          <p:nvPr/>
        </p:nvSpPr>
        <p:spPr>
          <a:xfrm>
            <a:off x="554572" y="35591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34A5C5-F481-6EB0-166E-417E6BF58B61}"/>
              </a:ext>
            </a:extLst>
          </p:cNvPr>
          <p:cNvSpPr txBox="1"/>
          <p:nvPr/>
        </p:nvSpPr>
        <p:spPr>
          <a:xfrm>
            <a:off x="2957511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13357D-BB7D-70EA-06D3-8A19CEB115DC}"/>
              </a:ext>
            </a:extLst>
          </p:cNvPr>
          <p:cNvSpPr txBox="1"/>
          <p:nvPr/>
        </p:nvSpPr>
        <p:spPr>
          <a:xfrm>
            <a:off x="5593298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F522BB-1F1A-78E2-E30D-586BA2FE97C2}"/>
              </a:ext>
            </a:extLst>
          </p:cNvPr>
          <p:cNvSpPr txBox="1"/>
          <p:nvPr/>
        </p:nvSpPr>
        <p:spPr>
          <a:xfrm>
            <a:off x="7974549" y="359511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0BA74A-CC24-AA78-4AE6-D7F4026A9B03}"/>
              </a:ext>
            </a:extLst>
          </p:cNvPr>
          <p:cNvSpPr txBox="1"/>
          <p:nvPr/>
        </p:nvSpPr>
        <p:spPr>
          <a:xfrm>
            <a:off x="38100" y="49107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E1751D-EEB7-2BA9-BFB8-7B4B2B3E6761}"/>
              </a:ext>
            </a:extLst>
          </p:cNvPr>
          <p:cNvSpPr txBox="1"/>
          <p:nvPr/>
        </p:nvSpPr>
        <p:spPr>
          <a:xfrm>
            <a:off x="1180583" y="49478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250CE-9BFD-3738-CF7F-6FCE71F18D7B}"/>
              </a:ext>
            </a:extLst>
          </p:cNvPr>
          <p:cNvSpPr txBox="1"/>
          <p:nvPr/>
        </p:nvSpPr>
        <p:spPr>
          <a:xfrm>
            <a:off x="2428874" y="497068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9C8AB-B968-2D80-6F4C-1848666A3253}"/>
              </a:ext>
            </a:extLst>
          </p:cNvPr>
          <p:cNvSpPr txBox="1"/>
          <p:nvPr/>
        </p:nvSpPr>
        <p:spPr>
          <a:xfrm>
            <a:off x="3677165" y="500710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614C80-00FD-3505-85F3-22E2295D8133}"/>
              </a:ext>
            </a:extLst>
          </p:cNvPr>
          <p:cNvSpPr txBox="1"/>
          <p:nvPr/>
        </p:nvSpPr>
        <p:spPr>
          <a:xfrm>
            <a:off x="4947721" y="500067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130433-6EE4-A2D1-9D7D-CF3C85451E30}"/>
              </a:ext>
            </a:extLst>
          </p:cNvPr>
          <p:cNvSpPr txBox="1"/>
          <p:nvPr/>
        </p:nvSpPr>
        <p:spPr>
          <a:xfrm>
            <a:off x="6117172" y="503023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719103-83A9-7658-6136-7D1B4C03BADE}"/>
              </a:ext>
            </a:extLst>
          </p:cNvPr>
          <p:cNvSpPr txBox="1"/>
          <p:nvPr/>
        </p:nvSpPr>
        <p:spPr>
          <a:xfrm>
            <a:off x="7281346" y="500514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2B917A-2B21-8F8D-33CE-F00CD9C0734D}"/>
              </a:ext>
            </a:extLst>
          </p:cNvPr>
          <p:cNvSpPr txBox="1"/>
          <p:nvPr/>
        </p:nvSpPr>
        <p:spPr>
          <a:xfrm>
            <a:off x="8572658" y="502126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75A106-B1C3-83A1-7317-1A79D1E2A127}"/>
              </a:ext>
            </a:extLst>
          </p:cNvPr>
          <p:cNvCxnSpPr>
            <a:cxnSpLocks/>
          </p:cNvCxnSpPr>
          <p:nvPr/>
        </p:nvCxnSpPr>
        <p:spPr>
          <a:xfrm>
            <a:off x="10058400" y="228600"/>
            <a:ext cx="0" cy="518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A4CCA6-4CFB-D6F9-A762-790F3659F441}"/>
              </a:ext>
            </a:extLst>
          </p:cNvPr>
          <p:cNvSpPr txBox="1"/>
          <p:nvPr/>
        </p:nvSpPr>
        <p:spPr>
          <a:xfrm>
            <a:off x="390524" y="5667914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much do we divide (</a:t>
            </a:r>
            <a:r>
              <a:rPr lang="en-US" sz="2400" i="1" dirty="0"/>
              <a:t>in regards to n</a:t>
            </a:r>
            <a:r>
              <a:rPr lang="en-US" sz="2400" dirty="0"/>
              <a:t>)?  AKA </a:t>
            </a:r>
            <a:r>
              <a:rPr lang="en-US" sz="2400" b="1" dirty="0"/>
              <a:t>what is the height of the recursion tree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12764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D082E-0DB9-678C-C60F-C293E0F52BD8}"/>
              </a:ext>
            </a:extLst>
          </p:cNvPr>
          <p:cNvSpPr txBox="1"/>
          <p:nvPr/>
        </p:nvSpPr>
        <p:spPr>
          <a:xfrm>
            <a:off x="90148" y="76253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2, the height is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8CC357-C218-E35D-05B2-AB22860CB7FB}"/>
              </a:ext>
            </a:extLst>
          </p:cNvPr>
          <p:cNvSpPr txBox="1"/>
          <p:nvPr/>
        </p:nvSpPr>
        <p:spPr>
          <a:xfrm>
            <a:off x="6920959" y="228599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3, the height is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D29549-4464-5069-A9D2-D7E47C99C654}"/>
              </a:ext>
            </a:extLst>
          </p:cNvPr>
          <p:cNvSpPr txBox="1"/>
          <p:nvPr/>
        </p:nvSpPr>
        <p:spPr>
          <a:xfrm>
            <a:off x="76200" y="3198167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4, the height is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D9FAE5-D28C-8057-AA3D-D0DB94244B80}"/>
              </a:ext>
            </a:extLst>
          </p:cNvPr>
          <p:cNvSpPr txBox="1"/>
          <p:nvPr/>
        </p:nvSpPr>
        <p:spPr>
          <a:xfrm>
            <a:off x="6920958" y="3198167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5, the height is 4</a:t>
            </a:r>
          </a:p>
        </p:txBody>
      </p:sp>
      <p:graphicFrame>
        <p:nvGraphicFramePr>
          <p:cNvPr id="47" name="Table 8">
            <a:extLst>
              <a:ext uri="{FF2B5EF4-FFF2-40B4-BE49-F238E27FC236}">
                <a16:creationId xmlns:a16="http://schemas.microsoft.com/office/drawing/2014/main" id="{CCCB6622-448E-6E60-DFE5-2E6D40AFC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3334"/>
              </p:ext>
            </p:extLst>
          </p:nvPr>
        </p:nvGraphicFramePr>
        <p:xfrm>
          <a:off x="533400" y="205952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DC55F64-060E-BDAE-CC41-1500ABA4E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33343"/>
              </p:ext>
            </p:extLst>
          </p:nvPr>
        </p:nvGraphicFramePr>
        <p:xfrm>
          <a:off x="1219200" y="779499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9" name="Table 8">
            <a:extLst>
              <a:ext uri="{FF2B5EF4-FFF2-40B4-BE49-F238E27FC236}">
                <a16:creationId xmlns:a16="http://schemas.microsoft.com/office/drawing/2014/main" id="{E4DDCD92-F65B-897C-C607-B54DF5709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85415"/>
              </p:ext>
            </p:extLst>
          </p:nvPr>
        </p:nvGraphicFramePr>
        <p:xfrm>
          <a:off x="2286000" y="206165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F063B6C-0245-20C8-4983-DBDDBE7E5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39607"/>
              </p:ext>
            </p:extLst>
          </p:nvPr>
        </p:nvGraphicFramePr>
        <p:xfrm>
          <a:off x="7886697" y="838200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D02920B-BCFE-F336-2784-4EA2491BF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03004"/>
              </p:ext>
            </p:extLst>
          </p:nvPr>
        </p:nvGraphicFramePr>
        <p:xfrm>
          <a:off x="7086600" y="1759103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2" name="Table 8">
            <a:extLst>
              <a:ext uri="{FF2B5EF4-FFF2-40B4-BE49-F238E27FC236}">
                <a16:creationId xmlns:a16="http://schemas.microsoft.com/office/drawing/2014/main" id="{484F78DC-441B-8925-E160-6797C0F88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43076"/>
              </p:ext>
            </p:extLst>
          </p:nvPr>
        </p:nvGraphicFramePr>
        <p:xfrm>
          <a:off x="9434512" y="181704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3" name="Table 8">
            <a:extLst>
              <a:ext uri="{FF2B5EF4-FFF2-40B4-BE49-F238E27FC236}">
                <a16:creationId xmlns:a16="http://schemas.microsoft.com/office/drawing/2014/main" id="{FBF0F883-EE20-B165-D6D2-36A606876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87123"/>
              </p:ext>
            </p:extLst>
          </p:nvPr>
        </p:nvGraphicFramePr>
        <p:xfrm>
          <a:off x="6874669" y="257768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4" name="Table 8">
            <a:extLst>
              <a:ext uri="{FF2B5EF4-FFF2-40B4-BE49-F238E27FC236}">
                <a16:creationId xmlns:a16="http://schemas.microsoft.com/office/drawing/2014/main" id="{FA853841-C193-64ED-8062-95176EE08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39255"/>
              </p:ext>
            </p:extLst>
          </p:nvPr>
        </p:nvGraphicFramePr>
        <p:xfrm>
          <a:off x="8029573" y="257768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7F980F67-C910-97CC-407E-7DC65E12E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7638"/>
              </p:ext>
            </p:extLst>
          </p:nvPr>
        </p:nvGraphicFramePr>
        <p:xfrm>
          <a:off x="549558" y="3851175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F8E3734-8596-334F-F19B-B9848946F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71468"/>
              </p:ext>
            </p:extLst>
          </p:nvPr>
        </p:nvGraphicFramePr>
        <p:xfrm>
          <a:off x="280986" y="4807818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246138E9-F995-4E83-AF96-E6F62ED2E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77874"/>
              </p:ext>
            </p:extLst>
          </p:nvPr>
        </p:nvGraphicFramePr>
        <p:xfrm>
          <a:off x="2209800" y="4807818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8" name="Table 8">
            <a:extLst>
              <a:ext uri="{FF2B5EF4-FFF2-40B4-BE49-F238E27FC236}">
                <a16:creationId xmlns:a16="http://schemas.microsoft.com/office/drawing/2014/main" id="{24D0C434-92F5-E519-0D4D-5EDD841CA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80984"/>
              </p:ext>
            </p:extLst>
          </p:nvPr>
        </p:nvGraphicFramePr>
        <p:xfrm>
          <a:off x="109200" y="581107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9" name="Table 8">
            <a:extLst>
              <a:ext uri="{FF2B5EF4-FFF2-40B4-BE49-F238E27FC236}">
                <a16:creationId xmlns:a16="http://schemas.microsoft.com/office/drawing/2014/main" id="{A31D7DF1-D5B9-E6CD-DDA4-D1A4C5DD2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6316"/>
              </p:ext>
            </p:extLst>
          </p:nvPr>
        </p:nvGraphicFramePr>
        <p:xfrm>
          <a:off x="1314452" y="57972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0" name="Table 8">
            <a:extLst>
              <a:ext uri="{FF2B5EF4-FFF2-40B4-BE49-F238E27FC236}">
                <a16:creationId xmlns:a16="http://schemas.microsoft.com/office/drawing/2014/main" id="{F5FAC000-56B6-3A44-9B7B-1258FBF34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39876"/>
              </p:ext>
            </p:extLst>
          </p:nvPr>
        </p:nvGraphicFramePr>
        <p:xfrm>
          <a:off x="2592672" y="58042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1" name="Table 8">
            <a:extLst>
              <a:ext uri="{FF2B5EF4-FFF2-40B4-BE49-F238E27FC236}">
                <a16:creationId xmlns:a16="http://schemas.microsoft.com/office/drawing/2014/main" id="{1028D95A-5CF9-8284-2BC5-CA01DF2C0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16270"/>
              </p:ext>
            </p:extLst>
          </p:nvPr>
        </p:nvGraphicFramePr>
        <p:xfrm>
          <a:off x="3797924" y="57972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F126F16-AA37-2CFF-3E9E-E70ABA153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03386"/>
              </p:ext>
            </p:extLst>
          </p:nvPr>
        </p:nvGraphicFramePr>
        <p:xfrm>
          <a:off x="6737431" y="3917928"/>
          <a:ext cx="423862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34BBF03-114F-6482-92E4-8C46272C8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26622"/>
              </p:ext>
            </p:extLst>
          </p:nvPr>
        </p:nvGraphicFramePr>
        <p:xfrm>
          <a:off x="6260304" y="4695097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BBDD8339-3399-3585-8D00-F6519B20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96989"/>
              </p:ext>
            </p:extLst>
          </p:nvPr>
        </p:nvGraphicFramePr>
        <p:xfrm>
          <a:off x="9250678" y="4694184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0229E458-9ADB-052A-2CBE-ECBEC90F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15769"/>
              </p:ext>
            </p:extLst>
          </p:nvPr>
        </p:nvGraphicFramePr>
        <p:xfrm>
          <a:off x="6197057" y="5473376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7" name="Table 8">
            <a:extLst>
              <a:ext uri="{FF2B5EF4-FFF2-40B4-BE49-F238E27FC236}">
                <a16:creationId xmlns:a16="http://schemas.microsoft.com/office/drawing/2014/main" id="{A3ACAF2E-07E8-70B0-5312-15A069FBE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29713"/>
              </p:ext>
            </p:extLst>
          </p:nvPr>
        </p:nvGraphicFramePr>
        <p:xfrm>
          <a:off x="7932818" y="547337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8" name="Table 8">
            <a:extLst>
              <a:ext uri="{FF2B5EF4-FFF2-40B4-BE49-F238E27FC236}">
                <a16:creationId xmlns:a16="http://schemas.microsoft.com/office/drawing/2014/main" id="{44F357AF-5F17-EAD6-0FFD-CC62FA9FE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6208"/>
              </p:ext>
            </p:extLst>
          </p:nvPr>
        </p:nvGraphicFramePr>
        <p:xfrm>
          <a:off x="9250678" y="549831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9" name="Table 8">
            <a:extLst>
              <a:ext uri="{FF2B5EF4-FFF2-40B4-BE49-F238E27FC236}">
                <a16:creationId xmlns:a16="http://schemas.microsoft.com/office/drawing/2014/main" id="{9ACA9773-BC79-DFFA-E9C5-2C7C1C3AB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59515"/>
              </p:ext>
            </p:extLst>
          </p:nvPr>
        </p:nvGraphicFramePr>
        <p:xfrm>
          <a:off x="10556153" y="549831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0" name="Table 8">
            <a:extLst>
              <a:ext uri="{FF2B5EF4-FFF2-40B4-BE49-F238E27FC236}">
                <a16:creationId xmlns:a16="http://schemas.microsoft.com/office/drawing/2014/main" id="{D6835C2F-4C53-E7B4-2176-7BF1CF8DE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17580"/>
              </p:ext>
            </p:extLst>
          </p:nvPr>
        </p:nvGraphicFramePr>
        <p:xfrm>
          <a:off x="6153150" y="627754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1" name="Table 8">
            <a:extLst>
              <a:ext uri="{FF2B5EF4-FFF2-40B4-BE49-F238E27FC236}">
                <a16:creationId xmlns:a16="http://schemas.microsoft.com/office/drawing/2014/main" id="{9742059B-2515-D93A-D526-AAF6019E4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88918"/>
              </p:ext>
            </p:extLst>
          </p:nvPr>
        </p:nvGraphicFramePr>
        <p:xfrm>
          <a:off x="7229474" y="6279438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9979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D082E-0DB9-678C-C60F-C293E0F52BD8}"/>
              </a:ext>
            </a:extLst>
          </p:cNvPr>
          <p:cNvSpPr txBox="1"/>
          <p:nvPr/>
        </p:nvSpPr>
        <p:spPr>
          <a:xfrm>
            <a:off x="90148" y="76253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5, the height is 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D5EC7A-0D05-93F8-52F9-F33C4A81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87671"/>
              </p:ext>
            </p:extLst>
          </p:nvPr>
        </p:nvGraphicFramePr>
        <p:xfrm>
          <a:off x="674429" y="577905"/>
          <a:ext cx="423862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68A99B-4383-E1ED-CF4F-B0F54B39C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6097"/>
              </p:ext>
            </p:extLst>
          </p:nvPr>
        </p:nvGraphicFramePr>
        <p:xfrm>
          <a:off x="197302" y="1355074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7EB17C-6490-3124-BFC0-C200BCCDA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89718"/>
              </p:ext>
            </p:extLst>
          </p:nvPr>
        </p:nvGraphicFramePr>
        <p:xfrm>
          <a:off x="3187676" y="1354161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B3E189-DCE0-CBE9-A703-862EDA2E3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96284"/>
              </p:ext>
            </p:extLst>
          </p:nvPr>
        </p:nvGraphicFramePr>
        <p:xfrm>
          <a:off x="134055" y="2133353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D144B0-8E3B-A01F-09ED-23A9FF610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09788"/>
              </p:ext>
            </p:extLst>
          </p:nvPr>
        </p:nvGraphicFramePr>
        <p:xfrm>
          <a:off x="1869816" y="213335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08A0E01B-F6B2-B237-187F-09BB48FD8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72750"/>
              </p:ext>
            </p:extLst>
          </p:nvPr>
        </p:nvGraphicFramePr>
        <p:xfrm>
          <a:off x="3187676" y="215829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AEB01F4E-7B1D-3BE0-4377-1BDECEE52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62140"/>
              </p:ext>
            </p:extLst>
          </p:nvPr>
        </p:nvGraphicFramePr>
        <p:xfrm>
          <a:off x="4493151" y="215829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D62409B4-7F01-1231-17D4-1BADEA8EA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51290"/>
              </p:ext>
            </p:extLst>
          </p:nvPr>
        </p:nvGraphicFramePr>
        <p:xfrm>
          <a:off x="90148" y="2937517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4BB8EAE8-D0DE-04E6-C7A8-596EDCC4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96880"/>
              </p:ext>
            </p:extLst>
          </p:nvPr>
        </p:nvGraphicFramePr>
        <p:xfrm>
          <a:off x="1166472" y="293941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12A7A0F-118C-1DA0-805C-0D5D1DC539A0}"/>
              </a:ext>
            </a:extLst>
          </p:cNvPr>
          <p:cNvSpPr txBox="1"/>
          <p:nvPr/>
        </p:nvSpPr>
        <p:spPr>
          <a:xfrm>
            <a:off x="7360613" y="116240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6, the height is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C94BEE-F2B9-2C13-E3A2-4DA423B55ACC}"/>
              </a:ext>
            </a:extLst>
          </p:cNvPr>
          <p:cNvSpPr txBox="1"/>
          <p:nvPr/>
        </p:nvSpPr>
        <p:spPr>
          <a:xfrm>
            <a:off x="293256" y="3498693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7, the height is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63B31-6FD7-B4F2-5598-6EC81A55FC6B}"/>
              </a:ext>
            </a:extLst>
          </p:cNvPr>
          <p:cNvSpPr txBox="1"/>
          <p:nvPr/>
        </p:nvSpPr>
        <p:spPr>
          <a:xfrm>
            <a:off x="7360613" y="3361925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8, the height is 4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AABE03B-EEA7-05C2-E04D-C2DCF0C71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95085"/>
              </p:ext>
            </p:extLst>
          </p:nvPr>
        </p:nvGraphicFramePr>
        <p:xfrm>
          <a:off x="6743699" y="585276"/>
          <a:ext cx="5105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7499174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4714C90-E932-3421-A208-D6B19BCAD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88901"/>
              </p:ext>
            </p:extLst>
          </p:nvPr>
        </p:nvGraphicFramePr>
        <p:xfrm>
          <a:off x="6858000" y="1380478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45D974A-118F-2613-FB9F-9F181B134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13980"/>
              </p:ext>
            </p:extLst>
          </p:nvPr>
        </p:nvGraphicFramePr>
        <p:xfrm>
          <a:off x="9525000" y="1380478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D232F5C-A3BB-2C02-B861-798DACA50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70443"/>
              </p:ext>
            </p:extLst>
          </p:nvPr>
        </p:nvGraphicFramePr>
        <p:xfrm>
          <a:off x="6613549" y="2087560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722DE0C-442A-AE5F-8D5B-D7A23F824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50765"/>
              </p:ext>
            </p:extLst>
          </p:nvPr>
        </p:nvGraphicFramePr>
        <p:xfrm>
          <a:off x="8349310" y="208756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BAC7ED8-91A9-B0B9-4B70-647C13D07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13649"/>
              </p:ext>
            </p:extLst>
          </p:nvPr>
        </p:nvGraphicFramePr>
        <p:xfrm>
          <a:off x="9513264" y="2099547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A1627D5-E6D7-8522-58EB-2C63F57D2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28518"/>
              </p:ext>
            </p:extLst>
          </p:nvPr>
        </p:nvGraphicFramePr>
        <p:xfrm>
          <a:off x="11249025" y="2099547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ABF89941-D2E6-0BE6-877C-817EC3522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88163"/>
              </p:ext>
            </p:extLst>
          </p:nvPr>
        </p:nvGraphicFramePr>
        <p:xfrm>
          <a:off x="6417638" y="27946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097A3FFE-25F7-9124-D94D-C35BFA1CC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40610"/>
              </p:ext>
            </p:extLst>
          </p:nvPr>
        </p:nvGraphicFramePr>
        <p:xfrm>
          <a:off x="7493962" y="27946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12815F9B-A063-BA24-8A34-A147D60E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09497"/>
              </p:ext>
            </p:extLst>
          </p:nvPr>
        </p:nvGraphicFramePr>
        <p:xfrm>
          <a:off x="9448800" y="281861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8A54C29-64AD-8AF2-D3E6-D69E76BA7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36489"/>
              </p:ext>
            </p:extLst>
          </p:nvPr>
        </p:nvGraphicFramePr>
        <p:xfrm>
          <a:off x="10525124" y="281656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CF886C8-790F-C5B0-5D2E-5BC704085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13098"/>
              </p:ext>
            </p:extLst>
          </p:nvPr>
        </p:nvGraphicFramePr>
        <p:xfrm>
          <a:off x="124531" y="3986762"/>
          <a:ext cx="5514271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753">
                  <a:extLst>
                    <a:ext uri="{9D8B030D-6E8A-4147-A177-3AD203B41FA5}">
                      <a16:colId xmlns:a16="http://schemas.microsoft.com/office/drawing/2014/main" val="1971873573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67499174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F4D75D4-1F64-471C-2048-1311BDF61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6830"/>
              </p:ext>
            </p:extLst>
          </p:nvPr>
        </p:nvGraphicFramePr>
        <p:xfrm>
          <a:off x="144578" y="4691706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F366B76-4ACE-89EC-DDEA-9F769E7E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45098"/>
              </p:ext>
            </p:extLst>
          </p:nvPr>
        </p:nvGraphicFramePr>
        <p:xfrm>
          <a:off x="3407299" y="4704973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7FEE128-A4CB-EFE3-22D8-F528D07D7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11750"/>
              </p:ext>
            </p:extLst>
          </p:nvPr>
        </p:nvGraphicFramePr>
        <p:xfrm>
          <a:off x="120536" y="5468875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A10DBB3-3427-CEB6-A875-B976E6018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98684"/>
              </p:ext>
            </p:extLst>
          </p:nvPr>
        </p:nvGraphicFramePr>
        <p:xfrm>
          <a:off x="1739874" y="5495137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3044F61-7903-FDA9-41D2-9BCA24CF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346419"/>
              </p:ext>
            </p:extLst>
          </p:nvPr>
        </p:nvGraphicFramePr>
        <p:xfrm>
          <a:off x="3440928" y="5452492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9" name="Table 8">
            <a:extLst>
              <a:ext uri="{FF2B5EF4-FFF2-40B4-BE49-F238E27FC236}">
                <a16:creationId xmlns:a16="http://schemas.microsoft.com/office/drawing/2014/main" id="{50CB4BD5-86F7-339A-4697-D1E9C5229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53191"/>
              </p:ext>
            </p:extLst>
          </p:nvPr>
        </p:nvGraphicFramePr>
        <p:xfrm>
          <a:off x="4972381" y="5434124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0" name="Table 8">
            <a:extLst>
              <a:ext uri="{FF2B5EF4-FFF2-40B4-BE49-F238E27FC236}">
                <a16:creationId xmlns:a16="http://schemas.microsoft.com/office/drawing/2014/main" id="{8E65B6F6-32DC-BF5B-4AF6-37D835666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57957"/>
              </p:ext>
            </p:extLst>
          </p:nvPr>
        </p:nvGraphicFramePr>
        <p:xfrm>
          <a:off x="160959" y="6178597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1" name="Table 8">
            <a:extLst>
              <a:ext uri="{FF2B5EF4-FFF2-40B4-BE49-F238E27FC236}">
                <a16:creationId xmlns:a16="http://schemas.microsoft.com/office/drawing/2014/main" id="{70836DFF-FE00-BD24-DD62-7819CF72F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80576"/>
              </p:ext>
            </p:extLst>
          </p:nvPr>
        </p:nvGraphicFramePr>
        <p:xfrm>
          <a:off x="943651" y="6177960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2" name="Table 8">
            <a:extLst>
              <a:ext uri="{FF2B5EF4-FFF2-40B4-BE49-F238E27FC236}">
                <a16:creationId xmlns:a16="http://schemas.microsoft.com/office/drawing/2014/main" id="{9CB154C6-F980-FDE4-16BF-A48318818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27786"/>
              </p:ext>
            </p:extLst>
          </p:nvPr>
        </p:nvGraphicFramePr>
        <p:xfrm>
          <a:off x="1838707" y="6177960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4" name="Table 8">
            <a:extLst>
              <a:ext uri="{FF2B5EF4-FFF2-40B4-BE49-F238E27FC236}">
                <a16:creationId xmlns:a16="http://schemas.microsoft.com/office/drawing/2014/main" id="{C7AC9E02-E2ED-05EE-6DBF-8A2F31612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50898"/>
              </p:ext>
            </p:extLst>
          </p:nvPr>
        </p:nvGraphicFramePr>
        <p:xfrm>
          <a:off x="2570128" y="6178362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4" name="Table 8">
            <a:extLst>
              <a:ext uri="{FF2B5EF4-FFF2-40B4-BE49-F238E27FC236}">
                <a16:creationId xmlns:a16="http://schemas.microsoft.com/office/drawing/2014/main" id="{7D33A17B-588F-AD1F-497D-677A2BC5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87694"/>
              </p:ext>
            </p:extLst>
          </p:nvPr>
        </p:nvGraphicFramePr>
        <p:xfrm>
          <a:off x="3340076" y="231069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2" name="Table 8">
            <a:extLst>
              <a:ext uri="{FF2B5EF4-FFF2-40B4-BE49-F238E27FC236}">
                <a16:creationId xmlns:a16="http://schemas.microsoft.com/office/drawing/2014/main" id="{F3453EF7-5924-9CE7-17CC-55423E165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20086"/>
              </p:ext>
            </p:extLst>
          </p:nvPr>
        </p:nvGraphicFramePr>
        <p:xfrm>
          <a:off x="3519557" y="6196965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3" name="Table 8">
            <a:extLst>
              <a:ext uri="{FF2B5EF4-FFF2-40B4-BE49-F238E27FC236}">
                <a16:creationId xmlns:a16="http://schemas.microsoft.com/office/drawing/2014/main" id="{3B7C35FB-A2B1-E081-8A50-9DABC167D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10600"/>
              </p:ext>
            </p:extLst>
          </p:nvPr>
        </p:nvGraphicFramePr>
        <p:xfrm>
          <a:off x="4282133" y="6186721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A099DBF9-36F7-AD83-99CD-E9B4AD76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76252"/>
              </p:ext>
            </p:extLst>
          </p:nvPr>
        </p:nvGraphicFramePr>
        <p:xfrm>
          <a:off x="6476864" y="3815232"/>
          <a:ext cx="5514271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753">
                  <a:extLst>
                    <a:ext uri="{9D8B030D-6E8A-4147-A177-3AD203B41FA5}">
                      <a16:colId xmlns:a16="http://schemas.microsoft.com/office/drawing/2014/main" val="1971873573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67499174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DCE50C8-D92C-7620-23EA-BC77483A4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76757"/>
              </p:ext>
            </p:extLst>
          </p:nvPr>
        </p:nvGraphicFramePr>
        <p:xfrm>
          <a:off x="6047311" y="4491372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BA3017A1-6DF8-8E89-8CCF-B1CEBEA58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69219"/>
              </p:ext>
            </p:extLst>
          </p:nvPr>
        </p:nvGraphicFramePr>
        <p:xfrm>
          <a:off x="6023269" y="5268541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A5ADFF5-6812-DC6A-AE0B-9C17EDC57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29645"/>
              </p:ext>
            </p:extLst>
          </p:nvPr>
        </p:nvGraphicFramePr>
        <p:xfrm>
          <a:off x="7642607" y="5294803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1" name="Table 8">
            <a:extLst>
              <a:ext uri="{FF2B5EF4-FFF2-40B4-BE49-F238E27FC236}">
                <a16:creationId xmlns:a16="http://schemas.microsoft.com/office/drawing/2014/main" id="{6AF61DD4-76D3-040F-239C-AC7060D42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98017"/>
              </p:ext>
            </p:extLst>
          </p:nvPr>
        </p:nvGraphicFramePr>
        <p:xfrm>
          <a:off x="6063692" y="5978263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2" name="Table 8">
            <a:extLst>
              <a:ext uri="{FF2B5EF4-FFF2-40B4-BE49-F238E27FC236}">
                <a16:creationId xmlns:a16="http://schemas.microsoft.com/office/drawing/2014/main" id="{9A55F980-6B31-C389-E757-4A89C77E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21645"/>
              </p:ext>
            </p:extLst>
          </p:nvPr>
        </p:nvGraphicFramePr>
        <p:xfrm>
          <a:off x="6846384" y="5977626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3" name="Table 8">
            <a:extLst>
              <a:ext uri="{FF2B5EF4-FFF2-40B4-BE49-F238E27FC236}">
                <a16:creationId xmlns:a16="http://schemas.microsoft.com/office/drawing/2014/main" id="{EEAE9AAE-1730-6B97-38C2-0359A64D7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69175"/>
              </p:ext>
            </p:extLst>
          </p:nvPr>
        </p:nvGraphicFramePr>
        <p:xfrm>
          <a:off x="7741440" y="5977626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4" name="Table 8">
            <a:extLst>
              <a:ext uri="{FF2B5EF4-FFF2-40B4-BE49-F238E27FC236}">
                <a16:creationId xmlns:a16="http://schemas.microsoft.com/office/drawing/2014/main" id="{FD9A5000-1FE6-9506-963C-3C6354659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18103"/>
              </p:ext>
            </p:extLst>
          </p:nvPr>
        </p:nvGraphicFramePr>
        <p:xfrm>
          <a:off x="8472861" y="5978028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0DBB0343-231D-7AA7-8163-1FD8F1348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00408"/>
              </p:ext>
            </p:extLst>
          </p:nvPr>
        </p:nvGraphicFramePr>
        <p:xfrm>
          <a:off x="9183970" y="4480928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3461A689-09DA-E6B5-EE8A-0ABBAF3B4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86035"/>
              </p:ext>
            </p:extLst>
          </p:nvPr>
        </p:nvGraphicFramePr>
        <p:xfrm>
          <a:off x="9159928" y="5258097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11A44B4B-480B-F31A-3F3F-F1A2F5F85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00503"/>
              </p:ext>
            </p:extLst>
          </p:nvPr>
        </p:nvGraphicFramePr>
        <p:xfrm>
          <a:off x="10779266" y="5284359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0" name="Table 8">
            <a:extLst>
              <a:ext uri="{FF2B5EF4-FFF2-40B4-BE49-F238E27FC236}">
                <a16:creationId xmlns:a16="http://schemas.microsoft.com/office/drawing/2014/main" id="{6C4C81A7-5BB9-A089-FA59-9E1AFB845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8359"/>
              </p:ext>
            </p:extLst>
          </p:nvPr>
        </p:nvGraphicFramePr>
        <p:xfrm>
          <a:off x="9200351" y="5967819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1" name="Table 8">
            <a:extLst>
              <a:ext uri="{FF2B5EF4-FFF2-40B4-BE49-F238E27FC236}">
                <a16:creationId xmlns:a16="http://schemas.microsoft.com/office/drawing/2014/main" id="{85EAB9C5-3B79-F169-BAAB-AA232BE1A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19204"/>
              </p:ext>
            </p:extLst>
          </p:nvPr>
        </p:nvGraphicFramePr>
        <p:xfrm>
          <a:off x="9983043" y="5967182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2" name="Table 8">
            <a:extLst>
              <a:ext uri="{FF2B5EF4-FFF2-40B4-BE49-F238E27FC236}">
                <a16:creationId xmlns:a16="http://schemas.microsoft.com/office/drawing/2014/main" id="{6763C087-629F-21AA-5CD5-5B1E4A16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35704"/>
              </p:ext>
            </p:extLst>
          </p:nvPr>
        </p:nvGraphicFramePr>
        <p:xfrm>
          <a:off x="10878099" y="5967182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3" name="Table 8">
            <a:extLst>
              <a:ext uri="{FF2B5EF4-FFF2-40B4-BE49-F238E27FC236}">
                <a16:creationId xmlns:a16="http://schemas.microsoft.com/office/drawing/2014/main" id="{D9892AA4-CD0F-2C37-6073-FDB15C901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8773"/>
              </p:ext>
            </p:extLst>
          </p:nvPr>
        </p:nvGraphicFramePr>
        <p:xfrm>
          <a:off x="11609520" y="5967584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967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5" y="4101855"/>
                <a:ext cx="3800880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543800" y="3902662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249704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7" y="4101855"/>
                <a:ext cx="3800877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010400" y="3223351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Logarithmic 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7E2FD-C07F-A181-5BD6-AF20F1A1651B}"/>
              </a:ext>
            </a:extLst>
          </p:cNvPr>
          <p:cNvSpPr txBox="1"/>
          <p:nvPr/>
        </p:nvSpPr>
        <p:spPr>
          <a:xfrm>
            <a:off x="7772400" y="427110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log(n)</a:t>
            </a:r>
          </a:p>
        </p:txBody>
      </p:sp>
    </p:spTree>
    <p:extLst>
      <p:ext uri="{BB962C8B-B14F-4D97-AF65-F5344CB8AC3E}">
        <p14:creationId xmlns:p14="http://schemas.microsoft.com/office/powerpoint/2010/main" val="13262200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7" y="4101855"/>
                <a:ext cx="3800877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010400" y="3223351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Logarithmic 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7E2FD-C07F-A181-5BD6-AF20F1A1651B}"/>
              </a:ext>
            </a:extLst>
          </p:cNvPr>
          <p:cNvSpPr txBox="1"/>
          <p:nvPr/>
        </p:nvSpPr>
        <p:spPr>
          <a:xfrm>
            <a:off x="7772400" y="4271104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</a:t>
            </a:r>
            <a:r>
              <a:rPr lang="en-US" sz="3600" baseline="-25000" dirty="0"/>
              <a:t>2</a:t>
            </a:r>
            <a:r>
              <a:rPr lang="en-US" sz="3600" dirty="0"/>
              <a:t>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F8F25-AC21-7E6E-B1A5-D53D9F030509}"/>
              </a:ext>
            </a:extLst>
          </p:cNvPr>
          <p:cNvSpPr txBox="1"/>
          <p:nvPr/>
        </p:nvSpPr>
        <p:spPr>
          <a:xfrm>
            <a:off x="6214110" y="5010202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actually be log base 2, because we are dividing our array in half in each recursive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3329E-CE95-5663-F58D-5821BF88E1C5}"/>
              </a:ext>
            </a:extLst>
          </p:cNvPr>
          <p:cNvSpPr txBox="1"/>
          <p:nvPr/>
        </p:nvSpPr>
        <p:spPr>
          <a:xfrm>
            <a:off x="5943600" y="57493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in computer science, all logarithms are to the base 2 unless specified otherwise</a:t>
            </a:r>
          </a:p>
        </p:txBody>
      </p:sp>
    </p:spTree>
    <p:extLst>
      <p:ext uri="{BB962C8B-B14F-4D97-AF65-F5344CB8AC3E}">
        <p14:creationId xmlns:p14="http://schemas.microsoft.com/office/powerpoint/2010/main" val="71704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E489A0-E204-5510-6E3F-11DAADC6ACD3}"/>
              </a:ext>
            </a:extLst>
          </p:cNvPr>
          <p:cNvGraphicFramePr>
            <a:graphicFrameLocks noGrp="1"/>
          </p:cNvGraphicFramePr>
          <p:nvPr/>
        </p:nvGraphicFramePr>
        <p:xfrm>
          <a:off x="146050" y="25908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18395F-C128-5ECC-444C-4E2E3D255094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47BCDF5-02AB-BD25-ACDE-7AEC1B5FE943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0BC1512-B08E-FF6D-15D3-BF49A1F7EFB2}"/>
              </a:ext>
            </a:extLst>
          </p:cNvPr>
          <p:cNvGraphicFramePr>
            <a:graphicFrameLocks noGrp="1"/>
          </p:cNvGraphicFramePr>
          <p:nvPr/>
        </p:nvGraphicFramePr>
        <p:xfrm>
          <a:off x="10480675" y="25908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C183A-B3A5-2EAE-E105-948AD162363F}"/>
              </a:ext>
            </a:extLst>
          </p:cNvPr>
          <p:cNvCxnSpPr/>
          <p:nvPr/>
        </p:nvCxnSpPr>
        <p:spPr>
          <a:xfrm flipH="1">
            <a:off x="1676400" y="1813560"/>
            <a:ext cx="15240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8433E3-6C04-8D37-8FEB-127C5FA36529}"/>
              </a:ext>
            </a:extLst>
          </p:cNvPr>
          <p:cNvCxnSpPr>
            <a:cxnSpLocks/>
          </p:cNvCxnSpPr>
          <p:nvPr/>
        </p:nvCxnSpPr>
        <p:spPr>
          <a:xfrm>
            <a:off x="3200400" y="1813560"/>
            <a:ext cx="16002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748C7-AF7A-D208-49E3-D146FB7FBD94}"/>
              </a:ext>
            </a:extLst>
          </p:cNvPr>
          <p:cNvCxnSpPr>
            <a:cxnSpLocks/>
          </p:cNvCxnSpPr>
          <p:nvPr/>
        </p:nvCxnSpPr>
        <p:spPr>
          <a:xfrm flipH="1">
            <a:off x="8394700" y="1820931"/>
            <a:ext cx="63500" cy="7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5977DD-75A2-0B9E-C331-7DD38E315DDB}"/>
              </a:ext>
            </a:extLst>
          </p:cNvPr>
          <p:cNvCxnSpPr>
            <a:cxnSpLocks/>
          </p:cNvCxnSpPr>
          <p:nvPr/>
        </p:nvCxnSpPr>
        <p:spPr>
          <a:xfrm>
            <a:off x="9067800" y="1813560"/>
            <a:ext cx="18288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65470"/>
              </p:ext>
            </p:extLst>
          </p:nvPr>
        </p:nvGraphicFramePr>
        <p:xfrm>
          <a:off x="1397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01428"/>
              </p:ext>
            </p:extLst>
          </p:nvPr>
        </p:nvGraphicFramePr>
        <p:xfrm>
          <a:off x="18288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61591"/>
              </p:ext>
            </p:extLst>
          </p:nvPr>
        </p:nvGraphicFramePr>
        <p:xfrm>
          <a:off x="3489325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11010"/>
              </p:ext>
            </p:extLst>
          </p:nvPr>
        </p:nvGraphicFramePr>
        <p:xfrm>
          <a:off x="5149850" y="353872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601"/>
              </p:ext>
            </p:extLst>
          </p:nvPr>
        </p:nvGraphicFramePr>
        <p:xfrm>
          <a:off x="683895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30750"/>
              </p:ext>
            </p:extLst>
          </p:nvPr>
        </p:nvGraphicFramePr>
        <p:xfrm>
          <a:off x="8528050" y="3540252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F87910-A55B-226F-90CF-05D9BA5D5CC7}"/>
              </a:ext>
            </a:extLst>
          </p:cNvPr>
          <p:cNvCxnSpPr>
            <a:endCxn id="14" idx="0"/>
          </p:cNvCxnSpPr>
          <p:nvPr/>
        </p:nvCxnSpPr>
        <p:spPr>
          <a:xfrm flipH="1">
            <a:off x="908050" y="310896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A1019B-F0C9-3341-B0AD-A778ECDAFC0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638300" y="308533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836822-A166-2524-5110-9124F209E4A8}"/>
              </a:ext>
            </a:extLst>
          </p:cNvPr>
          <p:cNvCxnSpPr/>
          <p:nvPr/>
        </p:nvCxnSpPr>
        <p:spPr>
          <a:xfrm flipH="1">
            <a:off x="4184650" y="3105275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A17AAB-7618-7FD1-C1F6-320F54A6CA86}"/>
              </a:ext>
            </a:extLst>
          </p:cNvPr>
          <p:cNvCxnSpPr>
            <a:cxnSpLocks/>
          </p:cNvCxnSpPr>
          <p:nvPr/>
        </p:nvCxnSpPr>
        <p:spPr>
          <a:xfrm>
            <a:off x="4914900" y="3081653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60EC71-63FE-C912-622F-EB12EACAC5D0}"/>
              </a:ext>
            </a:extLst>
          </p:cNvPr>
          <p:cNvCxnSpPr/>
          <p:nvPr/>
        </p:nvCxnSpPr>
        <p:spPr>
          <a:xfrm flipH="1">
            <a:off x="7616825" y="308819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10FE8-E57D-163E-395D-BC8EB27196EB}"/>
              </a:ext>
            </a:extLst>
          </p:cNvPr>
          <p:cNvCxnSpPr>
            <a:cxnSpLocks/>
          </p:cNvCxnSpPr>
          <p:nvPr/>
        </p:nvCxnSpPr>
        <p:spPr>
          <a:xfrm>
            <a:off x="8347075" y="306456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618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7" y="4101855"/>
                <a:ext cx="3800877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010400" y="3223351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Logarithmic 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7E2FD-C07F-A181-5BD6-AF20F1A1651B}"/>
              </a:ext>
            </a:extLst>
          </p:cNvPr>
          <p:cNvSpPr txBox="1"/>
          <p:nvPr/>
        </p:nvSpPr>
        <p:spPr>
          <a:xfrm>
            <a:off x="7772400" y="427110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log(n)</a:t>
            </a:r>
          </a:p>
        </p:txBody>
      </p:sp>
    </p:spTree>
    <p:extLst>
      <p:ext uri="{BB962C8B-B14F-4D97-AF65-F5344CB8AC3E}">
        <p14:creationId xmlns:p14="http://schemas.microsoft.com/office/powerpoint/2010/main" val="14417506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A993D-A4D8-FD3A-3150-0F00750E5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257" y="152400"/>
            <a:ext cx="8839200" cy="6143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4C9EC-04D1-3521-B82B-70B7C9EA128E}"/>
              </a:ext>
            </a:extLst>
          </p:cNvPr>
          <p:cNvSpPr txBox="1"/>
          <p:nvPr/>
        </p:nvSpPr>
        <p:spPr>
          <a:xfrm>
            <a:off x="152400" y="762000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Growth 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69F2A-03CE-10F0-E0CA-CDE29F310FDE}"/>
              </a:ext>
            </a:extLst>
          </p:cNvPr>
          <p:cNvSpPr txBox="1"/>
          <p:nvPr/>
        </p:nvSpPr>
        <p:spPr>
          <a:xfrm>
            <a:off x="457200" y="2666256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a new member of the family!</a:t>
            </a:r>
          </a:p>
        </p:txBody>
      </p:sp>
    </p:spTree>
    <p:extLst>
      <p:ext uri="{BB962C8B-B14F-4D97-AF65-F5344CB8AC3E}">
        <p14:creationId xmlns:p14="http://schemas.microsoft.com/office/powerpoint/2010/main" val="21425587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A993D-A4D8-FD3A-3150-0F00750E5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257" y="152400"/>
            <a:ext cx="8839200" cy="6143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4C9EC-04D1-3521-B82B-70B7C9EA128E}"/>
              </a:ext>
            </a:extLst>
          </p:cNvPr>
          <p:cNvSpPr txBox="1"/>
          <p:nvPr/>
        </p:nvSpPr>
        <p:spPr>
          <a:xfrm>
            <a:off x="152400" y="762000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Growth 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69F2A-03CE-10F0-E0CA-CDE29F310FDE}"/>
              </a:ext>
            </a:extLst>
          </p:cNvPr>
          <p:cNvSpPr txBox="1"/>
          <p:nvPr/>
        </p:nvSpPr>
        <p:spPr>
          <a:xfrm>
            <a:off x="457200" y="2666256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a new member of the family!</a:t>
            </a:r>
          </a:p>
        </p:txBody>
      </p:sp>
      <p:pic>
        <p:nvPicPr>
          <p:cNvPr id="5122" name="Picture 2" descr="Logarithmic curve">
            <a:extLst>
              <a:ext uri="{FF2B5EF4-FFF2-40B4-BE49-F238E27FC236}">
                <a16:creationId xmlns:a16="http://schemas.microsoft.com/office/drawing/2014/main" id="{08CAB2B4-F26A-E9C6-8A2D-DD171D427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43" y="1346775"/>
            <a:ext cx="5562600" cy="412894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B95A62-CE8F-3777-9B55-F23C07CBF2FB}"/>
              </a:ext>
            </a:extLst>
          </p:cNvPr>
          <p:cNvSpPr/>
          <p:nvPr/>
        </p:nvSpPr>
        <p:spPr>
          <a:xfrm>
            <a:off x="7010400" y="3962400"/>
            <a:ext cx="2315457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Logarithmic </a:t>
            </a:r>
          </a:p>
          <a:p>
            <a:pPr algn="ctr"/>
            <a:r>
              <a:rPr lang="en-US" dirty="0"/>
              <a:t>log 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379D1-DDF5-EA13-B3E3-149872EE7649}"/>
              </a:ext>
            </a:extLst>
          </p:cNvPr>
          <p:cNvSpPr txBox="1"/>
          <p:nvPr/>
        </p:nvSpPr>
        <p:spPr>
          <a:xfrm>
            <a:off x="380118" y="3995072"/>
            <a:ext cx="2848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 n is </a:t>
            </a:r>
            <a:r>
              <a:rPr lang="en-US" sz="2400" i="1" dirty="0"/>
              <a:t>smaller</a:t>
            </a:r>
            <a:r>
              <a:rPr lang="en-US" sz="2400" dirty="0"/>
              <a:t> than n</a:t>
            </a:r>
          </a:p>
          <a:p>
            <a:endParaRPr lang="en-US" sz="2400" dirty="0"/>
          </a:p>
          <a:p>
            <a:r>
              <a:rPr lang="en-US" sz="2400" dirty="0"/>
              <a:t>algorithms that run in </a:t>
            </a:r>
            <a:r>
              <a:rPr lang="en-US" sz="2400" b="1" dirty="0"/>
              <a:t>O(log n) </a:t>
            </a:r>
            <a:r>
              <a:rPr lang="en-US" sz="2400" dirty="0"/>
              <a:t>time are good!</a:t>
            </a:r>
          </a:p>
        </p:txBody>
      </p:sp>
    </p:spTree>
    <p:extLst>
      <p:ext uri="{BB962C8B-B14F-4D97-AF65-F5344CB8AC3E}">
        <p14:creationId xmlns:p14="http://schemas.microsoft.com/office/powerpoint/2010/main" val="2247748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</a:t>
            </a:r>
            <a:r>
              <a:rPr lang="en-US" sz="2400" strike="sngStrike" dirty="0"/>
              <a:t>number of recursive calls made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???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E884A-653F-37D9-D0C8-ED290A692ADB}"/>
              </a:ext>
            </a:extLst>
          </p:cNvPr>
          <p:cNvSpPr txBox="1"/>
          <p:nvPr/>
        </p:nvSpPr>
        <p:spPr>
          <a:xfrm>
            <a:off x="3276600" y="211535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recursive tree</a:t>
            </a:r>
          </a:p>
        </p:txBody>
      </p:sp>
    </p:spTree>
    <p:extLst>
      <p:ext uri="{BB962C8B-B14F-4D97-AF65-F5344CB8AC3E}">
        <p14:creationId xmlns:p14="http://schemas.microsoft.com/office/powerpoint/2010/main" val="22547844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</a:t>
            </a:r>
            <a:r>
              <a:rPr lang="en-US" sz="2400" strike="sngStrike" dirty="0"/>
              <a:t>number of recursive calls made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O(log n)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E884A-653F-37D9-D0C8-ED290A692ADB}"/>
              </a:ext>
            </a:extLst>
          </p:cNvPr>
          <p:cNvSpPr txBox="1"/>
          <p:nvPr/>
        </p:nvSpPr>
        <p:spPr>
          <a:xfrm>
            <a:off x="3276600" y="211535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recursive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DEA9C6-E57D-A735-0BAA-B21168EF79C2}"/>
              </a:ext>
            </a:extLst>
          </p:cNvPr>
          <p:cNvSpPr txBox="1"/>
          <p:nvPr/>
        </p:nvSpPr>
        <p:spPr>
          <a:xfrm>
            <a:off x="733796" y="4547546"/>
            <a:ext cx="9724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Running time of merge sort = </a:t>
            </a:r>
            <a:r>
              <a:rPr lang="en-US" sz="4000" b="1" dirty="0">
                <a:solidFill>
                  <a:srgbClr val="00B050"/>
                </a:solidFill>
              </a:rPr>
              <a:t>O(n * log n)</a:t>
            </a:r>
          </a:p>
        </p:txBody>
      </p:sp>
    </p:spTree>
    <p:extLst>
      <p:ext uri="{BB962C8B-B14F-4D97-AF65-F5344CB8AC3E}">
        <p14:creationId xmlns:p14="http://schemas.microsoft.com/office/powerpoint/2010/main" val="10203436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</a:t>
            </a:r>
            <a:r>
              <a:rPr lang="en-US" sz="2400" strike="sngStrike" dirty="0"/>
              <a:t>number of recursive calls made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O(log n)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E884A-653F-37D9-D0C8-ED290A692ADB}"/>
              </a:ext>
            </a:extLst>
          </p:cNvPr>
          <p:cNvSpPr txBox="1"/>
          <p:nvPr/>
        </p:nvSpPr>
        <p:spPr>
          <a:xfrm>
            <a:off x="3276600" y="211535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recursive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DEA9C6-E57D-A735-0BAA-B21168EF79C2}"/>
              </a:ext>
            </a:extLst>
          </p:cNvPr>
          <p:cNvSpPr txBox="1"/>
          <p:nvPr/>
        </p:nvSpPr>
        <p:spPr>
          <a:xfrm>
            <a:off x="733796" y="4547546"/>
            <a:ext cx="9724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Running time of merge sort = </a:t>
            </a:r>
            <a:r>
              <a:rPr lang="en-US" sz="4000" b="1" dirty="0">
                <a:solidFill>
                  <a:srgbClr val="00B050"/>
                </a:solidFill>
              </a:rPr>
              <a:t>O(n * log 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2254F-EF38-543A-EB6D-5DD97019052C}"/>
              </a:ext>
            </a:extLst>
          </p:cNvPr>
          <p:cNvSpPr txBox="1"/>
          <p:nvPr/>
        </p:nvSpPr>
        <p:spPr>
          <a:xfrm>
            <a:off x="789723" y="5701840"/>
            <a:ext cx="4535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</a:t>
            </a:r>
            <a:r>
              <a:rPr lang="en-US" sz="2400" b="1" dirty="0"/>
              <a:t>much</a:t>
            </a:r>
            <a:r>
              <a:rPr lang="en-US" sz="2400" dirty="0"/>
              <a:t> faster than O(n^2)</a:t>
            </a:r>
          </a:p>
        </p:txBody>
      </p:sp>
    </p:spTree>
    <p:extLst>
      <p:ext uri="{BB962C8B-B14F-4D97-AF65-F5344CB8AC3E}">
        <p14:creationId xmlns:p14="http://schemas.microsoft.com/office/powerpoint/2010/main" val="24029017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01574"/>
              </p:ext>
            </p:extLst>
          </p:nvPr>
        </p:nvGraphicFramePr>
        <p:xfrm>
          <a:off x="533400" y="914400"/>
          <a:ext cx="1058545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14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2077019680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374479537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4169307143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117087797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7D91CA3-8A0B-B1B9-C4B5-721338C01C61}"/>
              </a:ext>
            </a:extLst>
          </p:cNvPr>
          <p:cNvSpPr txBox="1"/>
          <p:nvPr/>
        </p:nvSpPr>
        <p:spPr>
          <a:xfrm>
            <a:off x="379756" y="193388"/>
            <a:ext cx="564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about stack overflow errors?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5C8010C-EC8A-8594-74DB-EEB453B27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831077"/>
              </p:ext>
            </p:extLst>
          </p:nvPr>
        </p:nvGraphicFramePr>
        <p:xfrm>
          <a:off x="533400" y="1981200"/>
          <a:ext cx="48006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90D6FB3-588D-A4C2-2739-E0D970F72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23503"/>
              </p:ext>
            </p:extLst>
          </p:nvPr>
        </p:nvGraphicFramePr>
        <p:xfrm>
          <a:off x="523875" y="2910840"/>
          <a:ext cx="288036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56CAB63-25DA-1ADE-A8EC-28F66646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63569"/>
              </p:ext>
            </p:extLst>
          </p:nvPr>
        </p:nvGraphicFramePr>
        <p:xfrm>
          <a:off x="533400" y="3903345"/>
          <a:ext cx="192024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60A0AC5-12F7-DEE9-D450-CA88A0DD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05652"/>
              </p:ext>
            </p:extLst>
          </p:nvPr>
        </p:nvGraphicFramePr>
        <p:xfrm>
          <a:off x="542925" y="4800600"/>
          <a:ext cx="96012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9168AB8-003D-7380-6443-5ACAD8202EFE}"/>
              </a:ext>
            </a:extLst>
          </p:cNvPr>
          <p:cNvSpPr txBox="1"/>
          <p:nvPr/>
        </p:nvSpPr>
        <p:spPr>
          <a:xfrm>
            <a:off x="5029200" y="3369439"/>
            <a:ext cx="6954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still have to worry about stack overflow errors if our input is </a:t>
            </a:r>
            <a:r>
              <a:rPr lang="en-US" sz="2400" dirty="0" err="1"/>
              <a:t>reallyyyyyyyyyyy</a:t>
            </a:r>
            <a:r>
              <a:rPr lang="en-US" sz="2400" dirty="0"/>
              <a:t> big</a:t>
            </a:r>
          </a:p>
          <a:p>
            <a:endParaRPr lang="en-US" sz="2400" dirty="0"/>
          </a:p>
          <a:p>
            <a:r>
              <a:rPr lang="en-US" sz="2400" dirty="0"/>
              <a:t>However, because merge sorts works from “left to right”, we won’t have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recursive calls active, and we are much more efficient with how many method calls we put on call stack</a:t>
            </a:r>
          </a:p>
        </p:txBody>
      </p:sp>
    </p:spTree>
    <p:extLst>
      <p:ext uri="{BB962C8B-B14F-4D97-AF65-F5344CB8AC3E}">
        <p14:creationId xmlns:p14="http://schemas.microsoft.com/office/powerpoint/2010/main" val="384917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E489A0-E204-5510-6E3F-11DAADC6ACD3}"/>
              </a:ext>
            </a:extLst>
          </p:cNvPr>
          <p:cNvGraphicFramePr>
            <a:graphicFrameLocks noGrp="1"/>
          </p:cNvGraphicFramePr>
          <p:nvPr/>
        </p:nvGraphicFramePr>
        <p:xfrm>
          <a:off x="146050" y="25908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18395F-C128-5ECC-444C-4E2E3D255094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47BCDF5-02AB-BD25-ACDE-7AEC1B5FE943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0BC1512-B08E-FF6D-15D3-BF49A1F7EFB2}"/>
              </a:ext>
            </a:extLst>
          </p:cNvPr>
          <p:cNvGraphicFramePr>
            <a:graphicFrameLocks noGrp="1"/>
          </p:cNvGraphicFramePr>
          <p:nvPr/>
        </p:nvGraphicFramePr>
        <p:xfrm>
          <a:off x="10480675" y="25908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C183A-B3A5-2EAE-E105-948AD162363F}"/>
              </a:ext>
            </a:extLst>
          </p:cNvPr>
          <p:cNvCxnSpPr/>
          <p:nvPr/>
        </p:nvCxnSpPr>
        <p:spPr>
          <a:xfrm flipH="1">
            <a:off x="1676400" y="1813560"/>
            <a:ext cx="15240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8433E3-6C04-8D37-8FEB-127C5FA36529}"/>
              </a:ext>
            </a:extLst>
          </p:cNvPr>
          <p:cNvCxnSpPr>
            <a:cxnSpLocks/>
          </p:cNvCxnSpPr>
          <p:nvPr/>
        </p:nvCxnSpPr>
        <p:spPr>
          <a:xfrm>
            <a:off x="3200400" y="1813560"/>
            <a:ext cx="16002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748C7-AF7A-D208-49E3-D146FB7FBD94}"/>
              </a:ext>
            </a:extLst>
          </p:cNvPr>
          <p:cNvCxnSpPr>
            <a:cxnSpLocks/>
          </p:cNvCxnSpPr>
          <p:nvPr/>
        </p:nvCxnSpPr>
        <p:spPr>
          <a:xfrm flipH="1">
            <a:off x="8394700" y="1820931"/>
            <a:ext cx="63500" cy="7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5977DD-75A2-0B9E-C331-7DD38E315DDB}"/>
              </a:ext>
            </a:extLst>
          </p:cNvPr>
          <p:cNvCxnSpPr>
            <a:cxnSpLocks/>
          </p:cNvCxnSpPr>
          <p:nvPr/>
        </p:nvCxnSpPr>
        <p:spPr>
          <a:xfrm>
            <a:off x="9067800" y="1813560"/>
            <a:ext cx="18288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1397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489325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149850" y="353872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83895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528050" y="3540252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F87910-A55B-226F-90CF-05D9BA5D5CC7}"/>
              </a:ext>
            </a:extLst>
          </p:cNvPr>
          <p:cNvCxnSpPr>
            <a:endCxn id="14" idx="0"/>
          </p:cNvCxnSpPr>
          <p:nvPr/>
        </p:nvCxnSpPr>
        <p:spPr>
          <a:xfrm flipH="1">
            <a:off x="908050" y="310896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A1019B-F0C9-3341-B0AD-A778ECDAFC0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638300" y="308533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836822-A166-2524-5110-9124F209E4A8}"/>
              </a:ext>
            </a:extLst>
          </p:cNvPr>
          <p:cNvCxnSpPr/>
          <p:nvPr/>
        </p:nvCxnSpPr>
        <p:spPr>
          <a:xfrm flipH="1">
            <a:off x="4184650" y="3105275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A17AAB-7618-7FD1-C1F6-320F54A6CA86}"/>
              </a:ext>
            </a:extLst>
          </p:cNvPr>
          <p:cNvCxnSpPr>
            <a:cxnSpLocks/>
          </p:cNvCxnSpPr>
          <p:nvPr/>
        </p:nvCxnSpPr>
        <p:spPr>
          <a:xfrm>
            <a:off x="4914900" y="3081653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60EC71-63FE-C912-622F-EB12EACAC5D0}"/>
              </a:ext>
            </a:extLst>
          </p:cNvPr>
          <p:cNvCxnSpPr/>
          <p:nvPr/>
        </p:nvCxnSpPr>
        <p:spPr>
          <a:xfrm flipH="1">
            <a:off x="7616825" y="308819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10FE8-E57D-163E-395D-BC8EB27196EB}"/>
              </a:ext>
            </a:extLst>
          </p:cNvPr>
          <p:cNvCxnSpPr>
            <a:cxnSpLocks/>
          </p:cNvCxnSpPr>
          <p:nvPr/>
        </p:nvCxnSpPr>
        <p:spPr>
          <a:xfrm>
            <a:off x="8347075" y="306456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D0B14B-C07F-F450-B097-684109C794C3}"/>
              </a:ext>
            </a:extLst>
          </p:cNvPr>
          <p:cNvSpPr txBox="1"/>
          <p:nvPr/>
        </p:nvSpPr>
        <p:spPr>
          <a:xfrm>
            <a:off x="50800" y="4741545"/>
            <a:ext cx="1226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We’ve hit all our base cases (arrays of size 1), now we will begin to </a:t>
            </a:r>
            <a:r>
              <a:rPr lang="en-US" sz="2400" b="1" dirty="0"/>
              <a:t>merge</a:t>
            </a:r>
            <a:r>
              <a:rPr lang="en-US" sz="2400" dirty="0"/>
              <a:t> the subarrays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02BF6-2A43-08E6-E0D6-AAB5406A46D0}"/>
              </a:ext>
            </a:extLst>
          </p:cNvPr>
          <p:cNvSpPr txBox="1"/>
          <p:nvPr/>
        </p:nvSpPr>
        <p:spPr>
          <a:xfrm>
            <a:off x="2127250" y="5543550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we merge, our merged array will be sorted</a:t>
            </a:r>
          </a:p>
        </p:txBody>
      </p:sp>
    </p:spTree>
    <p:extLst>
      <p:ext uri="{BB962C8B-B14F-4D97-AF65-F5344CB8AC3E}">
        <p14:creationId xmlns:p14="http://schemas.microsoft.com/office/powerpoint/2010/main" val="103468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6576</TotalTime>
  <Words>4953</Words>
  <Application>Microsoft Office PowerPoint</Application>
  <PresentationFormat>Widescreen</PresentationFormat>
  <Paragraphs>1713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Courier New</vt:lpstr>
      <vt:lpstr>Google Sans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60</cp:revision>
  <dcterms:created xsi:type="dcterms:W3CDTF">2022-08-21T16:55:59Z</dcterms:created>
  <dcterms:modified xsi:type="dcterms:W3CDTF">2023-11-15T20:56:04Z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