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351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73" r:id="rId13"/>
    <p:sldId id="367" r:id="rId14"/>
    <p:sldId id="368" r:id="rId15"/>
    <p:sldId id="369" r:id="rId16"/>
    <p:sldId id="371" r:id="rId17"/>
    <p:sldId id="372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6517" autoAdjust="0"/>
  </p:normalViewPr>
  <p:slideViewPr>
    <p:cSldViewPr>
      <p:cViewPr varScale="1">
        <p:scale>
          <a:sx n="156" d="100"/>
          <a:sy n="156" d="100"/>
        </p:scale>
        <p:origin x="120" y="2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12/8/2023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12/8/2023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12/8/2023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12/8/2023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12/8/2023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jpe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43200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Final Exam Review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Recursion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B18B21-4E64-EB29-9BEC-68C993BE2DCA}"/>
              </a:ext>
            </a:extLst>
          </p:cNvPr>
          <p:cNvSpPr txBox="1"/>
          <p:nvPr/>
        </p:nvSpPr>
        <p:spPr>
          <a:xfrm>
            <a:off x="457200" y="1828800"/>
            <a:ext cx="701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Given a basic recursion function, derive the output and number of recursive calls made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how to calculate the running time of a recursive algorithm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Understand limitations/benefits of recursion</a:t>
            </a:r>
          </a:p>
        </p:txBody>
      </p:sp>
    </p:spTree>
    <p:extLst>
      <p:ext uri="{BB962C8B-B14F-4D97-AF65-F5344CB8AC3E}">
        <p14:creationId xmlns:p14="http://schemas.microsoft.com/office/powerpoint/2010/main" val="1960694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263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Queues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E7FA98-C5F9-812B-E14B-9DAAEF627F75}"/>
              </a:ext>
            </a:extLst>
          </p:cNvPr>
          <p:cNvSpPr txBox="1"/>
          <p:nvPr/>
        </p:nvSpPr>
        <p:spPr>
          <a:xfrm>
            <a:off x="914400" y="1267482"/>
            <a:ext cx="594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 able to understand basic queue methods (enqueue dequeue peek)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Given code that utilizes a queue, be able to visualize and illustrate the contents of a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Know the running time of queue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Write code the uses a queue</a:t>
            </a:r>
          </a:p>
        </p:txBody>
      </p:sp>
    </p:spTree>
    <p:extLst>
      <p:ext uri="{BB962C8B-B14F-4D97-AF65-F5344CB8AC3E}">
        <p14:creationId xmlns:p14="http://schemas.microsoft.com/office/powerpoint/2010/main" val="4281151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3581400" y="2362200"/>
            <a:ext cx="3504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Final Exam Study Guide</a:t>
            </a:r>
          </a:p>
        </p:txBody>
      </p:sp>
    </p:spTree>
    <p:extLst>
      <p:ext uri="{BB962C8B-B14F-4D97-AF65-F5344CB8AC3E}">
        <p14:creationId xmlns:p14="http://schemas.microsoft.com/office/powerpoint/2010/main" val="4195541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2068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Course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FCDB3C-8273-725B-34DE-13607893E1BE}"/>
              </a:ext>
            </a:extLst>
          </p:cNvPr>
          <p:cNvSpPr txBox="1"/>
          <p:nvPr/>
        </p:nvSpPr>
        <p:spPr>
          <a:xfrm>
            <a:off x="304800" y="762000"/>
            <a:ext cx="11430000" cy="50098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Design and Implement programs of simple and moderate complexity in Java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Explain the concept of an ADT </a:t>
            </a:r>
            <a:r>
              <a:rPr lang="en-US" sz="1400" b="0" i="1" dirty="0">
                <a:solidFill>
                  <a:srgbClr val="333333"/>
                </a:solidFill>
                <a:effectLst/>
                <a:latin typeface="Helvetica Neue"/>
              </a:rPr>
              <a:t>(meh)</a:t>
            </a:r>
            <a:endParaRPr lang="en-US" sz="2400" b="0" i="1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Understand and implement basic data structures: Linked lists, stacks, and queues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Given a simple algorithm, determine the time complexity using Big-O notation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Understand basic searching and sorting algorithms and their runtime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Understand how recursion works, be able to analyze recursion runtime, and be able to implement recursion in a program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Be able to debug programs and become an independent problem solver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64290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Takeaways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CA364-9ECC-066D-096E-1836BC924A12}"/>
              </a:ext>
            </a:extLst>
          </p:cNvPr>
          <p:cNvSpPr txBox="1"/>
          <p:nvPr/>
        </p:nvSpPr>
        <p:spPr>
          <a:xfrm>
            <a:off x="0" y="834681"/>
            <a:ext cx="12420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have different data structures that handle data differently.</a:t>
            </a:r>
          </a:p>
          <a:p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7" name="Picture 2" descr="Array Data Structure - GeeksforGeeks">
            <a:extLst>
              <a:ext uri="{FF2B5EF4-FFF2-40B4-BE49-F238E27FC236}">
                <a16:creationId xmlns:a16="http://schemas.microsoft.com/office/drawing/2014/main" id="{5B151908-26A1-03F6-82C4-50EF53BD01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7800"/>
            <a:ext cx="4114800" cy="1074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Queue Data Structure - GeeksforGeeks">
            <a:extLst>
              <a:ext uri="{FF2B5EF4-FFF2-40B4-BE49-F238E27FC236}">
                <a16:creationId xmlns:a16="http://schemas.microsoft.com/office/drawing/2014/main" id="{F21B0078-F645-968F-2B4C-37A56DE87B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37" t="13273" r="12437" b="21258"/>
          <a:stretch/>
        </p:blipFill>
        <p:spPr bwMode="auto">
          <a:xfrm>
            <a:off x="381000" y="3254503"/>
            <a:ext cx="3962399" cy="174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Linked List Data Structure - GeeksforGeeks">
            <a:extLst>
              <a:ext uri="{FF2B5EF4-FFF2-40B4-BE49-F238E27FC236}">
                <a16:creationId xmlns:a16="http://schemas.microsoft.com/office/drawing/2014/main" id="{87337D6E-30BC-F1B0-8D17-9AF93B4AF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624" y="1423926"/>
            <a:ext cx="5987576" cy="133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E2B5EF6-FDCD-E3B8-44F1-174DEE08D86E}"/>
              </a:ext>
            </a:extLst>
          </p:cNvPr>
          <p:cNvSpPr txBox="1"/>
          <p:nvPr/>
        </p:nvSpPr>
        <p:spPr>
          <a:xfrm>
            <a:off x="1798712" y="248651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Arrays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1EE34C-3CE7-0038-F57E-1D6BCEDD2D5C}"/>
              </a:ext>
            </a:extLst>
          </p:cNvPr>
          <p:cNvSpPr txBox="1"/>
          <p:nvPr/>
        </p:nvSpPr>
        <p:spPr>
          <a:xfrm>
            <a:off x="1828800" y="4233381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EB1D91-D665-A6C8-5AF3-0BA8B8D7767A}"/>
              </a:ext>
            </a:extLst>
          </p:cNvPr>
          <p:cNvSpPr txBox="1"/>
          <p:nvPr/>
        </p:nvSpPr>
        <p:spPr>
          <a:xfrm>
            <a:off x="9658244" y="5154692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Stack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D512A2-5AB8-39C5-9049-DFEDE6C48485}"/>
              </a:ext>
            </a:extLst>
          </p:cNvPr>
          <p:cNvSpPr txBox="1"/>
          <p:nvPr/>
        </p:nvSpPr>
        <p:spPr>
          <a:xfrm>
            <a:off x="8206485" y="2301851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Linked List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A0E85D-A1AB-EF3F-3FDC-D81791A885FB}"/>
              </a:ext>
            </a:extLst>
          </p:cNvPr>
          <p:cNvSpPr txBox="1"/>
          <p:nvPr/>
        </p:nvSpPr>
        <p:spPr>
          <a:xfrm>
            <a:off x="103414" y="4890341"/>
            <a:ext cx="47125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problem, you should be able to identify a good candidate for a data structure and provide a justification </a:t>
            </a:r>
          </a:p>
        </p:txBody>
      </p:sp>
      <p:pic>
        <p:nvPicPr>
          <p:cNvPr id="18" name="Picture 2" descr="Blue Hawk 20-in Wood D-Handle Digging Shovel in the Shovels &amp; Spades  department at Lowes.com">
            <a:extLst>
              <a:ext uri="{FF2B5EF4-FFF2-40B4-BE49-F238E27FC236}">
                <a16:creationId xmlns:a16="http://schemas.microsoft.com/office/drawing/2014/main" id="{238E033D-16C1-C053-EF5C-D9AB3100B4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75187">
            <a:off x="1108152" y="2676003"/>
            <a:ext cx="707323" cy="707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Excavators | John Deere US">
            <a:extLst>
              <a:ext uri="{FF2B5EF4-FFF2-40B4-BE49-F238E27FC236}">
                <a16:creationId xmlns:a16="http://schemas.microsoft.com/office/drawing/2014/main" id="{C44CF695-F4C9-366E-9A9C-2FF85D20B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7001" y="4315637"/>
            <a:ext cx="1197537" cy="673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Water Well Drilling | Simco Drilling Equipment">
            <a:extLst>
              <a:ext uri="{FF2B5EF4-FFF2-40B4-BE49-F238E27FC236}">
                <a16:creationId xmlns:a16="http://schemas.microsoft.com/office/drawing/2014/main" id="{A1B36EB0-5B9C-74B3-2FE8-33676B9EA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9760" y="4264411"/>
            <a:ext cx="1362075" cy="1365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 descr="Stack Data Structure - GeeksforGeeks">
            <a:extLst>
              <a:ext uri="{FF2B5EF4-FFF2-40B4-BE49-F238E27FC236}">
                <a16:creationId xmlns:a16="http://schemas.microsoft.com/office/drawing/2014/main" id="{38D99834-CA94-4669-48DF-AD34D73F4A3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304"/>
          <a:stretch/>
        </p:blipFill>
        <p:spPr bwMode="auto">
          <a:xfrm>
            <a:off x="8032066" y="3353989"/>
            <a:ext cx="3534353" cy="1772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Gas Powered Earth Auger">
            <a:extLst>
              <a:ext uri="{FF2B5EF4-FFF2-40B4-BE49-F238E27FC236}">
                <a16:creationId xmlns:a16="http://schemas.microsoft.com/office/drawing/2014/main" id="{A22AF220-75A4-3F0A-ABC6-07659E23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376" y="2275127"/>
            <a:ext cx="1045384" cy="1045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F28104C-33A3-76C2-B192-79B26D4D8969}"/>
              </a:ext>
            </a:extLst>
          </p:cNvPr>
          <p:cNvSpPr txBox="1"/>
          <p:nvPr/>
        </p:nvSpPr>
        <p:spPr>
          <a:xfrm>
            <a:off x="6400800" y="837832"/>
            <a:ext cx="6006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 are </a:t>
            </a:r>
            <a:r>
              <a:rPr lang="en-US" b="1" dirty="0"/>
              <a:t>tradeoffs</a:t>
            </a:r>
            <a:r>
              <a:rPr lang="en-US" dirty="0"/>
              <a:t> between using these data structures</a:t>
            </a:r>
          </a:p>
        </p:txBody>
      </p:sp>
      <p:pic>
        <p:nvPicPr>
          <p:cNvPr id="2050" name="Picture 2" descr="How to Use PriorityQueue in Java">
            <a:extLst>
              <a:ext uri="{FF2B5EF4-FFF2-40B4-BE49-F238E27FC236}">
                <a16:creationId xmlns:a16="http://schemas.microsoft.com/office/drawing/2014/main" id="{20CF8C02-9D93-9920-D572-C14819CCA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4863" y="3754870"/>
            <a:ext cx="2745906" cy="1491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Our Top 10 Tools For Working The Soil | Rodale's Organic Life">
            <a:extLst>
              <a:ext uri="{FF2B5EF4-FFF2-40B4-BE49-F238E27FC236}">
                <a16:creationId xmlns:a16="http://schemas.microsoft.com/office/drawing/2014/main" id="{1E56657E-D53D-0533-EC12-775F3B138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3551" y="5397700"/>
            <a:ext cx="1263557" cy="80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55DF93F-CA9E-C53F-E285-4963EE1CA5CF}"/>
              </a:ext>
            </a:extLst>
          </p:cNvPr>
          <p:cNvSpPr txBox="1"/>
          <p:nvPr/>
        </p:nvSpPr>
        <p:spPr>
          <a:xfrm>
            <a:off x="5334000" y="341461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Priority Queue</a:t>
            </a:r>
          </a:p>
        </p:txBody>
      </p:sp>
    </p:spTree>
    <p:extLst>
      <p:ext uri="{BB962C8B-B14F-4D97-AF65-F5344CB8AC3E}">
        <p14:creationId xmlns:p14="http://schemas.microsoft.com/office/powerpoint/2010/main" val="42831528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Takeaways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CBA4D3-4D9E-AE3F-9AA9-447B35FD464F}"/>
              </a:ext>
            </a:extLst>
          </p:cNvPr>
          <p:cNvSpPr txBox="1"/>
          <p:nvPr/>
        </p:nvSpPr>
        <p:spPr>
          <a:xfrm>
            <a:off x="762000" y="885061"/>
            <a:ext cx="830580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There be many different types of algorithms. Some are more efficient than 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algorithm you select is important. It can be the difference between your program finishing in 6 seconds, or you program </a:t>
            </a:r>
            <a:r>
              <a:rPr lang="en-US" sz="2000" i="1" dirty="0"/>
              <a:t>never finishing at 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data structure you select is important. When deciding which data structure to use, you should have a reason to back it 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i="1" dirty="0"/>
          </a:p>
          <a:p>
            <a:endParaRPr lang="en-US" sz="2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We have methods for measuring the efficiency of some algorithm (big-O notation).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When you write an algorithm, you should be able to broadly describe the effectiveness and efficiency of it </a:t>
            </a:r>
          </a:p>
        </p:txBody>
      </p:sp>
      <p:pic>
        <p:nvPicPr>
          <p:cNvPr id="3074" name="Picture 2" descr="Bob the Builder - Wikipedia">
            <a:extLst>
              <a:ext uri="{FF2B5EF4-FFF2-40B4-BE49-F238E27FC236}">
                <a16:creationId xmlns:a16="http://schemas.microsoft.com/office/drawing/2014/main" id="{46B0868C-5C98-5F7F-C79E-36F95676A1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949963"/>
            <a:ext cx="2095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6230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685800" y="457200"/>
            <a:ext cx="2510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My Goals for 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1D90A1-F023-931A-3637-417374613C07}"/>
              </a:ext>
            </a:extLst>
          </p:cNvPr>
          <p:cNvSpPr txBox="1"/>
          <p:nvPr/>
        </p:nvSpPr>
        <p:spPr>
          <a:xfrm>
            <a:off x="990600" y="1600200"/>
            <a:ext cx="8153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Get you comfortable with writing basic Java programs</a:t>
            </a:r>
          </a:p>
          <a:p>
            <a:endParaRPr lang="en-US" sz="2400" dirty="0"/>
          </a:p>
          <a:p>
            <a:r>
              <a:rPr lang="en-US" sz="2400" dirty="0"/>
              <a:t>Give you a good toolset that can help you solve a variety of problems (Data Structures)</a:t>
            </a:r>
          </a:p>
          <a:p>
            <a:endParaRPr lang="en-US" sz="2400" dirty="0"/>
          </a:p>
          <a:p>
            <a:r>
              <a:rPr lang="en-US" sz="2400" dirty="0"/>
              <a:t>Give you techniques and methods for solving a variety of problems (Algorithms)</a:t>
            </a:r>
          </a:p>
          <a:p>
            <a:endParaRPr lang="en-US" sz="2400" dirty="0"/>
          </a:p>
          <a:p>
            <a:r>
              <a:rPr lang="en-US" sz="2400" dirty="0"/>
              <a:t>Give you the skills to analyze the algorithms that you write (Big-O notation) </a:t>
            </a:r>
          </a:p>
        </p:txBody>
      </p:sp>
      <p:pic>
        <p:nvPicPr>
          <p:cNvPr id="6" name="Picture 2" descr="Bob the Builder - Wikipedia">
            <a:extLst>
              <a:ext uri="{FF2B5EF4-FFF2-40B4-BE49-F238E27FC236}">
                <a16:creationId xmlns:a16="http://schemas.microsoft.com/office/drawing/2014/main" id="{16CE4F60-3650-AF04-D392-0C7F61ED37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0" y="1949963"/>
            <a:ext cx="20955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8129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C7322-BB85-0EA7-B29A-5DAB79BBC596}"/>
              </a:ext>
            </a:extLst>
          </p:cNvPr>
          <p:cNvSpPr txBox="1"/>
          <p:nvPr/>
        </p:nvSpPr>
        <p:spPr>
          <a:xfrm>
            <a:off x="457200" y="845702"/>
            <a:ext cx="777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class has been fun to teach. I understand that there were certain parts that were not very exciting. Thank you for your patience, flexibility, kindness, and for laughing at my jokes </a:t>
            </a:r>
            <a:r>
              <a:rPr lang="en-US" dirty="0">
                <a:sym typeface="Wingdings" panose="05000000000000000000" pitchFamily="2" charset="2"/>
              </a:rPr>
              <a:t> 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 hope you enjoyed this class, and I hope the stuff you learned will be helpful in your career/future classes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If I can be of assistance to you for anything in the future (reference, advising, support), please let me know!</a:t>
            </a:r>
          </a:p>
          <a:p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0EA783-06F0-BBFC-2EED-C9D95749C286}"/>
              </a:ext>
            </a:extLst>
          </p:cNvPr>
          <p:cNvSpPr txBox="1"/>
          <p:nvPr/>
        </p:nvSpPr>
        <p:spPr>
          <a:xfrm>
            <a:off x="-3124200" y="49381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Thank You!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0F558A-9D70-98BA-5C6C-EFACC3D53A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40" y="4653251"/>
            <a:ext cx="2630434" cy="17213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2CAFF7-30F4-B75D-9201-1B60FF9AAC1C}"/>
              </a:ext>
            </a:extLst>
          </p:cNvPr>
          <p:cNvSpPr txBox="1"/>
          <p:nvPr/>
        </p:nvSpPr>
        <p:spPr>
          <a:xfrm>
            <a:off x="76200" y="4114800"/>
            <a:ext cx="21275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I will be teaching CSCI 132 and CSCI 232 next semester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44962A-F149-40E7-5BA3-33BD72215D6A}"/>
              </a:ext>
            </a:extLst>
          </p:cNvPr>
          <p:cNvSpPr txBox="1"/>
          <p:nvPr/>
        </p:nvSpPr>
        <p:spPr>
          <a:xfrm>
            <a:off x="1295400" y="5458925"/>
            <a:ext cx="3598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Connect with me on LinkedIn! </a:t>
            </a:r>
          </a:p>
        </p:txBody>
      </p:sp>
      <p:pic>
        <p:nvPicPr>
          <p:cNvPr id="4098" name="Picture 2" descr="Small knight giant knight Blank Template - Imgflip">
            <a:extLst>
              <a:ext uri="{FF2B5EF4-FFF2-40B4-BE49-F238E27FC236}">
                <a16:creationId xmlns:a16="http://schemas.microsoft.com/office/drawing/2014/main" id="{969D813A-F5EA-75DA-D01B-CC2D31A467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5889" y="228600"/>
            <a:ext cx="3665022" cy="6122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10 Easy &amp; Meaningful Ways to Honor Your 2022 Graduates | ACST">
            <a:extLst>
              <a:ext uri="{FF2B5EF4-FFF2-40B4-BE49-F238E27FC236}">
                <a16:creationId xmlns:a16="http://schemas.microsoft.com/office/drawing/2014/main" id="{2E8DE51C-4821-CC11-F4EA-02C783B05B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236699"/>
            <a:ext cx="1828800" cy="1055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508586-7E19-85E8-EFD5-DD56811D68EA}"/>
              </a:ext>
            </a:extLst>
          </p:cNvPr>
          <p:cNvSpPr txBox="1"/>
          <p:nvPr/>
        </p:nvSpPr>
        <p:spPr>
          <a:xfrm>
            <a:off x="4070533" y="5260439"/>
            <a:ext cx="30815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Congrats to those that are graduating next weekend! I hope you find a job that you love!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092D46-1BD7-A49D-B0FC-53F6DF7C899E}"/>
              </a:ext>
            </a:extLst>
          </p:cNvPr>
          <p:cNvSpPr txBox="1"/>
          <p:nvPr/>
        </p:nvSpPr>
        <p:spPr>
          <a:xfrm>
            <a:off x="8839200" y="1524000"/>
            <a:ext cx="2800767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CSCI 232 next semester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37F24B-DAAF-A5AC-D37F-075D19BCD189}"/>
              </a:ext>
            </a:extLst>
          </p:cNvPr>
          <p:cNvSpPr txBox="1"/>
          <p:nvPr/>
        </p:nvSpPr>
        <p:spPr>
          <a:xfrm>
            <a:off x="8415858" y="4653251"/>
            <a:ext cx="221086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CSCI 132 students</a:t>
            </a:r>
          </a:p>
        </p:txBody>
      </p:sp>
    </p:spTree>
    <p:extLst>
      <p:ext uri="{BB962C8B-B14F-4D97-AF65-F5344CB8AC3E}">
        <p14:creationId xmlns:p14="http://schemas.microsoft.com/office/powerpoint/2010/main" val="3358967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04800" y="899511"/>
            <a:ext cx="7543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Program 5 due </a:t>
            </a:r>
            <a:r>
              <a:rPr lang="en-US" sz="2800" b="1" dirty="0"/>
              <a:t>Sunday</a:t>
            </a:r>
          </a:p>
          <a:p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Final Exam on Wednesday (12/13) at </a:t>
            </a:r>
          </a:p>
          <a:p>
            <a:r>
              <a:rPr lang="en-US" sz="2800" b="1" dirty="0"/>
              <a:t>   2:00 PM – 3:50 PM </a:t>
            </a:r>
            <a:r>
              <a:rPr lang="en-US" sz="2800" dirty="0"/>
              <a:t>in our normal classroom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Take some time this week to double check your grades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E10546-DA1B-F01F-1877-5385AB7D4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7599" y="142875"/>
            <a:ext cx="3777290" cy="3286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3D2C3AB-CCDF-32E7-A060-956EA4F55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7800" y="4341460"/>
            <a:ext cx="2179159" cy="211019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8E84B14-4E6A-B939-6C4D-DC538CACBAAF}"/>
              </a:ext>
            </a:extLst>
          </p:cNvPr>
          <p:cNvSpPr txBox="1"/>
          <p:nvPr/>
        </p:nvSpPr>
        <p:spPr>
          <a:xfrm>
            <a:off x="8610600" y="3493192"/>
            <a:ext cx="3429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Meatball wishes you good luck on your final exams</a:t>
            </a:r>
          </a:p>
        </p:txBody>
      </p:sp>
      <p:pic>
        <p:nvPicPr>
          <p:cNvPr id="1026" name="Picture 2" descr="Duke, the Java Mascot | Oracle Israel">
            <a:extLst>
              <a:ext uri="{FF2B5EF4-FFF2-40B4-BE49-F238E27FC236}">
                <a16:creationId xmlns:a16="http://schemas.microsoft.com/office/drawing/2014/main" id="{76CF84D4-DB66-5DE9-CB76-0055FC795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628536"/>
            <a:ext cx="4319058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E5DDA4-CEFB-3EDA-7C87-B641204CC2B4}"/>
              </a:ext>
            </a:extLst>
          </p:cNvPr>
          <p:cNvSpPr txBox="1"/>
          <p:nvPr/>
        </p:nvSpPr>
        <p:spPr>
          <a:xfrm>
            <a:off x="76200" y="152400"/>
            <a:ext cx="30091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Final Exam Logistics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980511-FB0F-D8C7-9552-B7A8A3BE0BB1}"/>
              </a:ext>
            </a:extLst>
          </p:cNvPr>
          <p:cNvSpPr txBox="1"/>
          <p:nvPr/>
        </p:nvSpPr>
        <p:spPr>
          <a:xfrm>
            <a:off x="7162800" y="1371600"/>
            <a:ext cx="2991525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/>
              <a:t>Basic Java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Stacks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Searching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Short Answer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Sorting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Multiple Choice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Recursion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/>
              <a:t>Queues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04B694-5390-4A0C-580C-EE0E31D8631F}"/>
              </a:ext>
            </a:extLst>
          </p:cNvPr>
          <p:cNvSpPr txBox="1"/>
          <p:nvPr/>
        </p:nvSpPr>
        <p:spPr>
          <a:xfrm>
            <a:off x="685800" y="1219200"/>
            <a:ext cx="565892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Same format/rules as the midterm exam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Bring your laptop if you need</a:t>
            </a:r>
          </a:p>
          <a:p>
            <a:endParaRPr lang="en-US" sz="2400" dirty="0"/>
          </a:p>
          <a:p>
            <a:r>
              <a:rPr lang="en-US" sz="2400" dirty="0"/>
              <a:t>Roughly about the same length 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6845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3863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Basic Java Class 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D231B-4D44-433B-D74C-8F54B1DDEDD4}"/>
              </a:ext>
            </a:extLst>
          </p:cNvPr>
          <p:cNvSpPr txBox="1"/>
          <p:nvPr/>
        </p:nvSpPr>
        <p:spPr>
          <a:xfrm>
            <a:off x="457200" y="1828800"/>
            <a:ext cx="7315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Be able to identify/define instance fields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Write a constructor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Understand basic Java keywords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Write a basic method that does a simple operation</a:t>
            </a:r>
          </a:p>
        </p:txBody>
      </p:sp>
    </p:spTree>
    <p:extLst>
      <p:ext uri="{BB962C8B-B14F-4D97-AF65-F5344CB8AC3E}">
        <p14:creationId xmlns:p14="http://schemas.microsoft.com/office/powerpoint/2010/main" val="1038548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Stacks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3FE3FB-8F17-A04F-EAD5-B18576DC0ACA}"/>
              </a:ext>
            </a:extLst>
          </p:cNvPr>
          <p:cNvSpPr txBox="1"/>
          <p:nvPr/>
        </p:nvSpPr>
        <p:spPr>
          <a:xfrm>
            <a:off x="914400" y="1267482"/>
            <a:ext cx="5943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Be able to understand basic stack methods (push pop peek)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Given code that utilizes a stack, be able to visualize and illustrate the contents of a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Know the running time of stack operations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Write code the uses a stack</a:t>
            </a:r>
          </a:p>
        </p:txBody>
      </p:sp>
    </p:spTree>
    <p:extLst>
      <p:ext uri="{BB962C8B-B14F-4D97-AF65-F5344CB8AC3E}">
        <p14:creationId xmlns:p14="http://schemas.microsoft.com/office/powerpoint/2010/main" val="2128797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572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Searching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3FE3FB-8F17-A04F-EAD5-B18576DC0ACA}"/>
              </a:ext>
            </a:extLst>
          </p:cNvPr>
          <p:cNvSpPr txBox="1"/>
          <p:nvPr/>
        </p:nvSpPr>
        <p:spPr>
          <a:xfrm>
            <a:off x="762000" y="1524000"/>
            <a:ext cx="57150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Understand the differences between linear search and binary 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Understand the running times of those algorithms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Be able to look at code for linear search and binary search and understand what is happening</a:t>
            </a:r>
          </a:p>
        </p:txBody>
      </p:sp>
    </p:spTree>
    <p:extLst>
      <p:ext uri="{BB962C8B-B14F-4D97-AF65-F5344CB8AC3E}">
        <p14:creationId xmlns:p14="http://schemas.microsoft.com/office/powerpoint/2010/main" val="2359551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2032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Short Answer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824A27-39A7-2C1F-F630-AEE891254C87}"/>
              </a:ext>
            </a:extLst>
          </p:cNvPr>
          <p:cNvSpPr txBox="1"/>
          <p:nvPr/>
        </p:nvSpPr>
        <p:spPr>
          <a:xfrm>
            <a:off x="838200" y="1524000"/>
            <a:ext cx="8265853" cy="3731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Java Classes, Class Structure, Methods, Operations, if statements, loops, OOP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Linked Lists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Big-O Notation, How to determine running time of an algorithm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Bubble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Search/Binary Search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301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Sorting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ABE6B1-5042-5953-DF9B-5006306B2721}"/>
              </a:ext>
            </a:extLst>
          </p:cNvPr>
          <p:cNvSpPr txBox="1"/>
          <p:nvPr/>
        </p:nvSpPr>
        <p:spPr>
          <a:xfrm>
            <a:off x="533400" y="1371600"/>
            <a:ext cx="7162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Bubble sort, selection sort, merge sort, quick sort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Be able to describe/illustrate the steps of these sorting algorithms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Know the running time for each sorting algorithm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Know which ones are efficient/not efficient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64621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97117E-FE5A-C0EB-FB0E-EC9A193C51B0}"/>
              </a:ext>
            </a:extLst>
          </p:cNvPr>
          <p:cNvSpPr txBox="1"/>
          <p:nvPr/>
        </p:nvSpPr>
        <p:spPr>
          <a:xfrm>
            <a:off x="76200" y="152400"/>
            <a:ext cx="22926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Multiple Choice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E5CF1-1F6C-EAE9-769A-332B734F2C20}"/>
              </a:ext>
            </a:extLst>
          </p:cNvPr>
          <p:cNvSpPr txBox="1"/>
          <p:nvPr/>
        </p:nvSpPr>
        <p:spPr>
          <a:xfrm>
            <a:off x="838200" y="1524000"/>
            <a:ext cx="8265853" cy="3731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Java Classes, Class Structure, Methods, Operations, if statements, loops, OOP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Basic Linked Lists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Big-O Notation, How to determine running time of an algorithm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Stacks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Queues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Bubble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Selection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Quick Sort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Linear Search/Binary Search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Recursion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257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7685</TotalTime>
  <Words>890</Words>
  <Application>Microsoft Office PowerPoint</Application>
  <PresentationFormat>Widescreen</PresentationFormat>
  <Paragraphs>170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Helvetica Neue</vt:lpstr>
      <vt:lpstr>Symbol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81</cp:revision>
  <dcterms:created xsi:type="dcterms:W3CDTF">2022-08-21T16:55:59Z</dcterms:created>
  <dcterms:modified xsi:type="dcterms:W3CDTF">2023-12-08T21:31:18Z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