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503" r:id="rId3"/>
    <p:sldId id="450" r:id="rId4"/>
    <p:sldId id="466" r:id="rId5"/>
    <p:sldId id="463" r:id="rId6"/>
    <p:sldId id="464" r:id="rId7"/>
    <p:sldId id="465" r:id="rId8"/>
    <p:sldId id="467" r:id="rId9"/>
    <p:sldId id="468" r:id="rId10"/>
    <p:sldId id="469" r:id="rId11"/>
    <p:sldId id="470" r:id="rId12"/>
    <p:sldId id="471" r:id="rId13"/>
    <p:sldId id="472" r:id="rId14"/>
    <p:sldId id="473" r:id="rId15"/>
    <p:sldId id="474" r:id="rId16"/>
    <p:sldId id="475" r:id="rId17"/>
    <p:sldId id="476" r:id="rId18"/>
    <p:sldId id="477" r:id="rId19"/>
    <p:sldId id="478" r:id="rId20"/>
    <p:sldId id="479" r:id="rId21"/>
    <p:sldId id="480" r:id="rId22"/>
    <p:sldId id="481" r:id="rId23"/>
    <p:sldId id="482" r:id="rId24"/>
    <p:sldId id="483" r:id="rId25"/>
    <p:sldId id="484" r:id="rId26"/>
    <p:sldId id="485" r:id="rId27"/>
    <p:sldId id="486" r:id="rId28"/>
    <p:sldId id="487" r:id="rId29"/>
    <p:sldId id="488" r:id="rId30"/>
    <p:sldId id="489" r:id="rId31"/>
    <p:sldId id="490" r:id="rId32"/>
    <p:sldId id="491" r:id="rId33"/>
    <p:sldId id="492" r:id="rId34"/>
    <p:sldId id="493" r:id="rId35"/>
    <p:sldId id="494" r:id="rId36"/>
    <p:sldId id="495" r:id="rId37"/>
    <p:sldId id="496" r:id="rId38"/>
    <p:sldId id="497" r:id="rId39"/>
    <p:sldId id="498" r:id="rId40"/>
    <p:sldId id="499" r:id="rId41"/>
    <p:sldId id="500" r:id="rId42"/>
    <p:sldId id="501" r:id="rId43"/>
    <p:sldId id="502" r:id="rId4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48" autoAdjust="0"/>
    <p:restoredTop sz="94660"/>
  </p:normalViewPr>
  <p:slideViewPr>
    <p:cSldViewPr>
      <p:cViewPr varScale="1">
        <p:scale>
          <a:sx n="153" d="100"/>
          <a:sy n="153" d="100"/>
        </p:scale>
        <p:origin x="88" y="2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29T06:5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8/30/2023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8/30/2023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8/30/2023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8/30/2023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8/30/2023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8/30/2023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customXml" Target="../ink/ink8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customXml" Target="../ink/ink9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customXml" Target="../ink/ink10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customXml" Target="../ink/ink11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customXml" Target="../ink/ink12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customXml" Target="../ink/ink13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customXml" Target="../ink/ink14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customXml" Target="../ink/ink15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customXml" Target="../ink/ink16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jpe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2.tkn.tu-berlin.de/teaching/rn/animations/propagation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7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customXml" Target="../ink/ink7.xml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133600"/>
            <a:ext cx="9880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466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4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52386" y="3134362"/>
            <a:ext cx="8422774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Lecture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cs typeface="Calibri"/>
              </a:rPr>
              <a:t>4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Network Performance 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44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https://www.cs.montana.edu/pearsall/classes/fall2023/466/main.html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0"/>
            <a:ext cx="5461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Network Delay Example Problem</a:t>
            </a:r>
          </a:p>
        </p:txBody>
      </p:sp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6EBC1D7F-F867-D798-1599-0B19C916B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00" y="1295400"/>
            <a:ext cx="1447800" cy="1447800"/>
          </a:xfrm>
          <a:prstGeom prst="rect">
            <a:avLst/>
          </a:prstGeom>
        </p:spPr>
      </p:pic>
      <p:pic>
        <p:nvPicPr>
          <p:cNvPr id="15" name="Graphic 14" descr="Database with solid fill">
            <a:extLst>
              <a:ext uri="{FF2B5EF4-FFF2-40B4-BE49-F238E27FC236}">
                <a16:creationId xmlns:a16="http://schemas.microsoft.com/office/drawing/2014/main" id="{165D82DA-8A6E-928D-988C-6D5ACB39DE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79467" y="1422400"/>
            <a:ext cx="1295400" cy="1295400"/>
          </a:xfrm>
          <a:prstGeom prst="rect">
            <a:avLst/>
          </a:prstGeom>
        </p:spPr>
      </p:pic>
      <p:pic>
        <p:nvPicPr>
          <p:cNvPr id="1026" name="Picture 2" descr="Network Switch Icon - ClipArt Best">
            <a:extLst>
              <a:ext uri="{FF2B5EF4-FFF2-40B4-BE49-F238E27FC236}">
                <a16:creationId xmlns:a16="http://schemas.microsoft.com/office/drawing/2014/main" id="{1D2C9DAD-182B-47F6-698E-6FC152C1F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428" y="1684337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 Switch Icon - ClipArt Best">
            <a:extLst>
              <a:ext uri="{FF2B5EF4-FFF2-40B4-BE49-F238E27FC236}">
                <a16:creationId xmlns:a16="http://schemas.microsoft.com/office/drawing/2014/main" id="{CB14F463-B005-26AD-BDBB-7317A2312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26" y="1643030"/>
            <a:ext cx="969146" cy="81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BDDF4A-C88C-9399-3D52-2A9CD4B4DD5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981200" y="1985434"/>
            <a:ext cx="2209800" cy="338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1ADDA5-77BE-D735-3DD1-CFB191F39540}"/>
              </a:ext>
            </a:extLst>
          </p:cNvPr>
          <p:cNvCxnSpPr>
            <a:cxnSpLocks/>
          </p:cNvCxnSpPr>
          <p:nvPr/>
        </p:nvCxnSpPr>
        <p:spPr>
          <a:xfrm>
            <a:off x="7391400" y="1985434"/>
            <a:ext cx="2133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61C8EB-A161-66BD-3812-2336904DFF35}"/>
              </a:ext>
            </a:extLst>
          </p:cNvPr>
          <p:cNvCxnSpPr>
            <a:cxnSpLocks/>
          </p:cNvCxnSpPr>
          <p:nvPr/>
        </p:nvCxnSpPr>
        <p:spPr>
          <a:xfrm>
            <a:off x="4876800" y="1985434"/>
            <a:ext cx="17526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9DDC951-DE1B-B7A6-957D-74A8EC0F6581}"/>
              </a:ext>
            </a:extLst>
          </p:cNvPr>
          <p:cNvSpPr txBox="1"/>
          <p:nvPr/>
        </p:nvSpPr>
        <p:spPr>
          <a:xfrm>
            <a:off x="2669638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86A6D4-7392-1211-89F3-1645A9AC1D07}"/>
              </a:ext>
            </a:extLst>
          </p:cNvPr>
          <p:cNvSpPr txBox="1"/>
          <p:nvPr/>
        </p:nvSpPr>
        <p:spPr>
          <a:xfrm>
            <a:off x="8069639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9D43B4-E62C-BCA0-A746-EFCC107D2E18}"/>
              </a:ext>
            </a:extLst>
          </p:cNvPr>
          <p:cNvSpPr txBox="1"/>
          <p:nvPr/>
        </p:nvSpPr>
        <p:spPr>
          <a:xfrm>
            <a:off x="2043612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1000 Mbps</a:t>
            </a:r>
          </a:p>
          <a:p>
            <a:r>
              <a:rPr lang="en-US" dirty="0"/>
              <a:t>Link Length: 3 Km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7D329F-5B46-19A4-7764-EF13E54EBCBC}"/>
              </a:ext>
            </a:extLst>
          </p:cNvPr>
          <p:cNvSpPr txBox="1"/>
          <p:nvPr/>
        </p:nvSpPr>
        <p:spPr>
          <a:xfrm>
            <a:off x="7337528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 Mbps</a:t>
            </a:r>
          </a:p>
          <a:p>
            <a:r>
              <a:rPr lang="en-US" dirty="0"/>
              <a:t>Link Length: 1 Km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F182CC-E8B6-1459-F75E-F84C7A3AFD96}"/>
              </a:ext>
            </a:extLst>
          </p:cNvPr>
          <p:cNvSpPr txBox="1"/>
          <p:nvPr/>
        </p:nvSpPr>
        <p:spPr>
          <a:xfrm>
            <a:off x="2043612" y="3232610"/>
            <a:ext cx="79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of Packet = 12000 bits.     Propagation Speed of links = 3 * 10^8 m/s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C9E0E7-BBA3-30E4-7428-3060985C8B26}"/>
              </a:ext>
            </a:extLst>
          </p:cNvPr>
          <p:cNvCxnSpPr/>
          <p:nvPr/>
        </p:nvCxnSpPr>
        <p:spPr>
          <a:xfrm>
            <a:off x="152400" y="3601942"/>
            <a:ext cx="1173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3189592-5DAE-7400-9B80-6B5167EA78B5}"/>
              </a:ext>
            </a:extLst>
          </p:cNvPr>
          <p:cNvSpPr/>
          <p:nvPr/>
        </p:nvSpPr>
        <p:spPr>
          <a:xfrm>
            <a:off x="6759908" y="161370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Transmission Delay = L / 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F8B6FF-AA23-DC75-CDA6-678694A4C2D0}"/>
              </a:ext>
            </a:extLst>
          </p:cNvPr>
          <p:cNvSpPr/>
          <p:nvPr/>
        </p:nvSpPr>
        <p:spPr>
          <a:xfrm>
            <a:off x="9067800" y="171002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Propogation</a:t>
            </a:r>
            <a:r>
              <a:rPr lang="en-US" dirty="0"/>
              <a:t> Delay = d / 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7ADA61-EE37-3915-5346-26317BC969A1}"/>
              </a:ext>
            </a:extLst>
          </p:cNvPr>
          <p:cNvSpPr txBox="1"/>
          <p:nvPr/>
        </p:nvSpPr>
        <p:spPr>
          <a:xfrm>
            <a:off x="152400" y="3836082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transmission delay of link 1?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07EE5-D63D-E6D4-4827-3D212970BF9B}"/>
              </a:ext>
            </a:extLst>
          </p:cNvPr>
          <p:cNvSpPr txBox="1"/>
          <p:nvPr/>
        </p:nvSpPr>
        <p:spPr>
          <a:xfrm>
            <a:off x="190699" y="427378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L / R</a:t>
            </a:r>
          </a:p>
        </p:txBody>
      </p:sp>
    </p:spTree>
    <p:extLst>
      <p:ext uri="{BB962C8B-B14F-4D97-AF65-F5344CB8AC3E}">
        <p14:creationId xmlns:p14="http://schemas.microsoft.com/office/powerpoint/2010/main" val="2363870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0"/>
            <a:ext cx="5461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Network Delay Example Problem</a:t>
            </a:r>
          </a:p>
        </p:txBody>
      </p:sp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6EBC1D7F-F867-D798-1599-0B19C916B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00" y="1295400"/>
            <a:ext cx="1447800" cy="1447800"/>
          </a:xfrm>
          <a:prstGeom prst="rect">
            <a:avLst/>
          </a:prstGeom>
        </p:spPr>
      </p:pic>
      <p:pic>
        <p:nvPicPr>
          <p:cNvPr id="15" name="Graphic 14" descr="Database with solid fill">
            <a:extLst>
              <a:ext uri="{FF2B5EF4-FFF2-40B4-BE49-F238E27FC236}">
                <a16:creationId xmlns:a16="http://schemas.microsoft.com/office/drawing/2014/main" id="{165D82DA-8A6E-928D-988C-6D5ACB39DE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79467" y="1422400"/>
            <a:ext cx="1295400" cy="1295400"/>
          </a:xfrm>
          <a:prstGeom prst="rect">
            <a:avLst/>
          </a:prstGeom>
        </p:spPr>
      </p:pic>
      <p:pic>
        <p:nvPicPr>
          <p:cNvPr id="1026" name="Picture 2" descr="Network Switch Icon - ClipArt Best">
            <a:extLst>
              <a:ext uri="{FF2B5EF4-FFF2-40B4-BE49-F238E27FC236}">
                <a16:creationId xmlns:a16="http://schemas.microsoft.com/office/drawing/2014/main" id="{1D2C9DAD-182B-47F6-698E-6FC152C1F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428" y="1684337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 Switch Icon - ClipArt Best">
            <a:extLst>
              <a:ext uri="{FF2B5EF4-FFF2-40B4-BE49-F238E27FC236}">
                <a16:creationId xmlns:a16="http://schemas.microsoft.com/office/drawing/2014/main" id="{CB14F463-B005-26AD-BDBB-7317A2312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26" y="1643030"/>
            <a:ext cx="969146" cy="81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BDDF4A-C88C-9399-3D52-2A9CD4B4DD5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981200" y="1985434"/>
            <a:ext cx="2209800" cy="338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1ADDA5-77BE-D735-3DD1-CFB191F39540}"/>
              </a:ext>
            </a:extLst>
          </p:cNvPr>
          <p:cNvCxnSpPr>
            <a:cxnSpLocks/>
          </p:cNvCxnSpPr>
          <p:nvPr/>
        </p:nvCxnSpPr>
        <p:spPr>
          <a:xfrm>
            <a:off x="7391400" y="1985434"/>
            <a:ext cx="2133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61C8EB-A161-66BD-3812-2336904DFF35}"/>
              </a:ext>
            </a:extLst>
          </p:cNvPr>
          <p:cNvCxnSpPr>
            <a:cxnSpLocks/>
          </p:cNvCxnSpPr>
          <p:nvPr/>
        </p:nvCxnSpPr>
        <p:spPr>
          <a:xfrm>
            <a:off x="4876800" y="1985434"/>
            <a:ext cx="17526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9DDC951-DE1B-B7A6-957D-74A8EC0F6581}"/>
              </a:ext>
            </a:extLst>
          </p:cNvPr>
          <p:cNvSpPr txBox="1"/>
          <p:nvPr/>
        </p:nvSpPr>
        <p:spPr>
          <a:xfrm>
            <a:off x="2669638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86A6D4-7392-1211-89F3-1645A9AC1D07}"/>
              </a:ext>
            </a:extLst>
          </p:cNvPr>
          <p:cNvSpPr txBox="1"/>
          <p:nvPr/>
        </p:nvSpPr>
        <p:spPr>
          <a:xfrm>
            <a:off x="8069639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9D43B4-E62C-BCA0-A746-EFCC107D2E18}"/>
              </a:ext>
            </a:extLst>
          </p:cNvPr>
          <p:cNvSpPr txBox="1"/>
          <p:nvPr/>
        </p:nvSpPr>
        <p:spPr>
          <a:xfrm>
            <a:off x="2043612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1000 Mbps</a:t>
            </a:r>
          </a:p>
          <a:p>
            <a:r>
              <a:rPr lang="en-US" dirty="0"/>
              <a:t>Link Length: 3 Km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7D329F-5B46-19A4-7764-EF13E54EBCBC}"/>
              </a:ext>
            </a:extLst>
          </p:cNvPr>
          <p:cNvSpPr txBox="1"/>
          <p:nvPr/>
        </p:nvSpPr>
        <p:spPr>
          <a:xfrm>
            <a:off x="7337528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 Mbps</a:t>
            </a:r>
          </a:p>
          <a:p>
            <a:r>
              <a:rPr lang="en-US" dirty="0"/>
              <a:t>Link Length: 1 Km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F182CC-E8B6-1459-F75E-F84C7A3AFD96}"/>
              </a:ext>
            </a:extLst>
          </p:cNvPr>
          <p:cNvSpPr txBox="1"/>
          <p:nvPr/>
        </p:nvSpPr>
        <p:spPr>
          <a:xfrm>
            <a:off x="2043612" y="3232610"/>
            <a:ext cx="79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of Packet = 12000 bits.     Propagation Speed of links = 3 * 10^8 m/s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C9E0E7-BBA3-30E4-7428-3060985C8B26}"/>
              </a:ext>
            </a:extLst>
          </p:cNvPr>
          <p:cNvCxnSpPr/>
          <p:nvPr/>
        </p:nvCxnSpPr>
        <p:spPr>
          <a:xfrm>
            <a:off x="152400" y="3601942"/>
            <a:ext cx="1173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3189592-5DAE-7400-9B80-6B5167EA78B5}"/>
              </a:ext>
            </a:extLst>
          </p:cNvPr>
          <p:cNvSpPr/>
          <p:nvPr/>
        </p:nvSpPr>
        <p:spPr>
          <a:xfrm>
            <a:off x="6759908" y="161370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Transmission Delay = L / 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F8B6FF-AA23-DC75-CDA6-678694A4C2D0}"/>
              </a:ext>
            </a:extLst>
          </p:cNvPr>
          <p:cNvSpPr/>
          <p:nvPr/>
        </p:nvSpPr>
        <p:spPr>
          <a:xfrm>
            <a:off x="9067800" y="171002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Propogation</a:t>
            </a:r>
            <a:r>
              <a:rPr lang="en-US" dirty="0"/>
              <a:t> Delay = d / 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7ADA61-EE37-3915-5346-26317BC969A1}"/>
              </a:ext>
            </a:extLst>
          </p:cNvPr>
          <p:cNvSpPr txBox="1"/>
          <p:nvPr/>
        </p:nvSpPr>
        <p:spPr>
          <a:xfrm>
            <a:off x="152400" y="3836082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transmission delay of link 1?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07EE5-D63D-E6D4-4827-3D212970BF9B}"/>
              </a:ext>
            </a:extLst>
          </p:cNvPr>
          <p:cNvSpPr txBox="1"/>
          <p:nvPr/>
        </p:nvSpPr>
        <p:spPr>
          <a:xfrm>
            <a:off x="190699" y="427378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L / 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8251F-F410-D079-C36E-A4F9FC8107BE}"/>
              </a:ext>
            </a:extLst>
          </p:cNvPr>
          <p:cNvSpPr txBox="1"/>
          <p:nvPr/>
        </p:nvSpPr>
        <p:spPr>
          <a:xfrm>
            <a:off x="190699" y="4735448"/>
            <a:ext cx="4716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12000 / (1000 * 100)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D2FD0-3F0F-BC65-5D2D-FD9C02FD9AD6}"/>
              </a:ext>
            </a:extLst>
          </p:cNvPr>
          <p:cNvSpPr txBox="1"/>
          <p:nvPr/>
        </p:nvSpPr>
        <p:spPr>
          <a:xfrm>
            <a:off x="2697009" y="5298198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Must convert Mbps to bps!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BD93C8-882A-81DF-C95B-DD3F38E4C6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9800" y="4020748"/>
            <a:ext cx="51530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95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0"/>
            <a:ext cx="5461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Network Delay Example Problem</a:t>
            </a:r>
          </a:p>
        </p:txBody>
      </p:sp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6EBC1D7F-F867-D798-1599-0B19C916B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00" y="1295400"/>
            <a:ext cx="1447800" cy="1447800"/>
          </a:xfrm>
          <a:prstGeom prst="rect">
            <a:avLst/>
          </a:prstGeom>
        </p:spPr>
      </p:pic>
      <p:pic>
        <p:nvPicPr>
          <p:cNvPr id="15" name="Graphic 14" descr="Database with solid fill">
            <a:extLst>
              <a:ext uri="{FF2B5EF4-FFF2-40B4-BE49-F238E27FC236}">
                <a16:creationId xmlns:a16="http://schemas.microsoft.com/office/drawing/2014/main" id="{165D82DA-8A6E-928D-988C-6D5ACB39DE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79467" y="1422400"/>
            <a:ext cx="1295400" cy="1295400"/>
          </a:xfrm>
          <a:prstGeom prst="rect">
            <a:avLst/>
          </a:prstGeom>
        </p:spPr>
      </p:pic>
      <p:pic>
        <p:nvPicPr>
          <p:cNvPr id="1026" name="Picture 2" descr="Network Switch Icon - ClipArt Best">
            <a:extLst>
              <a:ext uri="{FF2B5EF4-FFF2-40B4-BE49-F238E27FC236}">
                <a16:creationId xmlns:a16="http://schemas.microsoft.com/office/drawing/2014/main" id="{1D2C9DAD-182B-47F6-698E-6FC152C1F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428" y="1684337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 Switch Icon - ClipArt Best">
            <a:extLst>
              <a:ext uri="{FF2B5EF4-FFF2-40B4-BE49-F238E27FC236}">
                <a16:creationId xmlns:a16="http://schemas.microsoft.com/office/drawing/2014/main" id="{CB14F463-B005-26AD-BDBB-7317A2312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26" y="1643030"/>
            <a:ext cx="969146" cy="81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BDDF4A-C88C-9399-3D52-2A9CD4B4DD5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981200" y="1985434"/>
            <a:ext cx="2209800" cy="338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1ADDA5-77BE-D735-3DD1-CFB191F39540}"/>
              </a:ext>
            </a:extLst>
          </p:cNvPr>
          <p:cNvCxnSpPr>
            <a:cxnSpLocks/>
          </p:cNvCxnSpPr>
          <p:nvPr/>
        </p:nvCxnSpPr>
        <p:spPr>
          <a:xfrm>
            <a:off x="7391400" y="1985434"/>
            <a:ext cx="2133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61C8EB-A161-66BD-3812-2336904DFF35}"/>
              </a:ext>
            </a:extLst>
          </p:cNvPr>
          <p:cNvCxnSpPr>
            <a:cxnSpLocks/>
          </p:cNvCxnSpPr>
          <p:nvPr/>
        </p:nvCxnSpPr>
        <p:spPr>
          <a:xfrm>
            <a:off x="4876800" y="1985434"/>
            <a:ext cx="17526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9DDC951-DE1B-B7A6-957D-74A8EC0F6581}"/>
              </a:ext>
            </a:extLst>
          </p:cNvPr>
          <p:cNvSpPr txBox="1"/>
          <p:nvPr/>
        </p:nvSpPr>
        <p:spPr>
          <a:xfrm>
            <a:off x="2669638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86A6D4-7392-1211-89F3-1645A9AC1D07}"/>
              </a:ext>
            </a:extLst>
          </p:cNvPr>
          <p:cNvSpPr txBox="1"/>
          <p:nvPr/>
        </p:nvSpPr>
        <p:spPr>
          <a:xfrm>
            <a:off x="8069639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9D43B4-E62C-BCA0-A746-EFCC107D2E18}"/>
              </a:ext>
            </a:extLst>
          </p:cNvPr>
          <p:cNvSpPr txBox="1"/>
          <p:nvPr/>
        </p:nvSpPr>
        <p:spPr>
          <a:xfrm>
            <a:off x="2043612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1000 Mbps</a:t>
            </a:r>
          </a:p>
          <a:p>
            <a:r>
              <a:rPr lang="en-US" dirty="0"/>
              <a:t>Link Length: 3 Km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7D329F-5B46-19A4-7764-EF13E54EBCBC}"/>
              </a:ext>
            </a:extLst>
          </p:cNvPr>
          <p:cNvSpPr txBox="1"/>
          <p:nvPr/>
        </p:nvSpPr>
        <p:spPr>
          <a:xfrm>
            <a:off x="7337528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 Mbps</a:t>
            </a:r>
          </a:p>
          <a:p>
            <a:r>
              <a:rPr lang="en-US" dirty="0"/>
              <a:t>Link Length: 1 Km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F182CC-E8B6-1459-F75E-F84C7A3AFD96}"/>
              </a:ext>
            </a:extLst>
          </p:cNvPr>
          <p:cNvSpPr txBox="1"/>
          <p:nvPr/>
        </p:nvSpPr>
        <p:spPr>
          <a:xfrm>
            <a:off x="2043612" y="3232610"/>
            <a:ext cx="79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of Packet = 12000 bits.     Propagation Speed of links = 3 * 10^8 m/s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C9E0E7-BBA3-30E4-7428-3060985C8B26}"/>
              </a:ext>
            </a:extLst>
          </p:cNvPr>
          <p:cNvCxnSpPr/>
          <p:nvPr/>
        </p:nvCxnSpPr>
        <p:spPr>
          <a:xfrm>
            <a:off x="152400" y="3601942"/>
            <a:ext cx="1173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3189592-5DAE-7400-9B80-6B5167EA78B5}"/>
              </a:ext>
            </a:extLst>
          </p:cNvPr>
          <p:cNvSpPr/>
          <p:nvPr/>
        </p:nvSpPr>
        <p:spPr>
          <a:xfrm>
            <a:off x="6759908" y="161370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Transmission Delay = L / 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F8B6FF-AA23-DC75-CDA6-678694A4C2D0}"/>
              </a:ext>
            </a:extLst>
          </p:cNvPr>
          <p:cNvSpPr/>
          <p:nvPr/>
        </p:nvSpPr>
        <p:spPr>
          <a:xfrm>
            <a:off x="9067800" y="171002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Propogation</a:t>
            </a:r>
            <a:r>
              <a:rPr lang="en-US" dirty="0"/>
              <a:t> Delay = d / 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7ADA61-EE37-3915-5346-26317BC969A1}"/>
              </a:ext>
            </a:extLst>
          </p:cNvPr>
          <p:cNvSpPr txBox="1"/>
          <p:nvPr/>
        </p:nvSpPr>
        <p:spPr>
          <a:xfrm>
            <a:off x="152400" y="3836082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transmission delay of link 1?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07EE5-D63D-E6D4-4827-3D212970BF9B}"/>
              </a:ext>
            </a:extLst>
          </p:cNvPr>
          <p:cNvSpPr txBox="1"/>
          <p:nvPr/>
        </p:nvSpPr>
        <p:spPr>
          <a:xfrm>
            <a:off x="190699" y="427378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L / 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8251F-F410-D079-C36E-A4F9FC8107BE}"/>
              </a:ext>
            </a:extLst>
          </p:cNvPr>
          <p:cNvSpPr txBox="1"/>
          <p:nvPr/>
        </p:nvSpPr>
        <p:spPr>
          <a:xfrm>
            <a:off x="190699" y="4735448"/>
            <a:ext cx="5402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12000 / (1000 * 1000000)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58A30A-1428-FFFF-EFEA-28D296EC088C}"/>
              </a:ext>
            </a:extLst>
          </p:cNvPr>
          <p:cNvSpPr txBox="1"/>
          <p:nvPr/>
        </p:nvSpPr>
        <p:spPr>
          <a:xfrm>
            <a:off x="190699" y="5249896"/>
            <a:ext cx="4735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12000 / 1000000000</a:t>
            </a:r>
          </a:p>
        </p:txBody>
      </p:sp>
    </p:spTree>
    <p:extLst>
      <p:ext uri="{BB962C8B-B14F-4D97-AF65-F5344CB8AC3E}">
        <p14:creationId xmlns:p14="http://schemas.microsoft.com/office/powerpoint/2010/main" val="2159207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0"/>
            <a:ext cx="5461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Network Delay Example Problem</a:t>
            </a:r>
          </a:p>
        </p:txBody>
      </p:sp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6EBC1D7F-F867-D798-1599-0B19C916B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00" y="1295400"/>
            <a:ext cx="1447800" cy="1447800"/>
          </a:xfrm>
          <a:prstGeom prst="rect">
            <a:avLst/>
          </a:prstGeom>
        </p:spPr>
      </p:pic>
      <p:pic>
        <p:nvPicPr>
          <p:cNvPr id="15" name="Graphic 14" descr="Database with solid fill">
            <a:extLst>
              <a:ext uri="{FF2B5EF4-FFF2-40B4-BE49-F238E27FC236}">
                <a16:creationId xmlns:a16="http://schemas.microsoft.com/office/drawing/2014/main" id="{165D82DA-8A6E-928D-988C-6D5ACB39DE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79467" y="1422400"/>
            <a:ext cx="1295400" cy="1295400"/>
          </a:xfrm>
          <a:prstGeom prst="rect">
            <a:avLst/>
          </a:prstGeom>
        </p:spPr>
      </p:pic>
      <p:pic>
        <p:nvPicPr>
          <p:cNvPr id="1026" name="Picture 2" descr="Network Switch Icon - ClipArt Best">
            <a:extLst>
              <a:ext uri="{FF2B5EF4-FFF2-40B4-BE49-F238E27FC236}">
                <a16:creationId xmlns:a16="http://schemas.microsoft.com/office/drawing/2014/main" id="{1D2C9DAD-182B-47F6-698E-6FC152C1F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428" y="1684337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 Switch Icon - ClipArt Best">
            <a:extLst>
              <a:ext uri="{FF2B5EF4-FFF2-40B4-BE49-F238E27FC236}">
                <a16:creationId xmlns:a16="http://schemas.microsoft.com/office/drawing/2014/main" id="{CB14F463-B005-26AD-BDBB-7317A2312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26" y="1643030"/>
            <a:ext cx="969146" cy="81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BDDF4A-C88C-9399-3D52-2A9CD4B4DD5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981200" y="1985434"/>
            <a:ext cx="2209800" cy="338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1ADDA5-77BE-D735-3DD1-CFB191F39540}"/>
              </a:ext>
            </a:extLst>
          </p:cNvPr>
          <p:cNvCxnSpPr>
            <a:cxnSpLocks/>
          </p:cNvCxnSpPr>
          <p:nvPr/>
        </p:nvCxnSpPr>
        <p:spPr>
          <a:xfrm>
            <a:off x="7391400" y="1985434"/>
            <a:ext cx="2133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61C8EB-A161-66BD-3812-2336904DFF35}"/>
              </a:ext>
            </a:extLst>
          </p:cNvPr>
          <p:cNvCxnSpPr>
            <a:cxnSpLocks/>
          </p:cNvCxnSpPr>
          <p:nvPr/>
        </p:nvCxnSpPr>
        <p:spPr>
          <a:xfrm>
            <a:off x="4876800" y="1985434"/>
            <a:ext cx="17526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9DDC951-DE1B-B7A6-957D-74A8EC0F6581}"/>
              </a:ext>
            </a:extLst>
          </p:cNvPr>
          <p:cNvSpPr txBox="1"/>
          <p:nvPr/>
        </p:nvSpPr>
        <p:spPr>
          <a:xfrm>
            <a:off x="2669638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86A6D4-7392-1211-89F3-1645A9AC1D07}"/>
              </a:ext>
            </a:extLst>
          </p:cNvPr>
          <p:cNvSpPr txBox="1"/>
          <p:nvPr/>
        </p:nvSpPr>
        <p:spPr>
          <a:xfrm>
            <a:off x="8069639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9D43B4-E62C-BCA0-A746-EFCC107D2E18}"/>
              </a:ext>
            </a:extLst>
          </p:cNvPr>
          <p:cNvSpPr txBox="1"/>
          <p:nvPr/>
        </p:nvSpPr>
        <p:spPr>
          <a:xfrm>
            <a:off x="2043612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1000 Mbps</a:t>
            </a:r>
          </a:p>
          <a:p>
            <a:r>
              <a:rPr lang="en-US" dirty="0"/>
              <a:t>Link Length: 3 Km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7D329F-5B46-19A4-7764-EF13E54EBCBC}"/>
              </a:ext>
            </a:extLst>
          </p:cNvPr>
          <p:cNvSpPr txBox="1"/>
          <p:nvPr/>
        </p:nvSpPr>
        <p:spPr>
          <a:xfrm>
            <a:off x="7337528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 Mbps</a:t>
            </a:r>
          </a:p>
          <a:p>
            <a:r>
              <a:rPr lang="en-US" dirty="0"/>
              <a:t>Link Length: 1 Km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F182CC-E8B6-1459-F75E-F84C7A3AFD96}"/>
              </a:ext>
            </a:extLst>
          </p:cNvPr>
          <p:cNvSpPr txBox="1"/>
          <p:nvPr/>
        </p:nvSpPr>
        <p:spPr>
          <a:xfrm>
            <a:off x="2043612" y="3232610"/>
            <a:ext cx="79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of Packet = 12000 bits.     Propagation Speed of links = 3 * 10^8 m/s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C9E0E7-BBA3-30E4-7428-3060985C8B26}"/>
              </a:ext>
            </a:extLst>
          </p:cNvPr>
          <p:cNvCxnSpPr/>
          <p:nvPr/>
        </p:nvCxnSpPr>
        <p:spPr>
          <a:xfrm>
            <a:off x="152400" y="3601942"/>
            <a:ext cx="1173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3189592-5DAE-7400-9B80-6B5167EA78B5}"/>
              </a:ext>
            </a:extLst>
          </p:cNvPr>
          <p:cNvSpPr/>
          <p:nvPr/>
        </p:nvSpPr>
        <p:spPr>
          <a:xfrm>
            <a:off x="6759908" y="161370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Transmission Delay = L / 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F8B6FF-AA23-DC75-CDA6-678694A4C2D0}"/>
              </a:ext>
            </a:extLst>
          </p:cNvPr>
          <p:cNvSpPr/>
          <p:nvPr/>
        </p:nvSpPr>
        <p:spPr>
          <a:xfrm>
            <a:off x="9067800" y="171002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Propogation</a:t>
            </a:r>
            <a:r>
              <a:rPr lang="en-US" dirty="0"/>
              <a:t> Delay = d / 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7ADA61-EE37-3915-5346-26317BC969A1}"/>
              </a:ext>
            </a:extLst>
          </p:cNvPr>
          <p:cNvSpPr txBox="1"/>
          <p:nvPr/>
        </p:nvSpPr>
        <p:spPr>
          <a:xfrm>
            <a:off x="152400" y="3836082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transmission delay of link 1?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07EE5-D63D-E6D4-4827-3D212970BF9B}"/>
              </a:ext>
            </a:extLst>
          </p:cNvPr>
          <p:cNvSpPr txBox="1"/>
          <p:nvPr/>
        </p:nvSpPr>
        <p:spPr>
          <a:xfrm>
            <a:off x="190699" y="427378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L / 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8251F-F410-D079-C36E-A4F9FC8107BE}"/>
              </a:ext>
            </a:extLst>
          </p:cNvPr>
          <p:cNvSpPr txBox="1"/>
          <p:nvPr/>
        </p:nvSpPr>
        <p:spPr>
          <a:xfrm>
            <a:off x="190699" y="4735448"/>
            <a:ext cx="5402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12000 / (1000 * 1000000)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58A30A-1428-FFFF-EFEA-28D296EC088C}"/>
              </a:ext>
            </a:extLst>
          </p:cNvPr>
          <p:cNvSpPr txBox="1"/>
          <p:nvPr/>
        </p:nvSpPr>
        <p:spPr>
          <a:xfrm>
            <a:off x="190699" y="5249896"/>
            <a:ext cx="4735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12000 / 1000000000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3957CD-0010-AD00-0321-CCDB25272A0F}"/>
              </a:ext>
            </a:extLst>
          </p:cNvPr>
          <p:cNvSpPr txBox="1"/>
          <p:nvPr/>
        </p:nvSpPr>
        <p:spPr>
          <a:xfrm>
            <a:off x="248731" y="5814995"/>
            <a:ext cx="442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0.000012 seconds</a:t>
            </a:r>
          </a:p>
        </p:txBody>
      </p:sp>
    </p:spTree>
    <p:extLst>
      <p:ext uri="{BB962C8B-B14F-4D97-AF65-F5344CB8AC3E}">
        <p14:creationId xmlns:p14="http://schemas.microsoft.com/office/powerpoint/2010/main" val="758886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0"/>
            <a:ext cx="5461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Network Delay Example Problem</a:t>
            </a:r>
          </a:p>
        </p:txBody>
      </p:sp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6EBC1D7F-F867-D798-1599-0B19C916B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00" y="1295400"/>
            <a:ext cx="1447800" cy="1447800"/>
          </a:xfrm>
          <a:prstGeom prst="rect">
            <a:avLst/>
          </a:prstGeom>
        </p:spPr>
      </p:pic>
      <p:pic>
        <p:nvPicPr>
          <p:cNvPr id="15" name="Graphic 14" descr="Database with solid fill">
            <a:extLst>
              <a:ext uri="{FF2B5EF4-FFF2-40B4-BE49-F238E27FC236}">
                <a16:creationId xmlns:a16="http://schemas.microsoft.com/office/drawing/2014/main" id="{165D82DA-8A6E-928D-988C-6D5ACB39DE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79467" y="1422400"/>
            <a:ext cx="1295400" cy="1295400"/>
          </a:xfrm>
          <a:prstGeom prst="rect">
            <a:avLst/>
          </a:prstGeom>
        </p:spPr>
      </p:pic>
      <p:pic>
        <p:nvPicPr>
          <p:cNvPr id="1026" name="Picture 2" descr="Network Switch Icon - ClipArt Best">
            <a:extLst>
              <a:ext uri="{FF2B5EF4-FFF2-40B4-BE49-F238E27FC236}">
                <a16:creationId xmlns:a16="http://schemas.microsoft.com/office/drawing/2014/main" id="{1D2C9DAD-182B-47F6-698E-6FC152C1F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428" y="1684337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 Switch Icon - ClipArt Best">
            <a:extLst>
              <a:ext uri="{FF2B5EF4-FFF2-40B4-BE49-F238E27FC236}">
                <a16:creationId xmlns:a16="http://schemas.microsoft.com/office/drawing/2014/main" id="{CB14F463-B005-26AD-BDBB-7317A2312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26" y="1643030"/>
            <a:ext cx="969146" cy="81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BDDF4A-C88C-9399-3D52-2A9CD4B4DD5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981200" y="1985434"/>
            <a:ext cx="2209800" cy="338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1ADDA5-77BE-D735-3DD1-CFB191F39540}"/>
              </a:ext>
            </a:extLst>
          </p:cNvPr>
          <p:cNvCxnSpPr>
            <a:cxnSpLocks/>
          </p:cNvCxnSpPr>
          <p:nvPr/>
        </p:nvCxnSpPr>
        <p:spPr>
          <a:xfrm>
            <a:off x="7391400" y="1985434"/>
            <a:ext cx="2133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61C8EB-A161-66BD-3812-2336904DFF35}"/>
              </a:ext>
            </a:extLst>
          </p:cNvPr>
          <p:cNvCxnSpPr>
            <a:cxnSpLocks/>
          </p:cNvCxnSpPr>
          <p:nvPr/>
        </p:nvCxnSpPr>
        <p:spPr>
          <a:xfrm>
            <a:off x="4876800" y="1985434"/>
            <a:ext cx="17526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9DDC951-DE1B-B7A6-957D-74A8EC0F6581}"/>
              </a:ext>
            </a:extLst>
          </p:cNvPr>
          <p:cNvSpPr txBox="1"/>
          <p:nvPr/>
        </p:nvSpPr>
        <p:spPr>
          <a:xfrm>
            <a:off x="2669638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86A6D4-7392-1211-89F3-1645A9AC1D07}"/>
              </a:ext>
            </a:extLst>
          </p:cNvPr>
          <p:cNvSpPr txBox="1"/>
          <p:nvPr/>
        </p:nvSpPr>
        <p:spPr>
          <a:xfrm>
            <a:off x="8069639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9D43B4-E62C-BCA0-A746-EFCC107D2E18}"/>
              </a:ext>
            </a:extLst>
          </p:cNvPr>
          <p:cNvSpPr txBox="1"/>
          <p:nvPr/>
        </p:nvSpPr>
        <p:spPr>
          <a:xfrm>
            <a:off x="2043612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1000 Mbps</a:t>
            </a:r>
          </a:p>
          <a:p>
            <a:r>
              <a:rPr lang="en-US" dirty="0"/>
              <a:t>Link Length: 3 Km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7D329F-5B46-19A4-7764-EF13E54EBCBC}"/>
              </a:ext>
            </a:extLst>
          </p:cNvPr>
          <p:cNvSpPr txBox="1"/>
          <p:nvPr/>
        </p:nvSpPr>
        <p:spPr>
          <a:xfrm>
            <a:off x="7337528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 Mbps</a:t>
            </a:r>
          </a:p>
          <a:p>
            <a:r>
              <a:rPr lang="en-US" dirty="0"/>
              <a:t>Link Length: 1 Km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F182CC-E8B6-1459-F75E-F84C7A3AFD96}"/>
              </a:ext>
            </a:extLst>
          </p:cNvPr>
          <p:cNvSpPr txBox="1"/>
          <p:nvPr/>
        </p:nvSpPr>
        <p:spPr>
          <a:xfrm>
            <a:off x="2043612" y="3232610"/>
            <a:ext cx="79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of Packet = 12000 bits.     Propagation Speed of links = 3 * 10^8 m/s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C9E0E7-BBA3-30E4-7428-3060985C8B26}"/>
              </a:ext>
            </a:extLst>
          </p:cNvPr>
          <p:cNvCxnSpPr/>
          <p:nvPr/>
        </p:nvCxnSpPr>
        <p:spPr>
          <a:xfrm>
            <a:off x="152400" y="3601942"/>
            <a:ext cx="1173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3189592-5DAE-7400-9B80-6B5167EA78B5}"/>
              </a:ext>
            </a:extLst>
          </p:cNvPr>
          <p:cNvSpPr/>
          <p:nvPr/>
        </p:nvSpPr>
        <p:spPr>
          <a:xfrm>
            <a:off x="6759908" y="161370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Transmission Delay = L / 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F8B6FF-AA23-DC75-CDA6-678694A4C2D0}"/>
              </a:ext>
            </a:extLst>
          </p:cNvPr>
          <p:cNvSpPr/>
          <p:nvPr/>
        </p:nvSpPr>
        <p:spPr>
          <a:xfrm>
            <a:off x="9067800" y="171002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Propogation</a:t>
            </a:r>
            <a:r>
              <a:rPr lang="en-US" dirty="0"/>
              <a:t> Delay = d / 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7ADA61-EE37-3915-5346-26317BC969A1}"/>
              </a:ext>
            </a:extLst>
          </p:cNvPr>
          <p:cNvSpPr txBox="1"/>
          <p:nvPr/>
        </p:nvSpPr>
        <p:spPr>
          <a:xfrm>
            <a:off x="152400" y="3836082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transmission delay of link 1?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07EE5-D63D-E6D4-4827-3D212970BF9B}"/>
              </a:ext>
            </a:extLst>
          </p:cNvPr>
          <p:cNvSpPr txBox="1"/>
          <p:nvPr/>
        </p:nvSpPr>
        <p:spPr>
          <a:xfrm>
            <a:off x="190699" y="427378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L / 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8251F-F410-D079-C36E-A4F9FC8107BE}"/>
              </a:ext>
            </a:extLst>
          </p:cNvPr>
          <p:cNvSpPr txBox="1"/>
          <p:nvPr/>
        </p:nvSpPr>
        <p:spPr>
          <a:xfrm>
            <a:off x="190699" y="4735448"/>
            <a:ext cx="5402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12000 / (1000 * 1000000)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58A30A-1428-FFFF-EFEA-28D296EC088C}"/>
              </a:ext>
            </a:extLst>
          </p:cNvPr>
          <p:cNvSpPr txBox="1"/>
          <p:nvPr/>
        </p:nvSpPr>
        <p:spPr>
          <a:xfrm>
            <a:off x="190699" y="5249896"/>
            <a:ext cx="4735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12000 / 1000000000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3957CD-0010-AD00-0321-CCDB25272A0F}"/>
              </a:ext>
            </a:extLst>
          </p:cNvPr>
          <p:cNvSpPr txBox="1"/>
          <p:nvPr/>
        </p:nvSpPr>
        <p:spPr>
          <a:xfrm>
            <a:off x="248731" y="5814995"/>
            <a:ext cx="442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0.000012 seconds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5AC93-FFEA-F252-3F93-C970F91BD4B5}"/>
              </a:ext>
            </a:extLst>
          </p:cNvPr>
          <p:cNvSpPr txBox="1"/>
          <p:nvPr/>
        </p:nvSpPr>
        <p:spPr>
          <a:xfrm>
            <a:off x="6525826" y="3844711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Propagation delay of link 1?</a:t>
            </a:r>
          </a:p>
        </p:txBody>
      </p:sp>
    </p:spTree>
    <p:extLst>
      <p:ext uri="{BB962C8B-B14F-4D97-AF65-F5344CB8AC3E}">
        <p14:creationId xmlns:p14="http://schemas.microsoft.com/office/powerpoint/2010/main" val="2418527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0"/>
            <a:ext cx="5461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Network Delay Example Problem</a:t>
            </a:r>
          </a:p>
        </p:txBody>
      </p:sp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6EBC1D7F-F867-D798-1599-0B19C916B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00" y="1295400"/>
            <a:ext cx="1447800" cy="1447800"/>
          </a:xfrm>
          <a:prstGeom prst="rect">
            <a:avLst/>
          </a:prstGeom>
        </p:spPr>
      </p:pic>
      <p:pic>
        <p:nvPicPr>
          <p:cNvPr id="15" name="Graphic 14" descr="Database with solid fill">
            <a:extLst>
              <a:ext uri="{FF2B5EF4-FFF2-40B4-BE49-F238E27FC236}">
                <a16:creationId xmlns:a16="http://schemas.microsoft.com/office/drawing/2014/main" id="{165D82DA-8A6E-928D-988C-6D5ACB39DE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79467" y="1422400"/>
            <a:ext cx="1295400" cy="1295400"/>
          </a:xfrm>
          <a:prstGeom prst="rect">
            <a:avLst/>
          </a:prstGeom>
        </p:spPr>
      </p:pic>
      <p:pic>
        <p:nvPicPr>
          <p:cNvPr id="1026" name="Picture 2" descr="Network Switch Icon - ClipArt Best">
            <a:extLst>
              <a:ext uri="{FF2B5EF4-FFF2-40B4-BE49-F238E27FC236}">
                <a16:creationId xmlns:a16="http://schemas.microsoft.com/office/drawing/2014/main" id="{1D2C9DAD-182B-47F6-698E-6FC152C1F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428" y="1684337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 Switch Icon - ClipArt Best">
            <a:extLst>
              <a:ext uri="{FF2B5EF4-FFF2-40B4-BE49-F238E27FC236}">
                <a16:creationId xmlns:a16="http://schemas.microsoft.com/office/drawing/2014/main" id="{CB14F463-B005-26AD-BDBB-7317A2312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26" y="1643030"/>
            <a:ext cx="969146" cy="81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BDDF4A-C88C-9399-3D52-2A9CD4B4DD5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981200" y="1985434"/>
            <a:ext cx="2209800" cy="338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1ADDA5-77BE-D735-3DD1-CFB191F39540}"/>
              </a:ext>
            </a:extLst>
          </p:cNvPr>
          <p:cNvCxnSpPr>
            <a:cxnSpLocks/>
          </p:cNvCxnSpPr>
          <p:nvPr/>
        </p:nvCxnSpPr>
        <p:spPr>
          <a:xfrm>
            <a:off x="7391400" y="1985434"/>
            <a:ext cx="2133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61C8EB-A161-66BD-3812-2336904DFF35}"/>
              </a:ext>
            </a:extLst>
          </p:cNvPr>
          <p:cNvCxnSpPr>
            <a:cxnSpLocks/>
          </p:cNvCxnSpPr>
          <p:nvPr/>
        </p:nvCxnSpPr>
        <p:spPr>
          <a:xfrm>
            <a:off x="4876800" y="1985434"/>
            <a:ext cx="17526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9DDC951-DE1B-B7A6-957D-74A8EC0F6581}"/>
              </a:ext>
            </a:extLst>
          </p:cNvPr>
          <p:cNvSpPr txBox="1"/>
          <p:nvPr/>
        </p:nvSpPr>
        <p:spPr>
          <a:xfrm>
            <a:off x="2669638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86A6D4-7392-1211-89F3-1645A9AC1D07}"/>
              </a:ext>
            </a:extLst>
          </p:cNvPr>
          <p:cNvSpPr txBox="1"/>
          <p:nvPr/>
        </p:nvSpPr>
        <p:spPr>
          <a:xfrm>
            <a:off x="8069639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9D43B4-E62C-BCA0-A746-EFCC107D2E18}"/>
              </a:ext>
            </a:extLst>
          </p:cNvPr>
          <p:cNvSpPr txBox="1"/>
          <p:nvPr/>
        </p:nvSpPr>
        <p:spPr>
          <a:xfrm>
            <a:off x="2043612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1000 Mbps</a:t>
            </a:r>
          </a:p>
          <a:p>
            <a:r>
              <a:rPr lang="en-US" dirty="0"/>
              <a:t>Link Length: 3 Km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7D329F-5B46-19A4-7764-EF13E54EBCBC}"/>
              </a:ext>
            </a:extLst>
          </p:cNvPr>
          <p:cNvSpPr txBox="1"/>
          <p:nvPr/>
        </p:nvSpPr>
        <p:spPr>
          <a:xfrm>
            <a:off x="7337528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 Mbps</a:t>
            </a:r>
          </a:p>
          <a:p>
            <a:r>
              <a:rPr lang="en-US" dirty="0"/>
              <a:t>Link Length: 1 Km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F182CC-E8B6-1459-F75E-F84C7A3AFD96}"/>
              </a:ext>
            </a:extLst>
          </p:cNvPr>
          <p:cNvSpPr txBox="1"/>
          <p:nvPr/>
        </p:nvSpPr>
        <p:spPr>
          <a:xfrm>
            <a:off x="2043612" y="3232610"/>
            <a:ext cx="79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of Packet = 12000 bits.     Propagation Speed of links = 3 * 10^8 m/s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C9E0E7-BBA3-30E4-7428-3060985C8B26}"/>
              </a:ext>
            </a:extLst>
          </p:cNvPr>
          <p:cNvCxnSpPr/>
          <p:nvPr/>
        </p:nvCxnSpPr>
        <p:spPr>
          <a:xfrm>
            <a:off x="152400" y="3601942"/>
            <a:ext cx="1173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3189592-5DAE-7400-9B80-6B5167EA78B5}"/>
              </a:ext>
            </a:extLst>
          </p:cNvPr>
          <p:cNvSpPr/>
          <p:nvPr/>
        </p:nvSpPr>
        <p:spPr>
          <a:xfrm>
            <a:off x="6759908" y="161370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Transmission Delay = L / 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F8B6FF-AA23-DC75-CDA6-678694A4C2D0}"/>
              </a:ext>
            </a:extLst>
          </p:cNvPr>
          <p:cNvSpPr/>
          <p:nvPr/>
        </p:nvSpPr>
        <p:spPr>
          <a:xfrm>
            <a:off x="9067800" y="171002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Propogation</a:t>
            </a:r>
            <a:r>
              <a:rPr lang="en-US" dirty="0"/>
              <a:t> Delay = d / 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7ADA61-EE37-3915-5346-26317BC969A1}"/>
              </a:ext>
            </a:extLst>
          </p:cNvPr>
          <p:cNvSpPr txBox="1"/>
          <p:nvPr/>
        </p:nvSpPr>
        <p:spPr>
          <a:xfrm>
            <a:off x="152400" y="3836082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transmission delay of link 1?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07EE5-D63D-E6D4-4827-3D212970BF9B}"/>
              </a:ext>
            </a:extLst>
          </p:cNvPr>
          <p:cNvSpPr txBox="1"/>
          <p:nvPr/>
        </p:nvSpPr>
        <p:spPr>
          <a:xfrm>
            <a:off x="190699" y="427378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L / 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8251F-F410-D079-C36E-A4F9FC8107BE}"/>
              </a:ext>
            </a:extLst>
          </p:cNvPr>
          <p:cNvSpPr txBox="1"/>
          <p:nvPr/>
        </p:nvSpPr>
        <p:spPr>
          <a:xfrm>
            <a:off x="190699" y="4735448"/>
            <a:ext cx="5402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12000 / (1000 * 1000000)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58A30A-1428-FFFF-EFEA-28D296EC088C}"/>
              </a:ext>
            </a:extLst>
          </p:cNvPr>
          <p:cNvSpPr txBox="1"/>
          <p:nvPr/>
        </p:nvSpPr>
        <p:spPr>
          <a:xfrm>
            <a:off x="190699" y="5249896"/>
            <a:ext cx="4735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12000 / 1000000000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3957CD-0010-AD00-0321-CCDB25272A0F}"/>
              </a:ext>
            </a:extLst>
          </p:cNvPr>
          <p:cNvSpPr txBox="1"/>
          <p:nvPr/>
        </p:nvSpPr>
        <p:spPr>
          <a:xfrm>
            <a:off x="248731" y="5814995"/>
            <a:ext cx="442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0.000012 seconds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5AC93-FFEA-F252-3F93-C970F91BD4B5}"/>
              </a:ext>
            </a:extLst>
          </p:cNvPr>
          <p:cNvSpPr txBox="1"/>
          <p:nvPr/>
        </p:nvSpPr>
        <p:spPr>
          <a:xfrm>
            <a:off x="6525826" y="3844711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Propagation delay of link 1?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52EFA8-29AB-6924-9305-752DDAA50FE0}"/>
              </a:ext>
            </a:extLst>
          </p:cNvPr>
          <p:cNvSpPr txBox="1"/>
          <p:nvPr/>
        </p:nvSpPr>
        <p:spPr>
          <a:xfrm>
            <a:off x="7339112" y="4265783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propagation</a:t>
            </a:r>
            <a:r>
              <a:rPr lang="en-US" sz="2400" dirty="0"/>
              <a:t> = d / s</a:t>
            </a:r>
          </a:p>
        </p:txBody>
      </p:sp>
    </p:spTree>
    <p:extLst>
      <p:ext uri="{BB962C8B-B14F-4D97-AF65-F5344CB8AC3E}">
        <p14:creationId xmlns:p14="http://schemas.microsoft.com/office/powerpoint/2010/main" val="3531079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0"/>
            <a:ext cx="5461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Network Delay Example Problem</a:t>
            </a:r>
          </a:p>
        </p:txBody>
      </p:sp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6EBC1D7F-F867-D798-1599-0B19C916B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00" y="1295400"/>
            <a:ext cx="1447800" cy="1447800"/>
          </a:xfrm>
          <a:prstGeom prst="rect">
            <a:avLst/>
          </a:prstGeom>
        </p:spPr>
      </p:pic>
      <p:pic>
        <p:nvPicPr>
          <p:cNvPr id="15" name="Graphic 14" descr="Database with solid fill">
            <a:extLst>
              <a:ext uri="{FF2B5EF4-FFF2-40B4-BE49-F238E27FC236}">
                <a16:creationId xmlns:a16="http://schemas.microsoft.com/office/drawing/2014/main" id="{165D82DA-8A6E-928D-988C-6D5ACB39DE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79467" y="1422400"/>
            <a:ext cx="1295400" cy="1295400"/>
          </a:xfrm>
          <a:prstGeom prst="rect">
            <a:avLst/>
          </a:prstGeom>
        </p:spPr>
      </p:pic>
      <p:pic>
        <p:nvPicPr>
          <p:cNvPr id="1026" name="Picture 2" descr="Network Switch Icon - ClipArt Best">
            <a:extLst>
              <a:ext uri="{FF2B5EF4-FFF2-40B4-BE49-F238E27FC236}">
                <a16:creationId xmlns:a16="http://schemas.microsoft.com/office/drawing/2014/main" id="{1D2C9DAD-182B-47F6-698E-6FC152C1F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428" y="1684337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 Switch Icon - ClipArt Best">
            <a:extLst>
              <a:ext uri="{FF2B5EF4-FFF2-40B4-BE49-F238E27FC236}">
                <a16:creationId xmlns:a16="http://schemas.microsoft.com/office/drawing/2014/main" id="{CB14F463-B005-26AD-BDBB-7317A2312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26" y="1643030"/>
            <a:ext cx="969146" cy="81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BDDF4A-C88C-9399-3D52-2A9CD4B4DD5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981200" y="1985434"/>
            <a:ext cx="2209800" cy="338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1ADDA5-77BE-D735-3DD1-CFB191F39540}"/>
              </a:ext>
            </a:extLst>
          </p:cNvPr>
          <p:cNvCxnSpPr>
            <a:cxnSpLocks/>
          </p:cNvCxnSpPr>
          <p:nvPr/>
        </p:nvCxnSpPr>
        <p:spPr>
          <a:xfrm>
            <a:off x="7391400" y="1985434"/>
            <a:ext cx="2133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61C8EB-A161-66BD-3812-2336904DFF35}"/>
              </a:ext>
            </a:extLst>
          </p:cNvPr>
          <p:cNvCxnSpPr>
            <a:cxnSpLocks/>
          </p:cNvCxnSpPr>
          <p:nvPr/>
        </p:nvCxnSpPr>
        <p:spPr>
          <a:xfrm>
            <a:off x="4876800" y="1985434"/>
            <a:ext cx="17526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9DDC951-DE1B-B7A6-957D-74A8EC0F6581}"/>
              </a:ext>
            </a:extLst>
          </p:cNvPr>
          <p:cNvSpPr txBox="1"/>
          <p:nvPr/>
        </p:nvSpPr>
        <p:spPr>
          <a:xfrm>
            <a:off x="2669638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86A6D4-7392-1211-89F3-1645A9AC1D07}"/>
              </a:ext>
            </a:extLst>
          </p:cNvPr>
          <p:cNvSpPr txBox="1"/>
          <p:nvPr/>
        </p:nvSpPr>
        <p:spPr>
          <a:xfrm>
            <a:off x="8069639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9D43B4-E62C-BCA0-A746-EFCC107D2E18}"/>
              </a:ext>
            </a:extLst>
          </p:cNvPr>
          <p:cNvSpPr txBox="1"/>
          <p:nvPr/>
        </p:nvSpPr>
        <p:spPr>
          <a:xfrm>
            <a:off x="2043612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1000 Mbps</a:t>
            </a:r>
          </a:p>
          <a:p>
            <a:r>
              <a:rPr lang="en-US" dirty="0"/>
              <a:t>Link Length: 3 Km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7D329F-5B46-19A4-7764-EF13E54EBCBC}"/>
              </a:ext>
            </a:extLst>
          </p:cNvPr>
          <p:cNvSpPr txBox="1"/>
          <p:nvPr/>
        </p:nvSpPr>
        <p:spPr>
          <a:xfrm>
            <a:off x="7337528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 Mbps</a:t>
            </a:r>
          </a:p>
          <a:p>
            <a:r>
              <a:rPr lang="en-US" dirty="0"/>
              <a:t>Link Length: 1 Km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F182CC-E8B6-1459-F75E-F84C7A3AFD96}"/>
              </a:ext>
            </a:extLst>
          </p:cNvPr>
          <p:cNvSpPr txBox="1"/>
          <p:nvPr/>
        </p:nvSpPr>
        <p:spPr>
          <a:xfrm>
            <a:off x="2043612" y="3232610"/>
            <a:ext cx="79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of Packet = 12000 bits.     Propagation Speed of links = 3 * 10^8 m/s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C9E0E7-BBA3-30E4-7428-3060985C8B26}"/>
              </a:ext>
            </a:extLst>
          </p:cNvPr>
          <p:cNvCxnSpPr/>
          <p:nvPr/>
        </p:nvCxnSpPr>
        <p:spPr>
          <a:xfrm>
            <a:off x="152400" y="3601942"/>
            <a:ext cx="1173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3189592-5DAE-7400-9B80-6B5167EA78B5}"/>
              </a:ext>
            </a:extLst>
          </p:cNvPr>
          <p:cNvSpPr/>
          <p:nvPr/>
        </p:nvSpPr>
        <p:spPr>
          <a:xfrm>
            <a:off x="6759908" y="161370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Transmission Delay = L / 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F8B6FF-AA23-DC75-CDA6-678694A4C2D0}"/>
              </a:ext>
            </a:extLst>
          </p:cNvPr>
          <p:cNvSpPr/>
          <p:nvPr/>
        </p:nvSpPr>
        <p:spPr>
          <a:xfrm>
            <a:off x="9067800" y="171002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Propogation</a:t>
            </a:r>
            <a:r>
              <a:rPr lang="en-US" dirty="0"/>
              <a:t> Delay = d / 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7ADA61-EE37-3915-5346-26317BC969A1}"/>
              </a:ext>
            </a:extLst>
          </p:cNvPr>
          <p:cNvSpPr txBox="1"/>
          <p:nvPr/>
        </p:nvSpPr>
        <p:spPr>
          <a:xfrm>
            <a:off x="152400" y="3836082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transmission delay of link 1?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07EE5-D63D-E6D4-4827-3D212970BF9B}"/>
              </a:ext>
            </a:extLst>
          </p:cNvPr>
          <p:cNvSpPr txBox="1"/>
          <p:nvPr/>
        </p:nvSpPr>
        <p:spPr>
          <a:xfrm>
            <a:off x="190699" y="427378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L / 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8251F-F410-D079-C36E-A4F9FC8107BE}"/>
              </a:ext>
            </a:extLst>
          </p:cNvPr>
          <p:cNvSpPr txBox="1"/>
          <p:nvPr/>
        </p:nvSpPr>
        <p:spPr>
          <a:xfrm>
            <a:off x="190699" y="4735448"/>
            <a:ext cx="5402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12000 / (1000 * 1000000)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58A30A-1428-FFFF-EFEA-28D296EC088C}"/>
              </a:ext>
            </a:extLst>
          </p:cNvPr>
          <p:cNvSpPr txBox="1"/>
          <p:nvPr/>
        </p:nvSpPr>
        <p:spPr>
          <a:xfrm>
            <a:off x="190699" y="5249896"/>
            <a:ext cx="4735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12000 / 1000000000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3957CD-0010-AD00-0321-CCDB25272A0F}"/>
              </a:ext>
            </a:extLst>
          </p:cNvPr>
          <p:cNvSpPr txBox="1"/>
          <p:nvPr/>
        </p:nvSpPr>
        <p:spPr>
          <a:xfrm>
            <a:off x="248731" y="5814995"/>
            <a:ext cx="442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0.000012 seconds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5AC93-FFEA-F252-3F93-C970F91BD4B5}"/>
              </a:ext>
            </a:extLst>
          </p:cNvPr>
          <p:cNvSpPr txBox="1"/>
          <p:nvPr/>
        </p:nvSpPr>
        <p:spPr>
          <a:xfrm>
            <a:off x="6525826" y="3844711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Propagation delay of link 1?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52EFA8-29AB-6924-9305-752DDAA50FE0}"/>
              </a:ext>
            </a:extLst>
          </p:cNvPr>
          <p:cNvSpPr txBox="1"/>
          <p:nvPr/>
        </p:nvSpPr>
        <p:spPr>
          <a:xfrm>
            <a:off x="6400800" y="4205414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propagation</a:t>
            </a:r>
            <a:r>
              <a:rPr lang="en-US" sz="2400" dirty="0"/>
              <a:t> = d / 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AC4867-F9A0-30F2-C46E-D1E529939207}"/>
              </a:ext>
            </a:extLst>
          </p:cNvPr>
          <p:cNvSpPr txBox="1"/>
          <p:nvPr/>
        </p:nvSpPr>
        <p:spPr>
          <a:xfrm>
            <a:off x="6400800" y="4748650"/>
            <a:ext cx="4567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propagation</a:t>
            </a:r>
            <a:r>
              <a:rPr lang="en-US" sz="2400" dirty="0"/>
              <a:t> = (3 * 1000) / 3 * 10^8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971035-8620-919F-2A52-97466DD6A473}"/>
              </a:ext>
            </a:extLst>
          </p:cNvPr>
          <p:cNvSpPr txBox="1"/>
          <p:nvPr/>
        </p:nvSpPr>
        <p:spPr>
          <a:xfrm>
            <a:off x="7443714" y="5255166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Must convert Km to m!</a:t>
            </a:r>
          </a:p>
        </p:txBody>
      </p:sp>
    </p:spTree>
    <p:extLst>
      <p:ext uri="{BB962C8B-B14F-4D97-AF65-F5344CB8AC3E}">
        <p14:creationId xmlns:p14="http://schemas.microsoft.com/office/powerpoint/2010/main" val="819399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0"/>
            <a:ext cx="5461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Network Delay Example Problem</a:t>
            </a:r>
          </a:p>
        </p:txBody>
      </p:sp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6EBC1D7F-F867-D798-1599-0B19C916B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00" y="1295400"/>
            <a:ext cx="1447800" cy="1447800"/>
          </a:xfrm>
          <a:prstGeom prst="rect">
            <a:avLst/>
          </a:prstGeom>
        </p:spPr>
      </p:pic>
      <p:pic>
        <p:nvPicPr>
          <p:cNvPr id="15" name="Graphic 14" descr="Database with solid fill">
            <a:extLst>
              <a:ext uri="{FF2B5EF4-FFF2-40B4-BE49-F238E27FC236}">
                <a16:creationId xmlns:a16="http://schemas.microsoft.com/office/drawing/2014/main" id="{165D82DA-8A6E-928D-988C-6D5ACB39DE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79467" y="1422400"/>
            <a:ext cx="1295400" cy="1295400"/>
          </a:xfrm>
          <a:prstGeom prst="rect">
            <a:avLst/>
          </a:prstGeom>
        </p:spPr>
      </p:pic>
      <p:pic>
        <p:nvPicPr>
          <p:cNvPr id="1026" name="Picture 2" descr="Network Switch Icon - ClipArt Best">
            <a:extLst>
              <a:ext uri="{FF2B5EF4-FFF2-40B4-BE49-F238E27FC236}">
                <a16:creationId xmlns:a16="http://schemas.microsoft.com/office/drawing/2014/main" id="{1D2C9DAD-182B-47F6-698E-6FC152C1F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428" y="1684337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 Switch Icon - ClipArt Best">
            <a:extLst>
              <a:ext uri="{FF2B5EF4-FFF2-40B4-BE49-F238E27FC236}">
                <a16:creationId xmlns:a16="http://schemas.microsoft.com/office/drawing/2014/main" id="{CB14F463-B005-26AD-BDBB-7317A2312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26" y="1643030"/>
            <a:ext cx="969146" cy="81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BDDF4A-C88C-9399-3D52-2A9CD4B4DD5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981200" y="1985434"/>
            <a:ext cx="2209800" cy="338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1ADDA5-77BE-D735-3DD1-CFB191F39540}"/>
              </a:ext>
            </a:extLst>
          </p:cNvPr>
          <p:cNvCxnSpPr>
            <a:cxnSpLocks/>
          </p:cNvCxnSpPr>
          <p:nvPr/>
        </p:nvCxnSpPr>
        <p:spPr>
          <a:xfrm>
            <a:off x="7391400" y="1985434"/>
            <a:ext cx="2133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61C8EB-A161-66BD-3812-2336904DFF35}"/>
              </a:ext>
            </a:extLst>
          </p:cNvPr>
          <p:cNvCxnSpPr>
            <a:cxnSpLocks/>
          </p:cNvCxnSpPr>
          <p:nvPr/>
        </p:nvCxnSpPr>
        <p:spPr>
          <a:xfrm>
            <a:off x="4876800" y="1985434"/>
            <a:ext cx="17526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9DDC951-DE1B-B7A6-957D-74A8EC0F6581}"/>
              </a:ext>
            </a:extLst>
          </p:cNvPr>
          <p:cNvSpPr txBox="1"/>
          <p:nvPr/>
        </p:nvSpPr>
        <p:spPr>
          <a:xfrm>
            <a:off x="2669638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86A6D4-7392-1211-89F3-1645A9AC1D07}"/>
              </a:ext>
            </a:extLst>
          </p:cNvPr>
          <p:cNvSpPr txBox="1"/>
          <p:nvPr/>
        </p:nvSpPr>
        <p:spPr>
          <a:xfrm>
            <a:off x="8069639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9D43B4-E62C-BCA0-A746-EFCC107D2E18}"/>
              </a:ext>
            </a:extLst>
          </p:cNvPr>
          <p:cNvSpPr txBox="1"/>
          <p:nvPr/>
        </p:nvSpPr>
        <p:spPr>
          <a:xfrm>
            <a:off x="2043612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1000 Mbps</a:t>
            </a:r>
          </a:p>
          <a:p>
            <a:r>
              <a:rPr lang="en-US" dirty="0"/>
              <a:t>Link Length: 3 Km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7D329F-5B46-19A4-7764-EF13E54EBCBC}"/>
              </a:ext>
            </a:extLst>
          </p:cNvPr>
          <p:cNvSpPr txBox="1"/>
          <p:nvPr/>
        </p:nvSpPr>
        <p:spPr>
          <a:xfrm>
            <a:off x="7337528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 Mbps</a:t>
            </a:r>
          </a:p>
          <a:p>
            <a:r>
              <a:rPr lang="en-US" dirty="0"/>
              <a:t>Link Length: 1 Km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F182CC-E8B6-1459-F75E-F84C7A3AFD96}"/>
              </a:ext>
            </a:extLst>
          </p:cNvPr>
          <p:cNvSpPr txBox="1"/>
          <p:nvPr/>
        </p:nvSpPr>
        <p:spPr>
          <a:xfrm>
            <a:off x="2043612" y="3232610"/>
            <a:ext cx="79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of Packet = 12000 bits.     Propagation Speed of links = 3 * 10^8 m/s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C9E0E7-BBA3-30E4-7428-3060985C8B26}"/>
              </a:ext>
            </a:extLst>
          </p:cNvPr>
          <p:cNvCxnSpPr/>
          <p:nvPr/>
        </p:nvCxnSpPr>
        <p:spPr>
          <a:xfrm>
            <a:off x="152400" y="3601942"/>
            <a:ext cx="1173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3189592-5DAE-7400-9B80-6B5167EA78B5}"/>
              </a:ext>
            </a:extLst>
          </p:cNvPr>
          <p:cNvSpPr/>
          <p:nvPr/>
        </p:nvSpPr>
        <p:spPr>
          <a:xfrm>
            <a:off x="6759908" y="161370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Transmission Delay = L / 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F8B6FF-AA23-DC75-CDA6-678694A4C2D0}"/>
              </a:ext>
            </a:extLst>
          </p:cNvPr>
          <p:cNvSpPr/>
          <p:nvPr/>
        </p:nvSpPr>
        <p:spPr>
          <a:xfrm>
            <a:off x="9067800" y="171002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Propogation</a:t>
            </a:r>
            <a:r>
              <a:rPr lang="en-US" dirty="0"/>
              <a:t> Delay = d / 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7ADA61-EE37-3915-5346-26317BC969A1}"/>
              </a:ext>
            </a:extLst>
          </p:cNvPr>
          <p:cNvSpPr txBox="1"/>
          <p:nvPr/>
        </p:nvSpPr>
        <p:spPr>
          <a:xfrm>
            <a:off x="152400" y="3836082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transmission delay of link 1?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07EE5-D63D-E6D4-4827-3D212970BF9B}"/>
              </a:ext>
            </a:extLst>
          </p:cNvPr>
          <p:cNvSpPr txBox="1"/>
          <p:nvPr/>
        </p:nvSpPr>
        <p:spPr>
          <a:xfrm>
            <a:off x="190699" y="427378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L / 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8251F-F410-D079-C36E-A4F9FC8107BE}"/>
              </a:ext>
            </a:extLst>
          </p:cNvPr>
          <p:cNvSpPr txBox="1"/>
          <p:nvPr/>
        </p:nvSpPr>
        <p:spPr>
          <a:xfrm>
            <a:off x="190699" y="4735448"/>
            <a:ext cx="5402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12000 / (1000 * 1000000)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58A30A-1428-FFFF-EFEA-28D296EC088C}"/>
              </a:ext>
            </a:extLst>
          </p:cNvPr>
          <p:cNvSpPr txBox="1"/>
          <p:nvPr/>
        </p:nvSpPr>
        <p:spPr>
          <a:xfrm>
            <a:off x="190699" y="5249896"/>
            <a:ext cx="4735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12000 / 1000000000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3957CD-0010-AD00-0321-CCDB25272A0F}"/>
              </a:ext>
            </a:extLst>
          </p:cNvPr>
          <p:cNvSpPr txBox="1"/>
          <p:nvPr/>
        </p:nvSpPr>
        <p:spPr>
          <a:xfrm>
            <a:off x="248731" y="5814995"/>
            <a:ext cx="442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0.000012 seconds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5AC93-FFEA-F252-3F93-C970F91BD4B5}"/>
              </a:ext>
            </a:extLst>
          </p:cNvPr>
          <p:cNvSpPr txBox="1"/>
          <p:nvPr/>
        </p:nvSpPr>
        <p:spPr>
          <a:xfrm>
            <a:off x="6525826" y="3844711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Propagation delay of link 1?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52EFA8-29AB-6924-9305-752DDAA50FE0}"/>
              </a:ext>
            </a:extLst>
          </p:cNvPr>
          <p:cNvSpPr txBox="1"/>
          <p:nvPr/>
        </p:nvSpPr>
        <p:spPr>
          <a:xfrm>
            <a:off x="6400800" y="4205414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propagation</a:t>
            </a:r>
            <a:r>
              <a:rPr lang="en-US" sz="2400" dirty="0"/>
              <a:t> = d / 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AC4867-F9A0-30F2-C46E-D1E529939207}"/>
              </a:ext>
            </a:extLst>
          </p:cNvPr>
          <p:cNvSpPr txBox="1"/>
          <p:nvPr/>
        </p:nvSpPr>
        <p:spPr>
          <a:xfrm>
            <a:off x="6400800" y="4748650"/>
            <a:ext cx="4567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propagation</a:t>
            </a:r>
            <a:r>
              <a:rPr lang="en-US" sz="2400" dirty="0"/>
              <a:t> = (3 * 1000) / 3 * 10^8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90E255-EFA3-EF5C-5F42-3325E4717B92}"/>
              </a:ext>
            </a:extLst>
          </p:cNvPr>
          <p:cNvSpPr txBox="1"/>
          <p:nvPr/>
        </p:nvSpPr>
        <p:spPr>
          <a:xfrm>
            <a:off x="6392333" y="5258525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propagation</a:t>
            </a:r>
            <a:r>
              <a:rPr lang="en-US" sz="2400" dirty="0"/>
              <a:t> = (3000) / 3 * 10^8</a:t>
            </a:r>
          </a:p>
        </p:txBody>
      </p:sp>
    </p:spTree>
    <p:extLst>
      <p:ext uri="{BB962C8B-B14F-4D97-AF65-F5344CB8AC3E}">
        <p14:creationId xmlns:p14="http://schemas.microsoft.com/office/powerpoint/2010/main" val="716104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0"/>
            <a:ext cx="5461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Network Delay Example Problem</a:t>
            </a:r>
          </a:p>
        </p:txBody>
      </p:sp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6EBC1D7F-F867-D798-1599-0B19C916B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00" y="1295400"/>
            <a:ext cx="1447800" cy="1447800"/>
          </a:xfrm>
          <a:prstGeom prst="rect">
            <a:avLst/>
          </a:prstGeom>
        </p:spPr>
      </p:pic>
      <p:pic>
        <p:nvPicPr>
          <p:cNvPr id="15" name="Graphic 14" descr="Database with solid fill">
            <a:extLst>
              <a:ext uri="{FF2B5EF4-FFF2-40B4-BE49-F238E27FC236}">
                <a16:creationId xmlns:a16="http://schemas.microsoft.com/office/drawing/2014/main" id="{165D82DA-8A6E-928D-988C-6D5ACB39DE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79467" y="1422400"/>
            <a:ext cx="1295400" cy="1295400"/>
          </a:xfrm>
          <a:prstGeom prst="rect">
            <a:avLst/>
          </a:prstGeom>
        </p:spPr>
      </p:pic>
      <p:pic>
        <p:nvPicPr>
          <p:cNvPr id="1026" name="Picture 2" descr="Network Switch Icon - ClipArt Best">
            <a:extLst>
              <a:ext uri="{FF2B5EF4-FFF2-40B4-BE49-F238E27FC236}">
                <a16:creationId xmlns:a16="http://schemas.microsoft.com/office/drawing/2014/main" id="{1D2C9DAD-182B-47F6-698E-6FC152C1F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428" y="1684337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 Switch Icon - ClipArt Best">
            <a:extLst>
              <a:ext uri="{FF2B5EF4-FFF2-40B4-BE49-F238E27FC236}">
                <a16:creationId xmlns:a16="http://schemas.microsoft.com/office/drawing/2014/main" id="{CB14F463-B005-26AD-BDBB-7317A2312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26" y="1643030"/>
            <a:ext cx="969146" cy="81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BDDF4A-C88C-9399-3D52-2A9CD4B4DD5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981200" y="1985434"/>
            <a:ext cx="2209800" cy="338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1ADDA5-77BE-D735-3DD1-CFB191F39540}"/>
              </a:ext>
            </a:extLst>
          </p:cNvPr>
          <p:cNvCxnSpPr>
            <a:cxnSpLocks/>
          </p:cNvCxnSpPr>
          <p:nvPr/>
        </p:nvCxnSpPr>
        <p:spPr>
          <a:xfrm>
            <a:off x="7391400" y="1985434"/>
            <a:ext cx="2133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61C8EB-A161-66BD-3812-2336904DFF35}"/>
              </a:ext>
            </a:extLst>
          </p:cNvPr>
          <p:cNvCxnSpPr>
            <a:cxnSpLocks/>
          </p:cNvCxnSpPr>
          <p:nvPr/>
        </p:nvCxnSpPr>
        <p:spPr>
          <a:xfrm>
            <a:off x="4876800" y="1985434"/>
            <a:ext cx="17526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9DDC951-DE1B-B7A6-957D-74A8EC0F6581}"/>
              </a:ext>
            </a:extLst>
          </p:cNvPr>
          <p:cNvSpPr txBox="1"/>
          <p:nvPr/>
        </p:nvSpPr>
        <p:spPr>
          <a:xfrm>
            <a:off x="2669638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86A6D4-7392-1211-89F3-1645A9AC1D07}"/>
              </a:ext>
            </a:extLst>
          </p:cNvPr>
          <p:cNvSpPr txBox="1"/>
          <p:nvPr/>
        </p:nvSpPr>
        <p:spPr>
          <a:xfrm>
            <a:off x="8069639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9D43B4-E62C-BCA0-A746-EFCC107D2E18}"/>
              </a:ext>
            </a:extLst>
          </p:cNvPr>
          <p:cNvSpPr txBox="1"/>
          <p:nvPr/>
        </p:nvSpPr>
        <p:spPr>
          <a:xfrm>
            <a:off x="2043612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1000 Mbps</a:t>
            </a:r>
          </a:p>
          <a:p>
            <a:r>
              <a:rPr lang="en-US" dirty="0"/>
              <a:t>Link Length: 3 Km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7D329F-5B46-19A4-7764-EF13E54EBCBC}"/>
              </a:ext>
            </a:extLst>
          </p:cNvPr>
          <p:cNvSpPr txBox="1"/>
          <p:nvPr/>
        </p:nvSpPr>
        <p:spPr>
          <a:xfrm>
            <a:off x="7337528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 Mbps</a:t>
            </a:r>
          </a:p>
          <a:p>
            <a:r>
              <a:rPr lang="en-US" dirty="0"/>
              <a:t>Link Length: 1 Km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F182CC-E8B6-1459-F75E-F84C7A3AFD96}"/>
              </a:ext>
            </a:extLst>
          </p:cNvPr>
          <p:cNvSpPr txBox="1"/>
          <p:nvPr/>
        </p:nvSpPr>
        <p:spPr>
          <a:xfrm>
            <a:off x="2043612" y="3232610"/>
            <a:ext cx="79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of Packet = 12000 bits.     Propagation Speed of links = 3 * 10^8 m/s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C9E0E7-BBA3-30E4-7428-3060985C8B26}"/>
              </a:ext>
            </a:extLst>
          </p:cNvPr>
          <p:cNvCxnSpPr/>
          <p:nvPr/>
        </p:nvCxnSpPr>
        <p:spPr>
          <a:xfrm>
            <a:off x="152400" y="3601942"/>
            <a:ext cx="1173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3189592-5DAE-7400-9B80-6B5167EA78B5}"/>
              </a:ext>
            </a:extLst>
          </p:cNvPr>
          <p:cNvSpPr/>
          <p:nvPr/>
        </p:nvSpPr>
        <p:spPr>
          <a:xfrm>
            <a:off x="6759908" y="161370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Transmission Delay = L / 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F8B6FF-AA23-DC75-CDA6-678694A4C2D0}"/>
              </a:ext>
            </a:extLst>
          </p:cNvPr>
          <p:cNvSpPr/>
          <p:nvPr/>
        </p:nvSpPr>
        <p:spPr>
          <a:xfrm>
            <a:off x="9067800" y="171002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Propogation</a:t>
            </a:r>
            <a:r>
              <a:rPr lang="en-US" dirty="0"/>
              <a:t> Delay = d / 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7ADA61-EE37-3915-5346-26317BC969A1}"/>
              </a:ext>
            </a:extLst>
          </p:cNvPr>
          <p:cNvSpPr txBox="1"/>
          <p:nvPr/>
        </p:nvSpPr>
        <p:spPr>
          <a:xfrm>
            <a:off x="152400" y="3836082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transmission delay of link 1?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107EE5-D63D-E6D4-4827-3D212970BF9B}"/>
              </a:ext>
            </a:extLst>
          </p:cNvPr>
          <p:cNvSpPr txBox="1"/>
          <p:nvPr/>
        </p:nvSpPr>
        <p:spPr>
          <a:xfrm>
            <a:off x="190699" y="4273783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L / 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8251F-F410-D079-C36E-A4F9FC8107BE}"/>
              </a:ext>
            </a:extLst>
          </p:cNvPr>
          <p:cNvSpPr txBox="1"/>
          <p:nvPr/>
        </p:nvSpPr>
        <p:spPr>
          <a:xfrm>
            <a:off x="190699" y="4735448"/>
            <a:ext cx="5402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12000 / (1000 * 1000000)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58A30A-1428-FFFF-EFEA-28D296EC088C}"/>
              </a:ext>
            </a:extLst>
          </p:cNvPr>
          <p:cNvSpPr txBox="1"/>
          <p:nvPr/>
        </p:nvSpPr>
        <p:spPr>
          <a:xfrm>
            <a:off x="190699" y="5249896"/>
            <a:ext cx="4735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12000 / 1000000000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3957CD-0010-AD00-0321-CCDB25272A0F}"/>
              </a:ext>
            </a:extLst>
          </p:cNvPr>
          <p:cNvSpPr txBox="1"/>
          <p:nvPr/>
        </p:nvSpPr>
        <p:spPr>
          <a:xfrm>
            <a:off x="248731" y="5814995"/>
            <a:ext cx="4426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transmission</a:t>
            </a:r>
            <a:r>
              <a:rPr lang="en-US" sz="2400" dirty="0"/>
              <a:t> = 0.000012 seconds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5AC93-FFEA-F252-3F93-C970F91BD4B5}"/>
              </a:ext>
            </a:extLst>
          </p:cNvPr>
          <p:cNvSpPr txBox="1"/>
          <p:nvPr/>
        </p:nvSpPr>
        <p:spPr>
          <a:xfrm>
            <a:off x="6525826" y="3844711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Propagation delay of link 1?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52EFA8-29AB-6924-9305-752DDAA50FE0}"/>
              </a:ext>
            </a:extLst>
          </p:cNvPr>
          <p:cNvSpPr txBox="1"/>
          <p:nvPr/>
        </p:nvSpPr>
        <p:spPr>
          <a:xfrm>
            <a:off x="6400800" y="4205414"/>
            <a:ext cx="2488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propagation</a:t>
            </a:r>
            <a:r>
              <a:rPr lang="en-US" sz="2400" dirty="0"/>
              <a:t> = d / 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AC4867-F9A0-30F2-C46E-D1E529939207}"/>
              </a:ext>
            </a:extLst>
          </p:cNvPr>
          <p:cNvSpPr txBox="1"/>
          <p:nvPr/>
        </p:nvSpPr>
        <p:spPr>
          <a:xfrm>
            <a:off x="6400800" y="4748650"/>
            <a:ext cx="4567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propagation</a:t>
            </a:r>
            <a:r>
              <a:rPr lang="en-US" sz="2400" dirty="0"/>
              <a:t> = (3 * 1000) / 3 * 10^8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90E255-EFA3-EF5C-5F42-3325E4717B92}"/>
              </a:ext>
            </a:extLst>
          </p:cNvPr>
          <p:cNvSpPr txBox="1"/>
          <p:nvPr/>
        </p:nvSpPr>
        <p:spPr>
          <a:xfrm>
            <a:off x="6392333" y="5258525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propagation</a:t>
            </a:r>
            <a:r>
              <a:rPr lang="en-US" sz="2400" dirty="0"/>
              <a:t> = (3000) / 3 * 10^8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E402B7-91FB-8014-AE76-EE7F177361FC}"/>
              </a:ext>
            </a:extLst>
          </p:cNvPr>
          <p:cNvSpPr txBox="1"/>
          <p:nvPr/>
        </p:nvSpPr>
        <p:spPr>
          <a:xfrm>
            <a:off x="6392332" y="5812027"/>
            <a:ext cx="2959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baseline="-25000" dirty="0" err="1"/>
              <a:t>propagation</a:t>
            </a:r>
            <a:r>
              <a:rPr lang="en-US" sz="2400" dirty="0"/>
              <a:t> =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0.00001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0170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2850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Network Delay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873C9FF-3353-8E73-6D29-28910DC1B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1066800"/>
            <a:ext cx="6028965" cy="257101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EC07A87-8AE8-36D3-C445-E611D5715E95}"/>
              </a:ext>
            </a:extLst>
          </p:cNvPr>
          <p:cNvCxnSpPr/>
          <p:nvPr/>
        </p:nvCxnSpPr>
        <p:spPr>
          <a:xfrm flipV="1">
            <a:off x="1219200" y="3352800"/>
            <a:ext cx="2895600" cy="1295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C64CCF8-AC6F-D190-2D75-EAA622C56457}"/>
              </a:ext>
            </a:extLst>
          </p:cNvPr>
          <p:cNvSpPr txBox="1"/>
          <p:nvPr/>
        </p:nvSpPr>
        <p:spPr>
          <a:xfrm>
            <a:off x="158233" y="4720669"/>
            <a:ext cx="3505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Processing delay</a:t>
            </a:r>
            <a:r>
              <a:rPr lang="en-US" dirty="0"/>
              <a:t>- time required to examine the packet’s header and determine where to direct the packet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E5B795-1675-74E7-C6A4-7C444A274933}"/>
              </a:ext>
            </a:extLst>
          </p:cNvPr>
          <p:cNvCxnSpPr>
            <a:cxnSpLocks/>
          </p:cNvCxnSpPr>
          <p:nvPr/>
        </p:nvCxnSpPr>
        <p:spPr>
          <a:xfrm flipV="1">
            <a:off x="4953000" y="3442462"/>
            <a:ext cx="457200" cy="7591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F9C6D54-F437-E545-7E95-F29BD852C228}"/>
              </a:ext>
            </a:extLst>
          </p:cNvPr>
          <p:cNvSpPr txBox="1"/>
          <p:nvPr/>
        </p:nvSpPr>
        <p:spPr>
          <a:xfrm>
            <a:off x="3545377" y="4367409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Queueing Delay</a:t>
            </a:r>
            <a:r>
              <a:rPr lang="en-US" sz="1600" dirty="0"/>
              <a:t>- Time the packet sits in the queue</a:t>
            </a:r>
            <a:endParaRPr lang="en-US" sz="1600" b="1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98ACA1-DBB9-5583-7418-DBBAD1DE4859}"/>
              </a:ext>
            </a:extLst>
          </p:cNvPr>
          <p:cNvCxnSpPr>
            <a:cxnSpLocks/>
          </p:cNvCxnSpPr>
          <p:nvPr/>
        </p:nvCxnSpPr>
        <p:spPr>
          <a:xfrm flipH="1" flipV="1">
            <a:off x="6710182" y="3048000"/>
            <a:ext cx="376418" cy="7740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1D840B-B61D-0903-A5F3-FB3075FE2C09}"/>
              </a:ext>
            </a:extLst>
          </p:cNvPr>
          <p:cNvSpPr txBox="1"/>
          <p:nvPr/>
        </p:nvSpPr>
        <p:spPr>
          <a:xfrm>
            <a:off x="5910724" y="3814193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Transmission delay- </a:t>
            </a:r>
            <a:r>
              <a:rPr lang="en-US" sz="1600" dirty="0"/>
              <a:t>Amount of time required to push all the packet’s bits into the link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0EC959-BD36-4EA9-066B-04E305C44D83}"/>
              </a:ext>
            </a:extLst>
          </p:cNvPr>
          <p:cNvCxnSpPr>
            <a:cxnSpLocks/>
          </p:cNvCxnSpPr>
          <p:nvPr/>
        </p:nvCxnSpPr>
        <p:spPr>
          <a:xfrm flipH="1" flipV="1">
            <a:off x="7467600" y="2743200"/>
            <a:ext cx="121920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4BD796F-4F0F-FA6B-0E65-0EB6FEEEC074}"/>
              </a:ext>
            </a:extLst>
          </p:cNvPr>
          <p:cNvSpPr txBox="1"/>
          <p:nvPr/>
        </p:nvSpPr>
        <p:spPr>
          <a:xfrm>
            <a:off x="8815409" y="2899147"/>
            <a:ext cx="27112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Propagation Delay- </a:t>
            </a:r>
            <a:r>
              <a:rPr lang="en-US" dirty="0"/>
              <a:t>time needed to propagate to destination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C21898-1666-582C-42AE-34C504B66B52}"/>
              </a:ext>
            </a:extLst>
          </p:cNvPr>
          <p:cNvSpPr txBox="1"/>
          <p:nvPr/>
        </p:nvSpPr>
        <p:spPr>
          <a:xfrm>
            <a:off x="9067616" y="3718201"/>
            <a:ext cx="2706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(dependent on the medium)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0B902B-A06E-3FC3-D672-13EA2C8485AC}"/>
              </a:ext>
            </a:extLst>
          </p:cNvPr>
          <p:cNvSpPr txBox="1"/>
          <p:nvPr/>
        </p:nvSpPr>
        <p:spPr>
          <a:xfrm>
            <a:off x="6442949" y="5002933"/>
            <a:ext cx="5249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In an </a:t>
            </a:r>
            <a:r>
              <a:rPr lang="en-US" b="1" i="1" dirty="0"/>
              <a:t>uncongested</a:t>
            </a:r>
            <a:r>
              <a:rPr lang="en-US" i="1" dirty="0"/>
              <a:t> network with N links between source and destination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4B578-946F-4396-136F-39DB23DAB677}"/>
              </a:ext>
            </a:extLst>
          </p:cNvPr>
          <p:cNvSpPr txBox="1"/>
          <p:nvPr/>
        </p:nvSpPr>
        <p:spPr>
          <a:xfrm>
            <a:off x="3696208" y="5691514"/>
            <a:ext cx="862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End-to-end Delay= N(Processing delay + Transmission delay + Propagation delay)</a:t>
            </a:r>
          </a:p>
        </p:txBody>
      </p:sp>
    </p:spTree>
    <p:extLst>
      <p:ext uri="{BB962C8B-B14F-4D97-AF65-F5344CB8AC3E}">
        <p14:creationId xmlns:p14="http://schemas.microsoft.com/office/powerpoint/2010/main" val="1491419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3145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Announcements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0FFEB8-6579-728E-A8A3-115E1BE90E14}"/>
              </a:ext>
            </a:extLst>
          </p:cNvPr>
          <p:cNvSpPr txBox="1"/>
          <p:nvPr/>
        </p:nvSpPr>
        <p:spPr>
          <a:xfrm>
            <a:off x="1066800" y="1447800"/>
            <a:ext cx="429476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Quiz on Friday (no lecture)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Network Edge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Network Core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Access Networks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OSI Model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Data Forwarding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Network Performance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No class on Monday (Holiday)</a:t>
            </a:r>
          </a:p>
        </p:txBody>
      </p:sp>
    </p:spTree>
    <p:extLst>
      <p:ext uri="{BB962C8B-B14F-4D97-AF65-F5344CB8AC3E}">
        <p14:creationId xmlns:p14="http://schemas.microsoft.com/office/powerpoint/2010/main" val="680198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-6116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Queueing Delay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86A2F8-D3CE-5138-2226-9811F6729B2D}"/>
              </a:ext>
            </a:extLst>
          </p:cNvPr>
          <p:cNvSpPr/>
          <p:nvPr/>
        </p:nvSpPr>
        <p:spPr>
          <a:xfrm>
            <a:off x="457200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1585F-636E-FB2C-5055-342EDAFE3BEE}"/>
              </a:ext>
            </a:extLst>
          </p:cNvPr>
          <p:cNvSpPr/>
          <p:nvPr/>
        </p:nvSpPr>
        <p:spPr>
          <a:xfrm>
            <a:off x="1595352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58FBB3-6392-CAD2-5F48-CBF28899479C}"/>
              </a:ext>
            </a:extLst>
          </p:cNvPr>
          <p:cNvSpPr/>
          <p:nvPr/>
        </p:nvSpPr>
        <p:spPr>
          <a:xfrm>
            <a:off x="2167467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EAE223-2A7D-F60B-4264-81162E95B452}"/>
              </a:ext>
            </a:extLst>
          </p:cNvPr>
          <p:cNvSpPr/>
          <p:nvPr/>
        </p:nvSpPr>
        <p:spPr>
          <a:xfrm>
            <a:off x="2758904" y="1744133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F0E7C7-474A-9947-084B-799B64241A96}"/>
              </a:ext>
            </a:extLst>
          </p:cNvPr>
          <p:cNvSpPr/>
          <p:nvPr/>
        </p:nvSpPr>
        <p:spPr>
          <a:xfrm>
            <a:off x="3331019" y="1744133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A17F40C-A901-6083-0BBB-629F89A45249}"/>
              </a:ext>
            </a:extLst>
          </p:cNvPr>
          <p:cNvSpPr/>
          <p:nvPr/>
        </p:nvSpPr>
        <p:spPr>
          <a:xfrm>
            <a:off x="992990" y="1981200"/>
            <a:ext cx="5334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Network Switch Icon - ClipArt Best">
            <a:extLst>
              <a:ext uri="{FF2B5EF4-FFF2-40B4-BE49-F238E27FC236}">
                <a16:creationId xmlns:a16="http://schemas.microsoft.com/office/drawing/2014/main" id="{4C772A0A-BE1D-F5E1-9168-2EF3F8F09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660" y="1744133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9B7D9D1-2081-6ADC-A532-99A46F414D80}"/>
              </a:ext>
            </a:extLst>
          </p:cNvPr>
          <p:cNvSpPr/>
          <p:nvPr/>
        </p:nvSpPr>
        <p:spPr>
          <a:xfrm>
            <a:off x="4240571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Network Switch Icon - ClipArt Best">
            <a:extLst>
              <a:ext uri="{FF2B5EF4-FFF2-40B4-BE49-F238E27FC236}">
                <a16:creationId xmlns:a16="http://schemas.microsoft.com/office/drawing/2014/main" id="{BED564F3-BDEE-80CF-B61F-550E885F2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830" y="1683808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AF59BAC2-3F4A-02E3-FF44-D6F0DCFADBC5}"/>
              </a:ext>
            </a:extLst>
          </p:cNvPr>
          <p:cNvSpPr/>
          <p:nvPr/>
        </p:nvSpPr>
        <p:spPr>
          <a:xfrm>
            <a:off x="5520555" y="1981200"/>
            <a:ext cx="3912541" cy="22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1CCDE3D4-7F14-81BC-5974-6A37F6C3F2D6}"/>
              </a:ext>
            </a:extLst>
          </p:cNvPr>
          <p:cNvSpPr/>
          <p:nvPr/>
        </p:nvSpPr>
        <p:spPr>
          <a:xfrm rot="5400000">
            <a:off x="1887595" y="-217872"/>
            <a:ext cx="470227" cy="33310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A7FC81-F18C-3398-6CF6-30A328224A10}"/>
              </a:ext>
            </a:extLst>
          </p:cNvPr>
          <p:cNvSpPr txBox="1"/>
          <p:nvPr/>
        </p:nvSpPr>
        <p:spPr>
          <a:xfrm>
            <a:off x="1586885" y="551126"/>
            <a:ext cx="3632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Packets arrive to the queue at a rate of </a:t>
            </a:r>
            <a:r>
              <a:rPr lang="en-US" b="1" dirty="0"/>
              <a:t>a</a:t>
            </a:r>
            <a:r>
              <a:rPr lang="en-US" dirty="0"/>
              <a:t> (packets/sec)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9A783016-9B26-7DAA-21C4-30C67DA96CF6}"/>
              </a:ext>
            </a:extLst>
          </p:cNvPr>
          <p:cNvSpPr/>
          <p:nvPr/>
        </p:nvSpPr>
        <p:spPr>
          <a:xfrm rot="16200000">
            <a:off x="4234057" y="2524573"/>
            <a:ext cx="470227" cy="6201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20BDCE-6522-8F45-3555-052416CA6B3E}"/>
              </a:ext>
            </a:extLst>
          </p:cNvPr>
          <p:cNvSpPr txBox="1"/>
          <p:nvPr/>
        </p:nvSpPr>
        <p:spPr>
          <a:xfrm>
            <a:off x="3661941" y="304676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  <a:r>
              <a:rPr lang="en-US" dirty="0"/>
              <a:t> bits per packet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DA8DD1-DD21-60E9-3B3C-090B028F20E9}"/>
              </a:ext>
            </a:extLst>
          </p:cNvPr>
          <p:cNvSpPr txBox="1"/>
          <p:nvPr/>
        </p:nvSpPr>
        <p:spPr>
          <a:xfrm>
            <a:off x="5588289" y="985971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Bits are pushed out on the communication link at a rate of </a:t>
            </a:r>
            <a:r>
              <a:rPr lang="en-US" b="1" dirty="0"/>
              <a:t>R</a:t>
            </a:r>
            <a:r>
              <a:rPr lang="en-US" dirty="0"/>
              <a:t> (bits/sec)</a:t>
            </a:r>
          </a:p>
        </p:txBody>
      </p:sp>
    </p:spTree>
    <p:extLst>
      <p:ext uri="{BB962C8B-B14F-4D97-AF65-F5344CB8AC3E}">
        <p14:creationId xmlns:p14="http://schemas.microsoft.com/office/powerpoint/2010/main" val="1456323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-6116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Queueing Delay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86A2F8-D3CE-5138-2226-9811F6729B2D}"/>
              </a:ext>
            </a:extLst>
          </p:cNvPr>
          <p:cNvSpPr/>
          <p:nvPr/>
        </p:nvSpPr>
        <p:spPr>
          <a:xfrm>
            <a:off x="457200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1585F-636E-FB2C-5055-342EDAFE3BEE}"/>
              </a:ext>
            </a:extLst>
          </p:cNvPr>
          <p:cNvSpPr/>
          <p:nvPr/>
        </p:nvSpPr>
        <p:spPr>
          <a:xfrm>
            <a:off x="1595352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58FBB3-6392-CAD2-5F48-CBF28899479C}"/>
              </a:ext>
            </a:extLst>
          </p:cNvPr>
          <p:cNvSpPr/>
          <p:nvPr/>
        </p:nvSpPr>
        <p:spPr>
          <a:xfrm>
            <a:off x="2167467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EAE223-2A7D-F60B-4264-81162E95B452}"/>
              </a:ext>
            </a:extLst>
          </p:cNvPr>
          <p:cNvSpPr/>
          <p:nvPr/>
        </p:nvSpPr>
        <p:spPr>
          <a:xfrm>
            <a:off x="2758904" y="1744133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F0E7C7-474A-9947-084B-799B64241A96}"/>
              </a:ext>
            </a:extLst>
          </p:cNvPr>
          <p:cNvSpPr/>
          <p:nvPr/>
        </p:nvSpPr>
        <p:spPr>
          <a:xfrm>
            <a:off x="3331019" y="1744133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A17F40C-A901-6083-0BBB-629F89A45249}"/>
              </a:ext>
            </a:extLst>
          </p:cNvPr>
          <p:cNvSpPr/>
          <p:nvPr/>
        </p:nvSpPr>
        <p:spPr>
          <a:xfrm>
            <a:off x="992990" y="1981200"/>
            <a:ext cx="5334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Network Switch Icon - ClipArt Best">
            <a:extLst>
              <a:ext uri="{FF2B5EF4-FFF2-40B4-BE49-F238E27FC236}">
                <a16:creationId xmlns:a16="http://schemas.microsoft.com/office/drawing/2014/main" id="{4C772A0A-BE1D-F5E1-9168-2EF3F8F09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660" y="1744133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9B7D9D1-2081-6ADC-A532-99A46F414D80}"/>
              </a:ext>
            </a:extLst>
          </p:cNvPr>
          <p:cNvSpPr/>
          <p:nvPr/>
        </p:nvSpPr>
        <p:spPr>
          <a:xfrm>
            <a:off x="4240571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Network Switch Icon - ClipArt Best">
            <a:extLst>
              <a:ext uri="{FF2B5EF4-FFF2-40B4-BE49-F238E27FC236}">
                <a16:creationId xmlns:a16="http://schemas.microsoft.com/office/drawing/2014/main" id="{BED564F3-BDEE-80CF-B61F-550E885F2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830" y="1683808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AF59BAC2-3F4A-02E3-FF44-D6F0DCFADBC5}"/>
              </a:ext>
            </a:extLst>
          </p:cNvPr>
          <p:cNvSpPr/>
          <p:nvPr/>
        </p:nvSpPr>
        <p:spPr>
          <a:xfrm>
            <a:off x="5520555" y="1981200"/>
            <a:ext cx="3912541" cy="22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1CCDE3D4-7F14-81BC-5974-6A37F6C3F2D6}"/>
              </a:ext>
            </a:extLst>
          </p:cNvPr>
          <p:cNvSpPr/>
          <p:nvPr/>
        </p:nvSpPr>
        <p:spPr>
          <a:xfrm rot="5400000">
            <a:off x="1887595" y="-217872"/>
            <a:ext cx="470227" cy="33310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A7FC81-F18C-3398-6CF6-30A328224A10}"/>
              </a:ext>
            </a:extLst>
          </p:cNvPr>
          <p:cNvSpPr txBox="1"/>
          <p:nvPr/>
        </p:nvSpPr>
        <p:spPr>
          <a:xfrm>
            <a:off x="1586885" y="551126"/>
            <a:ext cx="3632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Packets arrive to the queue at a rate of </a:t>
            </a:r>
            <a:r>
              <a:rPr lang="en-US" b="1" dirty="0"/>
              <a:t>a</a:t>
            </a:r>
            <a:r>
              <a:rPr lang="en-US" dirty="0"/>
              <a:t> (packets/sec)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9A783016-9B26-7DAA-21C4-30C67DA96CF6}"/>
              </a:ext>
            </a:extLst>
          </p:cNvPr>
          <p:cNvSpPr/>
          <p:nvPr/>
        </p:nvSpPr>
        <p:spPr>
          <a:xfrm rot="16200000">
            <a:off x="4234057" y="2524573"/>
            <a:ext cx="470227" cy="6201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20BDCE-6522-8F45-3555-052416CA6B3E}"/>
              </a:ext>
            </a:extLst>
          </p:cNvPr>
          <p:cNvSpPr txBox="1"/>
          <p:nvPr/>
        </p:nvSpPr>
        <p:spPr>
          <a:xfrm>
            <a:off x="3661941" y="304676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  <a:r>
              <a:rPr lang="en-US" dirty="0"/>
              <a:t> bits per packet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DA8DD1-DD21-60E9-3B3C-090B028F20E9}"/>
              </a:ext>
            </a:extLst>
          </p:cNvPr>
          <p:cNvSpPr txBox="1"/>
          <p:nvPr/>
        </p:nvSpPr>
        <p:spPr>
          <a:xfrm>
            <a:off x="5588289" y="985971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Bits are pushed out on the communication link at a rate of </a:t>
            </a:r>
            <a:r>
              <a:rPr lang="en-US" b="1" dirty="0"/>
              <a:t>R</a:t>
            </a:r>
            <a:r>
              <a:rPr lang="en-US" dirty="0"/>
              <a:t> (bits/sec)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0A541F5-D77D-D190-F31A-33A8D49D1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029499"/>
            <a:ext cx="3232321" cy="10139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FACB96-5694-268E-CA64-EA13C55BE704}"/>
              </a:ext>
            </a:extLst>
          </p:cNvPr>
          <p:cNvSpPr txBox="1"/>
          <p:nvPr/>
        </p:nvSpPr>
        <p:spPr>
          <a:xfrm>
            <a:off x="4216264" y="4096775"/>
            <a:ext cx="434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Ratio of </a:t>
            </a:r>
            <a:r>
              <a:rPr lang="en-US" b="1" dirty="0"/>
              <a:t>average bits that arrive at queue </a:t>
            </a:r>
            <a:r>
              <a:rPr lang="en-US" dirty="0"/>
              <a:t>to </a:t>
            </a:r>
            <a:r>
              <a:rPr lang="en-US" b="1" dirty="0"/>
              <a:t>how quick we can process one bit</a:t>
            </a:r>
          </a:p>
        </p:txBody>
      </p:sp>
    </p:spTree>
    <p:extLst>
      <p:ext uri="{BB962C8B-B14F-4D97-AF65-F5344CB8AC3E}">
        <p14:creationId xmlns:p14="http://schemas.microsoft.com/office/powerpoint/2010/main" val="2091981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-6116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Queueing Delay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86A2F8-D3CE-5138-2226-9811F6729B2D}"/>
              </a:ext>
            </a:extLst>
          </p:cNvPr>
          <p:cNvSpPr/>
          <p:nvPr/>
        </p:nvSpPr>
        <p:spPr>
          <a:xfrm>
            <a:off x="457200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1585F-636E-FB2C-5055-342EDAFE3BEE}"/>
              </a:ext>
            </a:extLst>
          </p:cNvPr>
          <p:cNvSpPr/>
          <p:nvPr/>
        </p:nvSpPr>
        <p:spPr>
          <a:xfrm>
            <a:off x="1595352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58FBB3-6392-CAD2-5F48-CBF28899479C}"/>
              </a:ext>
            </a:extLst>
          </p:cNvPr>
          <p:cNvSpPr/>
          <p:nvPr/>
        </p:nvSpPr>
        <p:spPr>
          <a:xfrm>
            <a:off x="2167467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EAE223-2A7D-F60B-4264-81162E95B452}"/>
              </a:ext>
            </a:extLst>
          </p:cNvPr>
          <p:cNvSpPr/>
          <p:nvPr/>
        </p:nvSpPr>
        <p:spPr>
          <a:xfrm>
            <a:off x="2758904" y="1744133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F0E7C7-474A-9947-084B-799B64241A96}"/>
              </a:ext>
            </a:extLst>
          </p:cNvPr>
          <p:cNvSpPr/>
          <p:nvPr/>
        </p:nvSpPr>
        <p:spPr>
          <a:xfrm>
            <a:off x="3331019" y="1744133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A17F40C-A901-6083-0BBB-629F89A45249}"/>
              </a:ext>
            </a:extLst>
          </p:cNvPr>
          <p:cNvSpPr/>
          <p:nvPr/>
        </p:nvSpPr>
        <p:spPr>
          <a:xfrm>
            <a:off x="992990" y="1981200"/>
            <a:ext cx="5334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Network Switch Icon - ClipArt Best">
            <a:extLst>
              <a:ext uri="{FF2B5EF4-FFF2-40B4-BE49-F238E27FC236}">
                <a16:creationId xmlns:a16="http://schemas.microsoft.com/office/drawing/2014/main" id="{4C772A0A-BE1D-F5E1-9168-2EF3F8F09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660" y="1744133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9B7D9D1-2081-6ADC-A532-99A46F414D80}"/>
              </a:ext>
            </a:extLst>
          </p:cNvPr>
          <p:cNvSpPr/>
          <p:nvPr/>
        </p:nvSpPr>
        <p:spPr>
          <a:xfrm>
            <a:off x="4240571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Network Switch Icon - ClipArt Best">
            <a:extLst>
              <a:ext uri="{FF2B5EF4-FFF2-40B4-BE49-F238E27FC236}">
                <a16:creationId xmlns:a16="http://schemas.microsoft.com/office/drawing/2014/main" id="{BED564F3-BDEE-80CF-B61F-550E885F2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830" y="1683808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AF59BAC2-3F4A-02E3-FF44-D6F0DCFADBC5}"/>
              </a:ext>
            </a:extLst>
          </p:cNvPr>
          <p:cNvSpPr/>
          <p:nvPr/>
        </p:nvSpPr>
        <p:spPr>
          <a:xfrm>
            <a:off x="5520555" y="1981200"/>
            <a:ext cx="3912541" cy="22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1CCDE3D4-7F14-81BC-5974-6A37F6C3F2D6}"/>
              </a:ext>
            </a:extLst>
          </p:cNvPr>
          <p:cNvSpPr/>
          <p:nvPr/>
        </p:nvSpPr>
        <p:spPr>
          <a:xfrm rot="5400000">
            <a:off x="1887595" y="-217872"/>
            <a:ext cx="470227" cy="33310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A7FC81-F18C-3398-6CF6-30A328224A10}"/>
              </a:ext>
            </a:extLst>
          </p:cNvPr>
          <p:cNvSpPr txBox="1"/>
          <p:nvPr/>
        </p:nvSpPr>
        <p:spPr>
          <a:xfrm>
            <a:off x="1586885" y="551126"/>
            <a:ext cx="3632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Packets arrive to the queue at a rate of </a:t>
            </a:r>
            <a:r>
              <a:rPr lang="en-US" b="1" dirty="0"/>
              <a:t>a</a:t>
            </a:r>
            <a:r>
              <a:rPr lang="en-US" dirty="0"/>
              <a:t> (packets/sec)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9A783016-9B26-7DAA-21C4-30C67DA96CF6}"/>
              </a:ext>
            </a:extLst>
          </p:cNvPr>
          <p:cNvSpPr/>
          <p:nvPr/>
        </p:nvSpPr>
        <p:spPr>
          <a:xfrm rot="16200000">
            <a:off x="4234057" y="2524573"/>
            <a:ext cx="470227" cy="6201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20BDCE-6522-8F45-3555-052416CA6B3E}"/>
              </a:ext>
            </a:extLst>
          </p:cNvPr>
          <p:cNvSpPr txBox="1"/>
          <p:nvPr/>
        </p:nvSpPr>
        <p:spPr>
          <a:xfrm>
            <a:off x="3661941" y="304676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  <a:r>
              <a:rPr lang="en-US" dirty="0"/>
              <a:t> bits per packet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DA8DD1-DD21-60E9-3B3C-090B028F20E9}"/>
              </a:ext>
            </a:extLst>
          </p:cNvPr>
          <p:cNvSpPr txBox="1"/>
          <p:nvPr/>
        </p:nvSpPr>
        <p:spPr>
          <a:xfrm>
            <a:off x="5588289" y="985971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Bits are pushed out on the communication link at a rate of </a:t>
            </a:r>
            <a:r>
              <a:rPr lang="en-US" b="1" dirty="0"/>
              <a:t>R</a:t>
            </a:r>
            <a:r>
              <a:rPr lang="en-US" dirty="0"/>
              <a:t> (bits/sec)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0A541F5-D77D-D190-F31A-33A8D49D1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029499"/>
            <a:ext cx="3232321" cy="10139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FACB96-5694-268E-CA64-EA13C55BE704}"/>
              </a:ext>
            </a:extLst>
          </p:cNvPr>
          <p:cNvSpPr txBox="1"/>
          <p:nvPr/>
        </p:nvSpPr>
        <p:spPr>
          <a:xfrm>
            <a:off x="4216264" y="4096775"/>
            <a:ext cx="434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Ratio of </a:t>
            </a:r>
            <a:r>
              <a:rPr lang="en-US" b="1" dirty="0"/>
              <a:t>average bits that arrive at queue </a:t>
            </a:r>
            <a:r>
              <a:rPr lang="en-US" dirty="0"/>
              <a:t>to </a:t>
            </a:r>
            <a:r>
              <a:rPr lang="en-US" b="1" dirty="0"/>
              <a:t>how quick we can process one bit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1C61BE-C7F4-A410-21CF-2693BA9997D7}"/>
              </a:ext>
            </a:extLst>
          </p:cNvPr>
          <p:cNvSpPr txBox="1"/>
          <p:nvPr/>
        </p:nvSpPr>
        <p:spPr>
          <a:xfrm>
            <a:off x="1823952" y="5436139"/>
            <a:ext cx="3268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traffic intensity &gt; 1 ? </a:t>
            </a:r>
          </a:p>
        </p:txBody>
      </p:sp>
    </p:spTree>
    <p:extLst>
      <p:ext uri="{BB962C8B-B14F-4D97-AF65-F5344CB8AC3E}">
        <p14:creationId xmlns:p14="http://schemas.microsoft.com/office/powerpoint/2010/main" val="2785011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-6116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Queueing Delay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86A2F8-D3CE-5138-2226-9811F6729B2D}"/>
              </a:ext>
            </a:extLst>
          </p:cNvPr>
          <p:cNvSpPr/>
          <p:nvPr/>
        </p:nvSpPr>
        <p:spPr>
          <a:xfrm>
            <a:off x="457200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1585F-636E-FB2C-5055-342EDAFE3BEE}"/>
              </a:ext>
            </a:extLst>
          </p:cNvPr>
          <p:cNvSpPr/>
          <p:nvPr/>
        </p:nvSpPr>
        <p:spPr>
          <a:xfrm>
            <a:off x="1595352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58FBB3-6392-CAD2-5F48-CBF28899479C}"/>
              </a:ext>
            </a:extLst>
          </p:cNvPr>
          <p:cNvSpPr/>
          <p:nvPr/>
        </p:nvSpPr>
        <p:spPr>
          <a:xfrm>
            <a:off x="2167467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EAE223-2A7D-F60B-4264-81162E95B452}"/>
              </a:ext>
            </a:extLst>
          </p:cNvPr>
          <p:cNvSpPr/>
          <p:nvPr/>
        </p:nvSpPr>
        <p:spPr>
          <a:xfrm>
            <a:off x="2758904" y="1744133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F0E7C7-474A-9947-084B-799B64241A96}"/>
              </a:ext>
            </a:extLst>
          </p:cNvPr>
          <p:cNvSpPr/>
          <p:nvPr/>
        </p:nvSpPr>
        <p:spPr>
          <a:xfrm>
            <a:off x="3331019" y="1744133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A17F40C-A901-6083-0BBB-629F89A45249}"/>
              </a:ext>
            </a:extLst>
          </p:cNvPr>
          <p:cNvSpPr/>
          <p:nvPr/>
        </p:nvSpPr>
        <p:spPr>
          <a:xfrm>
            <a:off x="992990" y="1981200"/>
            <a:ext cx="5334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Network Switch Icon - ClipArt Best">
            <a:extLst>
              <a:ext uri="{FF2B5EF4-FFF2-40B4-BE49-F238E27FC236}">
                <a16:creationId xmlns:a16="http://schemas.microsoft.com/office/drawing/2014/main" id="{4C772A0A-BE1D-F5E1-9168-2EF3F8F09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660" y="1744133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9B7D9D1-2081-6ADC-A532-99A46F414D80}"/>
              </a:ext>
            </a:extLst>
          </p:cNvPr>
          <p:cNvSpPr/>
          <p:nvPr/>
        </p:nvSpPr>
        <p:spPr>
          <a:xfrm>
            <a:off x="4240571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Network Switch Icon - ClipArt Best">
            <a:extLst>
              <a:ext uri="{FF2B5EF4-FFF2-40B4-BE49-F238E27FC236}">
                <a16:creationId xmlns:a16="http://schemas.microsoft.com/office/drawing/2014/main" id="{BED564F3-BDEE-80CF-B61F-550E885F2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830" y="1683808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AF59BAC2-3F4A-02E3-FF44-D6F0DCFADBC5}"/>
              </a:ext>
            </a:extLst>
          </p:cNvPr>
          <p:cNvSpPr/>
          <p:nvPr/>
        </p:nvSpPr>
        <p:spPr>
          <a:xfrm>
            <a:off x="5520555" y="1981200"/>
            <a:ext cx="3912541" cy="22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1CCDE3D4-7F14-81BC-5974-6A37F6C3F2D6}"/>
              </a:ext>
            </a:extLst>
          </p:cNvPr>
          <p:cNvSpPr/>
          <p:nvPr/>
        </p:nvSpPr>
        <p:spPr>
          <a:xfrm rot="5400000">
            <a:off x="1887595" y="-217872"/>
            <a:ext cx="470227" cy="33310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A7FC81-F18C-3398-6CF6-30A328224A10}"/>
              </a:ext>
            </a:extLst>
          </p:cNvPr>
          <p:cNvSpPr txBox="1"/>
          <p:nvPr/>
        </p:nvSpPr>
        <p:spPr>
          <a:xfrm>
            <a:off x="1586885" y="551126"/>
            <a:ext cx="3632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Packets arrive to the queue at a rate of </a:t>
            </a:r>
            <a:r>
              <a:rPr lang="en-US" b="1" dirty="0"/>
              <a:t>a</a:t>
            </a:r>
            <a:r>
              <a:rPr lang="en-US" dirty="0"/>
              <a:t> (packets/sec)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9A783016-9B26-7DAA-21C4-30C67DA96CF6}"/>
              </a:ext>
            </a:extLst>
          </p:cNvPr>
          <p:cNvSpPr/>
          <p:nvPr/>
        </p:nvSpPr>
        <p:spPr>
          <a:xfrm rot="16200000">
            <a:off x="4234057" y="2524573"/>
            <a:ext cx="470227" cy="6201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20BDCE-6522-8F45-3555-052416CA6B3E}"/>
              </a:ext>
            </a:extLst>
          </p:cNvPr>
          <p:cNvSpPr txBox="1"/>
          <p:nvPr/>
        </p:nvSpPr>
        <p:spPr>
          <a:xfrm>
            <a:off x="3661941" y="304676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  <a:r>
              <a:rPr lang="en-US" dirty="0"/>
              <a:t> bits per packet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DA8DD1-DD21-60E9-3B3C-090B028F20E9}"/>
              </a:ext>
            </a:extLst>
          </p:cNvPr>
          <p:cNvSpPr txBox="1"/>
          <p:nvPr/>
        </p:nvSpPr>
        <p:spPr>
          <a:xfrm>
            <a:off x="5588289" y="985971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Bits are pushed out on the communication link at a rate of </a:t>
            </a:r>
            <a:r>
              <a:rPr lang="en-US" b="1" dirty="0"/>
              <a:t>R</a:t>
            </a:r>
            <a:r>
              <a:rPr lang="en-US" dirty="0"/>
              <a:t> (bits/sec)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0A541F5-D77D-D190-F31A-33A8D49D1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029499"/>
            <a:ext cx="3232321" cy="10139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FACB96-5694-268E-CA64-EA13C55BE704}"/>
              </a:ext>
            </a:extLst>
          </p:cNvPr>
          <p:cNvSpPr txBox="1"/>
          <p:nvPr/>
        </p:nvSpPr>
        <p:spPr>
          <a:xfrm>
            <a:off x="4216264" y="4096775"/>
            <a:ext cx="434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Ratio of </a:t>
            </a:r>
            <a:r>
              <a:rPr lang="en-US" b="1" dirty="0"/>
              <a:t>average bits that arrive at queue </a:t>
            </a:r>
            <a:r>
              <a:rPr lang="en-US" dirty="0"/>
              <a:t>to </a:t>
            </a:r>
            <a:r>
              <a:rPr lang="en-US" b="1" dirty="0"/>
              <a:t>how quick we can process one bit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1C61BE-C7F4-A410-21CF-2693BA9997D7}"/>
              </a:ext>
            </a:extLst>
          </p:cNvPr>
          <p:cNvSpPr txBox="1"/>
          <p:nvPr/>
        </p:nvSpPr>
        <p:spPr>
          <a:xfrm>
            <a:off x="1823952" y="5436139"/>
            <a:ext cx="3268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traffic intensity &gt; 1 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9EC1D6-ACF3-2533-DAE6-7FD54F29E64E}"/>
              </a:ext>
            </a:extLst>
          </p:cNvPr>
          <p:cNvSpPr txBox="1"/>
          <p:nvPr/>
        </p:nvSpPr>
        <p:spPr>
          <a:xfrm>
            <a:off x="5219087" y="5391013"/>
            <a:ext cx="3699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Bits arrive to the queue faster than we can process them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F7E07-6ED0-E586-7F61-FDE62E8385CC}"/>
              </a:ext>
            </a:extLst>
          </p:cNvPr>
          <p:cNvSpPr/>
          <p:nvPr/>
        </p:nvSpPr>
        <p:spPr>
          <a:xfrm>
            <a:off x="9045023" y="5274828"/>
            <a:ext cx="17235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Bad!</a:t>
            </a:r>
          </a:p>
        </p:txBody>
      </p:sp>
    </p:spTree>
    <p:extLst>
      <p:ext uri="{BB962C8B-B14F-4D97-AF65-F5344CB8AC3E}">
        <p14:creationId xmlns:p14="http://schemas.microsoft.com/office/powerpoint/2010/main" val="3452152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-6116"/>
            <a:ext cx="3122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Queueing Delay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86A2F8-D3CE-5138-2226-9811F6729B2D}"/>
              </a:ext>
            </a:extLst>
          </p:cNvPr>
          <p:cNvSpPr/>
          <p:nvPr/>
        </p:nvSpPr>
        <p:spPr>
          <a:xfrm>
            <a:off x="457200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71585F-636E-FB2C-5055-342EDAFE3BEE}"/>
              </a:ext>
            </a:extLst>
          </p:cNvPr>
          <p:cNvSpPr/>
          <p:nvPr/>
        </p:nvSpPr>
        <p:spPr>
          <a:xfrm>
            <a:off x="1595352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58FBB3-6392-CAD2-5F48-CBF28899479C}"/>
              </a:ext>
            </a:extLst>
          </p:cNvPr>
          <p:cNvSpPr/>
          <p:nvPr/>
        </p:nvSpPr>
        <p:spPr>
          <a:xfrm>
            <a:off x="2167467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EAE223-2A7D-F60B-4264-81162E95B452}"/>
              </a:ext>
            </a:extLst>
          </p:cNvPr>
          <p:cNvSpPr/>
          <p:nvPr/>
        </p:nvSpPr>
        <p:spPr>
          <a:xfrm>
            <a:off x="2758904" y="1744133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F0E7C7-474A-9947-084B-799B64241A96}"/>
              </a:ext>
            </a:extLst>
          </p:cNvPr>
          <p:cNvSpPr/>
          <p:nvPr/>
        </p:nvSpPr>
        <p:spPr>
          <a:xfrm>
            <a:off x="3331019" y="1744133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A17F40C-A901-6083-0BBB-629F89A45249}"/>
              </a:ext>
            </a:extLst>
          </p:cNvPr>
          <p:cNvSpPr/>
          <p:nvPr/>
        </p:nvSpPr>
        <p:spPr>
          <a:xfrm>
            <a:off x="992990" y="1981200"/>
            <a:ext cx="533400" cy="304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Network Switch Icon - ClipArt Best">
            <a:extLst>
              <a:ext uri="{FF2B5EF4-FFF2-40B4-BE49-F238E27FC236}">
                <a16:creationId xmlns:a16="http://schemas.microsoft.com/office/drawing/2014/main" id="{4C772A0A-BE1D-F5E1-9168-2EF3F8F09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660" y="1744133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9B7D9D1-2081-6ADC-A532-99A46F414D80}"/>
              </a:ext>
            </a:extLst>
          </p:cNvPr>
          <p:cNvSpPr/>
          <p:nvPr/>
        </p:nvSpPr>
        <p:spPr>
          <a:xfrm>
            <a:off x="4240571" y="1752600"/>
            <a:ext cx="457200" cy="76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Network Switch Icon - ClipArt Best">
            <a:extLst>
              <a:ext uri="{FF2B5EF4-FFF2-40B4-BE49-F238E27FC236}">
                <a16:creationId xmlns:a16="http://schemas.microsoft.com/office/drawing/2014/main" id="{BED564F3-BDEE-80CF-B61F-550E885F2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830" y="1683808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AF59BAC2-3F4A-02E3-FF44-D6F0DCFADBC5}"/>
              </a:ext>
            </a:extLst>
          </p:cNvPr>
          <p:cNvSpPr/>
          <p:nvPr/>
        </p:nvSpPr>
        <p:spPr>
          <a:xfrm>
            <a:off x="5520555" y="1981200"/>
            <a:ext cx="3912541" cy="2286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1CCDE3D4-7F14-81BC-5974-6A37F6C3F2D6}"/>
              </a:ext>
            </a:extLst>
          </p:cNvPr>
          <p:cNvSpPr/>
          <p:nvPr/>
        </p:nvSpPr>
        <p:spPr>
          <a:xfrm rot="5400000">
            <a:off x="1887595" y="-217872"/>
            <a:ext cx="470227" cy="333101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A7FC81-F18C-3398-6CF6-30A328224A10}"/>
              </a:ext>
            </a:extLst>
          </p:cNvPr>
          <p:cNvSpPr txBox="1"/>
          <p:nvPr/>
        </p:nvSpPr>
        <p:spPr>
          <a:xfrm>
            <a:off x="1586885" y="551126"/>
            <a:ext cx="3632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Packets arrive to the queue at a rate of </a:t>
            </a:r>
            <a:r>
              <a:rPr lang="en-US" b="1" dirty="0"/>
              <a:t>a</a:t>
            </a:r>
            <a:r>
              <a:rPr lang="en-US" dirty="0"/>
              <a:t> (packets/sec)</a:t>
            </a:r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9A783016-9B26-7DAA-21C4-30C67DA96CF6}"/>
              </a:ext>
            </a:extLst>
          </p:cNvPr>
          <p:cNvSpPr/>
          <p:nvPr/>
        </p:nvSpPr>
        <p:spPr>
          <a:xfrm rot="16200000">
            <a:off x="4234057" y="2524573"/>
            <a:ext cx="470227" cy="62011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20BDCE-6522-8F45-3555-052416CA6B3E}"/>
              </a:ext>
            </a:extLst>
          </p:cNvPr>
          <p:cNvSpPr txBox="1"/>
          <p:nvPr/>
        </p:nvSpPr>
        <p:spPr>
          <a:xfrm>
            <a:off x="3661941" y="304676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  <a:r>
              <a:rPr lang="en-US" dirty="0"/>
              <a:t> bits per packet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DA8DD1-DD21-60E9-3B3C-090B028F20E9}"/>
              </a:ext>
            </a:extLst>
          </p:cNvPr>
          <p:cNvSpPr txBox="1"/>
          <p:nvPr/>
        </p:nvSpPr>
        <p:spPr>
          <a:xfrm>
            <a:off x="5588289" y="985971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Bits are pushed out on the communication link at a rate of </a:t>
            </a:r>
            <a:r>
              <a:rPr lang="en-US" b="1" dirty="0"/>
              <a:t>R</a:t>
            </a:r>
            <a:r>
              <a:rPr lang="en-US" dirty="0"/>
              <a:t> (bits/sec)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0A541F5-D77D-D190-F31A-33A8D49D1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029499"/>
            <a:ext cx="3232321" cy="10139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FACB96-5694-268E-CA64-EA13C55BE704}"/>
              </a:ext>
            </a:extLst>
          </p:cNvPr>
          <p:cNvSpPr txBox="1"/>
          <p:nvPr/>
        </p:nvSpPr>
        <p:spPr>
          <a:xfrm>
            <a:off x="4216264" y="4096775"/>
            <a:ext cx="43400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Ratio of </a:t>
            </a:r>
            <a:r>
              <a:rPr lang="en-US" b="1" dirty="0"/>
              <a:t>average bits that arrive at queue </a:t>
            </a:r>
            <a:r>
              <a:rPr lang="en-US" dirty="0"/>
              <a:t>to </a:t>
            </a:r>
            <a:r>
              <a:rPr lang="en-US" b="1" dirty="0"/>
              <a:t>how quick we can process one bit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1C61BE-C7F4-A410-21CF-2693BA9997D7}"/>
              </a:ext>
            </a:extLst>
          </p:cNvPr>
          <p:cNvSpPr txBox="1"/>
          <p:nvPr/>
        </p:nvSpPr>
        <p:spPr>
          <a:xfrm>
            <a:off x="1561485" y="5416492"/>
            <a:ext cx="3448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traffic intensity &lt;= 1 ?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9EC1D6-ACF3-2533-DAE6-7FD54F29E64E}"/>
              </a:ext>
            </a:extLst>
          </p:cNvPr>
          <p:cNvSpPr txBox="1"/>
          <p:nvPr/>
        </p:nvSpPr>
        <p:spPr>
          <a:xfrm>
            <a:off x="5219087" y="5391013"/>
            <a:ext cx="3699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process bits faster than they arrive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F7E07-6ED0-E586-7F61-FDE62E8385CC}"/>
              </a:ext>
            </a:extLst>
          </p:cNvPr>
          <p:cNvSpPr/>
          <p:nvPr/>
        </p:nvSpPr>
        <p:spPr>
          <a:xfrm>
            <a:off x="8946557" y="5277231"/>
            <a:ext cx="2223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3"/>
                </a:solidFill>
                <a:effectLst/>
              </a:rPr>
              <a:t>Good!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6BCAC5-EA5F-F5EC-7E62-5162EC487491}"/>
              </a:ext>
            </a:extLst>
          </p:cNvPr>
          <p:cNvSpPr/>
          <p:nvPr/>
        </p:nvSpPr>
        <p:spPr>
          <a:xfrm>
            <a:off x="714375" y="474205"/>
            <a:ext cx="10591800" cy="55613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7A410B6-9549-968F-C032-99928A7E13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3856" y="1117765"/>
            <a:ext cx="9340309" cy="409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82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-6116"/>
            <a:ext cx="2417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Packet Loss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9689FD9-CD9D-B56E-7EBB-D6676F53EE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5" r="52140" b="2924"/>
          <a:stretch/>
        </p:blipFill>
        <p:spPr>
          <a:xfrm>
            <a:off x="424870" y="1183243"/>
            <a:ext cx="4717158" cy="42473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8C8A9CF-1AAC-D6E3-68A6-6092F64E5411}"/>
              </a:ext>
            </a:extLst>
          </p:cNvPr>
          <p:cNvSpPr txBox="1"/>
          <p:nvPr/>
        </p:nvSpPr>
        <p:spPr>
          <a:xfrm>
            <a:off x="5640864" y="1261768"/>
            <a:ext cx="588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Queues have finite space.</a:t>
            </a:r>
          </a:p>
          <a:p>
            <a:endParaRPr lang="en-US" sz="2400" dirty="0"/>
          </a:p>
          <a:p>
            <a:r>
              <a:rPr lang="en-US" sz="2400" dirty="0"/>
              <a:t>If a router has no place to store the packet, the packet will be </a:t>
            </a:r>
            <a:r>
              <a:rPr lang="en-US" sz="2400" b="1" dirty="0"/>
              <a:t>dropped</a:t>
            </a:r>
            <a:r>
              <a:rPr lang="en-US" sz="2400" dirty="0"/>
              <a:t> or </a:t>
            </a:r>
            <a:r>
              <a:rPr lang="en-US" sz="2400" b="1" dirty="0"/>
              <a:t>lost</a:t>
            </a:r>
          </a:p>
          <a:p>
            <a:endParaRPr lang="en-US" sz="2400" dirty="0"/>
          </a:p>
          <a:p>
            <a:r>
              <a:rPr lang="en-US" sz="2400" dirty="0"/>
              <a:t>The number of lost packets will increase as </a:t>
            </a:r>
            <a:r>
              <a:rPr lang="en-US" sz="2400" b="1" dirty="0"/>
              <a:t>traffic intensity </a:t>
            </a:r>
            <a:r>
              <a:rPr lang="en-US" sz="2400" dirty="0"/>
              <a:t>increases</a:t>
            </a:r>
          </a:p>
          <a:p>
            <a:endParaRPr lang="en-US" sz="2400" dirty="0"/>
          </a:p>
          <a:p>
            <a:r>
              <a:rPr lang="en-US" sz="2400" dirty="0"/>
              <a:t>In addition to delay, the </a:t>
            </a:r>
            <a:r>
              <a:rPr lang="en-US" sz="2400" b="1" dirty="0"/>
              <a:t>probability of packet loss </a:t>
            </a:r>
            <a:r>
              <a:rPr lang="en-US" sz="2400" dirty="0"/>
              <a:t>is helpful to calculate</a:t>
            </a:r>
          </a:p>
        </p:txBody>
      </p:sp>
    </p:spTree>
    <p:extLst>
      <p:ext uri="{BB962C8B-B14F-4D97-AF65-F5344CB8AC3E}">
        <p14:creationId xmlns:p14="http://schemas.microsoft.com/office/powerpoint/2010/main" val="750461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-6116"/>
            <a:ext cx="24176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Packet Loss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9689FD9-CD9D-B56E-7EBB-D6676F53EE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5" r="52140" b="2924"/>
          <a:stretch/>
        </p:blipFill>
        <p:spPr>
          <a:xfrm>
            <a:off x="424870" y="1183243"/>
            <a:ext cx="4717158" cy="42473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8C8A9CF-1AAC-D6E3-68A6-6092F64E5411}"/>
              </a:ext>
            </a:extLst>
          </p:cNvPr>
          <p:cNvSpPr txBox="1"/>
          <p:nvPr/>
        </p:nvSpPr>
        <p:spPr>
          <a:xfrm>
            <a:off x="5640864" y="1261768"/>
            <a:ext cx="5885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Queues have finite space.</a:t>
            </a:r>
          </a:p>
          <a:p>
            <a:endParaRPr lang="en-US" sz="2400" dirty="0"/>
          </a:p>
          <a:p>
            <a:r>
              <a:rPr lang="en-US" sz="2400" dirty="0"/>
              <a:t>If a router has no place to store the packet, the packet will be </a:t>
            </a:r>
            <a:r>
              <a:rPr lang="en-US" sz="2400" b="1" dirty="0"/>
              <a:t>dropped</a:t>
            </a:r>
            <a:r>
              <a:rPr lang="en-US" sz="2400" dirty="0"/>
              <a:t> or </a:t>
            </a:r>
            <a:r>
              <a:rPr lang="en-US" sz="2400" b="1" dirty="0"/>
              <a:t>lost</a:t>
            </a:r>
          </a:p>
          <a:p>
            <a:endParaRPr lang="en-US" sz="2400" dirty="0"/>
          </a:p>
          <a:p>
            <a:r>
              <a:rPr lang="en-US" sz="2400" dirty="0"/>
              <a:t>The number of lost packets will increase as </a:t>
            </a:r>
            <a:r>
              <a:rPr lang="en-US" sz="2400" b="1" dirty="0"/>
              <a:t>traffic intensity </a:t>
            </a:r>
            <a:r>
              <a:rPr lang="en-US" sz="2400" dirty="0"/>
              <a:t>increases</a:t>
            </a:r>
          </a:p>
          <a:p>
            <a:endParaRPr lang="en-US" sz="2400" dirty="0"/>
          </a:p>
          <a:p>
            <a:r>
              <a:rPr lang="en-US" sz="2400" dirty="0"/>
              <a:t>In addition to delay, the </a:t>
            </a:r>
            <a:r>
              <a:rPr lang="en-US" sz="2400" b="1" dirty="0"/>
              <a:t>probability of packet loss </a:t>
            </a:r>
            <a:r>
              <a:rPr lang="en-US" sz="2400" dirty="0"/>
              <a:t>is helpful to calculate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2F0909-C02B-185D-939A-80572C94E98E}"/>
              </a:ext>
            </a:extLst>
          </p:cNvPr>
          <p:cNvSpPr/>
          <p:nvPr/>
        </p:nvSpPr>
        <p:spPr>
          <a:xfrm>
            <a:off x="1760111" y="1600200"/>
            <a:ext cx="7467600" cy="3276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Ping Test</a:t>
            </a:r>
          </a:p>
          <a:p>
            <a:pPr algn="ctr"/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ping –n 10 8.8.8.8</a:t>
            </a:r>
          </a:p>
          <a:p>
            <a:pPr algn="ct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ping –n 5 131.255.7.26</a:t>
            </a:r>
          </a:p>
        </p:txBody>
      </p:sp>
    </p:spTree>
    <p:extLst>
      <p:ext uri="{BB962C8B-B14F-4D97-AF65-F5344CB8AC3E}">
        <p14:creationId xmlns:p14="http://schemas.microsoft.com/office/powerpoint/2010/main" val="1301541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FB21B572-8DF7-4DE2-4298-646988AC2791}"/>
              </a:ext>
            </a:extLst>
          </p:cNvPr>
          <p:cNvSpPr txBox="1">
            <a:spLocks/>
          </p:cNvSpPr>
          <p:nvPr/>
        </p:nvSpPr>
        <p:spPr>
          <a:xfrm>
            <a:off x="307340" y="96723"/>
            <a:ext cx="210185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3200" spc="-10" dirty="0"/>
              <a:t>Throughput</a:t>
            </a: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98C053A3-7D19-4AFB-F9AC-68C3506F0A3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782" y="914400"/>
            <a:ext cx="6425837" cy="3810000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11F746E3-41DB-2EDA-5723-664F126FD183}"/>
              </a:ext>
            </a:extLst>
          </p:cNvPr>
          <p:cNvSpPr txBox="1"/>
          <p:nvPr/>
        </p:nvSpPr>
        <p:spPr>
          <a:xfrm>
            <a:off x="7699629" y="1398778"/>
            <a:ext cx="38036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Throughput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amount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data </a:t>
            </a:r>
            <a:r>
              <a:rPr sz="1800" dirty="0">
                <a:latin typeface="Arial"/>
                <a:cs typeface="Arial"/>
              </a:rPr>
              <a:t>transferred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place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another </a:t>
            </a:r>
            <a:r>
              <a:rPr sz="1800" dirty="0">
                <a:latin typeface="Arial"/>
                <a:cs typeface="Arial"/>
              </a:rPr>
              <a:t>within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given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period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8235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497C0785-1998-3151-A211-A0372E5277D9}"/>
              </a:ext>
            </a:extLst>
          </p:cNvPr>
          <p:cNvSpPr txBox="1">
            <a:spLocks/>
          </p:cNvSpPr>
          <p:nvPr/>
        </p:nvSpPr>
        <p:spPr>
          <a:xfrm>
            <a:off x="307340" y="96723"/>
            <a:ext cx="210185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3200" spc="-10" dirty="0"/>
              <a:t>Throughput</a:t>
            </a: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D9158E01-1505-1E25-2721-7293508081D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960" y="826008"/>
            <a:ext cx="3974899" cy="2357628"/>
          </a:xfrm>
          <a:prstGeom prst="rect">
            <a:avLst/>
          </a:prstGeom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92041B20-A851-BB57-3750-4F7B3CD43672}"/>
              </a:ext>
            </a:extLst>
          </p:cNvPr>
          <p:cNvSpPr txBox="1"/>
          <p:nvPr/>
        </p:nvSpPr>
        <p:spPr>
          <a:xfrm>
            <a:off x="6480428" y="1474470"/>
            <a:ext cx="37953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Throughput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amount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data </a:t>
            </a:r>
            <a:r>
              <a:rPr sz="1800" dirty="0">
                <a:latin typeface="Arial"/>
                <a:cs typeface="Arial"/>
              </a:rPr>
              <a:t>transferred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place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another </a:t>
            </a:r>
            <a:r>
              <a:rPr sz="1800" dirty="0">
                <a:latin typeface="Arial"/>
                <a:cs typeface="Arial"/>
              </a:rPr>
              <a:t>within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given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period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1" name="object 5">
            <a:extLst>
              <a:ext uri="{FF2B5EF4-FFF2-40B4-BE49-F238E27FC236}">
                <a16:creationId xmlns:a16="http://schemas.microsoft.com/office/drawing/2014/main" id="{22C560E5-90B0-70A7-B8D1-51AECC7F241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9200" y="3581400"/>
            <a:ext cx="9518904" cy="2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46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06FF9063-58FB-AF43-C019-066F3B39F1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61" y="76961"/>
            <a:ext cx="47244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5"/>
              </a:spcBef>
            </a:pPr>
            <a:r>
              <a:rPr sz="3600" spc="-10" dirty="0"/>
              <a:t>Throughput</a:t>
            </a: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F4BA2C8E-8EC3-74B0-A278-F1D57DD241E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782" y="914400"/>
            <a:ext cx="6425837" cy="3810000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259B5017-3D48-9EDF-0A5E-54B4CE66A55D}"/>
              </a:ext>
            </a:extLst>
          </p:cNvPr>
          <p:cNvSpPr txBox="1"/>
          <p:nvPr/>
        </p:nvSpPr>
        <p:spPr>
          <a:xfrm>
            <a:off x="7699629" y="1398778"/>
            <a:ext cx="38036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Throughput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amount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data </a:t>
            </a:r>
            <a:r>
              <a:rPr sz="1800" dirty="0">
                <a:latin typeface="Arial"/>
                <a:cs typeface="Arial"/>
              </a:rPr>
              <a:t>transferred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place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another </a:t>
            </a:r>
            <a:r>
              <a:rPr sz="1800" dirty="0">
                <a:latin typeface="Arial"/>
                <a:cs typeface="Arial"/>
              </a:rPr>
              <a:t>within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given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period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23774508-9BCB-7C5F-249C-78AF73970381}"/>
              </a:ext>
            </a:extLst>
          </p:cNvPr>
          <p:cNvSpPr txBox="1"/>
          <p:nvPr/>
        </p:nvSpPr>
        <p:spPr>
          <a:xfrm>
            <a:off x="7699629" y="2999359"/>
            <a:ext cx="35496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Instantaneous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throughput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the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throughput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given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point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335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3212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Forwarding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3545C6-18F1-90BE-BE4A-8FE2BFDFD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1066800"/>
            <a:ext cx="4468800" cy="50667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5E531B-FC59-4857-3644-8261CE488810}"/>
              </a:ext>
            </a:extLst>
          </p:cNvPr>
          <p:cNvSpPr txBox="1"/>
          <p:nvPr/>
        </p:nvSpPr>
        <p:spPr>
          <a:xfrm>
            <a:off x="5486400" y="199310"/>
            <a:ext cx="271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Packet Switching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C4188E-8B66-1F76-9CCD-F9A10D06CA0C}"/>
              </a:ext>
            </a:extLst>
          </p:cNvPr>
          <p:cNvSpPr txBox="1"/>
          <p:nvPr/>
        </p:nvSpPr>
        <p:spPr>
          <a:xfrm>
            <a:off x="5562600" y="121920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 </a:t>
            </a:r>
            <a:r>
              <a:rPr lang="en-US" b="1" dirty="0"/>
              <a:t>store-and-forward</a:t>
            </a:r>
            <a:r>
              <a:rPr lang="en-US" dirty="0"/>
              <a:t> transmission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603F0F-70FE-412E-5307-6F9B04C910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0" y="1828800"/>
            <a:ext cx="5191125" cy="16668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C27723-53E4-2956-F944-508E2E3AFE79}"/>
              </a:ext>
            </a:extLst>
          </p:cNvPr>
          <p:cNvSpPr txBox="1"/>
          <p:nvPr/>
        </p:nvSpPr>
        <p:spPr>
          <a:xfrm>
            <a:off x="5567680" y="3886200"/>
            <a:ext cx="334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to transmit </a:t>
            </a:r>
            <a:r>
              <a:rPr lang="en-US" i="1" dirty="0"/>
              <a:t>L</a:t>
            </a:r>
            <a:r>
              <a:rPr lang="en-US" dirty="0"/>
              <a:t> bits over a link with transmission rate of </a:t>
            </a:r>
            <a:r>
              <a:rPr lang="en-US" i="1" dirty="0"/>
              <a:t>R</a:t>
            </a:r>
            <a:r>
              <a:rPr lang="en-US" dirty="0"/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640473-B076-4BC4-7DBD-A5F140BFED00}"/>
              </a:ext>
            </a:extLst>
          </p:cNvPr>
          <p:cNvSpPr txBox="1"/>
          <p:nvPr/>
        </p:nvSpPr>
        <p:spPr>
          <a:xfrm>
            <a:off x="9485959" y="3915072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Century" panose="02040604050505020304" pitchFamily="18" charset="0"/>
              </a:rPr>
              <a:t>L / R</a:t>
            </a:r>
          </a:p>
        </p:txBody>
      </p:sp>
    </p:spTree>
    <p:extLst>
      <p:ext uri="{BB962C8B-B14F-4D97-AF65-F5344CB8AC3E}">
        <p14:creationId xmlns:p14="http://schemas.microsoft.com/office/powerpoint/2010/main" val="1387699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06FF9063-58FB-AF43-C019-066F3B39F1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61" y="76961"/>
            <a:ext cx="47244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5"/>
              </a:spcBef>
            </a:pPr>
            <a:r>
              <a:rPr sz="3600" spc="-10" dirty="0"/>
              <a:t>Throughput</a:t>
            </a: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F4BA2C8E-8EC3-74B0-A278-F1D57DD241E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782" y="914400"/>
            <a:ext cx="6425837" cy="3810000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259B5017-3D48-9EDF-0A5E-54B4CE66A55D}"/>
              </a:ext>
            </a:extLst>
          </p:cNvPr>
          <p:cNvSpPr txBox="1"/>
          <p:nvPr/>
        </p:nvSpPr>
        <p:spPr>
          <a:xfrm>
            <a:off x="7699629" y="1398778"/>
            <a:ext cx="38036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Throughput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amount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data </a:t>
            </a:r>
            <a:r>
              <a:rPr sz="1800" dirty="0">
                <a:latin typeface="Arial"/>
                <a:cs typeface="Arial"/>
              </a:rPr>
              <a:t>transferred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place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another </a:t>
            </a:r>
            <a:r>
              <a:rPr sz="1800" dirty="0">
                <a:latin typeface="Arial"/>
                <a:cs typeface="Arial"/>
              </a:rPr>
              <a:t>within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given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period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23774508-9BCB-7C5F-249C-78AF73970381}"/>
              </a:ext>
            </a:extLst>
          </p:cNvPr>
          <p:cNvSpPr txBox="1"/>
          <p:nvPr/>
        </p:nvSpPr>
        <p:spPr>
          <a:xfrm>
            <a:off x="7699629" y="2999359"/>
            <a:ext cx="35496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Instantaneous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throughput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the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throughput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given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point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4C7F2E4-448B-2F3E-1455-44BFD4090DF4}"/>
              </a:ext>
            </a:extLst>
          </p:cNvPr>
          <p:cNvSpPr/>
          <p:nvPr/>
        </p:nvSpPr>
        <p:spPr>
          <a:xfrm>
            <a:off x="5448299" y="3410711"/>
            <a:ext cx="228600" cy="838200"/>
          </a:xfrm>
          <a:custGeom>
            <a:avLst/>
            <a:gdLst/>
            <a:ahLst/>
            <a:cxnLst/>
            <a:rect l="l" t="t" r="r" b="b"/>
            <a:pathLst>
              <a:path w="228600" h="838200">
                <a:moveTo>
                  <a:pt x="152400" y="190500"/>
                </a:moveTo>
                <a:lnTo>
                  <a:pt x="76200" y="190500"/>
                </a:lnTo>
                <a:lnTo>
                  <a:pt x="76200" y="838200"/>
                </a:lnTo>
                <a:lnTo>
                  <a:pt x="152400" y="838200"/>
                </a:lnTo>
                <a:lnTo>
                  <a:pt x="152400" y="190500"/>
                </a:lnTo>
                <a:close/>
              </a:path>
              <a:path w="228600" h="838200">
                <a:moveTo>
                  <a:pt x="114300" y="0"/>
                </a:moveTo>
                <a:lnTo>
                  <a:pt x="0" y="228600"/>
                </a:lnTo>
                <a:lnTo>
                  <a:pt x="76200" y="228600"/>
                </a:lnTo>
                <a:lnTo>
                  <a:pt x="76200" y="190500"/>
                </a:lnTo>
                <a:lnTo>
                  <a:pt x="209550" y="190500"/>
                </a:lnTo>
                <a:lnTo>
                  <a:pt x="114300" y="0"/>
                </a:lnTo>
                <a:close/>
              </a:path>
              <a:path w="228600" h="838200">
                <a:moveTo>
                  <a:pt x="209550" y="190500"/>
                </a:moveTo>
                <a:lnTo>
                  <a:pt x="152400" y="190500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209550" y="190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8D1E21C3-DB57-3D89-D649-8B1F19E0B782}"/>
              </a:ext>
            </a:extLst>
          </p:cNvPr>
          <p:cNvSpPr txBox="1"/>
          <p:nvPr/>
        </p:nvSpPr>
        <p:spPr>
          <a:xfrm>
            <a:off x="993139" y="4888738"/>
            <a:ext cx="6283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instantaneous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throughput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7:00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roughly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6.5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Mbps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9553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06FF9063-58FB-AF43-C019-066F3B39F1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61" y="76961"/>
            <a:ext cx="47244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5"/>
              </a:spcBef>
            </a:pPr>
            <a:r>
              <a:rPr sz="3600" spc="-10" dirty="0"/>
              <a:t>Throughput</a:t>
            </a: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F4BA2C8E-8EC3-74B0-A278-F1D57DD241E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782" y="914400"/>
            <a:ext cx="6425837" cy="3810000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259B5017-3D48-9EDF-0A5E-54B4CE66A55D}"/>
              </a:ext>
            </a:extLst>
          </p:cNvPr>
          <p:cNvSpPr txBox="1"/>
          <p:nvPr/>
        </p:nvSpPr>
        <p:spPr>
          <a:xfrm>
            <a:off x="7699629" y="1398778"/>
            <a:ext cx="380365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Throughput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amount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data </a:t>
            </a:r>
            <a:r>
              <a:rPr sz="1800" dirty="0">
                <a:latin typeface="Arial"/>
                <a:cs typeface="Arial"/>
              </a:rPr>
              <a:t>transferred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place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another </a:t>
            </a:r>
            <a:r>
              <a:rPr sz="1800" dirty="0">
                <a:latin typeface="Arial"/>
                <a:cs typeface="Arial"/>
              </a:rPr>
              <a:t>within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given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period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23774508-9BCB-7C5F-249C-78AF73970381}"/>
              </a:ext>
            </a:extLst>
          </p:cNvPr>
          <p:cNvSpPr txBox="1"/>
          <p:nvPr/>
        </p:nvSpPr>
        <p:spPr>
          <a:xfrm>
            <a:off x="7699629" y="2999359"/>
            <a:ext cx="35496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Instantaneous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throughput</a:t>
            </a:r>
            <a:r>
              <a:rPr sz="1800" b="1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the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throughput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given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point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4C7F2E4-448B-2F3E-1455-44BFD4090DF4}"/>
              </a:ext>
            </a:extLst>
          </p:cNvPr>
          <p:cNvSpPr/>
          <p:nvPr/>
        </p:nvSpPr>
        <p:spPr>
          <a:xfrm>
            <a:off x="5448299" y="3410711"/>
            <a:ext cx="228600" cy="838200"/>
          </a:xfrm>
          <a:custGeom>
            <a:avLst/>
            <a:gdLst/>
            <a:ahLst/>
            <a:cxnLst/>
            <a:rect l="l" t="t" r="r" b="b"/>
            <a:pathLst>
              <a:path w="228600" h="838200">
                <a:moveTo>
                  <a:pt x="152400" y="190500"/>
                </a:moveTo>
                <a:lnTo>
                  <a:pt x="76200" y="190500"/>
                </a:lnTo>
                <a:lnTo>
                  <a:pt x="76200" y="838200"/>
                </a:lnTo>
                <a:lnTo>
                  <a:pt x="152400" y="838200"/>
                </a:lnTo>
                <a:lnTo>
                  <a:pt x="152400" y="190500"/>
                </a:lnTo>
                <a:close/>
              </a:path>
              <a:path w="228600" h="838200">
                <a:moveTo>
                  <a:pt x="114300" y="0"/>
                </a:moveTo>
                <a:lnTo>
                  <a:pt x="0" y="228600"/>
                </a:lnTo>
                <a:lnTo>
                  <a:pt x="76200" y="228600"/>
                </a:lnTo>
                <a:lnTo>
                  <a:pt x="76200" y="190500"/>
                </a:lnTo>
                <a:lnTo>
                  <a:pt x="209550" y="190500"/>
                </a:lnTo>
                <a:lnTo>
                  <a:pt x="114300" y="0"/>
                </a:lnTo>
                <a:close/>
              </a:path>
              <a:path w="228600" h="838200">
                <a:moveTo>
                  <a:pt x="209550" y="190500"/>
                </a:moveTo>
                <a:lnTo>
                  <a:pt x="152400" y="190500"/>
                </a:lnTo>
                <a:lnTo>
                  <a:pt x="152400" y="228600"/>
                </a:lnTo>
                <a:lnTo>
                  <a:pt x="228600" y="228600"/>
                </a:lnTo>
                <a:lnTo>
                  <a:pt x="209550" y="1905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8D1E21C3-DB57-3D89-D649-8B1F19E0B782}"/>
              </a:ext>
            </a:extLst>
          </p:cNvPr>
          <p:cNvSpPr txBox="1"/>
          <p:nvPr/>
        </p:nvSpPr>
        <p:spPr>
          <a:xfrm>
            <a:off x="993139" y="4888738"/>
            <a:ext cx="6283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instantaneous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throughput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7:00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roughly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6.5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Mbps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613DCCA4-3246-B2DA-03D1-EEF421DF7925}"/>
              </a:ext>
            </a:extLst>
          </p:cNvPr>
          <p:cNvSpPr txBox="1"/>
          <p:nvPr/>
        </p:nvSpPr>
        <p:spPr>
          <a:xfrm>
            <a:off x="7570089" y="4266057"/>
            <a:ext cx="37477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In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general, if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takes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seconds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transfer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endpoint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another,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average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throughput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is: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0737B179-BE51-64D7-3FE9-E5105401E5C7}"/>
              </a:ext>
            </a:extLst>
          </p:cNvPr>
          <p:cNvSpPr txBox="1"/>
          <p:nvPr/>
        </p:nvSpPr>
        <p:spPr>
          <a:xfrm>
            <a:off x="8969502" y="5147022"/>
            <a:ext cx="243204" cy="103759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800" spc="-50" dirty="0">
                <a:latin typeface="Cambria Math"/>
                <a:cs typeface="Cambria Math"/>
              </a:rPr>
              <a:t>𝐹</a:t>
            </a:r>
            <a:endParaRPr sz="2800">
              <a:latin typeface="Cambria Math"/>
              <a:cs typeface="Cambria Math"/>
            </a:endParaRPr>
          </a:p>
          <a:p>
            <a:pPr marL="18415">
              <a:lnSpc>
                <a:spcPct val="100000"/>
              </a:lnSpc>
              <a:spcBef>
                <a:spcPts val="625"/>
              </a:spcBef>
            </a:pPr>
            <a:r>
              <a:rPr sz="2800" spc="-50" dirty="0">
                <a:latin typeface="Cambria Math"/>
                <a:cs typeface="Cambria Math"/>
              </a:rPr>
              <a:t>𝑇</a:t>
            </a:r>
            <a:endParaRPr sz="2800">
              <a:latin typeface="Cambria Math"/>
              <a:cs typeface="Cambria Math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E6B05D-325D-6066-3A40-23C15AAC1C99}"/>
              </a:ext>
            </a:extLst>
          </p:cNvPr>
          <p:cNvCxnSpPr/>
          <p:nvPr/>
        </p:nvCxnSpPr>
        <p:spPr>
          <a:xfrm>
            <a:off x="8915400" y="5715000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8331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4D4D3C73-4AEB-46D4-E0BF-91D495250C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61" y="76961"/>
            <a:ext cx="47244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5"/>
              </a:spcBef>
            </a:pPr>
            <a:r>
              <a:rPr sz="3600" spc="-10" dirty="0"/>
              <a:t>Throughput</a:t>
            </a:r>
          </a:p>
        </p:txBody>
      </p:sp>
      <p:pic>
        <p:nvPicPr>
          <p:cNvPr id="18" name="object 3">
            <a:extLst>
              <a:ext uri="{FF2B5EF4-FFF2-40B4-BE49-F238E27FC236}">
                <a16:creationId xmlns:a16="http://schemas.microsoft.com/office/drawing/2014/main" id="{4C483BF3-A255-A8A8-F2B7-890DF0CA433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371600"/>
            <a:ext cx="7013447" cy="1714500"/>
          </a:xfrm>
          <a:prstGeom prst="rect">
            <a:avLst/>
          </a:prstGeom>
        </p:spPr>
      </p:pic>
      <p:sp>
        <p:nvSpPr>
          <p:cNvPr id="19" name="object 4">
            <a:extLst>
              <a:ext uri="{FF2B5EF4-FFF2-40B4-BE49-F238E27FC236}">
                <a16:creationId xmlns:a16="http://schemas.microsoft.com/office/drawing/2014/main" id="{32A2490B-6169-C2CD-8240-6B09B8BCCFA2}"/>
              </a:ext>
            </a:extLst>
          </p:cNvPr>
          <p:cNvSpPr txBox="1"/>
          <p:nvPr/>
        </p:nvSpPr>
        <p:spPr>
          <a:xfrm>
            <a:off x="739140" y="3380613"/>
            <a:ext cx="4239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s</a:t>
            </a:r>
            <a:r>
              <a:rPr sz="1800" spc="-22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86BB7600-AC56-B06A-F003-05E0EEE97B23}"/>
              </a:ext>
            </a:extLst>
          </p:cNvPr>
          <p:cNvSpPr txBox="1"/>
          <p:nvPr/>
        </p:nvSpPr>
        <p:spPr>
          <a:xfrm>
            <a:off x="5235575" y="3380613"/>
            <a:ext cx="4143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c</a:t>
            </a:r>
            <a:r>
              <a:rPr sz="1800" spc="-15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client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C143EB2E-5C79-4A27-FB25-CE5DA41FD13A}"/>
              </a:ext>
            </a:extLst>
          </p:cNvPr>
          <p:cNvSpPr txBox="1"/>
          <p:nvPr/>
        </p:nvSpPr>
        <p:spPr>
          <a:xfrm>
            <a:off x="764540" y="4571238"/>
            <a:ext cx="3199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Throughput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client?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9923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085E43C-A6B4-B598-127E-83184FC19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61" y="76961"/>
            <a:ext cx="4724400" cy="701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Throughput</a:t>
            </a: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2D5D431D-CA97-4F01-5138-748301AACDE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371600"/>
            <a:ext cx="7013447" cy="1714500"/>
          </a:xfrm>
          <a:prstGeom prst="rect">
            <a:avLst/>
          </a:prstGeom>
        </p:spPr>
      </p:pic>
      <p:sp>
        <p:nvSpPr>
          <p:cNvPr id="9" name="object 4">
            <a:extLst>
              <a:ext uri="{FF2B5EF4-FFF2-40B4-BE49-F238E27FC236}">
                <a16:creationId xmlns:a16="http://schemas.microsoft.com/office/drawing/2014/main" id="{0E603458-B0A1-98FF-18E7-73DC88C90CA8}"/>
              </a:ext>
            </a:extLst>
          </p:cNvPr>
          <p:cNvSpPr txBox="1"/>
          <p:nvPr/>
        </p:nvSpPr>
        <p:spPr>
          <a:xfrm>
            <a:off x="739140" y="2714625"/>
            <a:ext cx="4239260" cy="965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0" algn="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R</a:t>
            </a:r>
            <a:r>
              <a:rPr sz="2400" b="1" baseline="-20833" dirty="0">
                <a:latin typeface="Arial"/>
                <a:cs typeface="Arial"/>
              </a:rPr>
              <a:t>s </a:t>
            </a:r>
            <a:r>
              <a:rPr sz="2400" b="1" dirty="0">
                <a:latin typeface="Arial"/>
                <a:cs typeface="Arial"/>
              </a:rPr>
              <a:t>&gt;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R</a:t>
            </a:r>
            <a:r>
              <a:rPr sz="2400" b="1" spc="-37" baseline="-20833" dirty="0">
                <a:latin typeface="Arial"/>
                <a:cs typeface="Arial"/>
              </a:rPr>
              <a:t>c</a:t>
            </a:r>
            <a:endParaRPr sz="2400" baseline="-20833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365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s</a:t>
            </a:r>
            <a:r>
              <a:rPr sz="1800" spc="-22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C3BCB152-560E-1A5A-6792-2587DF4E2578}"/>
              </a:ext>
            </a:extLst>
          </p:cNvPr>
          <p:cNvSpPr txBox="1"/>
          <p:nvPr/>
        </p:nvSpPr>
        <p:spPr>
          <a:xfrm>
            <a:off x="5235575" y="3380613"/>
            <a:ext cx="4143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c</a:t>
            </a:r>
            <a:r>
              <a:rPr sz="1800" spc="-15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client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202BD780-A47F-0A59-0804-F04547097352}"/>
              </a:ext>
            </a:extLst>
          </p:cNvPr>
          <p:cNvSpPr txBox="1"/>
          <p:nvPr/>
        </p:nvSpPr>
        <p:spPr>
          <a:xfrm>
            <a:off x="764540" y="4571238"/>
            <a:ext cx="3199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Throughput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client?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7">
            <a:extLst>
              <a:ext uri="{FF2B5EF4-FFF2-40B4-BE49-F238E27FC236}">
                <a16:creationId xmlns:a16="http://schemas.microsoft.com/office/drawing/2014/main" id="{B146A01A-0B15-1931-0371-DC16CA5878DA}"/>
              </a:ext>
            </a:extLst>
          </p:cNvPr>
          <p:cNvGrpSpPr/>
          <p:nvPr/>
        </p:nvGrpSpPr>
        <p:grpSpPr>
          <a:xfrm>
            <a:off x="1512061" y="1854961"/>
            <a:ext cx="5359400" cy="580390"/>
            <a:chOff x="1512061" y="1854961"/>
            <a:chExt cx="5359400" cy="580390"/>
          </a:xfrm>
        </p:grpSpPr>
        <p:sp>
          <p:nvSpPr>
            <p:cNvPr id="13" name="object 8">
              <a:extLst>
                <a:ext uri="{FF2B5EF4-FFF2-40B4-BE49-F238E27FC236}">
                  <a16:creationId xmlns:a16="http://schemas.microsoft.com/office/drawing/2014/main" id="{B85D374C-07AC-4646-F7ED-E424CCE7C1B0}"/>
                </a:ext>
              </a:extLst>
            </p:cNvPr>
            <p:cNvSpPr/>
            <p:nvPr/>
          </p:nvSpPr>
          <p:spPr>
            <a:xfrm>
              <a:off x="1524761" y="1867661"/>
              <a:ext cx="2362200" cy="554990"/>
            </a:xfrm>
            <a:custGeom>
              <a:avLst/>
              <a:gdLst/>
              <a:ahLst/>
              <a:cxnLst/>
              <a:rect l="l" t="t" r="r" b="b"/>
              <a:pathLst>
                <a:path w="2362200" h="554989">
                  <a:moveTo>
                    <a:pt x="2362200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2362200" y="554736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7CE98297-474D-259D-7064-E02EE67D98DE}"/>
                </a:ext>
              </a:extLst>
            </p:cNvPr>
            <p:cNvSpPr/>
            <p:nvPr/>
          </p:nvSpPr>
          <p:spPr>
            <a:xfrm>
              <a:off x="1524761" y="1867661"/>
              <a:ext cx="2362200" cy="554990"/>
            </a:xfrm>
            <a:custGeom>
              <a:avLst/>
              <a:gdLst/>
              <a:ahLst/>
              <a:cxnLst/>
              <a:rect l="l" t="t" r="r" b="b"/>
              <a:pathLst>
                <a:path w="2362200" h="554989">
                  <a:moveTo>
                    <a:pt x="0" y="554736"/>
                  </a:moveTo>
                  <a:lnTo>
                    <a:pt x="2362200" y="554736"/>
                  </a:lnTo>
                  <a:lnTo>
                    <a:pt x="2362200" y="0"/>
                  </a:lnTo>
                  <a:lnTo>
                    <a:pt x="0" y="0"/>
                  </a:lnTo>
                  <a:lnTo>
                    <a:pt x="0" y="554736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0">
              <a:extLst>
                <a:ext uri="{FF2B5EF4-FFF2-40B4-BE49-F238E27FC236}">
                  <a16:creationId xmlns:a16="http://schemas.microsoft.com/office/drawing/2014/main" id="{3DCE5BE1-C808-8F70-8C61-9A93FED5FA37}"/>
                </a:ext>
              </a:extLst>
            </p:cNvPr>
            <p:cNvSpPr/>
            <p:nvPr/>
          </p:nvSpPr>
          <p:spPr>
            <a:xfrm>
              <a:off x="4496561" y="2058161"/>
              <a:ext cx="2362200" cy="216535"/>
            </a:xfrm>
            <a:custGeom>
              <a:avLst/>
              <a:gdLst/>
              <a:ahLst/>
              <a:cxnLst/>
              <a:rect l="l" t="t" r="r" b="b"/>
              <a:pathLst>
                <a:path w="2362200" h="216535">
                  <a:moveTo>
                    <a:pt x="2362199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2362199" y="216408"/>
                  </a:lnTo>
                  <a:lnTo>
                    <a:pt x="236219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1">
              <a:extLst>
                <a:ext uri="{FF2B5EF4-FFF2-40B4-BE49-F238E27FC236}">
                  <a16:creationId xmlns:a16="http://schemas.microsoft.com/office/drawing/2014/main" id="{923C501C-3A96-F3EC-7C1D-A3E1A3231F89}"/>
                </a:ext>
              </a:extLst>
            </p:cNvPr>
            <p:cNvSpPr/>
            <p:nvPr/>
          </p:nvSpPr>
          <p:spPr>
            <a:xfrm>
              <a:off x="4496561" y="2058161"/>
              <a:ext cx="2362200" cy="216535"/>
            </a:xfrm>
            <a:custGeom>
              <a:avLst/>
              <a:gdLst/>
              <a:ahLst/>
              <a:cxnLst/>
              <a:rect l="l" t="t" r="r" b="b"/>
              <a:pathLst>
                <a:path w="2362200" h="216535">
                  <a:moveTo>
                    <a:pt x="0" y="216408"/>
                  </a:moveTo>
                  <a:lnTo>
                    <a:pt x="2362199" y="216408"/>
                  </a:lnTo>
                  <a:lnTo>
                    <a:pt x="2362199" y="0"/>
                  </a:lnTo>
                  <a:lnTo>
                    <a:pt x="0" y="0"/>
                  </a:lnTo>
                  <a:lnTo>
                    <a:pt x="0" y="216408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12">
            <a:extLst>
              <a:ext uri="{FF2B5EF4-FFF2-40B4-BE49-F238E27FC236}">
                <a16:creationId xmlns:a16="http://schemas.microsoft.com/office/drawing/2014/main" id="{D2716179-F098-7E27-13F8-FCED9817DABF}"/>
              </a:ext>
            </a:extLst>
          </p:cNvPr>
          <p:cNvSpPr txBox="1"/>
          <p:nvPr/>
        </p:nvSpPr>
        <p:spPr>
          <a:xfrm>
            <a:off x="2560573" y="1489024"/>
            <a:ext cx="325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R</a:t>
            </a:r>
            <a:r>
              <a:rPr sz="1800" b="1" spc="-37" baseline="-20833" dirty="0">
                <a:latin typeface="Arial"/>
                <a:cs typeface="Arial"/>
              </a:rPr>
              <a:t>s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6" name="object 13">
            <a:extLst>
              <a:ext uri="{FF2B5EF4-FFF2-40B4-BE49-F238E27FC236}">
                <a16:creationId xmlns:a16="http://schemas.microsoft.com/office/drawing/2014/main" id="{881D3305-4624-EF2A-E4F9-6A91B5C37C64}"/>
              </a:ext>
            </a:extLst>
          </p:cNvPr>
          <p:cNvSpPr txBox="1"/>
          <p:nvPr/>
        </p:nvSpPr>
        <p:spPr>
          <a:xfrm>
            <a:off x="5382133" y="1622805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R</a:t>
            </a:r>
            <a:r>
              <a:rPr sz="1800" b="1" spc="-37" baseline="-20833" dirty="0">
                <a:latin typeface="Arial"/>
                <a:cs typeface="Arial"/>
              </a:rPr>
              <a:t>c</a:t>
            </a:r>
            <a:endParaRPr sz="1800" baseline="-20833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9976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085E43C-A6B4-B598-127E-83184FC19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61" y="76961"/>
            <a:ext cx="4724400" cy="701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Throughput</a:t>
            </a:r>
          </a:p>
        </p:txBody>
      </p:sp>
      <p:pic>
        <p:nvPicPr>
          <p:cNvPr id="17" name="object 3">
            <a:extLst>
              <a:ext uri="{FF2B5EF4-FFF2-40B4-BE49-F238E27FC236}">
                <a16:creationId xmlns:a16="http://schemas.microsoft.com/office/drawing/2014/main" id="{EF20557B-7554-DBFC-4F26-69BEF6F9C43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371600"/>
            <a:ext cx="7013447" cy="1714500"/>
          </a:xfrm>
          <a:prstGeom prst="rect">
            <a:avLst/>
          </a:prstGeom>
        </p:spPr>
      </p:pic>
      <p:sp>
        <p:nvSpPr>
          <p:cNvPr id="18" name="object 4">
            <a:extLst>
              <a:ext uri="{FF2B5EF4-FFF2-40B4-BE49-F238E27FC236}">
                <a16:creationId xmlns:a16="http://schemas.microsoft.com/office/drawing/2014/main" id="{987CF0B7-A322-205B-87EE-0F186087C0FD}"/>
              </a:ext>
            </a:extLst>
          </p:cNvPr>
          <p:cNvSpPr txBox="1"/>
          <p:nvPr/>
        </p:nvSpPr>
        <p:spPr>
          <a:xfrm>
            <a:off x="739140" y="2714625"/>
            <a:ext cx="4239260" cy="965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04800" algn="r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R</a:t>
            </a:r>
            <a:r>
              <a:rPr sz="2400" b="1" baseline="-20833" dirty="0">
                <a:latin typeface="Arial"/>
                <a:cs typeface="Arial"/>
              </a:rPr>
              <a:t>s </a:t>
            </a:r>
            <a:r>
              <a:rPr sz="2400" b="1" dirty="0">
                <a:latin typeface="Arial"/>
                <a:cs typeface="Arial"/>
              </a:rPr>
              <a:t>&gt;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R</a:t>
            </a:r>
            <a:r>
              <a:rPr sz="2400" b="1" spc="-37" baseline="-20833" dirty="0">
                <a:latin typeface="Arial"/>
                <a:cs typeface="Arial"/>
              </a:rPr>
              <a:t>c</a:t>
            </a:r>
            <a:endParaRPr sz="2400" baseline="-20833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365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s</a:t>
            </a:r>
            <a:r>
              <a:rPr sz="1800" spc="-22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98EA53D3-0B24-8A75-67C5-DC8C16441F5F}"/>
              </a:ext>
            </a:extLst>
          </p:cNvPr>
          <p:cNvSpPr txBox="1"/>
          <p:nvPr/>
        </p:nvSpPr>
        <p:spPr>
          <a:xfrm>
            <a:off x="5235575" y="3380613"/>
            <a:ext cx="4143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c</a:t>
            </a:r>
            <a:r>
              <a:rPr sz="1800" spc="-15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client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6">
            <a:extLst>
              <a:ext uri="{FF2B5EF4-FFF2-40B4-BE49-F238E27FC236}">
                <a16:creationId xmlns:a16="http://schemas.microsoft.com/office/drawing/2014/main" id="{B47C1FDF-3CB5-507E-05BB-15B666F73D19}"/>
              </a:ext>
            </a:extLst>
          </p:cNvPr>
          <p:cNvSpPr txBox="1"/>
          <p:nvPr/>
        </p:nvSpPr>
        <p:spPr>
          <a:xfrm>
            <a:off x="764540" y="4571238"/>
            <a:ext cx="3199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Throughput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client?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21" name="object 7">
            <a:extLst>
              <a:ext uri="{FF2B5EF4-FFF2-40B4-BE49-F238E27FC236}">
                <a16:creationId xmlns:a16="http://schemas.microsoft.com/office/drawing/2014/main" id="{88AA9660-EE20-20B3-3C39-25D1CFADF5B7}"/>
              </a:ext>
            </a:extLst>
          </p:cNvPr>
          <p:cNvGrpSpPr/>
          <p:nvPr/>
        </p:nvGrpSpPr>
        <p:grpSpPr>
          <a:xfrm>
            <a:off x="1512061" y="888491"/>
            <a:ext cx="6501130" cy="1546860"/>
            <a:chOff x="1512061" y="888491"/>
            <a:chExt cx="6501130" cy="1546860"/>
          </a:xfrm>
        </p:grpSpPr>
        <p:sp>
          <p:nvSpPr>
            <p:cNvPr id="27" name="object 8">
              <a:extLst>
                <a:ext uri="{FF2B5EF4-FFF2-40B4-BE49-F238E27FC236}">
                  <a16:creationId xmlns:a16="http://schemas.microsoft.com/office/drawing/2014/main" id="{D3B76449-C4C7-FDBD-8D77-5F6382835A87}"/>
                </a:ext>
              </a:extLst>
            </p:cNvPr>
            <p:cNvSpPr/>
            <p:nvPr/>
          </p:nvSpPr>
          <p:spPr>
            <a:xfrm>
              <a:off x="1524761" y="1867661"/>
              <a:ext cx="2362200" cy="554990"/>
            </a:xfrm>
            <a:custGeom>
              <a:avLst/>
              <a:gdLst/>
              <a:ahLst/>
              <a:cxnLst/>
              <a:rect l="l" t="t" r="r" b="b"/>
              <a:pathLst>
                <a:path w="2362200" h="554989">
                  <a:moveTo>
                    <a:pt x="2362200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2362200" y="554736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9">
              <a:extLst>
                <a:ext uri="{FF2B5EF4-FFF2-40B4-BE49-F238E27FC236}">
                  <a16:creationId xmlns:a16="http://schemas.microsoft.com/office/drawing/2014/main" id="{825B607F-3CA5-C634-1F22-C222C53D46BA}"/>
                </a:ext>
              </a:extLst>
            </p:cNvPr>
            <p:cNvSpPr/>
            <p:nvPr/>
          </p:nvSpPr>
          <p:spPr>
            <a:xfrm>
              <a:off x="1524761" y="1867661"/>
              <a:ext cx="2362200" cy="554990"/>
            </a:xfrm>
            <a:custGeom>
              <a:avLst/>
              <a:gdLst/>
              <a:ahLst/>
              <a:cxnLst/>
              <a:rect l="l" t="t" r="r" b="b"/>
              <a:pathLst>
                <a:path w="2362200" h="554989">
                  <a:moveTo>
                    <a:pt x="0" y="554736"/>
                  </a:moveTo>
                  <a:lnTo>
                    <a:pt x="2362200" y="554736"/>
                  </a:lnTo>
                  <a:lnTo>
                    <a:pt x="2362200" y="0"/>
                  </a:lnTo>
                  <a:lnTo>
                    <a:pt x="0" y="0"/>
                  </a:lnTo>
                  <a:lnTo>
                    <a:pt x="0" y="554736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0">
              <a:extLst>
                <a:ext uri="{FF2B5EF4-FFF2-40B4-BE49-F238E27FC236}">
                  <a16:creationId xmlns:a16="http://schemas.microsoft.com/office/drawing/2014/main" id="{7BC34A0D-F486-C772-1A02-DB2ED06C0602}"/>
                </a:ext>
              </a:extLst>
            </p:cNvPr>
            <p:cNvSpPr/>
            <p:nvPr/>
          </p:nvSpPr>
          <p:spPr>
            <a:xfrm>
              <a:off x="4496561" y="2058161"/>
              <a:ext cx="2362200" cy="216535"/>
            </a:xfrm>
            <a:custGeom>
              <a:avLst/>
              <a:gdLst/>
              <a:ahLst/>
              <a:cxnLst/>
              <a:rect l="l" t="t" r="r" b="b"/>
              <a:pathLst>
                <a:path w="2362200" h="216535">
                  <a:moveTo>
                    <a:pt x="2362199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2362199" y="216408"/>
                  </a:lnTo>
                  <a:lnTo>
                    <a:pt x="236219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1">
              <a:extLst>
                <a:ext uri="{FF2B5EF4-FFF2-40B4-BE49-F238E27FC236}">
                  <a16:creationId xmlns:a16="http://schemas.microsoft.com/office/drawing/2014/main" id="{5C8D8592-BF21-3938-8330-0A0241E42027}"/>
                </a:ext>
              </a:extLst>
            </p:cNvPr>
            <p:cNvSpPr/>
            <p:nvPr/>
          </p:nvSpPr>
          <p:spPr>
            <a:xfrm>
              <a:off x="4496561" y="2058161"/>
              <a:ext cx="2362200" cy="216535"/>
            </a:xfrm>
            <a:custGeom>
              <a:avLst/>
              <a:gdLst/>
              <a:ahLst/>
              <a:cxnLst/>
              <a:rect l="l" t="t" r="r" b="b"/>
              <a:pathLst>
                <a:path w="2362200" h="216535">
                  <a:moveTo>
                    <a:pt x="0" y="216408"/>
                  </a:moveTo>
                  <a:lnTo>
                    <a:pt x="2362199" y="216408"/>
                  </a:lnTo>
                  <a:lnTo>
                    <a:pt x="2362199" y="0"/>
                  </a:lnTo>
                  <a:lnTo>
                    <a:pt x="0" y="0"/>
                  </a:lnTo>
                  <a:lnTo>
                    <a:pt x="0" y="216408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2">
              <a:extLst>
                <a:ext uri="{FF2B5EF4-FFF2-40B4-BE49-F238E27FC236}">
                  <a16:creationId xmlns:a16="http://schemas.microsoft.com/office/drawing/2014/main" id="{490C9891-0001-7C22-A49B-E258B633D579}"/>
                </a:ext>
              </a:extLst>
            </p:cNvPr>
            <p:cNvSpPr/>
            <p:nvPr/>
          </p:nvSpPr>
          <p:spPr>
            <a:xfrm>
              <a:off x="5943600" y="888491"/>
              <a:ext cx="2069464" cy="984885"/>
            </a:xfrm>
            <a:custGeom>
              <a:avLst/>
              <a:gdLst/>
              <a:ahLst/>
              <a:cxnLst/>
              <a:rect l="l" t="t" r="r" b="b"/>
              <a:pathLst>
                <a:path w="2069465" h="984885">
                  <a:moveTo>
                    <a:pt x="119507" y="829056"/>
                  </a:moveTo>
                  <a:lnTo>
                    <a:pt x="0" y="978788"/>
                  </a:lnTo>
                  <a:lnTo>
                    <a:pt x="191642" y="984631"/>
                  </a:lnTo>
                  <a:lnTo>
                    <a:pt x="173152" y="944753"/>
                  </a:lnTo>
                  <a:lnTo>
                    <a:pt x="141604" y="944753"/>
                  </a:lnTo>
                  <a:lnTo>
                    <a:pt x="117601" y="892810"/>
                  </a:lnTo>
                  <a:lnTo>
                    <a:pt x="143505" y="880813"/>
                  </a:lnTo>
                  <a:lnTo>
                    <a:pt x="119507" y="829056"/>
                  </a:lnTo>
                  <a:close/>
                </a:path>
                <a:path w="2069465" h="984885">
                  <a:moveTo>
                    <a:pt x="143505" y="880813"/>
                  </a:moveTo>
                  <a:lnTo>
                    <a:pt x="117601" y="892810"/>
                  </a:lnTo>
                  <a:lnTo>
                    <a:pt x="141604" y="944753"/>
                  </a:lnTo>
                  <a:lnTo>
                    <a:pt x="167575" y="932724"/>
                  </a:lnTo>
                  <a:lnTo>
                    <a:pt x="143505" y="880813"/>
                  </a:lnTo>
                  <a:close/>
                </a:path>
                <a:path w="2069465" h="984885">
                  <a:moveTo>
                    <a:pt x="167575" y="932724"/>
                  </a:moveTo>
                  <a:lnTo>
                    <a:pt x="141604" y="944753"/>
                  </a:lnTo>
                  <a:lnTo>
                    <a:pt x="173152" y="944753"/>
                  </a:lnTo>
                  <a:lnTo>
                    <a:pt x="167575" y="932724"/>
                  </a:lnTo>
                  <a:close/>
                </a:path>
                <a:path w="2069465" h="984885">
                  <a:moveTo>
                    <a:pt x="2045334" y="0"/>
                  </a:moveTo>
                  <a:lnTo>
                    <a:pt x="143505" y="880813"/>
                  </a:lnTo>
                  <a:lnTo>
                    <a:pt x="167575" y="932724"/>
                  </a:lnTo>
                  <a:lnTo>
                    <a:pt x="2069465" y="51816"/>
                  </a:lnTo>
                  <a:lnTo>
                    <a:pt x="204533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13">
              <a:extLst>
                <a:ext uri="{FF2B5EF4-FFF2-40B4-BE49-F238E27FC236}">
                  <a16:creationId xmlns:a16="http://schemas.microsoft.com/office/drawing/2014/main" id="{B56C25EA-F93E-CECF-AEAD-C040E72AB13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69461" y="1886966"/>
              <a:ext cx="177800" cy="177800"/>
            </a:xfrm>
            <a:prstGeom prst="rect">
              <a:avLst/>
            </a:prstGeom>
          </p:spPr>
        </p:pic>
        <p:pic>
          <p:nvPicPr>
            <p:cNvPr id="33" name="object 14">
              <a:extLst>
                <a:ext uri="{FF2B5EF4-FFF2-40B4-BE49-F238E27FC236}">
                  <a16:creationId xmlns:a16="http://schemas.microsoft.com/office/drawing/2014/main" id="{B7E51634-06C6-E571-35E4-7C832EC9B77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97605" y="1893061"/>
              <a:ext cx="177799" cy="177800"/>
            </a:xfrm>
            <a:prstGeom prst="rect">
              <a:avLst/>
            </a:prstGeom>
          </p:spPr>
        </p:pic>
        <p:pic>
          <p:nvPicPr>
            <p:cNvPr id="34" name="object 15">
              <a:extLst>
                <a:ext uri="{FF2B5EF4-FFF2-40B4-BE49-F238E27FC236}">
                  <a16:creationId xmlns:a16="http://schemas.microsoft.com/office/drawing/2014/main" id="{A2140DD7-14E7-1C13-397A-F63C8DDCB5D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7461" y="1886966"/>
              <a:ext cx="177800" cy="177800"/>
            </a:xfrm>
            <a:prstGeom prst="rect">
              <a:avLst/>
            </a:prstGeom>
          </p:spPr>
        </p:pic>
        <p:pic>
          <p:nvPicPr>
            <p:cNvPr id="35" name="object 16">
              <a:extLst>
                <a:ext uri="{FF2B5EF4-FFF2-40B4-BE49-F238E27FC236}">
                  <a16:creationId xmlns:a16="http://schemas.microsoft.com/office/drawing/2014/main" id="{532CD500-DEF6-7CA4-5326-9E56BBFBBE4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85313" y="1868677"/>
              <a:ext cx="177800" cy="177800"/>
            </a:xfrm>
            <a:prstGeom prst="rect">
              <a:avLst/>
            </a:prstGeom>
          </p:spPr>
        </p:pic>
        <p:pic>
          <p:nvPicPr>
            <p:cNvPr id="36" name="object 17">
              <a:extLst>
                <a:ext uri="{FF2B5EF4-FFF2-40B4-BE49-F238E27FC236}">
                  <a16:creationId xmlns:a16="http://schemas.microsoft.com/office/drawing/2014/main" id="{2D8354EE-D4CE-1B3A-0AC5-E2386EDC28CB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95169" y="1882394"/>
              <a:ext cx="177800" cy="177800"/>
            </a:xfrm>
            <a:prstGeom prst="rect">
              <a:avLst/>
            </a:prstGeom>
          </p:spPr>
        </p:pic>
        <p:pic>
          <p:nvPicPr>
            <p:cNvPr id="37" name="object 18">
              <a:extLst>
                <a:ext uri="{FF2B5EF4-FFF2-40B4-BE49-F238E27FC236}">
                  <a16:creationId xmlns:a16="http://schemas.microsoft.com/office/drawing/2014/main" id="{32AB36E4-CC50-DE69-F71E-D104BD31E99E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73605" y="1876297"/>
              <a:ext cx="177800" cy="177800"/>
            </a:xfrm>
            <a:prstGeom prst="rect">
              <a:avLst/>
            </a:prstGeom>
          </p:spPr>
        </p:pic>
        <p:sp>
          <p:nvSpPr>
            <p:cNvPr id="38" name="object 19">
              <a:extLst>
                <a:ext uri="{FF2B5EF4-FFF2-40B4-BE49-F238E27FC236}">
                  <a16:creationId xmlns:a16="http://schemas.microsoft.com/office/drawing/2014/main" id="{3BA949A2-50B8-3FBB-46F8-9B506AC715E2}"/>
                </a:ext>
              </a:extLst>
            </p:cNvPr>
            <p:cNvSpPr/>
            <p:nvPr/>
          </p:nvSpPr>
          <p:spPr>
            <a:xfrm>
              <a:off x="1949195" y="2106167"/>
              <a:ext cx="1336675" cy="76200"/>
            </a:xfrm>
            <a:custGeom>
              <a:avLst/>
              <a:gdLst/>
              <a:ahLst/>
              <a:cxnLst/>
              <a:rect l="l" t="t" r="r" b="b"/>
              <a:pathLst>
                <a:path w="133667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1336675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1336675" h="76200">
                  <a:moveTo>
                    <a:pt x="1336294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1336294" y="44450"/>
                  </a:lnTo>
                  <a:lnTo>
                    <a:pt x="1336294" y="31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20">
            <a:extLst>
              <a:ext uri="{FF2B5EF4-FFF2-40B4-BE49-F238E27FC236}">
                <a16:creationId xmlns:a16="http://schemas.microsoft.com/office/drawing/2014/main" id="{454305D7-72FB-F48C-13D0-5273B78D955E}"/>
              </a:ext>
            </a:extLst>
          </p:cNvPr>
          <p:cNvSpPr txBox="1"/>
          <p:nvPr/>
        </p:nvSpPr>
        <p:spPr>
          <a:xfrm>
            <a:off x="2560573" y="1489024"/>
            <a:ext cx="325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R</a:t>
            </a:r>
            <a:r>
              <a:rPr sz="1800" b="1" spc="-37" baseline="-20833" dirty="0">
                <a:latin typeface="Arial"/>
                <a:cs typeface="Arial"/>
              </a:rPr>
              <a:t>s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40" name="object 21">
            <a:extLst>
              <a:ext uri="{FF2B5EF4-FFF2-40B4-BE49-F238E27FC236}">
                <a16:creationId xmlns:a16="http://schemas.microsoft.com/office/drawing/2014/main" id="{1EC2C302-370E-0190-F195-5F4084FA03E2}"/>
              </a:ext>
            </a:extLst>
          </p:cNvPr>
          <p:cNvSpPr txBox="1"/>
          <p:nvPr/>
        </p:nvSpPr>
        <p:spPr>
          <a:xfrm>
            <a:off x="5382133" y="1622805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R</a:t>
            </a:r>
            <a:r>
              <a:rPr sz="1800" b="1" spc="-37" baseline="-20833" dirty="0">
                <a:latin typeface="Arial"/>
                <a:cs typeface="Arial"/>
              </a:rPr>
              <a:t>c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41" name="object 22">
            <a:extLst>
              <a:ext uri="{FF2B5EF4-FFF2-40B4-BE49-F238E27FC236}">
                <a16:creationId xmlns:a16="http://schemas.microsoft.com/office/drawing/2014/main" id="{CAB96986-4E39-E64E-9CD6-9927E9672326}"/>
              </a:ext>
            </a:extLst>
          </p:cNvPr>
          <p:cNvSpPr txBox="1"/>
          <p:nvPr/>
        </p:nvSpPr>
        <p:spPr>
          <a:xfrm>
            <a:off x="8157209" y="622553"/>
            <a:ext cx="3060700" cy="88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Point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network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where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flow</a:t>
            </a:r>
            <a:r>
              <a:rPr sz="1800" spc="-25" dirty="0">
                <a:latin typeface="Arial"/>
                <a:cs typeface="Arial"/>
              </a:rPr>
              <a:t> of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impaired 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stopped</a:t>
            </a:r>
            <a:endParaRPr sz="1800">
              <a:latin typeface="Arial"/>
              <a:cs typeface="Arial"/>
            </a:endParaRPr>
          </a:p>
          <a:p>
            <a:pPr marL="721360">
              <a:lnSpc>
                <a:spcPct val="100000"/>
              </a:lnSpc>
              <a:spcBef>
                <a:spcPts val="260"/>
              </a:spcBef>
            </a:pPr>
            <a:r>
              <a:rPr sz="1800" b="1" spc="-10" dirty="0">
                <a:latin typeface="Arial"/>
                <a:cs typeface="Arial"/>
              </a:rPr>
              <a:t>Bottleneck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56307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085E43C-A6B4-B598-127E-83184FC19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61" y="76961"/>
            <a:ext cx="4724400" cy="701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Throughput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31124C04-6464-3712-3413-59B5CF5EF4D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371600"/>
            <a:ext cx="7013447" cy="1714500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F3CE855E-3D74-7671-7272-002F992940F2}"/>
              </a:ext>
            </a:extLst>
          </p:cNvPr>
          <p:cNvSpPr txBox="1"/>
          <p:nvPr/>
        </p:nvSpPr>
        <p:spPr>
          <a:xfrm>
            <a:off x="739140" y="3380613"/>
            <a:ext cx="4239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s</a:t>
            </a:r>
            <a:r>
              <a:rPr sz="1800" spc="-22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4040C61-5BC7-E92C-3D03-D7148230B984}"/>
              </a:ext>
            </a:extLst>
          </p:cNvPr>
          <p:cNvSpPr txBox="1"/>
          <p:nvPr/>
        </p:nvSpPr>
        <p:spPr>
          <a:xfrm>
            <a:off x="5235575" y="3380613"/>
            <a:ext cx="4143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c</a:t>
            </a:r>
            <a:r>
              <a:rPr sz="1800" spc="-15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client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61A9EE94-312C-9EFC-15FF-CA29E12E271D}"/>
              </a:ext>
            </a:extLst>
          </p:cNvPr>
          <p:cNvSpPr txBox="1"/>
          <p:nvPr/>
        </p:nvSpPr>
        <p:spPr>
          <a:xfrm>
            <a:off x="764540" y="4571238"/>
            <a:ext cx="3199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Throughput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client?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FCC20103-A019-C239-F8ED-8555772193BB}"/>
              </a:ext>
            </a:extLst>
          </p:cNvPr>
          <p:cNvSpPr txBox="1"/>
          <p:nvPr/>
        </p:nvSpPr>
        <p:spPr>
          <a:xfrm>
            <a:off x="3642995" y="2714625"/>
            <a:ext cx="1061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R</a:t>
            </a:r>
            <a:r>
              <a:rPr sz="2400" b="1" baseline="-20833" dirty="0">
                <a:latin typeface="Arial"/>
                <a:cs typeface="Arial"/>
              </a:rPr>
              <a:t>s </a:t>
            </a:r>
            <a:r>
              <a:rPr sz="2400" b="1" dirty="0">
                <a:latin typeface="Arial"/>
                <a:cs typeface="Arial"/>
              </a:rPr>
              <a:t>&gt;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R</a:t>
            </a:r>
            <a:r>
              <a:rPr sz="2400" b="1" spc="-37" baseline="-20833" dirty="0">
                <a:latin typeface="Arial"/>
                <a:cs typeface="Arial"/>
              </a:rPr>
              <a:t>c</a:t>
            </a:r>
            <a:endParaRPr sz="2400" baseline="-20833">
              <a:latin typeface="Arial"/>
              <a:cs typeface="Arial"/>
            </a:endParaRPr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E136505C-3A8A-1904-F806-A7107325C040}"/>
              </a:ext>
            </a:extLst>
          </p:cNvPr>
          <p:cNvGrpSpPr/>
          <p:nvPr/>
        </p:nvGrpSpPr>
        <p:grpSpPr>
          <a:xfrm>
            <a:off x="1512061" y="1854961"/>
            <a:ext cx="5359400" cy="580390"/>
            <a:chOff x="1512061" y="1854961"/>
            <a:chExt cx="5359400" cy="580390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74AC0623-E355-0BF2-BAF2-F5BD9FFDD2D4}"/>
                </a:ext>
              </a:extLst>
            </p:cNvPr>
            <p:cNvSpPr/>
            <p:nvPr/>
          </p:nvSpPr>
          <p:spPr>
            <a:xfrm>
              <a:off x="1524761" y="1867661"/>
              <a:ext cx="2362200" cy="554990"/>
            </a:xfrm>
            <a:custGeom>
              <a:avLst/>
              <a:gdLst/>
              <a:ahLst/>
              <a:cxnLst/>
              <a:rect l="l" t="t" r="r" b="b"/>
              <a:pathLst>
                <a:path w="2362200" h="554989">
                  <a:moveTo>
                    <a:pt x="2362200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2362200" y="554736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CFB9C7C0-3541-FB10-700F-2508A3700B4B}"/>
                </a:ext>
              </a:extLst>
            </p:cNvPr>
            <p:cNvSpPr/>
            <p:nvPr/>
          </p:nvSpPr>
          <p:spPr>
            <a:xfrm>
              <a:off x="1524761" y="1867661"/>
              <a:ext cx="2362200" cy="554990"/>
            </a:xfrm>
            <a:custGeom>
              <a:avLst/>
              <a:gdLst/>
              <a:ahLst/>
              <a:cxnLst/>
              <a:rect l="l" t="t" r="r" b="b"/>
              <a:pathLst>
                <a:path w="2362200" h="554989">
                  <a:moveTo>
                    <a:pt x="0" y="554736"/>
                  </a:moveTo>
                  <a:lnTo>
                    <a:pt x="2362200" y="554736"/>
                  </a:lnTo>
                  <a:lnTo>
                    <a:pt x="2362200" y="0"/>
                  </a:lnTo>
                  <a:lnTo>
                    <a:pt x="0" y="0"/>
                  </a:lnTo>
                  <a:lnTo>
                    <a:pt x="0" y="554736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CCAB471C-9851-8037-014E-376CA5D568D8}"/>
                </a:ext>
              </a:extLst>
            </p:cNvPr>
            <p:cNvSpPr/>
            <p:nvPr/>
          </p:nvSpPr>
          <p:spPr>
            <a:xfrm>
              <a:off x="4496561" y="2058161"/>
              <a:ext cx="2362200" cy="216535"/>
            </a:xfrm>
            <a:custGeom>
              <a:avLst/>
              <a:gdLst/>
              <a:ahLst/>
              <a:cxnLst/>
              <a:rect l="l" t="t" r="r" b="b"/>
              <a:pathLst>
                <a:path w="2362200" h="216535">
                  <a:moveTo>
                    <a:pt x="2362199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2362199" y="216408"/>
                  </a:lnTo>
                  <a:lnTo>
                    <a:pt x="236219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12841DD6-5E66-380D-3054-0D2331177174}"/>
                </a:ext>
              </a:extLst>
            </p:cNvPr>
            <p:cNvSpPr/>
            <p:nvPr/>
          </p:nvSpPr>
          <p:spPr>
            <a:xfrm>
              <a:off x="4496561" y="2058161"/>
              <a:ext cx="2362200" cy="216535"/>
            </a:xfrm>
            <a:custGeom>
              <a:avLst/>
              <a:gdLst/>
              <a:ahLst/>
              <a:cxnLst/>
              <a:rect l="l" t="t" r="r" b="b"/>
              <a:pathLst>
                <a:path w="2362200" h="216535">
                  <a:moveTo>
                    <a:pt x="0" y="216408"/>
                  </a:moveTo>
                  <a:lnTo>
                    <a:pt x="2362199" y="216408"/>
                  </a:lnTo>
                  <a:lnTo>
                    <a:pt x="2362199" y="0"/>
                  </a:lnTo>
                  <a:lnTo>
                    <a:pt x="0" y="0"/>
                  </a:lnTo>
                  <a:lnTo>
                    <a:pt x="0" y="216408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3">
            <a:extLst>
              <a:ext uri="{FF2B5EF4-FFF2-40B4-BE49-F238E27FC236}">
                <a16:creationId xmlns:a16="http://schemas.microsoft.com/office/drawing/2014/main" id="{8C1833AA-FBED-05E1-034C-C22098ACB4B1}"/>
              </a:ext>
            </a:extLst>
          </p:cNvPr>
          <p:cNvSpPr txBox="1"/>
          <p:nvPr/>
        </p:nvSpPr>
        <p:spPr>
          <a:xfrm>
            <a:off x="2560573" y="1489024"/>
            <a:ext cx="325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R</a:t>
            </a:r>
            <a:r>
              <a:rPr sz="1800" b="1" spc="-37" baseline="-20833" dirty="0">
                <a:latin typeface="Arial"/>
                <a:cs typeface="Arial"/>
              </a:rPr>
              <a:t>s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5" name="object 14">
            <a:extLst>
              <a:ext uri="{FF2B5EF4-FFF2-40B4-BE49-F238E27FC236}">
                <a16:creationId xmlns:a16="http://schemas.microsoft.com/office/drawing/2014/main" id="{C6204EA3-203E-30C3-DFF5-39A1A83E3A04}"/>
              </a:ext>
            </a:extLst>
          </p:cNvPr>
          <p:cNvSpPr txBox="1"/>
          <p:nvPr/>
        </p:nvSpPr>
        <p:spPr>
          <a:xfrm>
            <a:off x="5382133" y="1622805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R</a:t>
            </a:r>
            <a:r>
              <a:rPr sz="1800" b="1" spc="-37" baseline="-20833" dirty="0">
                <a:latin typeface="Arial"/>
                <a:cs typeface="Arial"/>
              </a:rPr>
              <a:t>c</a:t>
            </a:r>
            <a:endParaRPr sz="1800" baseline="-20833">
              <a:latin typeface="Arial"/>
              <a:cs typeface="Arial"/>
            </a:endParaRPr>
          </a:p>
        </p:txBody>
      </p:sp>
      <p:grpSp>
        <p:nvGrpSpPr>
          <p:cNvPr id="26" name="object 15">
            <a:extLst>
              <a:ext uri="{FF2B5EF4-FFF2-40B4-BE49-F238E27FC236}">
                <a16:creationId xmlns:a16="http://schemas.microsoft.com/office/drawing/2014/main" id="{9C9523DD-C505-4B88-6B44-FD9EC50DB2D8}"/>
              </a:ext>
            </a:extLst>
          </p:cNvPr>
          <p:cNvGrpSpPr/>
          <p:nvPr/>
        </p:nvGrpSpPr>
        <p:grpSpPr>
          <a:xfrm>
            <a:off x="1576069" y="888491"/>
            <a:ext cx="6436995" cy="1856739"/>
            <a:chOff x="1576069" y="888491"/>
            <a:chExt cx="6436995" cy="1856739"/>
          </a:xfrm>
        </p:grpSpPr>
        <p:sp>
          <p:nvSpPr>
            <p:cNvPr id="42" name="object 16">
              <a:extLst>
                <a:ext uri="{FF2B5EF4-FFF2-40B4-BE49-F238E27FC236}">
                  <a16:creationId xmlns:a16="http://schemas.microsoft.com/office/drawing/2014/main" id="{EEC2FF39-70D1-50BA-2A0B-277173740D35}"/>
                </a:ext>
              </a:extLst>
            </p:cNvPr>
            <p:cNvSpPr/>
            <p:nvPr/>
          </p:nvSpPr>
          <p:spPr>
            <a:xfrm>
              <a:off x="3489198" y="888491"/>
              <a:ext cx="4524375" cy="1435100"/>
            </a:xfrm>
            <a:custGeom>
              <a:avLst/>
              <a:gdLst/>
              <a:ahLst/>
              <a:cxnLst/>
              <a:rect l="l" t="t" r="r" b="b"/>
              <a:pathLst>
                <a:path w="4524375" h="1435100">
                  <a:moveTo>
                    <a:pt x="152400" y="1358646"/>
                  </a:moveTo>
                  <a:lnTo>
                    <a:pt x="146392" y="1329016"/>
                  </a:lnTo>
                  <a:lnTo>
                    <a:pt x="130060" y="1304785"/>
                  </a:lnTo>
                  <a:lnTo>
                    <a:pt x="105829" y="1288453"/>
                  </a:lnTo>
                  <a:lnTo>
                    <a:pt x="76200" y="1282446"/>
                  </a:lnTo>
                  <a:lnTo>
                    <a:pt x="46558" y="1288453"/>
                  </a:lnTo>
                  <a:lnTo>
                    <a:pt x="22326" y="1304785"/>
                  </a:lnTo>
                  <a:lnTo>
                    <a:pt x="5994" y="1329016"/>
                  </a:lnTo>
                  <a:lnTo>
                    <a:pt x="0" y="1358646"/>
                  </a:lnTo>
                  <a:lnTo>
                    <a:pt x="5994" y="1388287"/>
                  </a:lnTo>
                  <a:lnTo>
                    <a:pt x="22326" y="1412519"/>
                  </a:lnTo>
                  <a:lnTo>
                    <a:pt x="46558" y="1428851"/>
                  </a:lnTo>
                  <a:lnTo>
                    <a:pt x="76200" y="1434846"/>
                  </a:lnTo>
                  <a:lnTo>
                    <a:pt x="105829" y="1428851"/>
                  </a:lnTo>
                  <a:lnTo>
                    <a:pt x="130060" y="1412519"/>
                  </a:lnTo>
                  <a:lnTo>
                    <a:pt x="146392" y="1388287"/>
                  </a:lnTo>
                  <a:lnTo>
                    <a:pt x="152400" y="1358646"/>
                  </a:lnTo>
                  <a:close/>
                </a:path>
                <a:path w="4524375" h="1435100">
                  <a:moveTo>
                    <a:pt x="4523867" y="51816"/>
                  </a:moveTo>
                  <a:lnTo>
                    <a:pt x="4499737" y="0"/>
                  </a:lnTo>
                  <a:lnTo>
                    <a:pt x="2597899" y="880821"/>
                  </a:lnTo>
                  <a:lnTo>
                    <a:pt x="2573909" y="829056"/>
                  </a:lnTo>
                  <a:lnTo>
                    <a:pt x="2454402" y="978789"/>
                  </a:lnTo>
                  <a:lnTo>
                    <a:pt x="2646045" y="984631"/>
                  </a:lnTo>
                  <a:lnTo>
                    <a:pt x="2627553" y="944753"/>
                  </a:lnTo>
                  <a:lnTo>
                    <a:pt x="2621965" y="932726"/>
                  </a:lnTo>
                  <a:lnTo>
                    <a:pt x="4523867" y="5181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7">
              <a:extLst>
                <a:ext uri="{FF2B5EF4-FFF2-40B4-BE49-F238E27FC236}">
                  <a16:creationId xmlns:a16="http://schemas.microsoft.com/office/drawing/2014/main" id="{FB6521E7-BC62-B441-63C7-D4A00B7930DF}"/>
                </a:ext>
              </a:extLst>
            </p:cNvPr>
            <p:cNvSpPr/>
            <p:nvPr/>
          </p:nvSpPr>
          <p:spPr>
            <a:xfrm>
              <a:off x="3489197" y="2170938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05840" y="5994"/>
                  </a:lnTo>
                  <a:lnTo>
                    <a:pt x="130063" y="22336"/>
                  </a:lnTo>
                  <a:lnTo>
                    <a:pt x="146405" y="46559"/>
                  </a:lnTo>
                  <a:lnTo>
                    <a:pt x="152400" y="76200"/>
                  </a:lnTo>
                  <a:lnTo>
                    <a:pt x="146405" y="105840"/>
                  </a:lnTo>
                  <a:lnTo>
                    <a:pt x="130063" y="130063"/>
                  </a:lnTo>
                  <a:lnTo>
                    <a:pt x="105840" y="146405"/>
                  </a:lnTo>
                  <a:lnTo>
                    <a:pt x="76200" y="152400"/>
                  </a:lnTo>
                  <a:lnTo>
                    <a:pt x="46559" y="146405"/>
                  </a:lnTo>
                  <a:lnTo>
                    <a:pt x="22336" y="130063"/>
                  </a:lnTo>
                  <a:lnTo>
                    <a:pt x="5994" y="10584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8">
              <a:extLst>
                <a:ext uri="{FF2B5EF4-FFF2-40B4-BE49-F238E27FC236}">
                  <a16:creationId xmlns:a16="http://schemas.microsoft.com/office/drawing/2014/main" id="{BC0F2876-2989-B674-EE20-464FC0CF48C4}"/>
                </a:ext>
              </a:extLst>
            </p:cNvPr>
            <p:cNvSpPr/>
            <p:nvPr/>
          </p:nvSpPr>
          <p:spPr>
            <a:xfrm>
              <a:off x="3297174" y="2161794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5994" y="105840"/>
                  </a:lnTo>
                  <a:lnTo>
                    <a:pt x="22336" y="130063"/>
                  </a:lnTo>
                  <a:lnTo>
                    <a:pt x="46559" y="146405"/>
                  </a:lnTo>
                  <a:lnTo>
                    <a:pt x="76200" y="152400"/>
                  </a:lnTo>
                  <a:lnTo>
                    <a:pt x="105840" y="146405"/>
                  </a:lnTo>
                  <a:lnTo>
                    <a:pt x="130063" y="130063"/>
                  </a:lnTo>
                  <a:lnTo>
                    <a:pt x="146405" y="105840"/>
                  </a:lnTo>
                  <a:lnTo>
                    <a:pt x="152400" y="76200"/>
                  </a:lnTo>
                  <a:lnTo>
                    <a:pt x="146405" y="46559"/>
                  </a:lnTo>
                  <a:lnTo>
                    <a:pt x="130063" y="22336"/>
                  </a:lnTo>
                  <a:lnTo>
                    <a:pt x="105840" y="599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9">
              <a:extLst>
                <a:ext uri="{FF2B5EF4-FFF2-40B4-BE49-F238E27FC236}">
                  <a16:creationId xmlns:a16="http://schemas.microsoft.com/office/drawing/2014/main" id="{5B93CCD8-650B-AB8F-9176-8ED69EDF0168}"/>
                </a:ext>
              </a:extLst>
            </p:cNvPr>
            <p:cNvSpPr/>
            <p:nvPr/>
          </p:nvSpPr>
          <p:spPr>
            <a:xfrm>
              <a:off x="3297174" y="2161794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05840" y="5994"/>
                  </a:lnTo>
                  <a:lnTo>
                    <a:pt x="130063" y="22336"/>
                  </a:lnTo>
                  <a:lnTo>
                    <a:pt x="146405" y="46559"/>
                  </a:lnTo>
                  <a:lnTo>
                    <a:pt x="152400" y="76200"/>
                  </a:lnTo>
                  <a:lnTo>
                    <a:pt x="146405" y="105840"/>
                  </a:lnTo>
                  <a:lnTo>
                    <a:pt x="130063" y="130063"/>
                  </a:lnTo>
                  <a:lnTo>
                    <a:pt x="105840" y="146405"/>
                  </a:lnTo>
                  <a:lnTo>
                    <a:pt x="76200" y="152400"/>
                  </a:lnTo>
                  <a:lnTo>
                    <a:pt x="46559" y="146405"/>
                  </a:lnTo>
                  <a:lnTo>
                    <a:pt x="22336" y="130063"/>
                  </a:lnTo>
                  <a:lnTo>
                    <a:pt x="5994" y="10584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20">
              <a:extLst>
                <a:ext uri="{FF2B5EF4-FFF2-40B4-BE49-F238E27FC236}">
                  <a16:creationId xmlns:a16="http://schemas.microsoft.com/office/drawing/2014/main" id="{31F29873-580B-7A2B-CA4D-5ED1EA9FD01D}"/>
                </a:ext>
              </a:extLst>
            </p:cNvPr>
            <p:cNvSpPr/>
            <p:nvPr/>
          </p:nvSpPr>
          <p:spPr>
            <a:xfrm>
              <a:off x="3111245" y="2170938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5994" y="105840"/>
                  </a:lnTo>
                  <a:lnTo>
                    <a:pt x="22336" y="130063"/>
                  </a:lnTo>
                  <a:lnTo>
                    <a:pt x="46559" y="146405"/>
                  </a:lnTo>
                  <a:lnTo>
                    <a:pt x="76200" y="152400"/>
                  </a:lnTo>
                  <a:lnTo>
                    <a:pt x="105840" y="146405"/>
                  </a:lnTo>
                  <a:lnTo>
                    <a:pt x="130063" y="130063"/>
                  </a:lnTo>
                  <a:lnTo>
                    <a:pt x="146405" y="105840"/>
                  </a:lnTo>
                  <a:lnTo>
                    <a:pt x="152400" y="76200"/>
                  </a:lnTo>
                  <a:lnTo>
                    <a:pt x="146405" y="46559"/>
                  </a:lnTo>
                  <a:lnTo>
                    <a:pt x="130063" y="22336"/>
                  </a:lnTo>
                  <a:lnTo>
                    <a:pt x="105840" y="599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21">
              <a:extLst>
                <a:ext uri="{FF2B5EF4-FFF2-40B4-BE49-F238E27FC236}">
                  <a16:creationId xmlns:a16="http://schemas.microsoft.com/office/drawing/2014/main" id="{A93EEFD3-C3BC-0214-2A62-76597AD0C8D6}"/>
                </a:ext>
              </a:extLst>
            </p:cNvPr>
            <p:cNvSpPr/>
            <p:nvPr/>
          </p:nvSpPr>
          <p:spPr>
            <a:xfrm>
              <a:off x="3111245" y="2170938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05840" y="5994"/>
                  </a:lnTo>
                  <a:lnTo>
                    <a:pt x="130063" y="22336"/>
                  </a:lnTo>
                  <a:lnTo>
                    <a:pt x="146405" y="46559"/>
                  </a:lnTo>
                  <a:lnTo>
                    <a:pt x="152400" y="76200"/>
                  </a:lnTo>
                  <a:lnTo>
                    <a:pt x="146405" y="105840"/>
                  </a:lnTo>
                  <a:lnTo>
                    <a:pt x="130063" y="130063"/>
                  </a:lnTo>
                  <a:lnTo>
                    <a:pt x="105840" y="146405"/>
                  </a:lnTo>
                  <a:lnTo>
                    <a:pt x="76200" y="152400"/>
                  </a:lnTo>
                  <a:lnTo>
                    <a:pt x="46559" y="146405"/>
                  </a:lnTo>
                  <a:lnTo>
                    <a:pt x="22336" y="130063"/>
                  </a:lnTo>
                  <a:lnTo>
                    <a:pt x="5994" y="10584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22">
              <a:extLst>
                <a:ext uri="{FF2B5EF4-FFF2-40B4-BE49-F238E27FC236}">
                  <a16:creationId xmlns:a16="http://schemas.microsoft.com/office/drawing/2014/main" id="{178C60E6-A1D4-9972-F1CA-5F5017FC8FF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6150" y="2175002"/>
              <a:ext cx="177800" cy="177800"/>
            </a:xfrm>
            <a:prstGeom prst="rect">
              <a:avLst/>
            </a:prstGeom>
          </p:spPr>
        </p:pic>
        <p:pic>
          <p:nvPicPr>
            <p:cNvPr id="49" name="object 23">
              <a:extLst>
                <a:ext uri="{FF2B5EF4-FFF2-40B4-BE49-F238E27FC236}">
                  <a16:creationId xmlns:a16="http://schemas.microsoft.com/office/drawing/2014/main" id="{FEFA9CE0-B967-4718-A2E8-3D93DD9BB8A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1345" y="2158238"/>
              <a:ext cx="177800" cy="177800"/>
            </a:xfrm>
            <a:prstGeom prst="rect">
              <a:avLst/>
            </a:prstGeom>
          </p:spPr>
        </p:pic>
        <p:pic>
          <p:nvPicPr>
            <p:cNvPr id="50" name="object 24">
              <a:extLst>
                <a:ext uri="{FF2B5EF4-FFF2-40B4-BE49-F238E27FC236}">
                  <a16:creationId xmlns:a16="http://schemas.microsoft.com/office/drawing/2014/main" id="{2C6EE1A8-A7AF-44DB-EEAF-87CDF3AD619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76141" y="2158238"/>
              <a:ext cx="177800" cy="177800"/>
            </a:xfrm>
            <a:prstGeom prst="rect">
              <a:avLst/>
            </a:prstGeom>
          </p:spPr>
        </p:pic>
        <p:sp>
          <p:nvSpPr>
            <p:cNvPr id="51" name="object 25">
              <a:extLst>
                <a:ext uri="{FF2B5EF4-FFF2-40B4-BE49-F238E27FC236}">
                  <a16:creationId xmlns:a16="http://schemas.microsoft.com/office/drawing/2014/main" id="{B3325A77-4B38-A6E1-213E-88778A4D810F}"/>
                </a:ext>
              </a:extLst>
            </p:cNvPr>
            <p:cNvSpPr/>
            <p:nvPr/>
          </p:nvSpPr>
          <p:spPr>
            <a:xfrm>
              <a:off x="1609343" y="2324100"/>
              <a:ext cx="2124710" cy="76200"/>
            </a:xfrm>
            <a:custGeom>
              <a:avLst/>
              <a:gdLst/>
              <a:ahLst/>
              <a:cxnLst/>
              <a:rect l="l" t="t" r="r" b="b"/>
              <a:pathLst>
                <a:path w="2124710" h="76200">
                  <a:moveTo>
                    <a:pt x="2048002" y="0"/>
                  </a:moveTo>
                  <a:lnTo>
                    <a:pt x="2048002" y="76200"/>
                  </a:lnTo>
                  <a:lnTo>
                    <a:pt x="2111502" y="44450"/>
                  </a:lnTo>
                  <a:lnTo>
                    <a:pt x="2060702" y="44450"/>
                  </a:lnTo>
                  <a:lnTo>
                    <a:pt x="2060702" y="31750"/>
                  </a:lnTo>
                  <a:lnTo>
                    <a:pt x="2111502" y="31750"/>
                  </a:lnTo>
                  <a:lnTo>
                    <a:pt x="2048002" y="0"/>
                  </a:lnTo>
                  <a:close/>
                </a:path>
                <a:path w="2124710" h="76200">
                  <a:moveTo>
                    <a:pt x="2048002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048002" y="44450"/>
                  </a:lnTo>
                  <a:lnTo>
                    <a:pt x="2048002" y="31750"/>
                  </a:lnTo>
                  <a:close/>
                </a:path>
                <a:path w="2124710" h="76200">
                  <a:moveTo>
                    <a:pt x="2111502" y="31750"/>
                  </a:moveTo>
                  <a:lnTo>
                    <a:pt x="2060702" y="31750"/>
                  </a:lnTo>
                  <a:lnTo>
                    <a:pt x="2060702" y="44450"/>
                  </a:lnTo>
                  <a:lnTo>
                    <a:pt x="2111502" y="44450"/>
                  </a:lnTo>
                  <a:lnTo>
                    <a:pt x="2124202" y="38100"/>
                  </a:lnTo>
                  <a:lnTo>
                    <a:pt x="2111502" y="31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26">
              <a:extLst>
                <a:ext uri="{FF2B5EF4-FFF2-40B4-BE49-F238E27FC236}">
                  <a16:creationId xmlns:a16="http://schemas.microsoft.com/office/drawing/2014/main" id="{69BCCD97-A0EE-0F0F-1745-7A1260B7C4B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6069" y="2025650"/>
              <a:ext cx="177800" cy="177800"/>
            </a:xfrm>
            <a:prstGeom prst="rect">
              <a:avLst/>
            </a:prstGeom>
          </p:spPr>
        </p:pic>
        <p:pic>
          <p:nvPicPr>
            <p:cNvPr id="53" name="object 27">
              <a:extLst>
                <a:ext uri="{FF2B5EF4-FFF2-40B4-BE49-F238E27FC236}">
                  <a16:creationId xmlns:a16="http://schemas.microsoft.com/office/drawing/2014/main" id="{FB52515E-99E4-08B6-2FC6-E7E1540D8B2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75330" y="1833625"/>
              <a:ext cx="177800" cy="177800"/>
            </a:xfrm>
            <a:prstGeom prst="rect">
              <a:avLst/>
            </a:prstGeom>
          </p:spPr>
        </p:pic>
        <p:pic>
          <p:nvPicPr>
            <p:cNvPr id="54" name="object 28">
              <a:extLst>
                <a:ext uri="{FF2B5EF4-FFF2-40B4-BE49-F238E27FC236}">
                  <a16:creationId xmlns:a16="http://schemas.microsoft.com/office/drawing/2014/main" id="{B4E40B76-9F5D-22A0-1919-A79FC8A2FE6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16022" y="1819909"/>
              <a:ext cx="177800" cy="177800"/>
            </a:xfrm>
            <a:prstGeom prst="rect">
              <a:avLst/>
            </a:prstGeom>
          </p:spPr>
        </p:pic>
        <p:pic>
          <p:nvPicPr>
            <p:cNvPr id="55" name="object 29">
              <a:extLst>
                <a:ext uri="{FF2B5EF4-FFF2-40B4-BE49-F238E27FC236}">
                  <a16:creationId xmlns:a16="http://schemas.microsoft.com/office/drawing/2014/main" id="{DE8177FE-3C1C-2DD5-8855-0F38F6143F7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1933" y="1798574"/>
              <a:ext cx="177800" cy="177800"/>
            </a:xfrm>
            <a:prstGeom prst="rect">
              <a:avLst/>
            </a:prstGeom>
          </p:spPr>
        </p:pic>
        <p:pic>
          <p:nvPicPr>
            <p:cNvPr id="56" name="object 30">
              <a:extLst>
                <a:ext uri="{FF2B5EF4-FFF2-40B4-BE49-F238E27FC236}">
                  <a16:creationId xmlns:a16="http://schemas.microsoft.com/office/drawing/2014/main" id="{94EB059F-B1ED-CFD0-0DAA-5F911A481A4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14141" y="2153666"/>
              <a:ext cx="177800" cy="177800"/>
            </a:xfrm>
            <a:prstGeom prst="rect">
              <a:avLst/>
            </a:prstGeom>
          </p:spPr>
        </p:pic>
        <p:sp>
          <p:nvSpPr>
            <p:cNvPr id="57" name="object 31">
              <a:extLst>
                <a:ext uri="{FF2B5EF4-FFF2-40B4-BE49-F238E27FC236}">
                  <a16:creationId xmlns:a16="http://schemas.microsoft.com/office/drawing/2014/main" id="{D65CE530-B542-92B8-C22F-4EDB0C53EC34}"/>
                </a:ext>
              </a:extLst>
            </p:cNvPr>
            <p:cNvSpPr/>
            <p:nvPr/>
          </p:nvSpPr>
          <p:spPr>
            <a:xfrm>
              <a:off x="1804415" y="1725167"/>
              <a:ext cx="1882775" cy="76200"/>
            </a:xfrm>
            <a:custGeom>
              <a:avLst/>
              <a:gdLst/>
              <a:ahLst/>
              <a:cxnLst/>
              <a:rect l="l" t="t" r="r" b="b"/>
              <a:pathLst>
                <a:path w="188277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1882775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1882775" h="76200">
                  <a:moveTo>
                    <a:pt x="1882394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1882394" y="44450"/>
                  </a:lnTo>
                  <a:lnTo>
                    <a:pt x="1882394" y="31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32">
              <a:extLst>
                <a:ext uri="{FF2B5EF4-FFF2-40B4-BE49-F238E27FC236}">
                  <a16:creationId xmlns:a16="http://schemas.microsoft.com/office/drawing/2014/main" id="{B007B9DE-AA8B-2287-78D6-9375DBE8E87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53965" y="2170430"/>
              <a:ext cx="177800" cy="177800"/>
            </a:xfrm>
            <a:prstGeom prst="rect">
              <a:avLst/>
            </a:prstGeom>
          </p:spPr>
        </p:pic>
        <p:pic>
          <p:nvPicPr>
            <p:cNvPr id="59" name="object 33">
              <a:extLst>
                <a:ext uri="{FF2B5EF4-FFF2-40B4-BE49-F238E27FC236}">
                  <a16:creationId xmlns:a16="http://schemas.microsoft.com/office/drawing/2014/main" id="{038F887F-C0BA-0F22-433B-C8471072A8F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65061" y="2216150"/>
              <a:ext cx="177799" cy="177800"/>
            </a:xfrm>
            <a:prstGeom prst="rect">
              <a:avLst/>
            </a:prstGeom>
          </p:spPr>
        </p:pic>
        <p:sp>
          <p:nvSpPr>
            <p:cNvPr id="60" name="object 34">
              <a:extLst>
                <a:ext uri="{FF2B5EF4-FFF2-40B4-BE49-F238E27FC236}">
                  <a16:creationId xmlns:a16="http://schemas.microsoft.com/office/drawing/2014/main" id="{E6DAA667-8B21-F571-561D-B41E7FA2BFDB}"/>
                </a:ext>
              </a:extLst>
            </p:cNvPr>
            <p:cNvSpPr/>
            <p:nvPr/>
          </p:nvSpPr>
          <p:spPr>
            <a:xfrm>
              <a:off x="2712719" y="2439924"/>
              <a:ext cx="1120140" cy="299085"/>
            </a:xfrm>
            <a:custGeom>
              <a:avLst/>
              <a:gdLst/>
              <a:ahLst/>
              <a:cxnLst/>
              <a:rect l="l" t="t" r="r" b="b"/>
              <a:pathLst>
                <a:path w="1120139" h="299085">
                  <a:moveTo>
                    <a:pt x="1120140" y="0"/>
                  </a:moveTo>
                  <a:lnTo>
                    <a:pt x="1118179" y="58108"/>
                  </a:lnTo>
                  <a:lnTo>
                    <a:pt x="1112837" y="105584"/>
                  </a:lnTo>
                  <a:lnTo>
                    <a:pt x="1104923" y="137606"/>
                  </a:lnTo>
                  <a:lnTo>
                    <a:pt x="1095247" y="149351"/>
                  </a:lnTo>
                  <a:lnTo>
                    <a:pt x="584962" y="149351"/>
                  </a:lnTo>
                  <a:lnTo>
                    <a:pt x="575286" y="161097"/>
                  </a:lnTo>
                  <a:lnTo>
                    <a:pt x="567372" y="193119"/>
                  </a:lnTo>
                  <a:lnTo>
                    <a:pt x="562030" y="240595"/>
                  </a:lnTo>
                  <a:lnTo>
                    <a:pt x="560069" y="298703"/>
                  </a:lnTo>
                  <a:lnTo>
                    <a:pt x="558109" y="240595"/>
                  </a:lnTo>
                  <a:lnTo>
                    <a:pt x="552767" y="193119"/>
                  </a:lnTo>
                  <a:lnTo>
                    <a:pt x="544853" y="161097"/>
                  </a:lnTo>
                  <a:lnTo>
                    <a:pt x="535178" y="149351"/>
                  </a:lnTo>
                  <a:lnTo>
                    <a:pt x="24892" y="149351"/>
                  </a:lnTo>
                  <a:lnTo>
                    <a:pt x="15216" y="137606"/>
                  </a:lnTo>
                  <a:lnTo>
                    <a:pt x="7302" y="105584"/>
                  </a:lnTo>
                  <a:lnTo>
                    <a:pt x="1960" y="5810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35">
            <a:extLst>
              <a:ext uri="{FF2B5EF4-FFF2-40B4-BE49-F238E27FC236}">
                <a16:creationId xmlns:a16="http://schemas.microsoft.com/office/drawing/2014/main" id="{D3449047-F22E-3BDB-4A85-8D5D32A2B1DF}"/>
              </a:ext>
            </a:extLst>
          </p:cNvPr>
          <p:cNvSpPr txBox="1"/>
          <p:nvPr/>
        </p:nvSpPr>
        <p:spPr>
          <a:xfrm>
            <a:off x="8157209" y="622553"/>
            <a:ext cx="3060700" cy="88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Point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network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where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flow</a:t>
            </a:r>
            <a:r>
              <a:rPr sz="1800" spc="-25" dirty="0">
                <a:latin typeface="Arial"/>
                <a:cs typeface="Arial"/>
              </a:rPr>
              <a:t> of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impaired 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stopped</a:t>
            </a:r>
            <a:endParaRPr sz="1800">
              <a:latin typeface="Arial"/>
              <a:cs typeface="Arial"/>
            </a:endParaRPr>
          </a:p>
          <a:p>
            <a:pPr marL="721360">
              <a:lnSpc>
                <a:spcPct val="100000"/>
              </a:lnSpc>
              <a:spcBef>
                <a:spcPts val="260"/>
              </a:spcBef>
            </a:pPr>
            <a:r>
              <a:rPr sz="1800" b="1" spc="-10" dirty="0">
                <a:latin typeface="Arial"/>
                <a:cs typeface="Arial"/>
              </a:rPr>
              <a:t>Bottleneck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36">
            <a:extLst>
              <a:ext uri="{FF2B5EF4-FFF2-40B4-BE49-F238E27FC236}">
                <a16:creationId xmlns:a16="http://schemas.microsoft.com/office/drawing/2014/main" id="{939B00B0-E16B-EFB7-3A2C-C97B3D3455BE}"/>
              </a:ext>
            </a:extLst>
          </p:cNvPr>
          <p:cNvSpPr txBox="1"/>
          <p:nvPr/>
        </p:nvSpPr>
        <p:spPr>
          <a:xfrm>
            <a:off x="2630170" y="2672588"/>
            <a:ext cx="785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Buildup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37862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085E43C-A6B4-B598-127E-83184FC19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61" y="76961"/>
            <a:ext cx="4724400" cy="701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Throughput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31124C04-6464-3712-3413-59B5CF5EF4D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371600"/>
            <a:ext cx="7013447" cy="1714500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F3CE855E-3D74-7671-7272-002F992940F2}"/>
              </a:ext>
            </a:extLst>
          </p:cNvPr>
          <p:cNvSpPr txBox="1"/>
          <p:nvPr/>
        </p:nvSpPr>
        <p:spPr>
          <a:xfrm>
            <a:off x="739140" y="3380613"/>
            <a:ext cx="4239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s</a:t>
            </a:r>
            <a:r>
              <a:rPr sz="1800" spc="-22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4040C61-5BC7-E92C-3D03-D7148230B984}"/>
              </a:ext>
            </a:extLst>
          </p:cNvPr>
          <p:cNvSpPr txBox="1"/>
          <p:nvPr/>
        </p:nvSpPr>
        <p:spPr>
          <a:xfrm>
            <a:off x="5235575" y="3380613"/>
            <a:ext cx="4143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c</a:t>
            </a:r>
            <a:r>
              <a:rPr sz="1800" spc="-15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client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FCC20103-A019-C239-F8ED-8555772193BB}"/>
              </a:ext>
            </a:extLst>
          </p:cNvPr>
          <p:cNvSpPr txBox="1"/>
          <p:nvPr/>
        </p:nvSpPr>
        <p:spPr>
          <a:xfrm>
            <a:off x="3642995" y="2714625"/>
            <a:ext cx="1061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R</a:t>
            </a:r>
            <a:r>
              <a:rPr sz="2400" b="1" baseline="-20833" dirty="0">
                <a:latin typeface="Arial"/>
                <a:cs typeface="Arial"/>
              </a:rPr>
              <a:t>s </a:t>
            </a:r>
            <a:r>
              <a:rPr sz="2400" b="1" dirty="0">
                <a:latin typeface="Arial"/>
                <a:cs typeface="Arial"/>
              </a:rPr>
              <a:t>&gt;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R</a:t>
            </a:r>
            <a:r>
              <a:rPr sz="2400" b="1" spc="-37" baseline="-20833" dirty="0">
                <a:latin typeface="Arial"/>
                <a:cs typeface="Arial"/>
              </a:rPr>
              <a:t>c</a:t>
            </a:r>
            <a:endParaRPr sz="2400" baseline="-20833">
              <a:latin typeface="Arial"/>
              <a:cs typeface="Arial"/>
            </a:endParaRPr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E136505C-3A8A-1904-F806-A7107325C040}"/>
              </a:ext>
            </a:extLst>
          </p:cNvPr>
          <p:cNvGrpSpPr/>
          <p:nvPr/>
        </p:nvGrpSpPr>
        <p:grpSpPr>
          <a:xfrm>
            <a:off x="1512061" y="1854961"/>
            <a:ext cx="5359400" cy="580390"/>
            <a:chOff x="1512061" y="1854961"/>
            <a:chExt cx="5359400" cy="580390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74AC0623-E355-0BF2-BAF2-F5BD9FFDD2D4}"/>
                </a:ext>
              </a:extLst>
            </p:cNvPr>
            <p:cNvSpPr/>
            <p:nvPr/>
          </p:nvSpPr>
          <p:spPr>
            <a:xfrm>
              <a:off x="1524761" y="1867661"/>
              <a:ext cx="2362200" cy="554990"/>
            </a:xfrm>
            <a:custGeom>
              <a:avLst/>
              <a:gdLst/>
              <a:ahLst/>
              <a:cxnLst/>
              <a:rect l="l" t="t" r="r" b="b"/>
              <a:pathLst>
                <a:path w="2362200" h="554989">
                  <a:moveTo>
                    <a:pt x="2362200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2362200" y="554736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CFB9C7C0-3541-FB10-700F-2508A3700B4B}"/>
                </a:ext>
              </a:extLst>
            </p:cNvPr>
            <p:cNvSpPr/>
            <p:nvPr/>
          </p:nvSpPr>
          <p:spPr>
            <a:xfrm>
              <a:off x="1524761" y="1867661"/>
              <a:ext cx="2362200" cy="554990"/>
            </a:xfrm>
            <a:custGeom>
              <a:avLst/>
              <a:gdLst/>
              <a:ahLst/>
              <a:cxnLst/>
              <a:rect l="l" t="t" r="r" b="b"/>
              <a:pathLst>
                <a:path w="2362200" h="554989">
                  <a:moveTo>
                    <a:pt x="0" y="554736"/>
                  </a:moveTo>
                  <a:lnTo>
                    <a:pt x="2362200" y="554736"/>
                  </a:lnTo>
                  <a:lnTo>
                    <a:pt x="2362200" y="0"/>
                  </a:lnTo>
                  <a:lnTo>
                    <a:pt x="0" y="0"/>
                  </a:lnTo>
                  <a:lnTo>
                    <a:pt x="0" y="554736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CCAB471C-9851-8037-014E-376CA5D568D8}"/>
                </a:ext>
              </a:extLst>
            </p:cNvPr>
            <p:cNvSpPr/>
            <p:nvPr/>
          </p:nvSpPr>
          <p:spPr>
            <a:xfrm>
              <a:off x="4496561" y="2058161"/>
              <a:ext cx="2362200" cy="216535"/>
            </a:xfrm>
            <a:custGeom>
              <a:avLst/>
              <a:gdLst/>
              <a:ahLst/>
              <a:cxnLst/>
              <a:rect l="l" t="t" r="r" b="b"/>
              <a:pathLst>
                <a:path w="2362200" h="216535">
                  <a:moveTo>
                    <a:pt x="2362199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2362199" y="216408"/>
                  </a:lnTo>
                  <a:lnTo>
                    <a:pt x="236219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12841DD6-5E66-380D-3054-0D2331177174}"/>
                </a:ext>
              </a:extLst>
            </p:cNvPr>
            <p:cNvSpPr/>
            <p:nvPr/>
          </p:nvSpPr>
          <p:spPr>
            <a:xfrm>
              <a:off x="4496561" y="2058161"/>
              <a:ext cx="2362200" cy="216535"/>
            </a:xfrm>
            <a:custGeom>
              <a:avLst/>
              <a:gdLst/>
              <a:ahLst/>
              <a:cxnLst/>
              <a:rect l="l" t="t" r="r" b="b"/>
              <a:pathLst>
                <a:path w="2362200" h="216535">
                  <a:moveTo>
                    <a:pt x="0" y="216408"/>
                  </a:moveTo>
                  <a:lnTo>
                    <a:pt x="2362199" y="216408"/>
                  </a:lnTo>
                  <a:lnTo>
                    <a:pt x="2362199" y="0"/>
                  </a:lnTo>
                  <a:lnTo>
                    <a:pt x="0" y="0"/>
                  </a:lnTo>
                  <a:lnTo>
                    <a:pt x="0" y="216408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3">
            <a:extLst>
              <a:ext uri="{FF2B5EF4-FFF2-40B4-BE49-F238E27FC236}">
                <a16:creationId xmlns:a16="http://schemas.microsoft.com/office/drawing/2014/main" id="{8C1833AA-FBED-05E1-034C-C22098ACB4B1}"/>
              </a:ext>
            </a:extLst>
          </p:cNvPr>
          <p:cNvSpPr txBox="1"/>
          <p:nvPr/>
        </p:nvSpPr>
        <p:spPr>
          <a:xfrm>
            <a:off x="2560573" y="1489024"/>
            <a:ext cx="325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R</a:t>
            </a:r>
            <a:r>
              <a:rPr sz="1800" b="1" spc="-37" baseline="-20833" dirty="0">
                <a:latin typeface="Arial"/>
                <a:cs typeface="Arial"/>
              </a:rPr>
              <a:t>s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5" name="object 14">
            <a:extLst>
              <a:ext uri="{FF2B5EF4-FFF2-40B4-BE49-F238E27FC236}">
                <a16:creationId xmlns:a16="http://schemas.microsoft.com/office/drawing/2014/main" id="{C6204EA3-203E-30C3-DFF5-39A1A83E3A04}"/>
              </a:ext>
            </a:extLst>
          </p:cNvPr>
          <p:cNvSpPr txBox="1"/>
          <p:nvPr/>
        </p:nvSpPr>
        <p:spPr>
          <a:xfrm>
            <a:off x="5382133" y="1622805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R</a:t>
            </a:r>
            <a:r>
              <a:rPr sz="1800" b="1" spc="-37" baseline="-20833" dirty="0">
                <a:latin typeface="Arial"/>
                <a:cs typeface="Arial"/>
              </a:rPr>
              <a:t>c</a:t>
            </a:r>
            <a:endParaRPr sz="1800" baseline="-20833">
              <a:latin typeface="Arial"/>
              <a:cs typeface="Arial"/>
            </a:endParaRPr>
          </a:p>
        </p:txBody>
      </p:sp>
      <p:grpSp>
        <p:nvGrpSpPr>
          <p:cNvPr id="26" name="object 15">
            <a:extLst>
              <a:ext uri="{FF2B5EF4-FFF2-40B4-BE49-F238E27FC236}">
                <a16:creationId xmlns:a16="http://schemas.microsoft.com/office/drawing/2014/main" id="{9C9523DD-C505-4B88-6B44-FD9EC50DB2D8}"/>
              </a:ext>
            </a:extLst>
          </p:cNvPr>
          <p:cNvGrpSpPr/>
          <p:nvPr/>
        </p:nvGrpSpPr>
        <p:grpSpPr>
          <a:xfrm>
            <a:off x="1576069" y="888491"/>
            <a:ext cx="6436995" cy="1856739"/>
            <a:chOff x="1576069" y="888491"/>
            <a:chExt cx="6436995" cy="1856739"/>
          </a:xfrm>
        </p:grpSpPr>
        <p:sp>
          <p:nvSpPr>
            <p:cNvPr id="42" name="object 16">
              <a:extLst>
                <a:ext uri="{FF2B5EF4-FFF2-40B4-BE49-F238E27FC236}">
                  <a16:creationId xmlns:a16="http://schemas.microsoft.com/office/drawing/2014/main" id="{EEC2FF39-70D1-50BA-2A0B-277173740D35}"/>
                </a:ext>
              </a:extLst>
            </p:cNvPr>
            <p:cNvSpPr/>
            <p:nvPr/>
          </p:nvSpPr>
          <p:spPr>
            <a:xfrm>
              <a:off x="3489198" y="888491"/>
              <a:ext cx="4524375" cy="1435100"/>
            </a:xfrm>
            <a:custGeom>
              <a:avLst/>
              <a:gdLst/>
              <a:ahLst/>
              <a:cxnLst/>
              <a:rect l="l" t="t" r="r" b="b"/>
              <a:pathLst>
                <a:path w="4524375" h="1435100">
                  <a:moveTo>
                    <a:pt x="152400" y="1358646"/>
                  </a:moveTo>
                  <a:lnTo>
                    <a:pt x="146392" y="1329016"/>
                  </a:lnTo>
                  <a:lnTo>
                    <a:pt x="130060" y="1304785"/>
                  </a:lnTo>
                  <a:lnTo>
                    <a:pt x="105829" y="1288453"/>
                  </a:lnTo>
                  <a:lnTo>
                    <a:pt x="76200" y="1282446"/>
                  </a:lnTo>
                  <a:lnTo>
                    <a:pt x="46558" y="1288453"/>
                  </a:lnTo>
                  <a:lnTo>
                    <a:pt x="22326" y="1304785"/>
                  </a:lnTo>
                  <a:lnTo>
                    <a:pt x="5994" y="1329016"/>
                  </a:lnTo>
                  <a:lnTo>
                    <a:pt x="0" y="1358646"/>
                  </a:lnTo>
                  <a:lnTo>
                    <a:pt x="5994" y="1388287"/>
                  </a:lnTo>
                  <a:lnTo>
                    <a:pt x="22326" y="1412519"/>
                  </a:lnTo>
                  <a:lnTo>
                    <a:pt x="46558" y="1428851"/>
                  </a:lnTo>
                  <a:lnTo>
                    <a:pt x="76200" y="1434846"/>
                  </a:lnTo>
                  <a:lnTo>
                    <a:pt x="105829" y="1428851"/>
                  </a:lnTo>
                  <a:lnTo>
                    <a:pt x="130060" y="1412519"/>
                  </a:lnTo>
                  <a:lnTo>
                    <a:pt x="146392" y="1388287"/>
                  </a:lnTo>
                  <a:lnTo>
                    <a:pt x="152400" y="1358646"/>
                  </a:lnTo>
                  <a:close/>
                </a:path>
                <a:path w="4524375" h="1435100">
                  <a:moveTo>
                    <a:pt x="4523867" y="51816"/>
                  </a:moveTo>
                  <a:lnTo>
                    <a:pt x="4499737" y="0"/>
                  </a:lnTo>
                  <a:lnTo>
                    <a:pt x="2597899" y="880821"/>
                  </a:lnTo>
                  <a:lnTo>
                    <a:pt x="2573909" y="829056"/>
                  </a:lnTo>
                  <a:lnTo>
                    <a:pt x="2454402" y="978789"/>
                  </a:lnTo>
                  <a:lnTo>
                    <a:pt x="2646045" y="984631"/>
                  </a:lnTo>
                  <a:lnTo>
                    <a:pt x="2627553" y="944753"/>
                  </a:lnTo>
                  <a:lnTo>
                    <a:pt x="2621965" y="932726"/>
                  </a:lnTo>
                  <a:lnTo>
                    <a:pt x="4523867" y="5181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7">
              <a:extLst>
                <a:ext uri="{FF2B5EF4-FFF2-40B4-BE49-F238E27FC236}">
                  <a16:creationId xmlns:a16="http://schemas.microsoft.com/office/drawing/2014/main" id="{FB6521E7-BC62-B441-63C7-D4A00B7930DF}"/>
                </a:ext>
              </a:extLst>
            </p:cNvPr>
            <p:cNvSpPr/>
            <p:nvPr/>
          </p:nvSpPr>
          <p:spPr>
            <a:xfrm>
              <a:off x="3489197" y="2170938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05840" y="5994"/>
                  </a:lnTo>
                  <a:lnTo>
                    <a:pt x="130063" y="22336"/>
                  </a:lnTo>
                  <a:lnTo>
                    <a:pt x="146405" y="46559"/>
                  </a:lnTo>
                  <a:lnTo>
                    <a:pt x="152400" y="76200"/>
                  </a:lnTo>
                  <a:lnTo>
                    <a:pt x="146405" y="105840"/>
                  </a:lnTo>
                  <a:lnTo>
                    <a:pt x="130063" y="130063"/>
                  </a:lnTo>
                  <a:lnTo>
                    <a:pt x="105840" y="146405"/>
                  </a:lnTo>
                  <a:lnTo>
                    <a:pt x="76200" y="152400"/>
                  </a:lnTo>
                  <a:lnTo>
                    <a:pt x="46559" y="146405"/>
                  </a:lnTo>
                  <a:lnTo>
                    <a:pt x="22336" y="130063"/>
                  </a:lnTo>
                  <a:lnTo>
                    <a:pt x="5994" y="10584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8">
              <a:extLst>
                <a:ext uri="{FF2B5EF4-FFF2-40B4-BE49-F238E27FC236}">
                  <a16:creationId xmlns:a16="http://schemas.microsoft.com/office/drawing/2014/main" id="{BC0F2876-2989-B674-EE20-464FC0CF48C4}"/>
                </a:ext>
              </a:extLst>
            </p:cNvPr>
            <p:cNvSpPr/>
            <p:nvPr/>
          </p:nvSpPr>
          <p:spPr>
            <a:xfrm>
              <a:off x="3297174" y="2161794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5994" y="105840"/>
                  </a:lnTo>
                  <a:lnTo>
                    <a:pt x="22336" y="130063"/>
                  </a:lnTo>
                  <a:lnTo>
                    <a:pt x="46559" y="146405"/>
                  </a:lnTo>
                  <a:lnTo>
                    <a:pt x="76200" y="152400"/>
                  </a:lnTo>
                  <a:lnTo>
                    <a:pt x="105840" y="146405"/>
                  </a:lnTo>
                  <a:lnTo>
                    <a:pt x="130063" y="130063"/>
                  </a:lnTo>
                  <a:lnTo>
                    <a:pt x="146405" y="105840"/>
                  </a:lnTo>
                  <a:lnTo>
                    <a:pt x="152400" y="76200"/>
                  </a:lnTo>
                  <a:lnTo>
                    <a:pt x="146405" y="46559"/>
                  </a:lnTo>
                  <a:lnTo>
                    <a:pt x="130063" y="22336"/>
                  </a:lnTo>
                  <a:lnTo>
                    <a:pt x="105840" y="599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9">
              <a:extLst>
                <a:ext uri="{FF2B5EF4-FFF2-40B4-BE49-F238E27FC236}">
                  <a16:creationId xmlns:a16="http://schemas.microsoft.com/office/drawing/2014/main" id="{5B93CCD8-650B-AB8F-9176-8ED69EDF0168}"/>
                </a:ext>
              </a:extLst>
            </p:cNvPr>
            <p:cNvSpPr/>
            <p:nvPr/>
          </p:nvSpPr>
          <p:spPr>
            <a:xfrm>
              <a:off x="3297174" y="2161794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05840" y="5994"/>
                  </a:lnTo>
                  <a:lnTo>
                    <a:pt x="130063" y="22336"/>
                  </a:lnTo>
                  <a:lnTo>
                    <a:pt x="146405" y="46559"/>
                  </a:lnTo>
                  <a:lnTo>
                    <a:pt x="152400" y="76200"/>
                  </a:lnTo>
                  <a:lnTo>
                    <a:pt x="146405" y="105840"/>
                  </a:lnTo>
                  <a:lnTo>
                    <a:pt x="130063" y="130063"/>
                  </a:lnTo>
                  <a:lnTo>
                    <a:pt x="105840" y="146405"/>
                  </a:lnTo>
                  <a:lnTo>
                    <a:pt x="76200" y="152400"/>
                  </a:lnTo>
                  <a:lnTo>
                    <a:pt x="46559" y="146405"/>
                  </a:lnTo>
                  <a:lnTo>
                    <a:pt x="22336" y="130063"/>
                  </a:lnTo>
                  <a:lnTo>
                    <a:pt x="5994" y="10584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20">
              <a:extLst>
                <a:ext uri="{FF2B5EF4-FFF2-40B4-BE49-F238E27FC236}">
                  <a16:creationId xmlns:a16="http://schemas.microsoft.com/office/drawing/2014/main" id="{31F29873-580B-7A2B-CA4D-5ED1EA9FD01D}"/>
                </a:ext>
              </a:extLst>
            </p:cNvPr>
            <p:cNvSpPr/>
            <p:nvPr/>
          </p:nvSpPr>
          <p:spPr>
            <a:xfrm>
              <a:off x="3111245" y="2170938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5994" y="105840"/>
                  </a:lnTo>
                  <a:lnTo>
                    <a:pt x="22336" y="130063"/>
                  </a:lnTo>
                  <a:lnTo>
                    <a:pt x="46559" y="146405"/>
                  </a:lnTo>
                  <a:lnTo>
                    <a:pt x="76200" y="152400"/>
                  </a:lnTo>
                  <a:lnTo>
                    <a:pt x="105840" y="146405"/>
                  </a:lnTo>
                  <a:lnTo>
                    <a:pt x="130063" y="130063"/>
                  </a:lnTo>
                  <a:lnTo>
                    <a:pt x="146405" y="105840"/>
                  </a:lnTo>
                  <a:lnTo>
                    <a:pt x="152400" y="76200"/>
                  </a:lnTo>
                  <a:lnTo>
                    <a:pt x="146405" y="46559"/>
                  </a:lnTo>
                  <a:lnTo>
                    <a:pt x="130063" y="22336"/>
                  </a:lnTo>
                  <a:lnTo>
                    <a:pt x="105840" y="599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21">
              <a:extLst>
                <a:ext uri="{FF2B5EF4-FFF2-40B4-BE49-F238E27FC236}">
                  <a16:creationId xmlns:a16="http://schemas.microsoft.com/office/drawing/2014/main" id="{A93EEFD3-C3BC-0214-2A62-76597AD0C8D6}"/>
                </a:ext>
              </a:extLst>
            </p:cNvPr>
            <p:cNvSpPr/>
            <p:nvPr/>
          </p:nvSpPr>
          <p:spPr>
            <a:xfrm>
              <a:off x="3111245" y="2170938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05840" y="5994"/>
                  </a:lnTo>
                  <a:lnTo>
                    <a:pt x="130063" y="22336"/>
                  </a:lnTo>
                  <a:lnTo>
                    <a:pt x="146405" y="46559"/>
                  </a:lnTo>
                  <a:lnTo>
                    <a:pt x="152400" y="76200"/>
                  </a:lnTo>
                  <a:lnTo>
                    <a:pt x="146405" y="105840"/>
                  </a:lnTo>
                  <a:lnTo>
                    <a:pt x="130063" y="130063"/>
                  </a:lnTo>
                  <a:lnTo>
                    <a:pt x="105840" y="146405"/>
                  </a:lnTo>
                  <a:lnTo>
                    <a:pt x="76200" y="152400"/>
                  </a:lnTo>
                  <a:lnTo>
                    <a:pt x="46559" y="146405"/>
                  </a:lnTo>
                  <a:lnTo>
                    <a:pt x="22336" y="130063"/>
                  </a:lnTo>
                  <a:lnTo>
                    <a:pt x="5994" y="10584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22">
              <a:extLst>
                <a:ext uri="{FF2B5EF4-FFF2-40B4-BE49-F238E27FC236}">
                  <a16:creationId xmlns:a16="http://schemas.microsoft.com/office/drawing/2014/main" id="{178C60E6-A1D4-9972-F1CA-5F5017FC8FF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6150" y="2175002"/>
              <a:ext cx="177800" cy="177800"/>
            </a:xfrm>
            <a:prstGeom prst="rect">
              <a:avLst/>
            </a:prstGeom>
          </p:spPr>
        </p:pic>
        <p:pic>
          <p:nvPicPr>
            <p:cNvPr id="49" name="object 23">
              <a:extLst>
                <a:ext uri="{FF2B5EF4-FFF2-40B4-BE49-F238E27FC236}">
                  <a16:creationId xmlns:a16="http://schemas.microsoft.com/office/drawing/2014/main" id="{FEFA9CE0-B967-4718-A2E8-3D93DD9BB8A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1345" y="2158238"/>
              <a:ext cx="177800" cy="177800"/>
            </a:xfrm>
            <a:prstGeom prst="rect">
              <a:avLst/>
            </a:prstGeom>
          </p:spPr>
        </p:pic>
        <p:pic>
          <p:nvPicPr>
            <p:cNvPr id="50" name="object 24">
              <a:extLst>
                <a:ext uri="{FF2B5EF4-FFF2-40B4-BE49-F238E27FC236}">
                  <a16:creationId xmlns:a16="http://schemas.microsoft.com/office/drawing/2014/main" id="{2C6EE1A8-A7AF-44DB-EEAF-87CDF3AD619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76141" y="2158238"/>
              <a:ext cx="177800" cy="177800"/>
            </a:xfrm>
            <a:prstGeom prst="rect">
              <a:avLst/>
            </a:prstGeom>
          </p:spPr>
        </p:pic>
        <p:sp>
          <p:nvSpPr>
            <p:cNvPr id="51" name="object 25">
              <a:extLst>
                <a:ext uri="{FF2B5EF4-FFF2-40B4-BE49-F238E27FC236}">
                  <a16:creationId xmlns:a16="http://schemas.microsoft.com/office/drawing/2014/main" id="{B3325A77-4B38-A6E1-213E-88778A4D810F}"/>
                </a:ext>
              </a:extLst>
            </p:cNvPr>
            <p:cNvSpPr/>
            <p:nvPr/>
          </p:nvSpPr>
          <p:spPr>
            <a:xfrm>
              <a:off x="1609343" y="2324100"/>
              <a:ext cx="2124710" cy="76200"/>
            </a:xfrm>
            <a:custGeom>
              <a:avLst/>
              <a:gdLst/>
              <a:ahLst/>
              <a:cxnLst/>
              <a:rect l="l" t="t" r="r" b="b"/>
              <a:pathLst>
                <a:path w="2124710" h="76200">
                  <a:moveTo>
                    <a:pt x="2048002" y="0"/>
                  </a:moveTo>
                  <a:lnTo>
                    <a:pt x="2048002" y="76200"/>
                  </a:lnTo>
                  <a:lnTo>
                    <a:pt x="2111502" y="44450"/>
                  </a:lnTo>
                  <a:lnTo>
                    <a:pt x="2060702" y="44450"/>
                  </a:lnTo>
                  <a:lnTo>
                    <a:pt x="2060702" y="31750"/>
                  </a:lnTo>
                  <a:lnTo>
                    <a:pt x="2111502" y="31750"/>
                  </a:lnTo>
                  <a:lnTo>
                    <a:pt x="2048002" y="0"/>
                  </a:lnTo>
                  <a:close/>
                </a:path>
                <a:path w="2124710" h="76200">
                  <a:moveTo>
                    <a:pt x="2048002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048002" y="44450"/>
                  </a:lnTo>
                  <a:lnTo>
                    <a:pt x="2048002" y="31750"/>
                  </a:lnTo>
                  <a:close/>
                </a:path>
                <a:path w="2124710" h="76200">
                  <a:moveTo>
                    <a:pt x="2111502" y="31750"/>
                  </a:moveTo>
                  <a:lnTo>
                    <a:pt x="2060702" y="31750"/>
                  </a:lnTo>
                  <a:lnTo>
                    <a:pt x="2060702" y="44450"/>
                  </a:lnTo>
                  <a:lnTo>
                    <a:pt x="2111502" y="44450"/>
                  </a:lnTo>
                  <a:lnTo>
                    <a:pt x="2124202" y="38100"/>
                  </a:lnTo>
                  <a:lnTo>
                    <a:pt x="2111502" y="31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26">
              <a:extLst>
                <a:ext uri="{FF2B5EF4-FFF2-40B4-BE49-F238E27FC236}">
                  <a16:creationId xmlns:a16="http://schemas.microsoft.com/office/drawing/2014/main" id="{69BCCD97-A0EE-0F0F-1745-7A1260B7C4B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6069" y="2025650"/>
              <a:ext cx="177800" cy="177800"/>
            </a:xfrm>
            <a:prstGeom prst="rect">
              <a:avLst/>
            </a:prstGeom>
          </p:spPr>
        </p:pic>
        <p:pic>
          <p:nvPicPr>
            <p:cNvPr id="53" name="object 27">
              <a:extLst>
                <a:ext uri="{FF2B5EF4-FFF2-40B4-BE49-F238E27FC236}">
                  <a16:creationId xmlns:a16="http://schemas.microsoft.com/office/drawing/2014/main" id="{FB52515E-99E4-08B6-2FC6-E7E1540D8B2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75330" y="1833625"/>
              <a:ext cx="177800" cy="177800"/>
            </a:xfrm>
            <a:prstGeom prst="rect">
              <a:avLst/>
            </a:prstGeom>
          </p:spPr>
        </p:pic>
        <p:pic>
          <p:nvPicPr>
            <p:cNvPr id="54" name="object 28">
              <a:extLst>
                <a:ext uri="{FF2B5EF4-FFF2-40B4-BE49-F238E27FC236}">
                  <a16:creationId xmlns:a16="http://schemas.microsoft.com/office/drawing/2014/main" id="{B4E40B76-9F5D-22A0-1919-A79FC8A2FE6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16022" y="1819909"/>
              <a:ext cx="177800" cy="177800"/>
            </a:xfrm>
            <a:prstGeom prst="rect">
              <a:avLst/>
            </a:prstGeom>
          </p:spPr>
        </p:pic>
        <p:pic>
          <p:nvPicPr>
            <p:cNvPr id="55" name="object 29">
              <a:extLst>
                <a:ext uri="{FF2B5EF4-FFF2-40B4-BE49-F238E27FC236}">
                  <a16:creationId xmlns:a16="http://schemas.microsoft.com/office/drawing/2014/main" id="{DE8177FE-3C1C-2DD5-8855-0F38F6143F7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1933" y="1798574"/>
              <a:ext cx="177800" cy="177800"/>
            </a:xfrm>
            <a:prstGeom prst="rect">
              <a:avLst/>
            </a:prstGeom>
          </p:spPr>
        </p:pic>
        <p:pic>
          <p:nvPicPr>
            <p:cNvPr id="56" name="object 30">
              <a:extLst>
                <a:ext uri="{FF2B5EF4-FFF2-40B4-BE49-F238E27FC236}">
                  <a16:creationId xmlns:a16="http://schemas.microsoft.com/office/drawing/2014/main" id="{94EB059F-B1ED-CFD0-0DAA-5F911A481A4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14141" y="2153666"/>
              <a:ext cx="177800" cy="177800"/>
            </a:xfrm>
            <a:prstGeom prst="rect">
              <a:avLst/>
            </a:prstGeom>
          </p:spPr>
        </p:pic>
        <p:sp>
          <p:nvSpPr>
            <p:cNvPr id="57" name="object 31">
              <a:extLst>
                <a:ext uri="{FF2B5EF4-FFF2-40B4-BE49-F238E27FC236}">
                  <a16:creationId xmlns:a16="http://schemas.microsoft.com/office/drawing/2014/main" id="{D65CE530-B542-92B8-C22F-4EDB0C53EC34}"/>
                </a:ext>
              </a:extLst>
            </p:cNvPr>
            <p:cNvSpPr/>
            <p:nvPr/>
          </p:nvSpPr>
          <p:spPr>
            <a:xfrm>
              <a:off x="1804415" y="1725167"/>
              <a:ext cx="1882775" cy="76200"/>
            </a:xfrm>
            <a:custGeom>
              <a:avLst/>
              <a:gdLst/>
              <a:ahLst/>
              <a:cxnLst/>
              <a:rect l="l" t="t" r="r" b="b"/>
              <a:pathLst>
                <a:path w="188277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1882775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1882775" h="76200">
                  <a:moveTo>
                    <a:pt x="1882394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1882394" y="44450"/>
                  </a:lnTo>
                  <a:lnTo>
                    <a:pt x="1882394" y="31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32">
              <a:extLst>
                <a:ext uri="{FF2B5EF4-FFF2-40B4-BE49-F238E27FC236}">
                  <a16:creationId xmlns:a16="http://schemas.microsoft.com/office/drawing/2014/main" id="{B007B9DE-AA8B-2287-78D6-9375DBE8E87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53965" y="2170430"/>
              <a:ext cx="177800" cy="177800"/>
            </a:xfrm>
            <a:prstGeom prst="rect">
              <a:avLst/>
            </a:prstGeom>
          </p:spPr>
        </p:pic>
        <p:pic>
          <p:nvPicPr>
            <p:cNvPr id="59" name="object 33">
              <a:extLst>
                <a:ext uri="{FF2B5EF4-FFF2-40B4-BE49-F238E27FC236}">
                  <a16:creationId xmlns:a16="http://schemas.microsoft.com/office/drawing/2014/main" id="{038F887F-C0BA-0F22-433B-C8471072A8F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65061" y="2216150"/>
              <a:ext cx="177799" cy="177800"/>
            </a:xfrm>
            <a:prstGeom prst="rect">
              <a:avLst/>
            </a:prstGeom>
          </p:spPr>
        </p:pic>
        <p:sp>
          <p:nvSpPr>
            <p:cNvPr id="60" name="object 34">
              <a:extLst>
                <a:ext uri="{FF2B5EF4-FFF2-40B4-BE49-F238E27FC236}">
                  <a16:creationId xmlns:a16="http://schemas.microsoft.com/office/drawing/2014/main" id="{E6DAA667-8B21-F571-561D-B41E7FA2BFDB}"/>
                </a:ext>
              </a:extLst>
            </p:cNvPr>
            <p:cNvSpPr/>
            <p:nvPr/>
          </p:nvSpPr>
          <p:spPr>
            <a:xfrm>
              <a:off x="2712719" y="2439924"/>
              <a:ext cx="1120140" cy="299085"/>
            </a:xfrm>
            <a:custGeom>
              <a:avLst/>
              <a:gdLst/>
              <a:ahLst/>
              <a:cxnLst/>
              <a:rect l="l" t="t" r="r" b="b"/>
              <a:pathLst>
                <a:path w="1120139" h="299085">
                  <a:moveTo>
                    <a:pt x="1120140" y="0"/>
                  </a:moveTo>
                  <a:lnTo>
                    <a:pt x="1118179" y="58108"/>
                  </a:lnTo>
                  <a:lnTo>
                    <a:pt x="1112837" y="105584"/>
                  </a:lnTo>
                  <a:lnTo>
                    <a:pt x="1104923" y="137606"/>
                  </a:lnTo>
                  <a:lnTo>
                    <a:pt x="1095247" y="149351"/>
                  </a:lnTo>
                  <a:lnTo>
                    <a:pt x="584962" y="149351"/>
                  </a:lnTo>
                  <a:lnTo>
                    <a:pt x="575286" y="161097"/>
                  </a:lnTo>
                  <a:lnTo>
                    <a:pt x="567372" y="193119"/>
                  </a:lnTo>
                  <a:lnTo>
                    <a:pt x="562030" y="240595"/>
                  </a:lnTo>
                  <a:lnTo>
                    <a:pt x="560069" y="298703"/>
                  </a:lnTo>
                  <a:lnTo>
                    <a:pt x="558109" y="240595"/>
                  </a:lnTo>
                  <a:lnTo>
                    <a:pt x="552767" y="193119"/>
                  </a:lnTo>
                  <a:lnTo>
                    <a:pt x="544853" y="161097"/>
                  </a:lnTo>
                  <a:lnTo>
                    <a:pt x="535178" y="149351"/>
                  </a:lnTo>
                  <a:lnTo>
                    <a:pt x="24892" y="149351"/>
                  </a:lnTo>
                  <a:lnTo>
                    <a:pt x="15216" y="137606"/>
                  </a:lnTo>
                  <a:lnTo>
                    <a:pt x="7302" y="105584"/>
                  </a:lnTo>
                  <a:lnTo>
                    <a:pt x="1960" y="5810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35">
            <a:extLst>
              <a:ext uri="{FF2B5EF4-FFF2-40B4-BE49-F238E27FC236}">
                <a16:creationId xmlns:a16="http://schemas.microsoft.com/office/drawing/2014/main" id="{D3449047-F22E-3BDB-4A85-8D5D32A2B1DF}"/>
              </a:ext>
            </a:extLst>
          </p:cNvPr>
          <p:cNvSpPr txBox="1"/>
          <p:nvPr/>
        </p:nvSpPr>
        <p:spPr>
          <a:xfrm>
            <a:off x="8157209" y="622553"/>
            <a:ext cx="3060700" cy="88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Point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network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where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flow</a:t>
            </a:r>
            <a:r>
              <a:rPr sz="1800" spc="-25" dirty="0">
                <a:latin typeface="Arial"/>
                <a:cs typeface="Arial"/>
              </a:rPr>
              <a:t> of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impaired 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stopped</a:t>
            </a:r>
            <a:endParaRPr sz="1800">
              <a:latin typeface="Arial"/>
              <a:cs typeface="Arial"/>
            </a:endParaRPr>
          </a:p>
          <a:p>
            <a:pPr marL="721360">
              <a:lnSpc>
                <a:spcPct val="100000"/>
              </a:lnSpc>
              <a:spcBef>
                <a:spcPts val="260"/>
              </a:spcBef>
            </a:pPr>
            <a:r>
              <a:rPr sz="1800" b="1" spc="-10" dirty="0">
                <a:latin typeface="Arial"/>
                <a:cs typeface="Arial"/>
              </a:rPr>
              <a:t>Bottleneck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36">
            <a:extLst>
              <a:ext uri="{FF2B5EF4-FFF2-40B4-BE49-F238E27FC236}">
                <a16:creationId xmlns:a16="http://schemas.microsoft.com/office/drawing/2014/main" id="{939B00B0-E16B-EFB7-3A2C-C97B3D3455BE}"/>
              </a:ext>
            </a:extLst>
          </p:cNvPr>
          <p:cNvSpPr txBox="1"/>
          <p:nvPr/>
        </p:nvSpPr>
        <p:spPr>
          <a:xfrm>
            <a:off x="2630170" y="2672588"/>
            <a:ext cx="785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Buildup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07C3153C-1ACD-81F7-EFA9-3D78C50F5522}"/>
              </a:ext>
            </a:extLst>
          </p:cNvPr>
          <p:cNvSpPr txBox="1"/>
          <p:nvPr/>
        </p:nvSpPr>
        <p:spPr>
          <a:xfrm>
            <a:off x="764540" y="4571238"/>
            <a:ext cx="388937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Throughput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client?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25"/>
              </a:spcBef>
            </a:pPr>
            <a:endParaRPr sz="1800" dirty="0">
              <a:latin typeface="Arial"/>
              <a:cs typeface="Arial"/>
            </a:endParaRPr>
          </a:p>
          <a:p>
            <a:pPr marL="48831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Dependent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bottleneck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link!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5351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085E43C-A6B4-B598-127E-83184FC19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61" y="76961"/>
            <a:ext cx="4724400" cy="701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Throughput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31124C04-6464-3712-3413-59B5CF5EF4D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371600"/>
            <a:ext cx="7013447" cy="1714500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F3CE855E-3D74-7671-7272-002F992940F2}"/>
              </a:ext>
            </a:extLst>
          </p:cNvPr>
          <p:cNvSpPr txBox="1"/>
          <p:nvPr/>
        </p:nvSpPr>
        <p:spPr>
          <a:xfrm>
            <a:off x="739140" y="3380613"/>
            <a:ext cx="4239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s</a:t>
            </a:r>
            <a:r>
              <a:rPr sz="1800" spc="-22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74040C61-5BC7-E92C-3D03-D7148230B984}"/>
              </a:ext>
            </a:extLst>
          </p:cNvPr>
          <p:cNvSpPr txBox="1"/>
          <p:nvPr/>
        </p:nvSpPr>
        <p:spPr>
          <a:xfrm>
            <a:off x="5235575" y="3380613"/>
            <a:ext cx="4143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c</a:t>
            </a:r>
            <a:r>
              <a:rPr sz="1800" spc="-15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client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FCC20103-A019-C239-F8ED-8555772193BB}"/>
              </a:ext>
            </a:extLst>
          </p:cNvPr>
          <p:cNvSpPr txBox="1"/>
          <p:nvPr/>
        </p:nvSpPr>
        <p:spPr>
          <a:xfrm>
            <a:off x="3642995" y="2714625"/>
            <a:ext cx="1061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R</a:t>
            </a:r>
            <a:r>
              <a:rPr sz="2400" b="1" baseline="-20833" dirty="0">
                <a:latin typeface="Arial"/>
                <a:cs typeface="Arial"/>
              </a:rPr>
              <a:t>s </a:t>
            </a:r>
            <a:r>
              <a:rPr sz="2400" b="1" dirty="0">
                <a:latin typeface="Arial"/>
                <a:cs typeface="Arial"/>
              </a:rPr>
              <a:t>&gt;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R</a:t>
            </a:r>
            <a:r>
              <a:rPr sz="2400" b="1" spc="-37" baseline="-20833" dirty="0">
                <a:latin typeface="Arial"/>
                <a:cs typeface="Arial"/>
              </a:rPr>
              <a:t>c</a:t>
            </a:r>
            <a:endParaRPr sz="2400" baseline="-20833">
              <a:latin typeface="Arial"/>
              <a:cs typeface="Arial"/>
            </a:endParaRPr>
          </a:p>
        </p:txBody>
      </p:sp>
      <p:grpSp>
        <p:nvGrpSpPr>
          <p:cNvPr id="11" name="object 8">
            <a:extLst>
              <a:ext uri="{FF2B5EF4-FFF2-40B4-BE49-F238E27FC236}">
                <a16:creationId xmlns:a16="http://schemas.microsoft.com/office/drawing/2014/main" id="{E136505C-3A8A-1904-F806-A7107325C040}"/>
              </a:ext>
            </a:extLst>
          </p:cNvPr>
          <p:cNvGrpSpPr/>
          <p:nvPr/>
        </p:nvGrpSpPr>
        <p:grpSpPr>
          <a:xfrm>
            <a:off x="1512061" y="1854961"/>
            <a:ext cx="5359400" cy="580390"/>
            <a:chOff x="1512061" y="1854961"/>
            <a:chExt cx="5359400" cy="580390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74AC0623-E355-0BF2-BAF2-F5BD9FFDD2D4}"/>
                </a:ext>
              </a:extLst>
            </p:cNvPr>
            <p:cNvSpPr/>
            <p:nvPr/>
          </p:nvSpPr>
          <p:spPr>
            <a:xfrm>
              <a:off x="1524761" y="1867661"/>
              <a:ext cx="2362200" cy="554990"/>
            </a:xfrm>
            <a:custGeom>
              <a:avLst/>
              <a:gdLst/>
              <a:ahLst/>
              <a:cxnLst/>
              <a:rect l="l" t="t" r="r" b="b"/>
              <a:pathLst>
                <a:path w="2362200" h="554989">
                  <a:moveTo>
                    <a:pt x="2362200" y="0"/>
                  </a:moveTo>
                  <a:lnTo>
                    <a:pt x="0" y="0"/>
                  </a:lnTo>
                  <a:lnTo>
                    <a:pt x="0" y="554736"/>
                  </a:lnTo>
                  <a:lnTo>
                    <a:pt x="2362200" y="554736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CFB9C7C0-3541-FB10-700F-2508A3700B4B}"/>
                </a:ext>
              </a:extLst>
            </p:cNvPr>
            <p:cNvSpPr/>
            <p:nvPr/>
          </p:nvSpPr>
          <p:spPr>
            <a:xfrm>
              <a:off x="1524761" y="1867661"/>
              <a:ext cx="2362200" cy="554990"/>
            </a:xfrm>
            <a:custGeom>
              <a:avLst/>
              <a:gdLst/>
              <a:ahLst/>
              <a:cxnLst/>
              <a:rect l="l" t="t" r="r" b="b"/>
              <a:pathLst>
                <a:path w="2362200" h="554989">
                  <a:moveTo>
                    <a:pt x="0" y="554736"/>
                  </a:moveTo>
                  <a:lnTo>
                    <a:pt x="2362200" y="554736"/>
                  </a:lnTo>
                  <a:lnTo>
                    <a:pt x="2362200" y="0"/>
                  </a:lnTo>
                  <a:lnTo>
                    <a:pt x="0" y="0"/>
                  </a:lnTo>
                  <a:lnTo>
                    <a:pt x="0" y="554736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CCAB471C-9851-8037-014E-376CA5D568D8}"/>
                </a:ext>
              </a:extLst>
            </p:cNvPr>
            <p:cNvSpPr/>
            <p:nvPr/>
          </p:nvSpPr>
          <p:spPr>
            <a:xfrm>
              <a:off x="4496561" y="2058161"/>
              <a:ext cx="2362200" cy="216535"/>
            </a:xfrm>
            <a:custGeom>
              <a:avLst/>
              <a:gdLst/>
              <a:ahLst/>
              <a:cxnLst/>
              <a:rect l="l" t="t" r="r" b="b"/>
              <a:pathLst>
                <a:path w="2362200" h="216535">
                  <a:moveTo>
                    <a:pt x="2362199" y="0"/>
                  </a:moveTo>
                  <a:lnTo>
                    <a:pt x="0" y="0"/>
                  </a:lnTo>
                  <a:lnTo>
                    <a:pt x="0" y="216408"/>
                  </a:lnTo>
                  <a:lnTo>
                    <a:pt x="2362199" y="216408"/>
                  </a:lnTo>
                  <a:lnTo>
                    <a:pt x="236219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2">
              <a:extLst>
                <a:ext uri="{FF2B5EF4-FFF2-40B4-BE49-F238E27FC236}">
                  <a16:creationId xmlns:a16="http://schemas.microsoft.com/office/drawing/2014/main" id="{12841DD6-5E66-380D-3054-0D2331177174}"/>
                </a:ext>
              </a:extLst>
            </p:cNvPr>
            <p:cNvSpPr/>
            <p:nvPr/>
          </p:nvSpPr>
          <p:spPr>
            <a:xfrm>
              <a:off x="4496561" y="2058161"/>
              <a:ext cx="2362200" cy="216535"/>
            </a:xfrm>
            <a:custGeom>
              <a:avLst/>
              <a:gdLst/>
              <a:ahLst/>
              <a:cxnLst/>
              <a:rect l="l" t="t" r="r" b="b"/>
              <a:pathLst>
                <a:path w="2362200" h="216535">
                  <a:moveTo>
                    <a:pt x="0" y="216408"/>
                  </a:moveTo>
                  <a:lnTo>
                    <a:pt x="2362199" y="216408"/>
                  </a:lnTo>
                  <a:lnTo>
                    <a:pt x="2362199" y="0"/>
                  </a:lnTo>
                  <a:lnTo>
                    <a:pt x="0" y="0"/>
                  </a:lnTo>
                  <a:lnTo>
                    <a:pt x="0" y="216408"/>
                  </a:lnTo>
                  <a:close/>
                </a:path>
              </a:pathLst>
            </a:custGeom>
            <a:ln w="25399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3">
            <a:extLst>
              <a:ext uri="{FF2B5EF4-FFF2-40B4-BE49-F238E27FC236}">
                <a16:creationId xmlns:a16="http://schemas.microsoft.com/office/drawing/2014/main" id="{8C1833AA-FBED-05E1-034C-C22098ACB4B1}"/>
              </a:ext>
            </a:extLst>
          </p:cNvPr>
          <p:cNvSpPr txBox="1"/>
          <p:nvPr/>
        </p:nvSpPr>
        <p:spPr>
          <a:xfrm>
            <a:off x="2560573" y="1489024"/>
            <a:ext cx="3257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R</a:t>
            </a:r>
            <a:r>
              <a:rPr sz="1800" b="1" spc="-37" baseline="-20833" dirty="0">
                <a:latin typeface="Arial"/>
                <a:cs typeface="Arial"/>
              </a:rPr>
              <a:t>s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25" name="object 14">
            <a:extLst>
              <a:ext uri="{FF2B5EF4-FFF2-40B4-BE49-F238E27FC236}">
                <a16:creationId xmlns:a16="http://schemas.microsoft.com/office/drawing/2014/main" id="{C6204EA3-203E-30C3-DFF5-39A1A83E3A04}"/>
              </a:ext>
            </a:extLst>
          </p:cNvPr>
          <p:cNvSpPr txBox="1"/>
          <p:nvPr/>
        </p:nvSpPr>
        <p:spPr>
          <a:xfrm>
            <a:off x="5382133" y="1622805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R</a:t>
            </a:r>
            <a:r>
              <a:rPr sz="1800" b="1" spc="-37" baseline="-20833" dirty="0">
                <a:latin typeface="Arial"/>
                <a:cs typeface="Arial"/>
              </a:rPr>
              <a:t>c</a:t>
            </a:r>
            <a:endParaRPr sz="1800" baseline="-20833">
              <a:latin typeface="Arial"/>
              <a:cs typeface="Arial"/>
            </a:endParaRPr>
          </a:p>
        </p:txBody>
      </p:sp>
      <p:grpSp>
        <p:nvGrpSpPr>
          <p:cNvPr id="26" name="object 15">
            <a:extLst>
              <a:ext uri="{FF2B5EF4-FFF2-40B4-BE49-F238E27FC236}">
                <a16:creationId xmlns:a16="http://schemas.microsoft.com/office/drawing/2014/main" id="{9C9523DD-C505-4B88-6B44-FD9EC50DB2D8}"/>
              </a:ext>
            </a:extLst>
          </p:cNvPr>
          <p:cNvGrpSpPr/>
          <p:nvPr/>
        </p:nvGrpSpPr>
        <p:grpSpPr>
          <a:xfrm>
            <a:off x="1576069" y="888491"/>
            <a:ext cx="6436995" cy="1856739"/>
            <a:chOff x="1576069" y="888491"/>
            <a:chExt cx="6436995" cy="1856739"/>
          </a:xfrm>
        </p:grpSpPr>
        <p:sp>
          <p:nvSpPr>
            <p:cNvPr id="42" name="object 16">
              <a:extLst>
                <a:ext uri="{FF2B5EF4-FFF2-40B4-BE49-F238E27FC236}">
                  <a16:creationId xmlns:a16="http://schemas.microsoft.com/office/drawing/2014/main" id="{EEC2FF39-70D1-50BA-2A0B-277173740D35}"/>
                </a:ext>
              </a:extLst>
            </p:cNvPr>
            <p:cNvSpPr/>
            <p:nvPr/>
          </p:nvSpPr>
          <p:spPr>
            <a:xfrm>
              <a:off x="3489198" y="888491"/>
              <a:ext cx="4524375" cy="1435100"/>
            </a:xfrm>
            <a:custGeom>
              <a:avLst/>
              <a:gdLst/>
              <a:ahLst/>
              <a:cxnLst/>
              <a:rect l="l" t="t" r="r" b="b"/>
              <a:pathLst>
                <a:path w="4524375" h="1435100">
                  <a:moveTo>
                    <a:pt x="152400" y="1358646"/>
                  </a:moveTo>
                  <a:lnTo>
                    <a:pt x="146392" y="1329016"/>
                  </a:lnTo>
                  <a:lnTo>
                    <a:pt x="130060" y="1304785"/>
                  </a:lnTo>
                  <a:lnTo>
                    <a:pt x="105829" y="1288453"/>
                  </a:lnTo>
                  <a:lnTo>
                    <a:pt x="76200" y="1282446"/>
                  </a:lnTo>
                  <a:lnTo>
                    <a:pt x="46558" y="1288453"/>
                  </a:lnTo>
                  <a:lnTo>
                    <a:pt x="22326" y="1304785"/>
                  </a:lnTo>
                  <a:lnTo>
                    <a:pt x="5994" y="1329016"/>
                  </a:lnTo>
                  <a:lnTo>
                    <a:pt x="0" y="1358646"/>
                  </a:lnTo>
                  <a:lnTo>
                    <a:pt x="5994" y="1388287"/>
                  </a:lnTo>
                  <a:lnTo>
                    <a:pt x="22326" y="1412519"/>
                  </a:lnTo>
                  <a:lnTo>
                    <a:pt x="46558" y="1428851"/>
                  </a:lnTo>
                  <a:lnTo>
                    <a:pt x="76200" y="1434846"/>
                  </a:lnTo>
                  <a:lnTo>
                    <a:pt x="105829" y="1428851"/>
                  </a:lnTo>
                  <a:lnTo>
                    <a:pt x="130060" y="1412519"/>
                  </a:lnTo>
                  <a:lnTo>
                    <a:pt x="146392" y="1388287"/>
                  </a:lnTo>
                  <a:lnTo>
                    <a:pt x="152400" y="1358646"/>
                  </a:lnTo>
                  <a:close/>
                </a:path>
                <a:path w="4524375" h="1435100">
                  <a:moveTo>
                    <a:pt x="4523867" y="51816"/>
                  </a:moveTo>
                  <a:lnTo>
                    <a:pt x="4499737" y="0"/>
                  </a:lnTo>
                  <a:lnTo>
                    <a:pt x="2597899" y="880821"/>
                  </a:lnTo>
                  <a:lnTo>
                    <a:pt x="2573909" y="829056"/>
                  </a:lnTo>
                  <a:lnTo>
                    <a:pt x="2454402" y="978789"/>
                  </a:lnTo>
                  <a:lnTo>
                    <a:pt x="2646045" y="984631"/>
                  </a:lnTo>
                  <a:lnTo>
                    <a:pt x="2627553" y="944753"/>
                  </a:lnTo>
                  <a:lnTo>
                    <a:pt x="2621965" y="932726"/>
                  </a:lnTo>
                  <a:lnTo>
                    <a:pt x="4523867" y="5181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17">
              <a:extLst>
                <a:ext uri="{FF2B5EF4-FFF2-40B4-BE49-F238E27FC236}">
                  <a16:creationId xmlns:a16="http://schemas.microsoft.com/office/drawing/2014/main" id="{FB6521E7-BC62-B441-63C7-D4A00B7930DF}"/>
                </a:ext>
              </a:extLst>
            </p:cNvPr>
            <p:cNvSpPr/>
            <p:nvPr/>
          </p:nvSpPr>
          <p:spPr>
            <a:xfrm>
              <a:off x="3489197" y="2170938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05840" y="5994"/>
                  </a:lnTo>
                  <a:lnTo>
                    <a:pt x="130063" y="22336"/>
                  </a:lnTo>
                  <a:lnTo>
                    <a:pt x="146405" y="46559"/>
                  </a:lnTo>
                  <a:lnTo>
                    <a:pt x="152400" y="76200"/>
                  </a:lnTo>
                  <a:lnTo>
                    <a:pt x="146405" y="105840"/>
                  </a:lnTo>
                  <a:lnTo>
                    <a:pt x="130063" y="130063"/>
                  </a:lnTo>
                  <a:lnTo>
                    <a:pt x="105840" y="146405"/>
                  </a:lnTo>
                  <a:lnTo>
                    <a:pt x="76200" y="152400"/>
                  </a:lnTo>
                  <a:lnTo>
                    <a:pt x="46559" y="146405"/>
                  </a:lnTo>
                  <a:lnTo>
                    <a:pt x="22336" y="130063"/>
                  </a:lnTo>
                  <a:lnTo>
                    <a:pt x="5994" y="10584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18">
              <a:extLst>
                <a:ext uri="{FF2B5EF4-FFF2-40B4-BE49-F238E27FC236}">
                  <a16:creationId xmlns:a16="http://schemas.microsoft.com/office/drawing/2014/main" id="{BC0F2876-2989-B674-EE20-464FC0CF48C4}"/>
                </a:ext>
              </a:extLst>
            </p:cNvPr>
            <p:cNvSpPr/>
            <p:nvPr/>
          </p:nvSpPr>
          <p:spPr>
            <a:xfrm>
              <a:off x="3297174" y="2161794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5994" y="105840"/>
                  </a:lnTo>
                  <a:lnTo>
                    <a:pt x="22336" y="130063"/>
                  </a:lnTo>
                  <a:lnTo>
                    <a:pt x="46559" y="146405"/>
                  </a:lnTo>
                  <a:lnTo>
                    <a:pt x="76200" y="152400"/>
                  </a:lnTo>
                  <a:lnTo>
                    <a:pt x="105840" y="146405"/>
                  </a:lnTo>
                  <a:lnTo>
                    <a:pt x="130063" y="130063"/>
                  </a:lnTo>
                  <a:lnTo>
                    <a:pt x="146405" y="105840"/>
                  </a:lnTo>
                  <a:lnTo>
                    <a:pt x="152400" y="76200"/>
                  </a:lnTo>
                  <a:lnTo>
                    <a:pt x="146405" y="46559"/>
                  </a:lnTo>
                  <a:lnTo>
                    <a:pt x="130063" y="22336"/>
                  </a:lnTo>
                  <a:lnTo>
                    <a:pt x="105840" y="599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9">
              <a:extLst>
                <a:ext uri="{FF2B5EF4-FFF2-40B4-BE49-F238E27FC236}">
                  <a16:creationId xmlns:a16="http://schemas.microsoft.com/office/drawing/2014/main" id="{5B93CCD8-650B-AB8F-9176-8ED69EDF0168}"/>
                </a:ext>
              </a:extLst>
            </p:cNvPr>
            <p:cNvSpPr/>
            <p:nvPr/>
          </p:nvSpPr>
          <p:spPr>
            <a:xfrm>
              <a:off x="3297174" y="2161794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05840" y="5994"/>
                  </a:lnTo>
                  <a:lnTo>
                    <a:pt x="130063" y="22336"/>
                  </a:lnTo>
                  <a:lnTo>
                    <a:pt x="146405" y="46559"/>
                  </a:lnTo>
                  <a:lnTo>
                    <a:pt x="152400" y="76200"/>
                  </a:lnTo>
                  <a:lnTo>
                    <a:pt x="146405" y="105840"/>
                  </a:lnTo>
                  <a:lnTo>
                    <a:pt x="130063" y="130063"/>
                  </a:lnTo>
                  <a:lnTo>
                    <a:pt x="105840" y="146405"/>
                  </a:lnTo>
                  <a:lnTo>
                    <a:pt x="76200" y="152400"/>
                  </a:lnTo>
                  <a:lnTo>
                    <a:pt x="46559" y="146405"/>
                  </a:lnTo>
                  <a:lnTo>
                    <a:pt x="22336" y="130063"/>
                  </a:lnTo>
                  <a:lnTo>
                    <a:pt x="5994" y="10584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20">
              <a:extLst>
                <a:ext uri="{FF2B5EF4-FFF2-40B4-BE49-F238E27FC236}">
                  <a16:creationId xmlns:a16="http://schemas.microsoft.com/office/drawing/2014/main" id="{31F29873-580B-7A2B-CA4D-5ED1EA9FD01D}"/>
                </a:ext>
              </a:extLst>
            </p:cNvPr>
            <p:cNvSpPr/>
            <p:nvPr/>
          </p:nvSpPr>
          <p:spPr>
            <a:xfrm>
              <a:off x="3111245" y="2170938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76200" y="0"/>
                  </a:moveTo>
                  <a:lnTo>
                    <a:pt x="46559" y="5994"/>
                  </a:lnTo>
                  <a:lnTo>
                    <a:pt x="22336" y="22336"/>
                  </a:lnTo>
                  <a:lnTo>
                    <a:pt x="5994" y="46559"/>
                  </a:lnTo>
                  <a:lnTo>
                    <a:pt x="0" y="76200"/>
                  </a:lnTo>
                  <a:lnTo>
                    <a:pt x="5994" y="105840"/>
                  </a:lnTo>
                  <a:lnTo>
                    <a:pt x="22336" y="130063"/>
                  </a:lnTo>
                  <a:lnTo>
                    <a:pt x="46559" y="146405"/>
                  </a:lnTo>
                  <a:lnTo>
                    <a:pt x="76200" y="152400"/>
                  </a:lnTo>
                  <a:lnTo>
                    <a:pt x="105840" y="146405"/>
                  </a:lnTo>
                  <a:lnTo>
                    <a:pt x="130063" y="130063"/>
                  </a:lnTo>
                  <a:lnTo>
                    <a:pt x="146405" y="105840"/>
                  </a:lnTo>
                  <a:lnTo>
                    <a:pt x="152400" y="76200"/>
                  </a:lnTo>
                  <a:lnTo>
                    <a:pt x="146405" y="46559"/>
                  </a:lnTo>
                  <a:lnTo>
                    <a:pt x="130063" y="22336"/>
                  </a:lnTo>
                  <a:lnTo>
                    <a:pt x="105840" y="5994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21">
              <a:extLst>
                <a:ext uri="{FF2B5EF4-FFF2-40B4-BE49-F238E27FC236}">
                  <a16:creationId xmlns:a16="http://schemas.microsoft.com/office/drawing/2014/main" id="{A93EEFD3-C3BC-0214-2A62-76597AD0C8D6}"/>
                </a:ext>
              </a:extLst>
            </p:cNvPr>
            <p:cNvSpPr/>
            <p:nvPr/>
          </p:nvSpPr>
          <p:spPr>
            <a:xfrm>
              <a:off x="3111245" y="2170938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76200"/>
                  </a:moveTo>
                  <a:lnTo>
                    <a:pt x="5994" y="46559"/>
                  </a:lnTo>
                  <a:lnTo>
                    <a:pt x="22336" y="22336"/>
                  </a:lnTo>
                  <a:lnTo>
                    <a:pt x="46559" y="5994"/>
                  </a:lnTo>
                  <a:lnTo>
                    <a:pt x="76200" y="0"/>
                  </a:lnTo>
                  <a:lnTo>
                    <a:pt x="105840" y="5994"/>
                  </a:lnTo>
                  <a:lnTo>
                    <a:pt x="130063" y="22336"/>
                  </a:lnTo>
                  <a:lnTo>
                    <a:pt x="146405" y="46559"/>
                  </a:lnTo>
                  <a:lnTo>
                    <a:pt x="152400" y="76200"/>
                  </a:lnTo>
                  <a:lnTo>
                    <a:pt x="146405" y="105840"/>
                  </a:lnTo>
                  <a:lnTo>
                    <a:pt x="130063" y="130063"/>
                  </a:lnTo>
                  <a:lnTo>
                    <a:pt x="105840" y="146405"/>
                  </a:lnTo>
                  <a:lnTo>
                    <a:pt x="76200" y="152400"/>
                  </a:lnTo>
                  <a:lnTo>
                    <a:pt x="46559" y="146405"/>
                  </a:lnTo>
                  <a:lnTo>
                    <a:pt x="22336" y="130063"/>
                  </a:lnTo>
                  <a:lnTo>
                    <a:pt x="5994" y="105840"/>
                  </a:lnTo>
                  <a:lnTo>
                    <a:pt x="0" y="76200"/>
                  </a:lnTo>
                  <a:close/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22">
              <a:extLst>
                <a:ext uri="{FF2B5EF4-FFF2-40B4-BE49-F238E27FC236}">
                  <a16:creationId xmlns:a16="http://schemas.microsoft.com/office/drawing/2014/main" id="{178C60E6-A1D4-9972-F1CA-5F5017FC8FF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6150" y="2175002"/>
              <a:ext cx="177800" cy="177800"/>
            </a:xfrm>
            <a:prstGeom prst="rect">
              <a:avLst/>
            </a:prstGeom>
          </p:spPr>
        </p:pic>
        <p:pic>
          <p:nvPicPr>
            <p:cNvPr id="49" name="object 23">
              <a:extLst>
                <a:ext uri="{FF2B5EF4-FFF2-40B4-BE49-F238E27FC236}">
                  <a16:creationId xmlns:a16="http://schemas.microsoft.com/office/drawing/2014/main" id="{FEFA9CE0-B967-4718-A2E8-3D93DD9BB8A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41345" y="2158238"/>
              <a:ext cx="177800" cy="177800"/>
            </a:xfrm>
            <a:prstGeom prst="rect">
              <a:avLst/>
            </a:prstGeom>
          </p:spPr>
        </p:pic>
        <p:pic>
          <p:nvPicPr>
            <p:cNvPr id="50" name="object 24">
              <a:extLst>
                <a:ext uri="{FF2B5EF4-FFF2-40B4-BE49-F238E27FC236}">
                  <a16:creationId xmlns:a16="http://schemas.microsoft.com/office/drawing/2014/main" id="{2C6EE1A8-A7AF-44DB-EEAF-87CDF3AD619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76141" y="2158238"/>
              <a:ext cx="177800" cy="177800"/>
            </a:xfrm>
            <a:prstGeom prst="rect">
              <a:avLst/>
            </a:prstGeom>
          </p:spPr>
        </p:pic>
        <p:sp>
          <p:nvSpPr>
            <p:cNvPr id="51" name="object 25">
              <a:extLst>
                <a:ext uri="{FF2B5EF4-FFF2-40B4-BE49-F238E27FC236}">
                  <a16:creationId xmlns:a16="http://schemas.microsoft.com/office/drawing/2014/main" id="{B3325A77-4B38-A6E1-213E-88778A4D810F}"/>
                </a:ext>
              </a:extLst>
            </p:cNvPr>
            <p:cNvSpPr/>
            <p:nvPr/>
          </p:nvSpPr>
          <p:spPr>
            <a:xfrm>
              <a:off x="1609343" y="2324100"/>
              <a:ext cx="2124710" cy="76200"/>
            </a:xfrm>
            <a:custGeom>
              <a:avLst/>
              <a:gdLst/>
              <a:ahLst/>
              <a:cxnLst/>
              <a:rect l="l" t="t" r="r" b="b"/>
              <a:pathLst>
                <a:path w="2124710" h="76200">
                  <a:moveTo>
                    <a:pt x="2048002" y="0"/>
                  </a:moveTo>
                  <a:lnTo>
                    <a:pt x="2048002" y="76200"/>
                  </a:lnTo>
                  <a:lnTo>
                    <a:pt x="2111502" y="44450"/>
                  </a:lnTo>
                  <a:lnTo>
                    <a:pt x="2060702" y="44450"/>
                  </a:lnTo>
                  <a:lnTo>
                    <a:pt x="2060702" y="31750"/>
                  </a:lnTo>
                  <a:lnTo>
                    <a:pt x="2111502" y="31750"/>
                  </a:lnTo>
                  <a:lnTo>
                    <a:pt x="2048002" y="0"/>
                  </a:lnTo>
                  <a:close/>
                </a:path>
                <a:path w="2124710" h="76200">
                  <a:moveTo>
                    <a:pt x="2048002" y="31750"/>
                  </a:moveTo>
                  <a:lnTo>
                    <a:pt x="0" y="31750"/>
                  </a:lnTo>
                  <a:lnTo>
                    <a:pt x="0" y="44450"/>
                  </a:lnTo>
                  <a:lnTo>
                    <a:pt x="2048002" y="44450"/>
                  </a:lnTo>
                  <a:lnTo>
                    <a:pt x="2048002" y="31750"/>
                  </a:lnTo>
                  <a:close/>
                </a:path>
                <a:path w="2124710" h="76200">
                  <a:moveTo>
                    <a:pt x="2111502" y="31750"/>
                  </a:moveTo>
                  <a:lnTo>
                    <a:pt x="2060702" y="31750"/>
                  </a:lnTo>
                  <a:lnTo>
                    <a:pt x="2060702" y="44450"/>
                  </a:lnTo>
                  <a:lnTo>
                    <a:pt x="2111502" y="44450"/>
                  </a:lnTo>
                  <a:lnTo>
                    <a:pt x="2124202" y="38100"/>
                  </a:lnTo>
                  <a:lnTo>
                    <a:pt x="2111502" y="31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26">
              <a:extLst>
                <a:ext uri="{FF2B5EF4-FFF2-40B4-BE49-F238E27FC236}">
                  <a16:creationId xmlns:a16="http://schemas.microsoft.com/office/drawing/2014/main" id="{69BCCD97-A0EE-0F0F-1745-7A1260B7C4B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76069" y="2025650"/>
              <a:ext cx="177800" cy="177800"/>
            </a:xfrm>
            <a:prstGeom prst="rect">
              <a:avLst/>
            </a:prstGeom>
          </p:spPr>
        </p:pic>
        <p:pic>
          <p:nvPicPr>
            <p:cNvPr id="53" name="object 27">
              <a:extLst>
                <a:ext uri="{FF2B5EF4-FFF2-40B4-BE49-F238E27FC236}">
                  <a16:creationId xmlns:a16="http://schemas.microsoft.com/office/drawing/2014/main" id="{FB52515E-99E4-08B6-2FC6-E7E1540D8B29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75330" y="1833625"/>
              <a:ext cx="177800" cy="177800"/>
            </a:xfrm>
            <a:prstGeom prst="rect">
              <a:avLst/>
            </a:prstGeom>
          </p:spPr>
        </p:pic>
        <p:pic>
          <p:nvPicPr>
            <p:cNvPr id="54" name="object 28">
              <a:extLst>
                <a:ext uri="{FF2B5EF4-FFF2-40B4-BE49-F238E27FC236}">
                  <a16:creationId xmlns:a16="http://schemas.microsoft.com/office/drawing/2014/main" id="{B4E40B76-9F5D-22A0-1919-A79FC8A2FE6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16022" y="1819909"/>
              <a:ext cx="177800" cy="177800"/>
            </a:xfrm>
            <a:prstGeom prst="rect">
              <a:avLst/>
            </a:prstGeom>
          </p:spPr>
        </p:pic>
        <p:pic>
          <p:nvPicPr>
            <p:cNvPr id="55" name="object 29">
              <a:extLst>
                <a:ext uri="{FF2B5EF4-FFF2-40B4-BE49-F238E27FC236}">
                  <a16:creationId xmlns:a16="http://schemas.microsoft.com/office/drawing/2014/main" id="{DE8177FE-3C1C-2DD5-8855-0F38F6143F7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11933" y="1798574"/>
              <a:ext cx="177800" cy="177800"/>
            </a:xfrm>
            <a:prstGeom prst="rect">
              <a:avLst/>
            </a:prstGeom>
          </p:spPr>
        </p:pic>
        <p:pic>
          <p:nvPicPr>
            <p:cNvPr id="56" name="object 30">
              <a:extLst>
                <a:ext uri="{FF2B5EF4-FFF2-40B4-BE49-F238E27FC236}">
                  <a16:creationId xmlns:a16="http://schemas.microsoft.com/office/drawing/2014/main" id="{94EB059F-B1ED-CFD0-0DAA-5F911A481A41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14141" y="2153666"/>
              <a:ext cx="177800" cy="177800"/>
            </a:xfrm>
            <a:prstGeom prst="rect">
              <a:avLst/>
            </a:prstGeom>
          </p:spPr>
        </p:pic>
        <p:sp>
          <p:nvSpPr>
            <p:cNvPr id="57" name="object 31">
              <a:extLst>
                <a:ext uri="{FF2B5EF4-FFF2-40B4-BE49-F238E27FC236}">
                  <a16:creationId xmlns:a16="http://schemas.microsoft.com/office/drawing/2014/main" id="{D65CE530-B542-92B8-C22F-4EDB0C53EC34}"/>
                </a:ext>
              </a:extLst>
            </p:cNvPr>
            <p:cNvSpPr/>
            <p:nvPr/>
          </p:nvSpPr>
          <p:spPr>
            <a:xfrm>
              <a:off x="1804415" y="1725167"/>
              <a:ext cx="1882775" cy="76200"/>
            </a:xfrm>
            <a:custGeom>
              <a:avLst/>
              <a:gdLst/>
              <a:ahLst/>
              <a:cxnLst/>
              <a:rect l="l" t="t" r="r" b="b"/>
              <a:pathLst>
                <a:path w="1882775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4450"/>
                  </a:lnTo>
                  <a:lnTo>
                    <a:pt x="63500" y="44450"/>
                  </a:lnTo>
                  <a:lnTo>
                    <a:pt x="63500" y="31750"/>
                  </a:lnTo>
                  <a:lnTo>
                    <a:pt x="76200" y="31750"/>
                  </a:lnTo>
                  <a:lnTo>
                    <a:pt x="76200" y="0"/>
                  </a:lnTo>
                  <a:close/>
                </a:path>
                <a:path w="1882775" h="76200">
                  <a:moveTo>
                    <a:pt x="76200" y="31750"/>
                  </a:moveTo>
                  <a:lnTo>
                    <a:pt x="63500" y="31750"/>
                  </a:lnTo>
                  <a:lnTo>
                    <a:pt x="63500" y="44450"/>
                  </a:lnTo>
                  <a:lnTo>
                    <a:pt x="76200" y="44450"/>
                  </a:lnTo>
                  <a:lnTo>
                    <a:pt x="76200" y="31750"/>
                  </a:lnTo>
                  <a:close/>
                </a:path>
                <a:path w="1882775" h="76200">
                  <a:moveTo>
                    <a:pt x="1882394" y="31750"/>
                  </a:moveTo>
                  <a:lnTo>
                    <a:pt x="76200" y="31750"/>
                  </a:lnTo>
                  <a:lnTo>
                    <a:pt x="76200" y="44450"/>
                  </a:lnTo>
                  <a:lnTo>
                    <a:pt x="1882394" y="44450"/>
                  </a:lnTo>
                  <a:lnTo>
                    <a:pt x="1882394" y="317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32">
              <a:extLst>
                <a:ext uri="{FF2B5EF4-FFF2-40B4-BE49-F238E27FC236}">
                  <a16:creationId xmlns:a16="http://schemas.microsoft.com/office/drawing/2014/main" id="{B007B9DE-AA8B-2287-78D6-9375DBE8E87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53965" y="2170430"/>
              <a:ext cx="177800" cy="177800"/>
            </a:xfrm>
            <a:prstGeom prst="rect">
              <a:avLst/>
            </a:prstGeom>
          </p:spPr>
        </p:pic>
        <p:pic>
          <p:nvPicPr>
            <p:cNvPr id="59" name="object 33">
              <a:extLst>
                <a:ext uri="{FF2B5EF4-FFF2-40B4-BE49-F238E27FC236}">
                  <a16:creationId xmlns:a16="http://schemas.microsoft.com/office/drawing/2014/main" id="{038F887F-C0BA-0F22-433B-C8471072A8F6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65061" y="2216150"/>
              <a:ext cx="177799" cy="177800"/>
            </a:xfrm>
            <a:prstGeom prst="rect">
              <a:avLst/>
            </a:prstGeom>
          </p:spPr>
        </p:pic>
        <p:sp>
          <p:nvSpPr>
            <p:cNvPr id="60" name="object 34">
              <a:extLst>
                <a:ext uri="{FF2B5EF4-FFF2-40B4-BE49-F238E27FC236}">
                  <a16:creationId xmlns:a16="http://schemas.microsoft.com/office/drawing/2014/main" id="{E6DAA667-8B21-F571-561D-B41E7FA2BFDB}"/>
                </a:ext>
              </a:extLst>
            </p:cNvPr>
            <p:cNvSpPr/>
            <p:nvPr/>
          </p:nvSpPr>
          <p:spPr>
            <a:xfrm>
              <a:off x="2712719" y="2439924"/>
              <a:ext cx="1120140" cy="299085"/>
            </a:xfrm>
            <a:custGeom>
              <a:avLst/>
              <a:gdLst/>
              <a:ahLst/>
              <a:cxnLst/>
              <a:rect l="l" t="t" r="r" b="b"/>
              <a:pathLst>
                <a:path w="1120139" h="299085">
                  <a:moveTo>
                    <a:pt x="1120140" y="0"/>
                  </a:moveTo>
                  <a:lnTo>
                    <a:pt x="1118179" y="58108"/>
                  </a:lnTo>
                  <a:lnTo>
                    <a:pt x="1112837" y="105584"/>
                  </a:lnTo>
                  <a:lnTo>
                    <a:pt x="1104923" y="137606"/>
                  </a:lnTo>
                  <a:lnTo>
                    <a:pt x="1095247" y="149351"/>
                  </a:lnTo>
                  <a:lnTo>
                    <a:pt x="584962" y="149351"/>
                  </a:lnTo>
                  <a:lnTo>
                    <a:pt x="575286" y="161097"/>
                  </a:lnTo>
                  <a:lnTo>
                    <a:pt x="567372" y="193119"/>
                  </a:lnTo>
                  <a:lnTo>
                    <a:pt x="562030" y="240595"/>
                  </a:lnTo>
                  <a:lnTo>
                    <a:pt x="560069" y="298703"/>
                  </a:lnTo>
                  <a:lnTo>
                    <a:pt x="558109" y="240595"/>
                  </a:lnTo>
                  <a:lnTo>
                    <a:pt x="552767" y="193119"/>
                  </a:lnTo>
                  <a:lnTo>
                    <a:pt x="544853" y="161097"/>
                  </a:lnTo>
                  <a:lnTo>
                    <a:pt x="535178" y="149351"/>
                  </a:lnTo>
                  <a:lnTo>
                    <a:pt x="24892" y="149351"/>
                  </a:lnTo>
                  <a:lnTo>
                    <a:pt x="15216" y="137606"/>
                  </a:lnTo>
                  <a:lnTo>
                    <a:pt x="7302" y="105584"/>
                  </a:lnTo>
                  <a:lnTo>
                    <a:pt x="1960" y="58108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35">
            <a:extLst>
              <a:ext uri="{FF2B5EF4-FFF2-40B4-BE49-F238E27FC236}">
                <a16:creationId xmlns:a16="http://schemas.microsoft.com/office/drawing/2014/main" id="{D3449047-F22E-3BDB-4A85-8D5D32A2B1DF}"/>
              </a:ext>
            </a:extLst>
          </p:cNvPr>
          <p:cNvSpPr txBox="1"/>
          <p:nvPr/>
        </p:nvSpPr>
        <p:spPr>
          <a:xfrm>
            <a:off x="8157209" y="622553"/>
            <a:ext cx="3060700" cy="882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Point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network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where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flow</a:t>
            </a:r>
            <a:r>
              <a:rPr sz="1800" spc="-25" dirty="0">
                <a:latin typeface="Arial"/>
                <a:cs typeface="Arial"/>
              </a:rPr>
              <a:t> of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impaired 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stopped</a:t>
            </a:r>
            <a:endParaRPr sz="1800">
              <a:latin typeface="Arial"/>
              <a:cs typeface="Arial"/>
            </a:endParaRPr>
          </a:p>
          <a:p>
            <a:pPr marL="721360">
              <a:lnSpc>
                <a:spcPct val="100000"/>
              </a:lnSpc>
              <a:spcBef>
                <a:spcPts val="260"/>
              </a:spcBef>
            </a:pPr>
            <a:r>
              <a:rPr sz="1800" b="1" spc="-10" dirty="0">
                <a:latin typeface="Arial"/>
                <a:cs typeface="Arial"/>
              </a:rPr>
              <a:t>Bottleneck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36">
            <a:extLst>
              <a:ext uri="{FF2B5EF4-FFF2-40B4-BE49-F238E27FC236}">
                <a16:creationId xmlns:a16="http://schemas.microsoft.com/office/drawing/2014/main" id="{939B00B0-E16B-EFB7-3A2C-C97B3D3455BE}"/>
              </a:ext>
            </a:extLst>
          </p:cNvPr>
          <p:cNvSpPr txBox="1"/>
          <p:nvPr/>
        </p:nvSpPr>
        <p:spPr>
          <a:xfrm>
            <a:off x="2630170" y="2672588"/>
            <a:ext cx="785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Buildup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07C3153C-1ACD-81F7-EFA9-3D78C50F5522}"/>
              </a:ext>
            </a:extLst>
          </p:cNvPr>
          <p:cNvSpPr txBox="1"/>
          <p:nvPr/>
        </p:nvSpPr>
        <p:spPr>
          <a:xfrm>
            <a:off x="764540" y="4571238"/>
            <a:ext cx="388937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Throughput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client?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25"/>
              </a:spcBef>
            </a:pPr>
            <a:endParaRPr sz="1800" dirty="0">
              <a:latin typeface="Arial"/>
              <a:cs typeface="Arial"/>
            </a:endParaRPr>
          </a:p>
          <a:p>
            <a:pPr marL="488315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Dependent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bottleneck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link!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9" name="object 37">
            <a:extLst>
              <a:ext uri="{FF2B5EF4-FFF2-40B4-BE49-F238E27FC236}">
                <a16:creationId xmlns:a16="http://schemas.microsoft.com/office/drawing/2014/main" id="{C26E85B2-2478-5998-26B4-4F180A2AEFDC}"/>
              </a:ext>
            </a:extLst>
          </p:cNvPr>
          <p:cNvSpPr/>
          <p:nvPr/>
        </p:nvSpPr>
        <p:spPr>
          <a:xfrm>
            <a:off x="6699631" y="4763642"/>
            <a:ext cx="1649095" cy="22860"/>
          </a:xfrm>
          <a:custGeom>
            <a:avLst/>
            <a:gdLst/>
            <a:ahLst/>
            <a:cxnLst/>
            <a:rect l="l" t="t" r="r" b="b"/>
            <a:pathLst>
              <a:path w="1649095" h="22860">
                <a:moveTo>
                  <a:pt x="1648968" y="0"/>
                </a:moveTo>
                <a:lnTo>
                  <a:pt x="0" y="0"/>
                </a:lnTo>
                <a:lnTo>
                  <a:pt x="0" y="22859"/>
                </a:lnTo>
                <a:lnTo>
                  <a:pt x="1648968" y="22859"/>
                </a:lnTo>
                <a:lnTo>
                  <a:pt x="16489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38">
            <a:extLst>
              <a:ext uri="{FF2B5EF4-FFF2-40B4-BE49-F238E27FC236}">
                <a16:creationId xmlns:a16="http://schemas.microsoft.com/office/drawing/2014/main" id="{FF4365F3-D758-923E-3B72-E74BD4284601}"/>
              </a:ext>
            </a:extLst>
          </p:cNvPr>
          <p:cNvSpPr txBox="1"/>
          <p:nvPr/>
        </p:nvSpPr>
        <p:spPr>
          <a:xfrm>
            <a:off x="7396733" y="4241419"/>
            <a:ext cx="242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Cambria Math"/>
                <a:cs typeface="Cambria Math"/>
              </a:rPr>
              <a:t>𝐹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9" name="object 39">
            <a:extLst>
              <a:ext uri="{FF2B5EF4-FFF2-40B4-BE49-F238E27FC236}">
                <a16:creationId xmlns:a16="http://schemas.microsoft.com/office/drawing/2014/main" id="{6B294713-3771-1ECE-4DAE-129E0F90E734}"/>
              </a:ext>
            </a:extLst>
          </p:cNvPr>
          <p:cNvSpPr txBox="1"/>
          <p:nvPr/>
        </p:nvSpPr>
        <p:spPr>
          <a:xfrm>
            <a:off x="6662293" y="4747082"/>
            <a:ext cx="17246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mbria Math"/>
                <a:cs typeface="Cambria Math"/>
              </a:rPr>
              <a:t>min{R</a:t>
            </a:r>
            <a:r>
              <a:rPr sz="2775" spc="-15" baseline="-21021" dirty="0">
                <a:latin typeface="Cambria Math"/>
                <a:cs typeface="Cambria Math"/>
              </a:rPr>
              <a:t>s</a:t>
            </a:r>
            <a:r>
              <a:rPr sz="2800" spc="-10" dirty="0">
                <a:latin typeface="Cambria Math"/>
                <a:cs typeface="Cambria Math"/>
              </a:rPr>
              <a:t>,</a:t>
            </a:r>
            <a:r>
              <a:rPr sz="2800" spc="-13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R</a:t>
            </a:r>
            <a:r>
              <a:rPr sz="2775" spc="-37" baseline="-21021" dirty="0">
                <a:latin typeface="Cambria Math"/>
                <a:cs typeface="Cambria Math"/>
              </a:rPr>
              <a:t>c</a:t>
            </a:r>
            <a:r>
              <a:rPr sz="2800" spc="-25" dirty="0">
                <a:latin typeface="Cambria Math"/>
                <a:cs typeface="Cambria Math"/>
              </a:rPr>
              <a:t>}</a:t>
            </a:r>
            <a:endParaRPr sz="2800">
              <a:latin typeface="Cambria Math"/>
              <a:cs typeface="Cambria Math"/>
            </a:endParaRPr>
          </a:p>
        </p:txBody>
      </p:sp>
      <p:grpSp>
        <p:nvGrpSpPr>
          <p:cNvPr id="20" name="object 40">
            <a:extLst>
              <a:ext uri="{FF2B5EF4-FFF2-40B4-BE49-F238E27FC236}">
                <a16:creationId xmlns:a16="http://schemas.microsoft.com/office/drawing/2014/main" id="{C24EE801-BD68-7B0B-ED96-2786D61059DD}"/>
              </a:ext>
            </a:extLst>
          </p:cNvPr>
          <p:cNvGrpSpPr/>
          <p:nvPr/>
        </p:nvGrpSpPr>
        <p:grpSpPr>
          <a:xfrm>
            <a:off x="4500626" y="4348226"/>
            <a:ext cx="1609090" cy="763270"/>
            <a:chOff x="4500626" y="4348226"/>
            <a:chExt cx="1609090" cy="763270"/>
          </a:xfrm>
        </p:grpSpPr>
        <p:sp>
          <p:nvSpPr>
            <p:cNvPr id="21" name="object 41">
              <a:extLst>
                <a:ext uri="{FF2B5EF4-FFF2-40B4-BE49-F238E27FC236}">
                  <a16:creationId xmlns:a16="http://schemas.microsoft.com/office/drawing/2014/main" id="{E076B6A0-9734-7319-E18C-F34620B4F1F3}"/>
                </a:ext>
              </a:extLst>
            </p:cNvPr>
            <p:cNvSpPr/>
            <p:nvPr/>
          </p:nvSpPr>
          <p:spPr>
            <a:xfrm>
              <a:off x="4513326" y="4360926"/>
              <a:ext cx="1583690" cy="737870"/>
            </a:xfrm>
            <a:custGeom>
              <a:avLst/>
              <a:gdLst/>
              <a:ahLst/>
              <a:cxnLst/>
              <a:rect l="l" t="t" r="r" b="b"/>
              <a:pathLst>
                <a:path w="1583689" h="737870">
                  <a:moveTo>
                    <a:pt x="1214627" y="0"/>
                  </a:moveTo>
                  <a:lnTo>
                    <a:pt x="1214627" y="184404"/>
                  </a:lnTo>
                  <a:lnTo>
                    <a:pt x="0" y="184404"/>
                  </a:lnTo>
                  <a:lnTo>
                    <a:pt x="0" y="553212"/>
                  </a:lnTo>
                  <a:lnTo>
                    <a:pt x="1214627" y="553212"/>
                  </a:lnTo>
                  <a:lnTo>
                    <a:pt x="1214627" y="737616"/>
                  </a:lnTo>
                  <a:lnTo>
                    <a:pt x="1583436" y="368807"/>
                  </a:lnTo>
                  <a:lnTo>
                    <a:pt x="1214627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42">
              <a:extLst>
                <a:ext uri="{FF2B5EF4-FFF2-40B4-BE49-F238E27FC236}">
                  <a16:creationId xmlns:a16="http://schemas.microsoft.com/office/drawing/2014/main" id="{FB19AF5A-BD21-DE2E-FE62-166663E9FDD5}"/>
                </a:ext>
              </a:extLst>
            </p:cNvPr>
            <p:cNvSpPr/>
            <p:nvPr/>
          </p:nvSpPr>
          <p:spPr>
            <a:xfrm>
              <a:off x="4513326" y="4360926"/>
              <a:ext cx="1583690" cy="737870"/>
            </a:xfrm>
            <a:custGeom>
              <a:avLst/>
              <a:gdLst/>
              <a:ahLst/>
              <a:cxnLst/>
              <a:rect l="l" t="t" r="r" b="b"/>
              <a:pathLst>
                <a:path w="1583689" h="737870">
                  <a:moveTo>
                    <a:pt x="0" y="184404"/>
                  </a:moveTo>
                  <a:lnTo>
                    <a:pt x="1214627" y="184404"/>
                  </a:lnTo>
                  <a:lnTo>
                    <a:pt x="1214627" y="0"/>
                  </a:lnTo>
                  <a:lnTo>
                    <a:pt x="1583436" y="368807"/>
                  </a:lnTo>
                  <a:lnTo>
                    <a:pt x="1214627" y="737616"/>
                  </a:lnTo>
                  <a:lnTo>
                    <a:pt x="1214627" y="553212"/>
                  </a:lnTo>
                  <a:lnTo>
                    <a:pt x="0" y="553212"/>
                  </a:lnTo>
                  <a:lnTo>
                    <a:pt x="0" y="184404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7279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085E43C-A6B4-B598-127E-83184FC19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61" y="76961"/>
            <a:ext cx="4724400" cy="701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Throughput</a:t>
            </a:r>
          </a:p>
        </p:txBody>
      </p:sp>
      <p:pic>
        <p:nvPicPr>
          <p:cNvPr id="28" name="object 3">
            <a:extLst>
              <a:ext uri="{FF2B5EF4-FFF2-40B4-BE49-F238E27FC236}">
                <a16:creationId xmlns:a16="http://schemas.microsoft.com/office/drawing/2014/main" id="{6A5C8DB9-4715-B9E6-B12E-06815FBFC89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371600"/>
            <a:ext cx="7013447" cy="1714500"/>
          </a:xfrm>
          <a:prstGeom prst="rect">
            <a:avLst/>
          </a:prstGeom>
        </p:spPr>
      </p:pic>
      <p:sp>
        <p:nvSpPr>
          <p:cNvPr id="29" name="object 4">
            <a:extLst>
              <a:ext uri="{FF2B5EF4-FFF2-40B4-BE49-F238E27FC236}">
                <a16:creationId xmlns:a16="http://schemas.microsoft.com/office/drawing/2014/main" id="{CFB52CE3-69DB-6906-132C-6F03F23BCC8B}"/>
              </a:ext>
            </a:extLst>
          </p:cNvPr>
          <p:cNvSpPr txBox="1"/>
          <p:nvPr/>
        </p:nvSpPr>
        <p:spPr>
          <a:xfrm>
            <a:off x="739140" y="3380613"/>
            <a:ext cx="4239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s</a:t>
            </a:r>
            <a:r>
              <a:rPr sz="1800" spc="-22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5">
            <a:extLst>
              <a:ext uri="{FF2B5EF4-FFF2-40B4-BE49-F238E27FC236}">
                <a16:creationId xmlns:a16="http://schemas.microsoft.com/office/drawing/2014/main" id="{AB9B4A1D-68BC-89D3-F95D-26BCC901FAEA}"/>
              </a:ext>
            </a:extLst>
          </p:cNvPr>
          <p:cNvSpPr txBox="1"/>
          <p:nvPr/>
        </p:nvSpPr>
        <p:spPr>
          <a:xfrm>
            <a:off x="5235575" y="3380613"/>
            <a:ext cx="4143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c</a:t>
            </a:r>
            <a:r>
              <a:rPr sz="1800" spc="-15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client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6">
            <a:extLst>
              <a:ext uri="{FF2B5EF4-FFF2-40B4-BE49-F238E27FC236}">
                <a16:creationId xmlns:a16="http://schemas.microsoft.com/office/drawing/2014/main" id="{7874F112-6795-AA97-F4D4-922DB2A07453}"/>
              </a:ext>
            </a:extLst>
          </p:cNvPr>
          <p:cNvSpPr txBox="1"/>
          <p:nvPr/>
        </p:nvSpPr>
        <p:spPr>
          <a:xfrm>
            <a:off x="764540" y="4571238"/>
            <a:ext cx="293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Time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transfer</a:t>
            </a:r>
            <a:r>
              <a:rPr sz="1800" spc="-20" dirty="0">
                <a:latin typeface="Arial"/>
                <a:cs typeface="Arial"/>
              </a:rPr>
              <a:t> file?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7">
            <a:extLst>
              <a:ext uri="{FF2B5EF4-FFF2-40B4-BE49-F238E27FC236}">
                <a16:creationId xmlns:a16="http://schemas.microsoft.com/office/drawing/2014/main" id="{E3645A1E-9FD0-3145-0A86-CA8AED9B0DEC}"/>
              </a:ext>
            </a:extLst>
          </p:cNvPr>
          <p:cNvSpPr txBox="1"/>
          <p:nvPr/>
        </p:nvSpPr>
        <p:spPr>
          <a:xfrm>
            <a:off x="4930775" y="2256282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R</a:t>
            </a:r>
            <a:r>
              <a:rPr sz="1800" b="1" spc="-37" baseline="-20833" dirty="0">
                <a:latin typeface="Arial"/>
                <a:cs typeface="Arial"/>
              </a:rPr>
              <a:t>c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33" name="object 8">
            <a:extLst>
              <a:ext uri="{FF2B5EF4-FFF2-40B4-BE49-F238E27FC236}">
                <a16:creationId xmlns:a16="http://schemas.microsoft.com/office/drawing/2014/main" id="{094D0DED-FE42-66D0-7452-F5735982E038}"/>
              </a:ext>
            </a:extLst>
          </p:cNvPr>
          <p:cNvSpPr txBox="1"/>
          <p:nvPr/>
        </p:nvSpPr>
        <p:spPr>
          <a:xfrm>
            <a:off x="2263394" y="2298014"/>
            <a:ext cx="1333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baseline="3086" dirty="0">
                <a:latin typeface="Arial"/>
                <a:cs typeface="Arial"/>
              </a:rPr>
              <a:t>R</a:t>
            </a:r>
            <a:r>
              <a:rPr sz="1800" b="1" baseline="-13888" dirty="0">
                <a:latin typeface="Arial"/>
                <a:cs typeface="Arial"/>
              </a:rPr>
              <a:t>s</a:t>
            </a:r>
            <a:r>
              <a:rPr sz="1800" b="1" spc="232" baseline="-13888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Mbps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262D9F5D-93D7-19BE-15D1-D94DB2879E9A}"/>
              </a:ext>
            </a:extLst>
          </p:cNvPr>
          <p:cNvSpPr txBox="1"/>
          <p:nvPr/>
        </p:nvSpPr>
        <p:spPr>
          <a:xfrm>
            <a:off x="5312790" y="2290953"/>
            <a:ext cx="970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= 1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Mbps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10">
            <a:extLst>
              <a:ext uri="{FF2B5EF4-FFF2-40B4-BE49-F238E27FC236}">
                <a16:creationId xmlns:a16="http://schemas.microsoft.com/office/drawing/2014/main" id="{5CD80734-D36F-81CD-0D4E-932FBFAC2523}"/>
              </a:ext>
            </a:extLst>
          </p:cNvPr>
          <p:cNvSpPr/>
          <p:nvPr/>
        </p:nvSpPr>
        <p:spPr>
          <a:xfrm>
            <a:off x="1893248" y="707118"/>
            <a:ext cx="451484" cy="601980"/>
          </a:xfrm>
          <a:custGeom>
            <a:avLst/>
            <a:gdLst/>
            <a:ahLst/>
            <a:cxnLst/>
            <a:rect l="l" t="t" r="r" b="b"/>
            <a:pathLst>
              <a:path w="451485" h="601980">
                <a:moveTo>
                  <a:pt x="288795" y="0"/>
                </a:moveTo>
                <a:lnTo>
                  <a:pt x="0" y="0"/>
                </a:lnTo>
                <a:lnTo>
                  <a:pt x="0" y="601738"/>
                </a:lnTo>
                <a:lnTo>
                  <a:pt x="451077" y="601738"/>
                </a:lnTo>
                <a:lnTo>
                  <a:pt x="451077" y="586694"/>
                </a:lnTo>
                <a:lnTo>
                  <a:pt x="15036" y="586694"/>
                </a:lnTo>
                <a:lnTo>
                  <a:pt x="15035" y="15043"/>
                </a:lnTo>
                <a:lnTo>
                  <a:pt x="303831" y="15043"/>
                </a:lnTo>
                <a:lnTo>
                  <a:pt x="288795" y="0"/>
                </a:lnTo>
                <a:close/>
              </a:path>
              <a:path w="451485" h="601980">
                <a:moveTo>
                  <a:pt x="303831" y="15043"/>
                </a:moveTo>
                <a:lnTo>
                  <a:pt x="278164" y="15043"/>
                </a:lnTo>
                <a:lnTo>
                  <a:pt x="278164" y="172999"/>
                </a:lnTo>
                <a:lnTo>
                  <a:pt x="436041" y="172999"/>
                </a:lnTo>
                <a:lnTo>
                  <a:pt x="436041" y="586694"/>
                </a:lnTo>
                <a:lnTo>
                  <a:pt x="451077" y="586694"/>
                </a:lnTo>
                <a:lnTo>
                  <a:pt x="451077" y="162362"/>
                </a:lnTo>
                <a:lnTo>
                  <a:pt x="446673" y="157956"/>
                </a:lnTo>
                <a:lnTo>
                  <a:pt x="293200" y="157956"/>
                </a:lnTo>
                <a:lnTo>
                  <a:pt x="293237" y="25761"/>
                </a:lnTo>
                <a:lnTo>
                  <a:pt x="314544" y="25761"/>
                </a:lnTo>
                <a:lnTo>
                  <a:pt x="303831" y="15043"/>
                </a:lnTo>
                <a:close/>
              </a:path>
              <a:path w="451485" h="601980">
                <a:moveTo>
                  <a:pt x="314544" y="25761"/>
                </a:moveTo>
                <a:lnTo>
                  <a:pt x="293294" y="25761"/>
                </a:lnTo>
                <a:lnTo>
                  <a:pt x="425309" y="157855"/>
                </a:lnTo>
                <a:lnTo>
                  <a:pt x="446673" y="157956"/>
                </a:lnTo>
                <a:lnTo>
                  <a:pt x="314544" y="25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11">
            <a:extLst>
              <a:ext uri="{FF2B5EF4-FFF2-40B4-BE49-F238E27FC236}">
                <a16:creationId xmlns:a16="http://schemas.microsoft.com/office/drawing/2014/main" id="{EAF33832-F08D-ECB2-DAB9-42446E63D64D}"/>
              </a:ext>
            </a:extLst>
          </p:cNvPr>
          <p:cNvSpPr txBox="1"/>
          <p:nvPr/>
        </p:nvSpPr>
        <p:spPr>
          <a:xfrm>
            <a:off x="2441194" y="882472"/>
            <a:ext cx="19875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32,000,000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bits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9333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085E43C-A6B4-B598-127E-83184FC19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61" y="76961"/>
            <a:ext cx="4724400" cy="701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Throughput</a:t>
            </a:r>
          </a:p>
        </p:txBody>
      </p:sp>
      <p:pic>
        <p:nvPicPr>
          <p:cNvPr id="28" name="object 3">
            <a:extLst>
              <a:ext uri="{FF2B5EF4-FFF2-40B4-BE49-F238E27FC236}">
                <a16:creationId xmlns:a16="http://schemas.microsoft.com/office/drawing/2014/main" id="{6A5C8DB9-4715-B9E6-B12E-06815FBFC89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371600"/>
            <a:ext cx="7013447" cy="1714500"/>
          </a:xfrm>
          <a:prstGeom prst="rect">
            <a:avLst/>
          </a:prstGeom>
        </p:spPr>
      </p:pic>
      <p:sp>
        <p:nvSpPr>
          <p:cNvPr id="29" name="object 4">
            <a:extLst>
              <a:ext uri="{FF2B5EF4-FFF2-40B4-BE49-F238E27FC236}">
                <a16:creationId xmlns:a16="http://schemas.microsoft.com/office/drawing/2014/main" id="{CFB52CE3-69DB-6906-132C-6F03F23BCC8B}"/>
              </a:ext>
            </a:extLst>
          </p:cNvPr>
          <p:cNvSpPr txBox="1"/>
          <p:nvPr/>
        </p:nvSpPr>
        <p:spPr>
          <a:xfrm>
            <a:off x="739140" y="3380613"/>
            <a:ext cx="4239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s</a:t>
            </a:r>
            <a:r>
              <a:rPr sz="1800" spc="-22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5">
            <a:extLst>
              <a:ext uri="{FF2B5EF4-FFF2-40B4-BE49-F238E27FC236}">
                <a16:creationId xmlns:a16="http://schemas.microsoft.com/office/drawing/2014/main" id="{AB9B4A1D-68BC-89D3-F95D-26BCC901FAEA}"/>
              </a:ext>
            </a:extLst>
          </p:cNvPr>
          <p:cNvSpPr txBox="1"/>
          <p:nvPr/>
        </p:nvSpPr>
        <p:spPr>
          <a:xfrm>
            <a:off x="5235575" y="3380613"/>
            <a:ext cx="4143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c</a:t>
            </a:r>
            <a:r>
              <a:rPr sz="1800" spc="-15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client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6">
            <a:extLst>
              <a:ext uri="{FF2B5EF4-FFF2-40B4-BE49-F238E27FC236}">
                <a16:creationId xmlns:a16="http://schemas.microsoft.com/office/drawing/2014/main" id="{7874F112-6795-AA97-F4D4-922DB2A07453}"/>
              </a:ext>
            </a:extLst>
          </p:cNvPr>
          <p:cNvSpPr txBox="1"/>
          <p:nvPr/>
        </p:nvSpPr>
        <p:spPr>
          <a:xfrm>
            <a:off x="764540" y="4571238"/>
            <a:ext cx="293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Time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transfer</a:t>
            </a:r>
            <a:r>
              <a:rPr sz="1800" spc="-20" dirty="0">
                <a:latin typeface="Arial"/>
                <a:cs typeface="Arial"/>
              </a:rPr>
              <a:t> file?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7">
            <a:extLst>
              <a:ext uri="{FF2B5EF4-FFF2-40B4-BE49-F238E27FC236}">
                <a16:creationId xmlns:a16="http://schemas.microsoft.com/office/drawing/2014/main" id="{E3645A1E-9FD0-3145-0A86-CA8AED9B0DEC}"/>
              </a:ext>
            </a:extLst>
          </p:cNvPr>
          <p:cNvSpPr txBox="1"/>
          <p:nvPr/>
        </p:nvSpPr>
        <p:spPr>
          <a:xfrm>
            <a:off x="4930775" y="2256282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R</a:t>
            </a:r>
            <a:r>
              <a:rPr sz="1800" b="1" spc="-37" baseline="-20833" dirty="0">
                <a:latin typeface="Arial"/>
                <a:cs typeface="Arial"/>
              </a:rPr>
              <a:t>c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33" name="object 8">
            <a:extLst>
              <a:ext uri="{FF2B5EF4-FFF2-40B4-BE49-F238E27FC236}">
                <a16:creationId xmlns:a16="http://schemas.microsoft.com/office/drawing/2014/main" id="{094D0DED-FE42-66D0-7452-F5735982E038}"/>
              </a:ext>
            </a:extLst>
          </p:cNvPr>
          <p:cNvSpPr txBox="1"/>
          <p:nvPr/>
        </p:nvSpPr>
        <p:spPr>
          <a:xfrm>
            <a:off x="2263394" y="2298014"/>
            <a:ext cx="1333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baseline="3086" dirty="0">
                <a:latin typeface="Arial"/>
                <a:cs typeface="Arial"/>
              </a:rPr>
              <a:t>R</a:t>
            </a:r>
            <a:r>
              <a:rPr sz="1800" b="1" baseline="-13888" dirty="0">
                <a:latin typeface="Arial"/>
                <a:cs typeface="Arial"/>
              </a:rPr>
              <a:t>s</a:t>
            </a:r>
            <a:r>
              <a:rPr sz="1800" b="1" spc="232" baseline="-13888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Mbps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262D9F5D-93D7-19BE-15D1-D94DB2879E9A}"/>
              </a:ext>
            </a:extLst>
          </p:cNvPr>
          <p:cNvSpPr txBox="1"/>
          <p:nvPr/>
        </p:nvSpPr>
        <p:spPr>
          <a:xfrm>
            <a:off x="5312790" y="2290953"/>
            <a:ext cx="970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= 1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Mbps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10">
            <a:extLst>
              <a:ext uri="{FF2B5EF4-FFF2-40B4-BE49-F238E27FC236}">
                <a16:creationId xmlns:a16="http://schemas.microsoft.com/office/drawing/2014/main" id="{5CD80734-D36F-81CD-0D4E-932FBFAC2523}"/>
              </a:ext>
            </a:extLst>
          </p:cNvPr>
          <p:cNvSpPr/>
          <p:nvPr/>
        </p:nvSpPr>
        <p:spPr>
          <a:xfrm>
            <a:off x="1893248" y="707118"/>
            <a:ext cx="451484" cy="601980"/>
          </a:xfrm>
          <a:custGeom>
            <a:avLst/>
            <a:gdLst/>
            <a:ahLst/>
            <a:cxnLst/>
            <a:rect l="l" t="t" r="r" b="b"/>
            <a:pathLst>
              <a:path w="451485" h="601980">
                <a:moveTo>
                  <a:pt x="288795" y="0"/>
                </a:moveTo>
                <a:lnTo>
                  <a:pt x="0" y="0"/>
                </a:lnTo>
                <a:lnTo>
                  <a:pt x="0" y="601738"/>
                </a:lnTo>
                <a:lnTo>
                  <a:pt x="451077" y="601738"/>
                </a:lnTo>
                <a:lnTo>
                  <a:pt x="451077" y="586694"/>
                </a:lnTo>
                <a:lnTo>
                  <a:pt x="15036" y="586694"/>
                </a:lnTo>
                <a:lnTo>
                  <a:pt x="15035" y="15043"/>
                </a:lnTo>
                <a:lnTo>
                  <a:pt x="303831" y="15043"/>
                </a:lnTo>
                <a:lnTo>
                  <a:pt x="288795" y="0"/>
                </a:lnTo>
                <a:close/>
              </a:path>
              <a:path w="451485" h="601980">
                <a:moveTo>
                  <a:pt x="303831" y="15043"/>
                </a:moveTo>
                <a:lnTo>
                  <a:pt x="278164" y="15043"/>
                </a:lnTo>
                <a:lnTo>
                  <a:pt x="278164" y="172999"/>
                </a:lnTo>
                <a:lnTo>
                  <a:pt x="436041" y="172999"/>
                </a:lnTo>
                <a:lnTo>
                  <a:pt x="436041" y="586694"/>
                </a:lnTo>
                <a:lnTo>
                  <a:pt x="451077" y="586694"/>
                </a:lnTo>
                <a:lnTo>
                  <a:pt x="451077" y="162362"/>
                </a:lnTo>
                <a:lnTo>
                  <a:pt x="446673" y="157956"/>
                </a:lnTo>
                <a:lnTo>
                  <a:pt x="293200" y="157956"/>
                </a:lnTo>
                <a:lnTo>
                  <a:pt x="293237" y="25761"/>
                </a:lnTo>
                <a:lnTo>
                  <a:pt x="314544" y="25761"/>
                </a:lnTo>
                <a:lnTo>
                  <a:pt x="303831" y="15043"/>
                </a:lnTo>
                <a:close/>
              </a:path>
              <a:path w="451485" h="601980">
                <a:moveTo>
                  <a:pt x="314544" y="25761"/>
                </a:moveTo>
                <a:lnTo>
                  <a:pt x="293294" y="25761"/>
                </a:lnTo>
                <a:lnTo>
                  <a:pt x="425309" y="157855"/>
                </a:lnTo>
                <a:lnTo>
                  <a:pt x="446673" y="157956"/>
                </a:lnTo>
                <a:lnTo>
                  <a:pt x="314544" y="25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11">
            <a:extLst>
              <a:ext uri="{FF2B5EF4-FFF2-40B4-BE49-F238E27FC236}">
                <a16:creationId xmlns:a16="http://schemas.microsoft.com/office/drawing/2014/main" id="{4B40A316-4D72-C7E8-0A5C-A71F473E6E82}"/>
              </a:ext>
            </a:extLst>
          </p:cNvPr>
          <p:cNvSpPr txBox="1"/>
          <p:nvPr/>
        </p:nvSpPr>
        <p:spPr>
          <a:xfrm>
            <a:off x="2441194" y="882472"/>
            <a:ext cx="28841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32,000,000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32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Mb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353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32127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Forwarding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3545C6-18F1-90BE-BE4A-8FE2BFDFD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" y="1066800"/>
            <a:ext cx="4468800" cy="50667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5E531B-FC59-4857-3644-8261CE488810}"/>
              </a:ext>
            </a:extLst>
          </p:cNvPr>
          <p:cNvSpPr txBox="1"/>
          <p:nvPr/>
        </p:nvSpPr>
        <p:spPr>
          <a:xfrm>
            <a:off x="5486400" y="199310"/>
            <a:ext cx="2714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Packet Switching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C4188E-8B66-1F76-9CCD-F9A10D06CA0C}"/>
              </a:ext>
            </a:extLst>
          </p:cNvPr>
          <p:cNvSpPr txBox="1"/>
          <p:nvPr/>
        </p:nvSpPr>
        <p:spPr>
          <a:xfrm>
            <a:off x="5562600" y="1219200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Uses </a:t>
            </a:r>
            <a:r>
              <a:rPr lang="en-US" b="1" dirty="0"/>
              <a:t>store-and-forward</a:t>
            </a:r>
            <a:r>
              <a:rPr lang="en-US" dirty="0"/>
              <a:t> transmission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3603F0F-70FE-412E-5307-6F9B04C910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0" y="1828800"/>
            <a:ext cx="5191125" cy="16668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C27723-53E4-2956-F944-508E2E3AFE79}"/>
              </a:ext>
            </a:extLst>
          </p:cNvPr>
          <p:cNvSpPr txBox="1"/>
          <p:nvPr/>
        </p:nvSpPr>
        <p:spPr>
          <a:xfrm>
            <a:off x="5567680" y="3886200"/>
            <a:ext cx="334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to transmit </a:t>
            </a:r>
            <a:r>
              <a:rPr lang="en-US" i="1" dirty="0"/>
              <a:t>L</a:t>
            </a:r>
            <a:r>
              <a:rPr lang="en-US" dirty="0"/>
              <a:t> bits over a link with transmission rate of </a:t>
            </a:r>
            <a:r>
              <a:rPr lang="en-US" i="1" dirty="0"/>
              <a:t>R</a:t>
            </a:r>
            <a:r>
              <a:rPr lang="en-US" dirty="0"/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640473-B076-4BC4-7DBD-A5F140BFED00}"/>
              </a:ext>
            </a:extLst>
          </p:cNvPr>
          <p:cNvSpPr txBox="1"/>
          <p:nvPr/>
        </p:nvSpPr>
        <p:spPr>
          <a:xfrm>
            <a:off x="9485959" y="3915072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Century" panose="02040604050505020304" pitchFamily="18" charset="0"/>
              </a:rPr>
              <a:t>L / 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2BA7B9-744B-447B-4038-B4D76ACCBDF3}"/>
              </a:ext>
            </a:extLst>
          </p:cNvPr>
          <p:cNvSpPr txBox="1"/>
          <p:nvPr/>
        </p:nvSpPr>
        <p:spPr>
          <a:xfrm>
            <a:off x="6400800" y="5334000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many forms of delay though…</a:t>
            </a:r>
          </a:p>
        </p:txBody>
      </p:sp>
    </p:spTree>
    <p:extLst>
      <p:ext uri="{BB962C8B-B14F-4D97-AF65-F5344CB8AC3E}">
        <p14:creationId xmlns:p14="http://schemas.microsoft.com/office/powerpoint/2010/main" val="24013861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085E43C-A6B4-B598-127E-83184FC19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961" y="76961"/>
            <a:ext cx="4724400" cy="7010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Throughput</a:t>
            </a: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B8F982C2-43E3-B5BB-98C3-5FB4210DC74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0" y="1371600"/>
            <a:ext cx="7013447" cy="1714500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974B8C0F-C74D-93D7-41A7-30661475B4A5}"/>
              </a:ext>
            </a:extLst>
          </p:cNvPr>
          <p:cNvSpPr txBox="1"/>
          <p:nvPr/>
        </p:nvSpPr>
        <p:spPr>
          <a:xfrm>
            <a:off x="739140" y="3380613"/>
            <a:ext cx="4239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s</a:t>
            </a:r>
            <a:r>
              <a:rPr sz="1800" spc="-22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server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220B009B-364D-2036-DFB3-A259F887FC1D}"/>
              </a:ext>
            </a:extLst>
          </p:cNvPr>
          <p:cNvSpPr txBox="1"/>
          <p:nvPr/>
        </p:nvSpPr>
        <p:spPr>
          <a:xfrm>
            <a:off x="764540" y="4571238"/>
            <a:ext cx="2932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Time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transfer</a:t>
            </a:r>
            <a:r>
              <a:rPr sz="1800" spc="-20" dirty="0">
                <a:latin typeface="Arial"/>
                <a:cs typeface="Arial"/>
              </a:rPr>
              <a:t> file?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72FE025F-44FE-0261-3483-E635C000294C}"/>
              </a:ext>
            </a:extLst>
          </p:cNvPr>
          <p:cNvSpPr txBox="1"/>
          <p:nvPr/>
        </p:nvSpPr>
        <p:spPr>
          <a:xfrm>
            <a:off x="4930775" y="2256282"/>
            <a:ext cx="325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/>
                <a:cs typeface="Arial"/>
              </a:rPr>
              <a:t>R</a:t>
            </a:r>
            <a:r>
              <a:rPr sz="1800" b="1" spc="-37" baseline="-20833" dirty="0">
                <a:latin typeface="Arial"/>
                <a:cs typeface="Arial"/>
              </a:rPr>
              <a:t>c</a:t>
            </a:r>
            <a:endParaRPr sz="1800" baseline="-20833">
              <a:latin typeface="Arial"/>
              <a:cs typeface="Arial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B9FF9848-93FA-D15C-F1EB-BFB7D0014E78}"/>
              </a:ext>
            </a:extLst>
          </p:cNvPr>
          <p:cNvSpPr txBox="1"/>
          <p:nvPr/>
        </p:nvSpPr>
        <p:spPr>
          <a:xfrm>
            <a:off x="2263394" y="2298014"/>
            <a:ext cx="1333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="1" baseline="3086" dirty="0">
                <a:latin typeface="Arial"/>
                <a:cs typeface="Arial"/>
              </a:rPr>
              <a:t>R</a:t>
            </a:r>
            <a:r>
              <a:rPr sz="1800" b="1" baseline="-13888" dirty="0">
                <a:latin typeface="Arial"/>
                <a:cs typeface="Arial"/>
              </a:rPr>
              <a:t>s</a:t>
            </a:r>
            <a:r>
              <a:rPr sz="1800" b="1" spc="232" baseline="-13888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Mbps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6DAD67A8-DCC9-9ED1-9DEC-48B4B3664328}"/>
              </a:ext>
            </a:extLst>
          </p:cNvPr>
          <p:cNvSpPr txBox="1"/>
          <p:nvPr/>
        </p:nvSpPr>
        <p:spPr>
          <a:xfrm>
            <a:off x="5312790" y="2290953"/>
            <a:ext cx="9702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= 1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Mbps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C99C3E4E-A427-2580-11F9-A95AF5014A3A}"/>
              </a:ext>
            </a:extLst>
          </p:cNvPr>
          <p:cNvSpPr/>
          <p:nvPr/>
        </p:nvSpPr>
        <p:spPr>
          <a:xfrm>
            <a:off x="1893248" y="707118"/>
            <a:ext cx="451484" cy="601980"/>
          </a:xfrm>
          <a:custGeom>
            <a:avLst/>
            <a:gdLst/>
            <a:ahLst/>
            <a:cxnLst/>
            <a:rect l="l" t="t" r="r" b="b"/>
            <a:pathLst>
              <a:path w="451485" h="601980">
                <a:moveTo>
                  <a:pt x="288795" y="0"/>
                </a:moveTo>
                <a:lnTo>
                  <a:pt x="0" y="0"/>
                </a:lnTo>
                <a:lnTo>
                  <a:pt x="0" y="601738"/>
                </a:lnTo>
                <a:lnTo>
                  <a:pt x="451077" y="601738"/>
                </a:lnTo>
                <a:lnTo>
                  <a:pt x="451077" y="586694"/>
                </a:lnTo>
                <a:lnTo>
                  <a:pt x="15036" y="586694"/>
                </a:lnTo>
                <a:lnTo>
                  <a:pt x="15035" y="15043"/>
                </a:lnTo>
                <a:lnTo>
                  <a:pt x="303831" y="15043"/>
                </a:lnTo>
                <a:lnTo>
                  <a:pt x="288795" y="0"/>
                </a:lnTo>
                <a:close/>
              </a:path>
              <a:path w="451485" h="601980">
                <a:moveTo>
                  <a:pt x="303831" y="15043"/>
                </a:moveTo>
                <a:lnTo>
                  <a:pt x="278164" y="15043"/>
                </a:lnTo>
                <a:lnTo>
                  <a:pt x="278164" y="172999"/>
                </a:lnTo>
                <a:lnTo>
                  <a:pt x="436041" y="172999"/>
                </a:lnTo>
                <a:lnTo>
                  <a:pt x="436041" y="586694"/>
                </a:lnTo>
                <a:lnTo>
                  <a:pt x="451077" y="586694"/>
                </a:lnTo>
                <a:lnTo>
                  <a:pt x="451077" y="162362"/>
                </a:lnTo>
                <a:lnTo>
                  <a:pt x="446673" y="157956"/>
                </a:lnTo>
                <a:lnTo>
                  <a:pt x="293200" y="157956"/>
                </a:lnTo>
                <a:lnTo>
                  <a:pt x="293237" y="25761"/>
                </a:lnTo>
                <a:lnTo>
                  <a:pt x="314544" y="25761"/>
                </a:lnTo>
                <a:lnTo>
                  <a:pt x="303831" y="15043"/>
                </a:lnTo>
                <a:close/>
              </a:path>
              <a:path w="451485" h="601980">
                <a:moveTo>
                  <a:pt x="314544" y="25761"/>
                </a:moveTo>
                <a:lnTo>
                  <a:pt x="293294" y="25761"/>
                </a:lnTo>
                <a:lnTo>
                  <a:pt x="425309" y="157855"/>
                </a:lnTo>
                <a:lnTo>
                  <a:pt x="446673" y="157956"/>
                </a:lnTo>
                <a:lnTo>
                  <a:pt x="314544" y="257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0">
            <a:extLst>
              <a:ext uri="{FF2B5EF4-FFF2-40B4-BE49-F238E27FC236}">
                <a16:creationId xmlns:a16="http://schemas.microsoft.com/office/drawing/2014/main" id="{C486E013-DF05-E789-8E4F-05F7222EEC0A}"/>
              </a:ext>
            </a:extLst>
          </p:cNvPr>
          <p:cNvSpPr txBox="1"/>
          <p:nvPr/>
        </p:nvSpPr>
        <p:spPr>
          <a:xfrm>
            <a:off x="2441194" y="882472"/>
            <a:ext cx="28841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32,000,000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bits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32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Mb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1">
            <a:extLst>
              <a:ext uri="{FF2B5EF4-FFF2-40B4-BE49-F238E27FC236}">
                <a16:creationId xmlns:a16="http://schemas.microsoft.com/office/drawing/2014/main" id="{8D164410-47A1-36FA-FDFE-DBA784B03D7F}"/>
              </a:ext>
            </a:extLst>
          </p:cNvPr>
          <p:cNvSpPr txBox="1"/>
          <p:nvPr/>
        </p:nvSpPr>
        <p:spPr>
          <a:xfrm>
            <a:off x="2678938" y="5093589"/>
            <a:ext cx="22383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32</a:t>
            </a:r>
            <a:r>
              <a:rPr sz="3200" b="1" spc="-10" dirty="0">
                <a:latin typeface="Arial"/>
                <a:cs typeface="Arial"/>
              </a:rPr>
              <a:t> seconds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DB56C275-23C9-10BA-0977-3C29A5C89CE8}"/>
              </a:ext>
            </a:extLst>
          </p:cNvPr>
          <p:cNvSpPr/>
          <p:nvPr/>
        </p:nvSpPr>
        <p:spPr>
          <a:xfrm>
            <a:off x="6172200" y="2667000"/>
            <a:ext cx="552450" cy="479425"/>
          </a:xfrm>
          <a:custGeom>
            <a:avLst/>
            <a:gdLst/>
            <a:ahLst/>
            <a:cxnLst/>
            <a:rect l="l" t="t" r="r" b="b"/>
            <a:pathLst>
              <a:path w="552450" h="479425">
                <a:moveTo>
                  <a:pt x="148798" y="89828"/>
                </a:moveTo>
                <a:lnTo>
                  <a:pt x="111593" y="133261"/>
                </a:lnTo>
                <a:lnTo>
                  <a:pt x="514857" y="478916"/>
                </a:lnTo>
                <a:lnTo>
                  <a:pt x="551942" y="435483"/>
                </a:lnTo>
                <a:lnTo>
                  <a:pt x="148798" y="89828"/>
                </a:lnTo>
                <a:close/>
              </a:path>
              <a:path w="552450" h="479425">
                <a:moveTo>
                  <a:pt x="0" y="0"/>
                </a:moveTo>
                <a:lnTo>
                  <a:pt x="74422" y="176657"/>
                </a:lnTo>
                <a:lnTo>
                  <a:pt x="111593" y="133261"/>
                </a:lnTo>
                <a:lnTo>
                  <a:pt x="89915" y="114680"/>
                </a:lnTo>
                <a:lnTo>
                  <a:pt x="127126" y="71247"/>
                </a:lnTo>
                <a:lnTo>
                  <a:pt x="164714" y="71247"/>
                </a:lnTo>
                <a:lnTo>
                  <a:pt x="185927" y="46482"/>
                </a:lnTo>
                <a:lnTo>
                  <a:pt x="0" y="0"/>
                </a:lnTo>
                <a:close/>
              </a:path>
              <a:path w="552450" h="479425">
                <a:moveTo>
                  <a:pt x="127126" y="71247"/>
                </a:moveTo>
                <a:lnTo>
                  <a:pt x="89915" y="114680"/>
                </a:lnTo>
                <a:lnTo>
                  <a:pt x="111593" y="133261"/>
                </a:lnTo>
                <a:lnTo>
                  <a:pt x="148798" y="89828"/>
                </a:lnTo>
                <a:lnTo>
                  <a:pt x="127126" y="71247"/>
                </a:lnTo>
                <a:close/>
              </a:path>
              <a:path w="552450" h="479425">
                <a:moveTo>
                  <a:pt x="164714" y="71247"/>
                </a:moveTo>
                <a:lnTo>
                  <a:pt x="127126" y="71247"/>
                </a:lnTo>
                <a:lnTo>
                  <a:pt x="148798" y="89828"/>
                </a:lnTo>
                <a:lnTo>
                  <a:pt x="164714" y="712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73E2B809-0096-578F-276D-BB2805786537}"/>
              </a:ext>
            </a:extLst>
          </p:cNvPr>
          <p:cNvSpPr txBox="1"/>
          <p:nvPr/>
        </p:nvSpPr>
        <p:spPr>
          <a:xfrm>
            <a:off x="5235575" y="3001729"/>
            <a:ext cx="4143375" cy="67881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562100">
              <a:lnSpc>
                <a:spcPct val="100000"/>
              </a:lnSpc>
              <a:spcBef>
                <a:spcPts val="715"/>
              </a:spcBef>
            </a:pPr>
            <a:r>
              <a:rPr sz="1200" dirty="0">
                <a:latin typeface="Arial"/>
                <a:cs typeface="Arial"/>
              </a:rPr>
              <a:t>Dependent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bottleneck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925"/>
              </a:spcBef>
            </a:pPr>
            <a:r>
              <a:rPr sz="1800" dirty="0">
                <a:latin typeface="Arial"/>
                <a:cs typeface="Arial"/>
              </a:rPr>
              <a:t>R</a:t>
            </a:r>
            <a:r>
              <a:rPr sz="1800" baseline="-20833" dirty="0">
                <a:latin typeface="Arial"/>
                <a:cs typeface="Arial"/>
              </a:rPr>
              <a:t>c</a:t>
            </a:r>
            <a:r>
              <a:rPr sz="1800" spc="-15" baseline="-20833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=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client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router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79358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085E43C-A6B4-B598-127E-83184FC19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52400" y="0"/>
            <a:ext cx="47244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5"/>
              </a:spcBef>
            </a:pPr>
            <a:r>
              <a:rPr sz="3600" spc="-10" dirty="0"/>
              <a:t>Throughput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77F079A3-1134-0F87-0737-D2CFB8F4C31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900" y="913905"/>
            <a:ext cx="3733800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965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085E43C-A6B4-B598-127E-83184FC19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52400" y="0"/>
            <a:ext cx="47244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5"/>
              </a:spcBef>
            </a:pPr>
            <a:r>
              <a:rPr sz="3600" spc="-10" dirty="0"/>
              <a:t>Throughput</a:t>
            </a: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978ABB80-33C4-6471-9470-9F95931E516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926591"/>
            <a:ext cx="3733800" cy="5212080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BAFB6EAB-03D5-18C7-5A28-6165525ABDF9}"/>
              </a:ext>
            </a:extLst>
          </p:cNvPr>
          <p:cNvSpPr txBox="1"/>
          <p:nvPr/>
        </p:nvSpPr>
        <p:spPr>
          <a:xfrm>
            <a:off x="1526794" y="200875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F0B6AFAB-C4A4-0EAB-88C0-8BB1D3093B40}"/>
              </a:ext>
            </a:extLst>
          </p:cNvPr>
          <p:cNvSpPr txBox="1"/>
          <p:nvPr/>
        </p:nvSpPr>
        <p:spPr>
          <a:xfrm>
            <a:off x="2369057" y="200875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00C1006E-8A5D-2D95-E939-0330048D9C23}"/>
              </a:ext>
            </a:extLst>
          </p:cNvPr>
          <p:cNvSpPr txBox="1"/>
          <p:nvPr/>
        </p:nvSpPr>
        <p:spPr>
          <a:xfrm>
            <a:off x="3859529" y="200875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41518FB6-58E4-91A9-843A-0894B165C34D}"/>
              </a:ext>
            </a:extLst>
          </p:cNvPr>
          <p:cNvSpPr txBox="1"/>
          <p:nvPr/>
        </p:nvSpPr>
        <p:spPr>
          <a:xfrm>
            <a:off x="1958467" y="340995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4E8CEABB-CA73-1DF4-F236-679A9B2E42F7}"/>
              </a:ext>
            </a:extLst>
          </p:cNvPr>
          <p:cNvSpPr txBox="1"/>
          <p:nvPr/>
        </p:nvSpPr>
        <p:spPr>
          <a:xfrm>
            <a:off x="4651375" y="2542159"/>
            <a:ext cx="33000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Link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shared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across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10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servers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link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supports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0.5</a:t>
            </a:r>
            <a:r>
              <a:rPr sz="1800" spc="-20" dirty="0">
                <a:latin typeface="Arial"/>
                <a:cs typeface="Arial"/>
              </a:rPr>
              <a:t> Mbps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9">
            <a:extLst>
              <a:ext uri="{FF2B5EF4-FFF2-40B4-BE49-F238E27FC236}">
                <a16:creationId xmlns:a16="http://schemas.microsoft.com/office/drawing/2014/main" id="{9511337B-8E8A-7CA4-D706-E5769DFF09BF}"/>
              </a:ext>
            </a:extLst>
          </p:cNvPr>
          <p:cNvGrpSpPr/>
          <p:nvPr/>
        </p:nvGrpSpPr>
        <p:grpSpPr>
          <a:xfrm>
            <a:off x="1553463" y="2560192"/>
            <a:ext cx="2327910" cy="540385"/>
            <a:chOff x="1553463" y="2560192"/>
            <a:chExt cx="2327910" cy="540385"/>
          </a:xfrm>
        </p:grpSpPr>
        <p:pic>
          <p:nvPicPr>
            <p:cNvPr id="15" name="object 10">
              <a:extLst>
                <a:ext uri="{FF2B5EF4-FFF2-40B4-BE49-F238E27FC236}">
                  <a16:creationId xmlns:a16="http://schemas.microsoft.com/office/drawing/2014/main" id="{B01F83BA-671C-966A-C899-F9504B77BB7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89174" y="2609976"/>
              <a:ext cx="1092200" cy="490220"/>
            </a:xfrm>
            <a:prstGeom prst="rect">
              <a:avLst/>
            </a:prstGeom>
          </p:spPr>
        </p:pic>
        <p:pic>
          <p:nvPicPr>
            <p:cNvPr id="16" name="object 11">
              <a:extLst>
                <a:ext uri="{FF2B5EF4-FFF2-40B4-BE49-F238E27FC236}">
                  <a16:creationId xmlns:a16="http://schemas.microsoft.com/office/drawing/2014/main" id="{4C30C75D-ED62-81D0-631C-2C08CB95795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3463" y="2560192"/>
              <a:ext cx="1137745" cy="469900"/>
            </a:xfrm>
            <a:prstGeom prst="rect">
              <a:avLst/>
            </a:prstGeom>
          </p:spPr>
        </p:pic>
      </p:grpSp>
      <p:sp>
        <p:nvSpPr>
          <p:cNvPr id="17" name="object 12">
            <a:extLst>
              <a:ext uri="{FF2B5EF4-FFF2-40B4-BE49-F238E27FC236}">
                <a16:creationId xmlns:a16="http://schemas.microsoft.com/office/drawing/2014/main" id="{200573CC-492D-D8D8-7B0F-2B3169522FD2}"/>
              </a:ext>
            </a:extLst>
          </p:cNvPr>
          <p:cNvSpPr txBox="1"/>
          <p:nvPr/>
        </p:nvSpPr>
        <p:spPr>
          <a:xfrm>
            <a:off x="1446657" y="4926648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9B0330C4-B4C3-52A3-3B2D-FE906DE79B2F}"/>
              </a:ext>
            </a:extLst>
          </p:cNvPr>
          <p:cNvSpPr txBox="1"/>
          <p:nvPr/>
        </p:nvSpPr>
        <p:spPr>
          <a:xfrm>
            <a:off x="2304669" y="4926648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50D6F04D-53DB-E160-8FDE-7601920A8744}"/>
              </a:ext>
            </a:extLst>
          </p:cNvPr>
          <p:cNvSpPr txBox="1"/>
          <p:nvPr/>
        </p:nvSpPr>
        <p:spPr>
          <a:xfrm>
            <a:off x="3789426" y="4926648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292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085E43C-A6B4-B598-127E-83184FC19A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52400" y="0"/>
            <a:ext cx="472440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5"/>
              </a:spcBef>
            </a:pPr>
            <a:r>
              <a:rPr sz="3600" spc="-10" dirty="0"/>
              <a:t>Throughput</a:t>
            </a: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978ABB80-33C4-6471-9470-9F95931E516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926591"/>
            <a:ext cx="3733800" cy="5212080"/>
          </a:xfrm>
          <a:prstGeom prst="rect">
            <a:avLst/>
          </a:prstGeom>
        </p:spPr>
      </p:pic>
      <p:sp>
        <p:nvSpPr>
          <p:cNvPr id="8" name="object 4">
            <a:extLst>
              <a:ext uri="{FF2B5EF4-FFF2-40B4-BE49-F238E27FC236}">
                <a16:creationId xmlns:a16="http://schemas.microsoft.com/office/drawing/2014/main" id="{BAFB6EAB-03D5-18C7-5A28-6165525ABDF9}"/>
              </a:ext>
            </a:extLst>
          </p:cNvPr>
          <p:cNvSpPr txBox="1"/>
          <p:nvPr/>
        </p:nvSpPr>
        <p:spPr>
          <a:xfrm>
            <a:off x="1526794" y="200875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F0B6AFAB-C4A4-0EAB-88C0-8BB1D3093B40}"/>
              </a:ext>
            </a:extLst>
          </p:cNvPr>
          <p:cNvSpPr txBox="1"/>
          <p:nvPr/>
        </p:nvSpPr>
        <p:spPr>
          <a:xfrm>
            <a:off x="2369057" y="200875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00C1006E-8A5D-2D95-E939-0330048D9C23}"/>
              </a:ext>
            </a:extLst>
          </p:cNvPr>
          <p:cNvSpPr txBox="1"/>
          <p:nvPr/>
        </p:nvSpPr>
        <p:spPr>
          <a:xfrm>
            <a:off x="3859529" y="2008759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41518FB6-58E4-91A9-843A-0894B165C34D}"/>
              </a:ext>
            </a:extLst>
          </p:cNvPr>
          <p:cNvSpPr txBox="1"/>
          <p:nvPr/>
        </p:nvSpPr>
        <p:spPr>
          <a:xfrm>
            <a:off x="1958467" y="3409950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8">
            <a:extLst>
              <a:ext uri="{FF2B5EF4-FFF2-40B4-BE49-F238E27FC236}">
                <a16:creationId xmlns:a16="http://schemas.microsoft.com/office/drawing/2014/main" id="{4E8CEABB-CA73-1DF4-F236-679A9B2E42F7}"/>
              </a:ext>
            </a:extLst>
          </p:cNvPr>
          <p:cNvSpPr txBox="1"/>
          <p:nvPr/>
        </p:nvSpPr>
        <p:spPr>
          <a:xfrm>
            <a:off x="4651375" y="2542159"/>
            <a:ext cx="33000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Link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shared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across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10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servers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So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link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supports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0.5</a:t>
            </a:r>
            <a:r>
              <a:rPr sz="1800" spc="-20" dirty="0">
                <a:latin typeface="Arial"/>
                <a:cs typeface="Arial"/>
              </a:rPr>
              <a:t> Mbps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9">
            <a:extLst>
              <a:ext uri="{FF2B5EF4-FFF2-40B4-BE49-F238E27FC236}">
                <a16:creationId xmlns:a16="http://schemas.microsoft.com/office/drawing/2014/main" id="{9511337B-8E8A-7CA4-D706-E5769DFF09BF}"/>
              </a:ext>
            </a:extLst>
          </p:cNvPr>
          <p:cNvGrpSpPr/>
          <p:nvPr/>
        </p:nvGrpSpPr>
        <p:grpSpPr>
          <a:xfrm>
            <a:off x="1553463" y="2560192"/>
            <a:ext cx="2327910" cy="540385"/>
            <a:chOff x="1553463" y="2560192"/>
            <a:chExt cx="2327910" cy="540385"/>
          </a:xfrm>
        </p:grpSpPr>
        <p:pic>
          <p:nvPicPr>
            <p:cNvPr id="15" name="object 10">
              <a:extLst>
                <a:ext uri="{FF2B5EF4-FFF2-40B4-BE49-F238E27FC236}">
                  <a16:creationId xmlns:a16="http://schemas.microsoft.com/office/drawing/2014/main" id="{B01F83BA-671C-966A-C899-F9504B77BB7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89174" y="2609976"/>
              <a:ext cx="1092200" cy="490220"/>
            </a:xfrm>
            <a:prstGeom prst="rect">
              <a:avLst/>
            </a:prstGeom>
          </p:spPr>
        </p:pic>
        <p:pic>
          <p:nvPicPr>
            <p:cNvPr id="16" name="object 11">
              <a:extLst>
                <a:ext uri="{FF2B5EF4-FFF2-40B4-BE49-F238E27FC236}">
                  <a16:creationId xmlns:a16="http://schemas.microsoft.com/office/drawing/2014/main" id="{4C30C75D-ED62-81D0-631C-2C08CB95795A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53463" y="2560192"/>
              <a:ext cx="1137745" cy="469900"/>
            </a:xfrm>
            <a:prstGeom prst="rect">
              <a:avLst/>
            </a:prstGeom>
          </p:spPr>
        </p:pic>
      </p:grpSp>
      <p:sp>
        <p:nvSpPr>
          <p:cNvPr id="17" name="object 12">
            <a:extLst>
              <a:ext uri="{FF2B5EF4-FFF2-40B4-BE49-F238E27FC236}">
                <a16:creationId xmlns:a16="http://schemas.microsoft.com/office/drawing/2014/main" id="{200573CC-492D-D8D8-7B0F-2B3169522FD2}"/>
              </a:ext>
            </a:extLst>
          </p:cNvPr>
          <p:cNvSpPr txBox="1"/>
          <p:nvPr/>
        </p:nvSpPr>
        <p:spPr>
          <a:xfrm>
            <a:off x="1446657" y="4926648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3">
            <a:extLst>
              <a:ext uri="{FF2B5EF4-FFF2-40B4-BE49-F238E27FC236}">
                <a16:creationId xmlns:a16="http://schemas.microsoft.com/office/drawing/2014/main" id="{9B0330C4-B4C3-52A3-3B2D-FE906DE79B2F}"/>
              </a:ext>
            </a:extLst>
          </p:cNvPr>
          <p:cNvSpPr txBox="1"/>
          <p:nvPr/>
        </p:nvSpPr>
        <p:spPr>
          <a:xfrm>
            <a:off x="2304669" y="4926648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50D6F04D-53DB-E160-8FDE-7601920A8744}"/>
              </a:ext>
            </a:extLst>
          </p:cNvPr>
          <p:cNvSpPr txBox="1"/>
          <p:nvPr/>
        </p:nvSpPr>
        <p:spPr>
          <a:xfrm>
            <a:off x="3789426" y="4926648"/>
            <a:ext cx="15303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15">
            <a:extLst>
              <a:ext uri="{FF2B5EF4-FFF2-40B4-BE49-F238E27FC236}">
                <a16:creationId xmlns:a16="http://schemas.microsoft.com/office/drawing/2014/main" id="{3A8333B3-D9AC-2A8E-9AC1-24D47EA9D7F2}"/>
              </a:ext>
            </a:extLst>
          </p:cNvPr>
          <p:cNvSpPr txBox="1"/>
          <p:nvPr/>
        </p:nvSpPr>
        <p:spPr>
          <a:xfrm>
            <a:off x="4651375" y="3850640"/>
            <a:ext cx="27152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Sometimes,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bottleneck </a:t>
            </a:r>
            <a:r>
              <a:rPr sz="1800" dirty="0">
                <a:latin typeface="Arial"/>
                <a:cs typeface="Arial"/>
              </a:rPr>
              <a:t>won’t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link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slowest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transmission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rate</a:t>
            </a:r>
            <a:endParaRPr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7171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2850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Network Delay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873C9FF-3353-8E73-6D29-28910DC1B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1066800"/>
            <a:ext cx="6028965" cy="257101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EC07A87-8AE8-36D3-C445-E611D5715E95}"/>
              </a:ext>
            </a:extLst>
          </p:cNvPr>
          <p:cNvCxnSpPr/>
          <p:nvPr/>
        </p:nvCxnSpPr>
        <p:spPr>
          <a:xfrm flipV="1">
            <a:off x="1219200" y="3352800"/>
            <a:ext cx="2895600" cy="1295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C64CCF8-AC6F-D190-2D75-EAA622C56457}"/>
              </a:ext>
            </a:extLst>
          </p:cNvPr>
          <p:cNvSpPr txBox="1"/>
          <p:nvPr/>
        </p:nvSpPr>
        <p:spPr>
          <a:xfrm>
            <a:off x="158233" y="4720669"/>
            <a:ext cx="3505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Processing delay</a:t>
            </a:r>
            <a:r>
              <a:rPr lang="en-US" dirty="0"/>
              <a:t>- time required to examine the packet’s header and determine where to direct the packet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E5B795-1675-74E7-C6A4-7C444A274933}"/>
              </a:ext>
            </a:extLst>
          </p:cNvPr>
          <p:cNvCxnSpPr>
            <a:cxnSpLocks/>
          </p:cNvCxnSpPr>
          <p:nvPr/>
        </p:nvCxnSpPr>
        <p:spPr>
          <a:xfrm flipV="1">
            <a:off x="4953000" y="3442462"/>
            <a:ext cx="457200" cy="7591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F9C6D54-F437-E545-7E95-F29BD852C228}"/>
              </a:ext>
            </a:extLst>
          </p:cNvPr>
          <p:cNvSpPr txBox="1"/>
          <p:nvPr/>
        </p:nvSpPr>
        <p:spPr>
          <a:xfrm>
            <a:off x="3545377" y="4367409"/>
            <a:ext cx="243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Queueing Delay</a:t>
            </a:r>
            <a:r>
              <a:rPr lang="en-US" sz="1600" dirty="0"/>
              <a:t>- Time the packet sits in the queue</a:t>
            </a:r>
            <a:endParaRPr lang="en-US" sz="1600" b="1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98ACA1-DBB9-5583-7418-DBBAD1DE4859}"/>
              </a:ext>
            </a:extLst>
          </p:cNvPr>
          <p:cNvCxnSpPr>
            <a:cxnSpLocks/>
          </p:cNvCxnSpPr>
          <p:nvPr/>
        </p:nvCxnSpPr>
        <p:spPr>
          <a:xfrm flipH="1" flipV="1">
            <a:off x="6710182" y="3048000"/>
            <a:ext cx="376418" cy="7740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1D840B-B61D-0903-A5F3-FB3075FE2C09}"/>
              </a:ext>
            </a:extLst>
          </p:cNvPr>
          <p:cNvSpPr txBox="1"/>
          <p:nvPr/>
        </p:nvSpPr>
        <p:spPr>
          <a:xfrm>
            <a:off x="5910724" y="3814193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Transmission delay- </a:t>
            </a:r>
            <a:r>
              <a:rPr lang="en-US" sz="1600" dirty="0"/>
              <a:t>Amount of time required to push all the packet’s bits into the link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0EC959-BD36-4EA9-066B-04E305C44D83}"/>
              </a:ext>
            </a:extLst>
          </p:cNvPr>
          <p:cNvCxnSpPr>
            <a:cxnSpLocks/>
          </p:cNvCxnSpPr>
          <p:nvPr/>
        </p:nvCxnSpPr>
        <p:spPr>
          <a:xfrm flipH="1" flipV="1">
            <a:off x="7467600" y="2743200"/>
            <a:ext cx="121920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4BD796F-4F0F-FA6B-0E65-0EB6FEEEC074}"/>
              </a:ext>
            </a:extLst>
          </p:cNvPr>
          <p:cNvSpPr txBox="1"/>
          <p:nvPr/>
        </p:nvSpPr>
        <p:spPr>
          <a:xfrm>
            <a:off x="8815409" y="2899147"/>
            <a:ext cx="27112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Propagation Delay- </a:t>
            </a:r>
            <a:r>
              <a:rPr lang="en-US" dirty="0"/>
              <a:t>time needed to propagate to destination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C21898-1666-582C-42AE-34C504B66B52}"/>
              </a:ext>
            </a:extLst>
          </p:cNvPr>
          <p:cNvSpPr txBox="1"/>
          <p:nvPr/>
        </p:nvSpPr>
        <p:spPr>
          <a:xfrm>
            <a:off x="9067616" y="3718201"/>
            <a:ext cx="2706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(dependent on the medium)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3C2115-7031-4820-1959-5D355DA408AF}"/>
              </a:ext>
            </a:extLst>
          </p:cNvPr>
          <p:cNvSpPr txBox="1"/>
          <p:nvPr/>
        </p:nvSpPr>
        <p:spPr>
          <a:xfrm>
            <a:off x="1219200" y="6053484"/>
            <a:ext cx="9350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Nodal Delay = Processing delay + Queueing delay + Transmission delay + Propagation delay</a:t>
            </a:r>
          </a:p>
        </p:txBody>
      </p:sp>
    </p:spTree>
    <p:extLst>
      <p:ext uri="{BB962C8B-B14F-4D97-AF65-F5344CB8AC3E}">
        <p14:creationId xmlns:p14="http://schemas.microsoft.com/office/powerpoint/2010/main" val="2521320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2850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Network Delay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873C9FF-3353-8E73-6D29-28910DC1B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1066800"/>
            <a:ext cx="6028965" cy="257101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EC07A87-8AE8-36D3-C445-E611D5715E95}"/>
              </a:ext>
            </a:extLst>
          </p:cNvPr>
          <p:cNvCxnSpPr/>
          <p:nvPr/>
        </p:nvCxnSpPr>
        <p:spPr>
          <a:xfrm flipV="1">
            <a:off x="1219200" y="3352800"/>
            <a:ext cx="2895600" cy="1295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C64CCF8-AC6F-D190-2D75-EAA622C56457}"/>
              </a:ext>
            </a:extLst>
          </p:cNvPr>
          <p:cNvSpPr txBox="1"/>
          <p:nvPr/>
        </p:nvSpPr>
        <p:spPr>
          <a:xfrm>
            <a:off x="76200" y="4655571"/>
            <a:ext cx="35051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Processing delay</a:t>
            </a:r>
            <a:r>
              <a:rPr lang="en-US" sz="1400" dirty="0"/>
              <a:t>- time required to examine the packet’s header and determine where to direct the packet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E5B795-1675-74E7-C6A4-7C444A274933}"/>
              </a:ext>
            </a:extLst>
          </p:cNvPr>
          <p:cNvCxnSpPr>
            <a:cxnSpLocks/>
          </p:cNvCxnSpPr>
          <p:nvPr/>
        </p:nvCxnSpPr>
        <p:spPr>
          <a:xfrm flipV="1">
            <a:off x="4953000" y="3442462"/>
            <a:ext cx="457200" cy="75912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F9C6D54-F437-E545-7E95-F29BD852C228}"/>
              </a:ext>
            </a:extLst>
          </p:cNvPr>
          <p:cNvSpPr txBox="1"/>
          <p:nvPr/>
        </p:nvSpPr>
        <p:spPr>
          <a:xfrm>
            <a:off x="3545377" y="4367409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Queueing Delay</a:t>
            </a:r>
            <a:r>
              <a:rPr lang="en-US" sz="1200" dirty="0"/>
              <a:t>- Time the packet sits in the queue</a:t>
            </a:r>
            <a:endParaRPr lang="en-US" sz="1200" b="1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98ACA1-DBB9-5583-7418-DBBAD1DE4859}"/>
              </a:ext>
            </a:extLst>
          </p:cNvPr>
          <p:cNvCxnSpPr>
            <a:cxnSpLocks/>
          </p:cNvCxnSpPr>
          <p:nvPr/>
        </p:nvCxnSpPr>
        <p:spPr>
          <a:xfrm flipH="1" flipV="1">
            <a:off x="6710182" y="3048000"/>
            <a:ext cx="376418" cy="7740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1D840B-B61D-0903-A5F3-FB3075FE2C09}"/>
              </a:ext>
            </a:extLst>
          </p:cNvPr>
          <p:cNvSpPr txBox="1"/>
          <p:nvPr/>
        </p:nvSpPr>
        <p:spPr>
          <a:xfrm>
            <a:off x="5600700" y="381984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Transmission delay- </a:t>
            </a:r>
            <a:r>
              <a:rPr lang="en-US" sz="1200" dirty="0"/>
              <a:t>Amount of time required to push all the packet’s bits into the link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0EC959-BD36-4EA9-066B-04E305C44D83}"/>
              </a:ext>
            </a:extLst>
          </p:cNvPr>
          <p:cNvCxnSpPr>
            <a:cxnSpLocks/>
          </p:cNvCxnSpPr>
          <p:nvPr/>
        </p:nvCxnSpPr>
        <p:spPr>
          <a:xfrm flipH="1" flipV="1">
            <a:off x="7467600" y="2743200"/>
            <a:ext cx="121920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4BD796F-4F0F-FA6B-0E65-0EB6FEEEC074}"/>
              </a:ext>
            </a:extLst>
          </p:cNvPr>
          <p:cNvSpPr txBox="1"/>
          <p:nvPr/>
        </p:nvSpPr>
        <p:spPr>
          <a:xfrm>
            <a:off x="8815409" y="2899147"/>
            <a:ext cx="27112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Propagation Delay- </a:t>
            </a:r>
            <a:r>
              <a:rPr lang="en-US" sz="1400" dirty="0"/>
              <a:t>time needed to propagate to destination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C21898-1666-582C-42AE-34C504B66B52}"/>
              </a:ext>
            </a:extLst>
          </p:cNvPr>
          <p:cNvSpPr txBox="1"/>
          <p:nvPr/>
        </p:nvSpPr>
        <p:spPr>
          <a:xfrm>
            <a:off x="8949639" y="3542841"/>
            <a:ext cx="2068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(dependent on the medium)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A3C2115-7031-4820-1959-5D355DA408AF}"/>
              </a:ext>
            </a:extLst>
          </p:cNvPr>
          <p:cNvSpPr txBox="1"/>
          <p:nvPr/>
        </p:nvSpPr>
        <p:spPr>
          <a:xfrm>
            <a:off x="1201189" y="5892225"/>
            <a:ext cx="9350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entury Gothic" panose="020B0502020202020204" pitchFamily="34" charset="0"/>
              </a:rPr>
              <a:t>Nodal Delay = Processing delay + Queueing delay + Transmission delay + Propagation delay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CB2A6D-5304-0B6B-0C01-5F89E1ADABD2}"/>
              </a:ext>
            </a:extLst>
          </p:cNvPr>
          <p:cNvSpPr txBox="1"/>
          <p:nvPr/>
        </p:nvSpPr>
        <p:spPr>
          <a:xfrm>
            <a:off x="2971800" y="921428"/>
            <a:ext cx="6172200" cy="3464785"/>
          </a:xfrm>
          <a:prstGeom prst="rect">
            <a:avLst/>
          </a:prstGeom>
          <a:solidFill>
            <a:schemeClr val="bg1">
              <a:lumMod val="75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D4662-A124-A8E3-F6D7-A7E97A20CA85}"/>
              </a:ext>
            </a:extLst>
          </p:cNvPr>
          <p:cNvSpPr txBox="1"/>
          <p:nvPr/>
        </p:nvSpPr>
        <p:spPr>
          <a:xfrm>
            <a:off x="3566159" y="1828015"/>
            <a:ext cx="576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6"/>
              </a:rPr>
              <a:t>https://www2.tkn.tu-berlin.de/teaching/rn/animations/propagation/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16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2850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Network Delay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873C9FF-3353-8E73-6D29-28910DC1B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1066800"/>
            <a:ext cx="6028965" cy="2571011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98ACA1-DBB9-5583-7418-DBBAD1DE4859}"/>
              </a:ext>
            </a:extLst>
          </p:cNvPr>
          <p:cNvCxnSpPr>
            <a:cxnSpLocks/>
          </p:cNvCxnSpPr>
          <p:nvPr/>
        </p:nvCxnSpPr>
        <p:spPr>
          <a:xfrm flipH="1" flipV="1">
            <a:off x="6710182" y="3048000"/>
            <a:ext cx="376418" cy="77402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E1D840B-B61D-0903-A5F3-FB3075FE2C09}"/>
              </a:ext>
            </a:extLst>
          </p:cNvPr>
          <p:cNvSpPr txBox="1"/>
          <p:nvPr/>
        </p:nvSpPr>
        <p:spPr>
          <a:xfrm>
            <a:off x="5600700" y="3819840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Transmission delay- </a:t>
            </a:r>
            <a:r>
              <a:rPr lang="en-US" sz="1200" dirty="0"/>
              <a:t>Amount of time required to push all the packet’s bits into the link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9AE8CA-095D-CE69-FE73-272EF76A908F}"/>
              </a:ext>
            </a:extLst>
          </p:cNvPr>
          <p:cNvSpPr txBox="1"/>
          <p:nvPr/>
        </p:nvSpPr>
        <p:spPr>
          <a:xfrm>
            <a:off x="381000" y="4818909"/>
            <a:ext cx="4867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Transmission Delay = L / 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9C904C-0448-E7D7-1137-48FDB3B6A45E}"/>
              </a:ext>
            </a:extLst>
          </p:cNvPr>
          <p:cNvSpPr txBox="1"/>
          <p:nvPr/>
        </p:nvSpPr>
        <p:spPr>
          <a:xfrm>
            <a:off x="372533" y="5445613"/>
            <a:ext cx="7710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</a:t>
            </a:r>
            <a:r>
              <a:rPr lang="en-US" sz="2400" dirty="0"/>
              <a:t> = length of packet (bits)   </a:t>
            </a:r>
            <a:r>
              <a:rPr lang="en-US" sz="2400" b="1" dirty="0"/>
              <a:t>R</a:t>
            </a:r>
            <a:r>
              <a:rPr lang="en-US" sz="2400" dirty="0"/>
              <a:t> = transmission rate of link</a:t>
            </a:r>
          </a:p>
        </p:txBody>
      </p:sp>
    </p:spTree>
    <p:extLst>
      <p:ext uri="{BB962C8B-B14F-4D97-AF65-F5344CB8AC3E}">
        <p14:creationId xmlns:p14="http://schemas.microsoft.com/office/powerpoint/2010/main" val="318687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228600" y="76200"/>
            <a:ext cx="2850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Network Delay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873C9FF-3353-8E73-6D29-28910DC1BF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00" y="1066800"/>
            <a:ext cx="6028965" cy="25710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9AE8CA-095D-CE69-FE73-272EF76A908F}"/>
              </a:ext>
            </a:extLst>
          </p:cNvPr>
          <p:cNvSpPr txBox="1"/>
          <p:nvPr/>
        </p:nvSpPr>
        <p:spPr>
          <a:xfrm>
            <a:off x="372533" y="4803124"/>
            <a:ext cx="3507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Propagation = d / 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9C904C-0448-E7D7-1137-48FDB3B6A45E}"/>
              </a:ext>
            </a:extLst>
          </p:cNvPr>
          <p:cNvSpPr txBox="1"/>
          <p:nvPr/>
        </p:nvSpPr>
        <p:spPr>
          <a:xfrm>
            <a:off x="372533" y="5445613"/>
            <a:ext cx="10009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</a:t>
            </a:r>
            <a:r>
              <a:rPr lang="en-US" sz="2400" dirty="0"/>
              <a:t> = distance between host and router  </a:t>
            </a:r>
            <a:r>
              <a:rPr lang="en-US" sz="2400" b="1" dirty="0"/>
              <a:t>s</a:t>
            </a:r>
            <a:r>
              <a:rPr lang="en-US" sz="2400" dirty="0"/>
              <a:t> = propagation speed of medium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124D9F-64AA-6C66-2986-2AC51FE43524}"/>
              </a:ext>
            </a:extLst>
          </p:cNvPr>
          <p:cNvCxnSpPr>
            <a:cxnSpLocks/>
          </p:cNvCxnSpPr>
          <p:nvPr/>
        </p:nvCxnSpPr>
        <p:spPr>
          <a:xfrm flipH="1" flipV="1">
            <a:off x="7473698" y="2670547"/>
            <a:ext cx="1219200" cy="4572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D9A91D5-E28D-ADE9-3E99-91B69186FC53}"/>
              </a:ext>
            </a:extLst>
          </p:cNvPr>
          <p:cNvSpPr txBox="1"/>
          <p:nvPr/>
        </p:nvSpPr>
        <p:spPr>
          <a:xfrm>
            <a:off x="8815409" y="2899147"/>
            <a:ext cx="27112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Propagation Delay- </a:t>
            </a:r>
            <a:r>
              <a:rPr lang="en-US" dirty="0"/>
              <a:t>time needed to propagate to destination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D4B4DC-E9FC-50D5-2D0B-094D3D46DBB0}"/>
              </a:ext>
            </a:extLst>
          </p:cNvPr>
          <p:cNvSpPr txBox="1"/>
          <p:nvPr/>
        </p:nvSpPr>
        <p:spPr>
          <a:xfrm>
            <a:off x="9067616" y="3718201"/>
            <a:ext cx="2706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(dependent on the medium)</a:t>
            </a:r>
          </a:p>
        </p:txBody>
      </p:sp>
    </p:spTree>
    <p:extLst>
      <p:ext uri="{BB962C8B-B14F-4D97-AF65-F5344CB8AC3E}">
        <p14:creationId xmlns:p14="http://schemas.microsoft.com/office/powerpoint/2010/main" val="525881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858B6C-2C0F-117F-3BED-9B1A9969DCD0}"/>
              </a:ext>
            </a:extLst>
          </p:cNvPr>
          <p:cNvSpPr txBox="1"/>
          <p:nvPr/>
        </p:nvSpPr>
        <p:spPr>
          <a:xfrm>
            <a:off x="-600075" y="4376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14:cNvPr>
              <p14:cNvContentPartPr/>
              <p14:nvPr/>
            </p14:nvContentPartPr>
            <p14:xfrm>
              <a:off x="12333960" y="4170160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D1CC43D6-7D54-7A18-79FB-12AE661481D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24960" y="41611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8A761CD-11CB-1FBA-7EF2-4EE2DB4E84CF}"/>
              </a:ext>
            </a:extLst>
          </p:cNvPr>
          <p:cNvSpPr txBox="1"/>
          <p:nvPr/>
        </p:nvSpPr>
        <p:spPr>
          <a:xfrm>
            <a:off x="0" y="0"/>
            <a:ext cx="54617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Network Delay Example Problem</a:t>
            </a:r>
          </a:p>
        </p:txBody>
      </p:sp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6EBC1D7F-F867-D798-1599-0B19C916B0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3400" y="1295400"/>
            <a:ext cx="1447800" cy="1447800"/>
          </a:xfrm>
          <a:prstGeom prst="rect">
            <a:avLst/>
          </a:prstGeom>
        </p:spPr>
      </p:pic>
      <p:pic>
        <p:nvPicPr>
          <p:cNvPr id="15" name="Graphic 14" descr="Database with solid fill">
            <a:extLst>
              <a:ext uri="{FF2B5EF4-FFF2-40B4-BE49-F238E27FC236}">
                <a16:creationId xmlns:a16="http://schemas.microsoft.com/office/drawing/2014/main" id="{165D82DA-8A6E-928D-988C-6D5ACB39DE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79467" y="1422400"/>
            <a:ext cx="1295400" cy="1295400"/>
          </a:xfrm>
          <a:prstGeom prst="rect">
            <a:avLst/>
          </a:prstGeom>
        </p:spPr>
      </p:pic>
      <p:pic>
        <p:nvPicPr>
          <p:cNvPr id="1026" name="Picture 2" descr="Network Switch Icon - ClipArt Best">
            <a:extLst>
              <a:ext uri="{FF2B5EF4-FFF2-40B4-BE49-F238E27FC236}">
                <a16:creationId xmlns:a16="http://schemas.microsoft.com/office/drawing/2014/main" id="{1D2C9DAD-182B-47F6-698E-6FC152C1F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428" y="1684337"/>
            <a:ext cx="919895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work Switch Icon - ClipArt Best">
            <a:extLst>
              <a:ext uri="{FF2B5EF4-FFF2-40B4-BE49-F238E27FC236}">
                <a16:creationId xmlns:a16="http://schemas.microsoft.com/office/drawing/2014/main" id="{CB14F463-B005-26AD-BDBB-7317A2312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826" y="1643030"/>
            <a:ext cx="969146" cy="81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BDDF4A-C88C-9399-3D52-2A9CD4B4DD59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1981200" y="1985434"/>
            <a:ext cx="2209800" cy="3386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1ADDA5-77BE-D735-3DD1-CFB191F39540}"/>
              </a:ext>
            </a:extLst>
          </p:cNvPr>
          <p:cNvCxnSpPr>
            <a:cxnSpLocks/>
          </p:cNvCxnSpPr>
          <p:nvPr/>
        </p:nvCxnSpPr>
        <p:spPr>
          <a:xfrm>
            <a:off x="7391400" y="1985434"/>
            <a:ext cx="2133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561C8EB-A161-66BD-3812-2336904DFF35}"/>
              </a:ext>
            </a:extLst>
          </p:cNvPr>
          <p:cNvCxnSpPr>
            <a:cxnSpLocks/>
          </p:cNvCxnSpPr>
          <p:nvPr/>
        </p:nvCxnSpPr>
        <p:spPr>
          <a:xfrm>
            <a:off x="4876800" y="1985434"/>
            <a:ext cx="175260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9DDC951-DE1B-B7A6-957D-74A8EC0F6581}"/>
              </a:ext>
            </a:extLst>
          </p:cNvPr>
          <p:cNvSpPr txBox="1"/>
          <p:nvPr/>
        </p:nvSpPr>
        <p:spPr>
          <a:xfrm>
            <a:off x="2669638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86A6D4-7392-1211-89F3-1645A9AC1D07}"/>
              </a:ext>
            </a:extLst>
          </p:cNvPr>
          <p:cNvSpPr txBox="1"/>
          <p:nvPr/>
        </p:nvSpPr>
        <p:spPr>
          <a:xfrm>
            <a:off x="8069639" y="1548872"/>
            <a:ext cx="1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E9D43B4-E62C-BCA0-A746-EFCC107D2E18}"/>
              </a:ext>
            </a:extLst>
          </p:cNvPr>
          <p:cNvSpPr txBox="1"/>
          <p:nvPr/>
        </p:nvSpPr>
        <p:spPr>
          <a:xfrm>
            <a:off x="2043612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1000 Mbps</a:t>
            </a:r>
          </a:p>
          <a:p>
            <a:r>
              <a:rPr lang="en-US" dirty="0"/>
              <a:t>Link Length: 3 Km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7D329F-5B46-19A4-7764-EF13E54EBCBC}"/>
              </a:ext>
            </a:extLst>
          </p:cNvPr>
          <p:cNvSpPr txBox="1"/>
          <p:nvPr/>
        </p:nvSpPr>
        <p:spPr>
          <a:xfrm>
            <a:off x="7337528" y="2157840"/>
            <a:ext cx="2241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Transmission Rate: 100 Mbps</a:t>
            </a:r>
          </a:p>
          <a:p>
            <a:r>
              <a:rPr lang="en-US" dirty="0"/>
              <a:t>Link Length: 1 Km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F182CC-E8B6-1459-F75E-F84C7A3AFD96}"/>
              </a:ext>
            </a:extLst>
          </p:cNvPr>
          <p:cNvSpPr txBox="1"/>
          <p:nvPr/>
        </p:nvSpPr>
        <p:spPr>
          <a:xfrm>
            <a:off x="2043612" y="3232610"/>
            <a:ext cx="792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Length of Packet = 12000 bits.     Propagation Speed of links = 3 * 10^8 m/s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C9E0E7-BBA3-30E4-7428-3060985C8B26}"/>
              </a:ext>
            </a:extLst>
          </p:cNvPr>
          <p:cNvCxnSpPr/>
          <p:nvPr/>
        </p:nvCxnSpPr>
        <p:spPr>
          <a:xfrm>
            <a:off x="152400" y="3601942"/>
            <a:ext cx="11734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3189592-5DAE-7400-9B80-6B5167EA78B5}"/>
              </a:ext>
            </a:extLst>
          </p:cNvPr>
          <p:cNvSpPr/>
          <p:nvPr/>
        </p:nvSpPr>
        <p:spPr>
          <a:xfrm>
            <a:off x="6759908" y="161370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Transmission Delay = L / 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6F8B6FF-AA23-DC75-CDA6-678694A4C2D0}"/>
              </a:ext>
            </a:extLst>
          </p:cNvPr>
          <p:cNvSpPr/>
          <p:nvPr/>
        </p:nvSpPr>
        <p:spPr>
          <a:xfrm>
            <a:off x="9067800" y="171002"/>
            <a:ext cx="1470128" cy="502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Propogation</a:t>
            </a:r>
            <a:r>
              <a:rPr lang="en-US" dirty="0"/>
              <a:t> Delay = d / 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7ADA61-EE37-3915-5346-26317BC969A1}"/>
              </a:ext>
            </a:extLst>
          </p:cNvPr>
          <p:cNvSpPr txBox="1"/>
          <p:nvPr/>
        </p:nvSpPr>
        <p:spPr>
          <a:xfrm>
            <a:off x="152400" y="3836082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transmission delay of link 1?</a:t>
            </a:r>
          </a:p>
        </p:txBody>
      </p:sp>
    </p:spTree>
    <p:extLst>
      <p:ext uri="{BB962C8B-B14F-4D97-AF65-F5344CB8AC3E}">
        <p14:creationId xmlns:p14="http://schemas.microsoft.com/office/powerpoint/2010/main" val="2040256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4722</TotalTime>
  <Words>2428</Words>
  <Application>Microsoft Office PowerPoint</Application>
  <PresentationFormat>Widescreen</PresentationFormat>
  <Paragraphs>437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Cambria Math</vt:lpstr>
      <vt:lpstr>Century</vt:lpstr>
      <vt:lpstr>Century Gothic</vt:lpstr>
      <vt:lpstr>Courier New</vt:lpstr>
      <vt:lpstr>Roboto</vt:lpstr>
      <vt:lpstr>Office Theme</vt:lpstr>
      <vt:lpstr>CSCI 466: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Throughput</vt:lpstr>
      <vt:lpstr>Throughput</vt:lpstr>
      <vt:lpstr>Throughput</vt:lpstr>
      <vt:lpstr>Throughput</vt:lpstr>
      <vt:lpstr>Throughput</vt:lpstr>
      <vt:lpstr>Throughput</vt:lpstr>
      <vt:lpstr>Throughput</vt:lpstr>
      <vt:lpstr>Throughput</vt:lpstr>
      <vt:lpstr>Throughput</vt:lpstr>
      <vt:lpstr>Throughput</vt:lpstr>
      <vt:lpstr>Throughput</vt:lpstr>
      <vt:lpstr>Throughput</vt:lpstr>
      <vt:lpstr>Throughput</vt:lpstr>
      <vt:lpstr>Throughput</vt:lpstr>
      <vt:lpstr>Throughput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Pearsall, Reese</cp:lastModifiedBy>
  <cp:revision>33</cp:revision>
  <dcterms:created xsi:type="dcterms:W3CDTF">2022-08-21T16:55:59Z</dcterms:created>
  <dcterms:modified xsi:type="dcterms:W3CDTF">2023-08-30T19:46:16Z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