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416" r:id="rId3"/>
    <p:sldId id="414" r:id="rId4"/>
    <p:sldId id="415" r:id="rId5"/>
    <p:sldId id="417" r:id="rId6"/>
    <p:sldId id="418" r:id="rId7"/>
    <p:sldId id="419" r:id="rId8"/>
    <p:sldId id="420" r:id="rId9"/>
    <p:sldId id="421" r:id="rId10"/>
    <p:sldId id="426" r:id="rId11"/>
    <p:sldId id="422" r:id="rId12"/>
    <p:sldId id="423" r:id="rId13"/>
    <p:sldId id="424" r:id="rId14"/>
    <p:sldId id="425" r:id="rId15"/>
    <p:sldId id="428" r:id="rId16"/>
    <p:sldId id="427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441" r:id="rId29"/>
    <p:sldId id="440" r:id="rId30"/>
    <p:sldId id="442" r:id="rId31"/>
    <p:sldId id="443" r:id="rId32"/>
    <p:sldId id="444" r:id="rId33"/>
    <p:sldId id="445" r:id="rId34"/>
    <p:sldId id="446" r:id="rId35"/>
    <p:sldId id="447" r:id="rId36"/>
    <p:sldId id="448" r:id="rId37"/>
    <p:sldId id="449" r:id="rId38"/>
    <p:sldId id="450" r:id="rId39"/>
    <p:sldId id="451" r:id="rId4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8E8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40" autoAdjust="0"/>
    <p:restoredTop sz="94660"/>
  </p:normalViewPr>
  <p:slideViewPr>
    <p:cSldViewPr>
      <p:cViewPr>
        <p:scale>
          <a:sx n="125" d="100"/>
          <a:sy n="125" d="100"/>
        </p:scale>
        <p:origin x="1172" y="9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6:06:35.513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-1140.96008"/>
      <inkml:brushProperty name="anchorY" value="-5771.36328"/>
      <inkml:brushProperty name="scaleFactor" value="0.5"/>
    </inkml:brush>
  </inkml:definitions>
  <inkml:trace contextRef="#ctx0" brushRef="#br0">117 1 24575,'0'0'0,"2"0"0,7 0 0,10 0 0,6 0 0,8 0 0,11 0 0,8 0 0,14 0 0,14 0 0,14 0 0,14 0 0,12 0 0,5 0 0,0 0 0,-5 0 0,-14 0 0,-17 0 0,-21 0 0,-20 0 0,-17 0 0,-10 0 0,-8 0 0,-2 2 0,6 0 0,5 1 0,7 1 0,8 0 0,5-1 0,4 0 0,-1-2 0,-4 0 0,-4 0 0,-5-1 0,-2 0 0,-3 2 0,8 0 0,2 0 0,0 0 0,8-1 0,4 0 0,1-1 0,6 1 0,1-1 0,4 0 0,-2 0 0,2-1 0,7 1 0,11 0 0,13 3 0,10-1 0,7 0 0,-4 0 0,-7 0 0,-11-1 0,-5-1 0,-15 0 0,-7 0 0,-11 0 0,-8 0 0,-6 0 0,-6 0 0,-1 0 0,2 0 0,2 0 0,1 0 0,3 0 0,3 0 0,7 0 0,3 0 0,6 0 0,8 0 0,12 5 0,3-1 0,33 1 0,5-1 0,-3-1 0,-2-2 0,-7 0 0,-4 0 0,0-1 0,0 0 0,4-1 0,-2 1 0,-2 0 0,-2 0 0,-2 0 0,-2 0 0,1 0 0,4 0 0,5 0 0,3 2 0,-1 1 0,21-1 0,-5 0 0,1-1 0,-15-2 0,-16-1 0,-17 0 0,-8 0 0,-9 0 0,-3 1 0,0 1 0,6-1 0,9 1 0,3 0 0,9 0 0,4 1 0,-1-1 0,-2 0 0,-4 0 0,-6 0 0,-3 0 0,8 0 0,-6 0 0,11 0 0,0 0 0,0-3 0,-6 1 0,-7 0 0,-2 0 0,-8 0 0,-8 1 0,-10 1 0,-6 0 0,-7 0 0,-3 0 0,-6 0 0,-3 0 0,4 0 0,4 0 0,14 0 0,6 0 0,20-4 0,2-1 0,3-2 0,-2 1 0,-2 1 0,2 1 0,-5 2 0,-6 1 0,-5 0 0,-5 1 0,-5 0 0,-4 0 0,-3 1 0,2-1 0,-1 0 0,0 0 0,4-2 0,2-1 0,18 1 0,3 0 0,13 1 0,-2 0 0,-5-2 0,-5 0 0,-6 1 0,-4 0 0,-7 1 0,-2 0 0,-3 0 0,1 1 0,-2 0 0,-1 0 0,3 0 0,0 1 0,5-1 0,4 0 0,6 0 0,9 0 0,31 0 0,3 0 0,3 0 0,-11 0 0,-2 4 0,-12 1 0,-8 0 0,-4-1 0,-7-1 0,-2-1 0,-1-1 0,-1-1 0,1 0 0,1 0 0,-2 0 0,2 0 0,0-1 0,-2 1 0,0 0 0,-3 0 0,14 0 0,2 0 0,-3 0 0,-5 0 0,-8 0 0,-5 2 0,-4 1 0,-5-1 0,-2 0 0,0-1 0,0 0 0,1-1 0,6 1 0,10 1 0,11 0 0,9 1 0,4-1 0,8 1 0,-2 0 0,-2 0 0,7-1 0,-13-1 0,-10 0 0,-14 0 0,-12-1 0,-12 0 0,-6 2 0,-3 0 0,-4 0 0,-1 0 0,0 0 0,2-1 0,2-1 0,5 0 0,3 0 0,5 3 0,1 1 0,2 1 0,-2-1 0,-2-1 0,2 4 0,-1-1 0,-2 0 0,3 0 0,-2 1 0,-1 2 0,1-1 0,-2 0 0,1 1 0,-1-2 0,-1 1 0,-2-2 0,2 1 0,6 0 0,0 2 0,1 1 0,3 0 0,-2 2 0,-2-1 0,-4-2 0,-6 1 0,0-1 0,-2 1 0,1 0 0,2 1 0,0 0 0,3 5 0,2 2 0,5 3 0,1-1 0,-3 1 0,-5-2 0,-5-4 0,-4-2 0,-6-2 0,1 0 0,0 1 0,8 6 0,4 6 0,7 6 0,12 16 0,2 3 0,-4-1 0,-7-7 0,-9-9 0,-9-4 0,-3-5 0,0 1 0,1 4 0,2 2 0,2 3 0,1 0 0,0 0 0,0-2 0,-4-3 0,-4-4 0,-4-5 0,-3-2 0,-3-3 0,-2 1 0,0 1 0,2 1 0,-1 3 0,1-1 0,-1 1 0,0 0 0,0 2 0,0 4 0,-8 1 0,0 1 0,-3-1 0,2-1 0,-1-6 0,2-1 0,2-2 0,1-3 0,0 2 0,-1 1 0,-14 12 0,-9 10 0,-5 4 0,-6 3 0,-2-3 0,3-5 0,3-6 0,4-5 0,3-3 0,-2 0 0,1-2 0,2-1 0,0 0 0,2-2 0,1 1 0,1-3 0,0-1 0,0-2 0,0-3 0,0-1 0,1-1 0,-12 1 0,-1 0 0,-2 2 0,-5 1 0,-2-2 0,-4-2 0,1-1 0,0-2 0,-4-2 0,-5-2 0,-2 2 0,-1-1 0,-3-1 0,3 0 0,-3-1 0,0 0 0,-7-1 0,-5 0 0,-5 0 0,-37-3 0,-5 1 0,-29-1 0,6 1 0,13 1 0,17-3 0,17 2 0,21-1 0,11-1 0,11-2 0,3 0 0,4-1 0,-10-3 0,-9-2 0,-11-2 0,-8 1 0,-1 0 0,4 3 0,11 3 0,11 3 0,2-1 0,6 2 0,7 0 0,7-1 0,4 1 0,2-2 0,0 1 0,1 0 0,-6 2 0,-5-5 0,-1 1 0,0 1 0,2 1 0,2 1 0,0 2 0,2 0 0,2-1 0,1-3 0,-4-2 0,0 1 0,-1-2 0,-17 0 0,0 0 0,-3 2 0,3 2 0,5 2 0,6 0 0,1 2 0,4 0 0,0-2 0,0 0 0,0 0 0,1-4 0,2 0 0,-4 0 0,1 2 0,0 1 0,-3 1 0,2-1 0,-5 0 0,-18 1 0,-7 0 0,3 1 0,1 1 0,5-1 0,3 1 0,6-2 0,1 0 0,-1 0 0,1 0 0,-4 0 0,-8 1 0,-8 1 0,-5 0 0,-6 0 0,1 0 0,6 0 0,5 0 0,4 0 0,-8 0 0,2 0 0,-14 0 0,3 5 0,5-1 0,4 1 0,6-1 0,9-1 0,9-1 0,6-1 0,5-1 0,2 0 0,2 0 0,0 0 0,-3-1 0,0 1 0,-3 0 0,-3 0 0,-1 2 0,1 1 0,-14-1 0,0 0 0,-12 0 0,2-2 0,6 1 0,7-1 0,7 0 0,6 0 0,2 0 0,6 0 0,1 0 0,4 0 0,2 0 0,0 0 0,2 0 0,-2 0 0,-2 0 0,2 0 0,-13 0 0,-2 0 0,-4 0 0,0 0 0,1 0 0,3 0 0,3 0 0,2 0 0,4 0 0,6 0 0,3 0 0,2 0 0,1 0 0,1 0 0,-5 0 0,-7 0 0,-11 2 0,-12 1 0,-8-1 0,-6 0 0,-24-1 0,-1 0 0,-17 0 0,5-1 0,3 2 0,8 0 0,9 1 0,7-2 0,6 1 0,5-2 0,8 1 0,3-1 0,6 0 0,2 2 0,2 1 0,3-1 0,1 4 0,1 0 0,1 0 0,3-2 0,-15 2 0,3-2 0,2-1 0,3-1 0,4 0 0,-1-2 0,1 1 0,0-1 0,-1 0 0,2-1 0,1 1 0,-3 0 0,0 0 0,-4 0 0,-6 0 0,0 0 0,-5 0 0,-3 0 0,-1 0 0,-9 0 0,3 0 0,-13 0 0,3 0 0,6 0 0,10 0 0,4 0 0,1 0 0,4 0 0,4 0 0,-3 2 0,0 3 0,-7 4 0,-3 0 0,-22 1 0,1-1 0,4-3 0,10-1 0,15-3 0,14 0 0,12-2 0,9 0 0,1 0 0,0-1 0,-3 1 0,-5-3 0,-7-2 0,-7-2 0,-4-2 0,-3 1 0,-1-3 0,3-1 0,-1 0 0,1-1 0,-3 1 0,-2 2 0,-4 1 0,-1-1 0,-1 3 0,2-3 0,-19-1 0,3 0 0,-2-1 0,7 2 0,11-2 0,9 3 0,7 1 0,1 1 0,3 1 0,-5 0 0,-1 1 0,-6-1 0,2 1 0,0-1 0,3 1 0,4-1 0,0 1 0,1 1 0,1-1 0,1 1 0,-8-2 0,-2-1 0,0 1 0,4 1 0,6-1 0,5 2 0,4-2 0,2 1 0,3 1 0,3 2 0,2 0 0,2 1 0,1-1 0,1-1 0,0-1 0,2-2 0,-4-3 0,-3 2 0,-2-2 0,-3-2 0,-3-1 0,-4-3 0,-3-5 0,-4-2 0,1 0 0,0 0 0,1 0 0,1 2 0,0 0 0,4 0 0,6 1 0,3 5 0,5 1 0,2 4 0,2 1 0,1 0 0,-6-8 0,1 0 0,-2-3 0,2 0 0,0 1 0,1 0 0,2 1 0,2-1 0,-3-1 0,0-1 0,2-1 0,0 1 0,0 0 0,0 2 0,-3-1 0,2-1 0,0 5 0,1-2 0,-1-5 0,0 3 0,0-3 0,-1 4 0,3-1 0,2 2 0,1 0 0,1-2 0,-1 0 0,1-2 0,2-1 0,0 0 0,2 1 0,0 2 0,1 3 0,0 2 0,0 1 0,0 1 0,1-1 0,-1-3 0,0-4 0,0-3 0,0 1 0,0 3 0,0 1 0,0 3 0,0 1 0,0 2 0,0 0 0,0 1 0,0 0 0,0 0 0,0 0 0,0 0 0,0-1 0,2 3 0,3 0 0,4-5 0,3 0 0,0-3 0,2 0 0,1-1 0,-2 0 0,-1 4 0,0 2 0,1 1 0,1 0 0,-1 1 0,1 1 0,-4 1 0,0 2 0,-1-1 0,1 1 0,0 2 0,5 0 0,1 0 0,0-2 0,1 2 0,0 0 0,-1 2 0,-2 0 0,2 1 0,1-1 0,2-1 0,4 1 0,1-2 0,1 0 0,2 1 0,0 1 0,2 0 0,-1-1 0,-3 0 0,-4 1 0,-3 0 0,-3 1 0,-2 0 0,1 1 0,2 0 0,0 0 0,1 0 0,0-2 0,-2-1 0,0 1 0,-2 0 0,0 1 0,1 0 0,0 0 0,2-1 0,0 0 0,12-5 0,5 0 0,2 1 0,0-1 0,-1 2 0,-1 0 0,-2 3 0,-2-2 0,-3 0 0,-3 2 0,-4 0 0,-3 1 0,0 0 0,-2 1 0,2 0 0,2 0 0,-1 0 0,-1 0 0,-1 0 0,-2 0 0,2 0 0,2 0 0,1 0 0,3 0 0,0 0 0,2 0 0,0-4 0,0-1 0,1 0 0,-1 2 0,2 0 0,6 1 0,1 1 0,0 1 0,8 0 0,-2 0 0,-4 0 0,1 0 0,-3 0 0,-1 0 0,1 1 0,1-1 0,0 0 0,2 0 0,2 0 0,-1 0 0,1 0 0,3 0 0,0 0 0,2 0 0,2 0 0,0 0 0,4 0 0,-2 0 0,-5 0 0,0 0 0,-7 0 0,-4 0 0,-5 0 0,-1 0 0,1 0 0,9 0 0,9 0 0,10 0 0,11 0 0,6 0 0,1 0 0,-4 0 0,-3 0 0,-7 2 0,-7 0 0,-9 0 0,-6 0 0,-4 0 0,4-2 0,-1 1 0,-3-1 0,-2 0 0,-5 0 0,-4 0 0,-6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0:57:52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1865 24575,'170'-160'0,"35"-37"0,-139 139 0,93-60 0,180-81 0,-133 82 0,-49 28 0,4 7 0,299-108 0,-84 80 0,-166 53 0,246-68 0,10 27 0,301-20 0,-468 75 0,2 13 0,336 9 0,-579 22 0,451-13 0,495-30 0,-116 63 0,-719-10 0,471 17 0,-410-9 0,-122-7 0,805 58 0,-677-55 0,97 5 0,-287-18 0,44 0 0,154 25 0,-71 9 0,246 55-288,510 99-650,-860-180 1347,1-3 0,72-2-1,-82-1-408,-1 2 0,0 3 0,75 21 0,29 4 0,329 57 0,278 43 0,-590-122 0,-56-6 0,-70-1 0,84 8 0,185 39 0,-283-42 0,318 68 0,-278-66 0,1-2 0,130-3 0,-81-8 0,0 6 0,252 43 0,-62 21 0,98 19 0,-361-80 0,-33-5 0,1 1 0,-1 1 0,0 1 0,24 9 0,201 104 0,-138-62 0,-105-55 0,5 5 0,1-2 0,0 1 0,0-2 0,1 1 0,23 4 0,-35-9 0,0 0 0,0 0 0,0 0 0,1 1 0,-1-1 0,0 0 0,0-1 0,0 1 0,1 0 0,-1 0 0,0 0 0,0-1 0,0 1 0,0-1 0,1 1 0,-1-1 0,0 1 0,0-1 0,0 0 0,0 1 0,0-1 0,0 0 0,0 0 0,-1 0 0,1 1 0,0-1 0,0 0 0,-1 0 0,1 0 0,0-1 0,-1 1 0,1 0 0,-1 0 0,0 0 0,1 0 0,-1 0 0,0-1 0,0 1 0,1 0 0,-1-2 0,0-6 0,-1 0 0,1 1 0,-1-1 0,-5-15 0,3 8 0,-4-51 0,2-1 0,6-85 0,1 48 0,-2 63 0,12 137 0,-10 28 0,-3-78 0,2-1 0,2 0 0,14 73 0,-11-94 0,-3-11 0,0 1 0,3 19 0,-6-31 0,0 0 0,0 0 0,-1 0 0,1 0 0,0 0 0,0 1 0,-1-1 0,1 0 0,-1 0 0,1 0 0,-1 0 0,1 0 0,-1 0 0,0 0 0,1 0 0,-1 0 0,0-1 0,0 1 0,0 0 0,1 0 0,-1-1 0,0 1 0,0 0 0,0-1 0,0 1 0,0-1 0,0 1 0,-1-1 0,1 0 0,0 1 0,0-1 0,0 0 0,0 0 0,0 0 0,-1 0 0,0 0 0,-8 1 0,0-1 0,0 0 0,-13-2 0,13 1 0,-86-6 0,-115 6 0,195 3 64,1 0 0,-1 2 0,0 0 0,-29 12 0,26-8-626,-1-2 1,-21 5-1,28-9-6264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0:57:58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17248 245 24575,'-12'11'0,"0"0"0,0-1 0,-1-1 0,-1 0 0,-14 6 0,-74 30 0,5-3 0,-13 17 0,-86 41 0,160-87 0,0-1 0,-65 13 0,20-7 0,-273 98 0,222-69 0,-244 60 0,-10-27 0,217-46 0,72-17 0,-139 6 0,-100-18 0,16 7 0,106-2 0,-23-6 0,-282 15 0,60 17 0,-5-12 0,-424 10 0,734-33 0,-486-4 0,319-18 0,95 4 0,-428 1 0,-137-9 0,427-24 0,157 13-306,-478-73-1629,-226 40 1935,710 53 1346,43 1-451,-1166-64-895,1214 65 0,27 3 0,-386-17 0,-2 24 0,363 4 0,-10 1 0,-64-1 0,15-13 0,118 9 0,0-1 0,1-3 0,-56-17 0,33 8 0,-279-51 0,173 35 0,115 17 0,46 11 0,0 0 0,0 1 0,-31-3 0,-372-36 0,-3-1 0,350 42 0,-31-3 0,77 2 0,6 2 0,1-2 0,-27-7 0,15 2 0,-45-5 0,44 9 0,-39-11 0,65 14 0,-77-23 0,-152-64 0,220 79 0,1 0 0,0-1 0,0-1 0,1 0 0,0-1 0,1 0 0,-11-15 0,3 4 0,18 22 0,1 0 0,-1-1 0,1 1 0,0 0 0,0-1 0,0 1 0,0-1 0,0 0 0,0 1 0,0-1 0,0 0 0,1 1 0,-1-1 0,1 0 0,-1 0 0,1 0 0,0 0 0,-1 1 0,1-1 0,0 0 0,0 0 0,1 0 0,-1 0 0,0 0 0,1-2 0,0 2 0,1 0 0,-1 0 0,1 0 0,0 0 0,0 0 0,-1 0 0,1 1 0,0-1 0,0 0 0,1 1 0,-1 0 0,0-1 0,0 1 0,1 0 0,-1 0 0,1 1 0,-1-1 0,3 0 0,13-3 0,0 2 0,1 0 0,-1 1 0,0 1 0,28 3 0,8-1 0,413-2 0,-570-1 0,-115 3 0,120 9 0,-135-9 0,181-2 0,50 0 0,0 0 0,1-1 0,-1 2 0,0-1 0,1 0 0,-1 0 0,0 0 0,1 1 0,-1-1 0,1 1 0,-1-1 0,0 1 0,1 0 0,0 0 0,-1 0 0,1-1 0,-1 1 0,1 1 0,0-1 0,0 0 0,-3 2 0,3 0 0,0-1 0,0 1 0,0-1 0,1 1 0,-1 0 0,0-1 0,1 1 0,0 0 0,0 0 0,0-1 0,0 1 0,0 0 0,1 3 0,4 34 0,3 0 0,1-1 0,22 62 0,59 110 0,-27-68 0,-61-136 0,0-1 0,0 1 0,0 0 0,-1-1 0,0 1 0,0 0 0,-1 0 0,0 11 0,0-25 0,-1-1 0,0 1 0,0 1 0,0-1 0,-1 0 0,0 0 0,-4-10 0,-26-53 0,19 42 0,-3-5 0,1 0 0,2-1 0,2-1 0,1 0 0,-7-42 0,15 66 0,0 0 0,-2 0 0,1 1 0,-1-1 0,-1 1 0,1-1 0,-2 1 0,-7-11 0,-3-5 0,13 20-136,1 0-1,-1 0 1,1 0-1,0-1 1,1 1-1,-1-1 1,1 1-1,1-1 0,-1-10 1,1 5-6690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0:57:52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1865 24575,'170'-160'0,"35"-37"0,-139 139 0,93-60 0,180-81 0,-133 82 0,-49 28 0,4 7 0,299-108 0,-84 80 0,-166 53 0,246-68 0,10 27 0,301-20 0,-468 75 0,2 13 0,336 9 0,-579 22 0,451-13 0,495-30 0,-116 63 0,-719-10 0,471 17 0,-410-9 0,-122-7 0,805 58 0,-677-55 0,97 5 0,-287-18 0,44 0 0,154 25 0,-71 9 0,246 55-288,510 99-650,-860-180 1347,1-3 0,72-2-1,-82-1-408,-1 2 0,0 3 0,75 21 0,29 4 0,329 57 0,278 43 0,-590-122 0,-56-6 0,-70-1 0,84 8 0,185 39 0,-283-42 0,318 68 0,-278-66 0,1-2 0,130-3 0,-81-8 0,0 6 0,252 43 0,-62 21 0,98 19 0,-361-80 0,-33-5 0,1 1 0,-1 1 0,0 1 0,24 9 0,201 104 0,-138-62 0,-105-55 0,5 5 0,1-2 0,0 1 0,0-2 0,1 1 0,23 4 0,-35-9 0,0 0 0,0 0 0,0 0 0,1 1 0,-1-1 0,0 0 0,0-1 0,0 1 0,1 0 0,-1 0 0,0 0 0,0-1 0,0 1 0,0-1 0,1 1 0,-1-1 0,0 1 0,0-1 0,0 0 0,0 1 0,0-1 0,0 0 0,0 0 0,-1 0 0,1 1 0,0-1 0,0 0 0,-1 0 0,1 0 0,0-1 0,-1 1 0,1 0 0,-1 0 0,0 0 0,1 0 0,-1 0 0,0-1 0,0 1 0,1 0 0,-1-2 0,0-6 0,-1 0 0,1 1 0,-1-1 0,-5-15 0,3 8 0,-4-51 0,2-1 0,6-85 0,1 48 0,-2 63 0,12 137 0,-10 28 0,-3-78 0,2-1 0,2 0 0,14 73 0,-11-94 0,-3-11 0,0 1 0,3 19 0,-6-31 0,0 0 0,0 0 0,-1 0 0,1 0 0,0 0 0,0 1 0,-1-1 0,1 0 0,-1 0 0,1 0 0,-1 0 0,1 0 0,-1 0 0,0 0 0,1 0 0,-1 0 0,0-1 0,0 1 0,0 0 0,1 0 0,-1-1 0,0 1 0,0 0 0,0-1 0,0 1 0,0-1 0,0 1 0,-1-1 0,1 0 0,0 1 0,0-1 0,0 0 0,0 0 0,0 0 0,-1 0 0,0 0 0,-8 1 0,0-1 0,0 0 0,-13-2 0,13 1 0,-86-6 0,-115 6 0,195 3 64,1 0 0,-1 2 0,0 0 0,-29 12 0,26-8-626,-1-2 1,-21 5-1,28-9-6264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0:57:58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17248 245 24575,'-12'11'0,"0"0"0,0-1 0,-1-1 0,-1 0 0,-14 6 0,-74 30 0,5-3 0,-13 17 0,-86 41 0,160-87 0,0-1 0,-65 13 0,20-7 0,-273 98 0,222-69 0,-244 60 0,-10-27 0,217-46 0,72-17 0,-139 6 0,-100-18 0,16 7 0,106-2 0,-23-6 0,-282 15 0,60 17 0,-5-12 0,-424 10 0,734-33 0,-486-4 0,319-18 0,95 4 0,-428 1 0,-137-9 0,427-24 0,157 13-306,-478-73-1629,-226 40 1935,710 53 1346,43 1-451,-1166-64-895,1214 65 0,27 3 0,-386-17 0,-2 24 0,363 4 0,-10 1 0,-64-1 0,15-13 0,118 9 0,0-1 0,1-3 0,-56-17 0,33 8 0,-279-51 0,173 35 0,115 17 0,46 11 0,0 0 0,0 1 0,-31-3 0,-372-36 0,-3-1 0,350 42 0,-31-3 0,77 2 0,6 2 0,1-2 0,-27-7 0,15 2 0,-45-5 0,44 9 0,-39-11 0,65 14 0,-77-23 0,-152-64 0,220 79 0,1 0 0,0-1 0,0-1 0,1 0 0,0-1 0,1 0 0,-11-15 0,3 4 0,18 22 0,1 0 0,-1-1 0,1 1 0,0 0 0,0-1 0,0 1 0,0-1 0,0 0 0,0 1 0,0-1 0,0 0 0,1 1 0,-1-1 0,1 0 0,-1 0 0,1 0 0,0 0 0,-1 1 0,1-1 0,0 0 0,0 0 0,1 0 0,-1 0 0,0 0 0,1-2 0,0 2 0,1 0 0,-1 0 0,1 0 0,0 0 0,0 0 0,-1 0 0,1 1 0,0-1 0,0 0 0,1 1 0,-1 0 0,0-1 0,0 1 0,1 0 0,-1 0 0,1 1 0,-1-1 0,3 0 0,13-3 0,0 2 0,1 0 0,-1 1 0,0 1 0,28 3 0,8-1 0,413-2 0,-570-1 0,-115 3 0,120 9 0,-135-9 0,181-2 0,50 0 0,0 0 0,1-1 0,-1 2 0,0-1 0,1 0 0,-1 0 0,0 0 0,1 1 0,-1-1 0,1 1 0,-1-1 0,0 1 0,1 0 0,0 0 0,-1 0 0,1-1 0,-1 1 0,1 1 0,0-1 0,0 0 0,-3 2 0,3 0 0,0-1 0,0 1 0,0-1 0,1 1 0,-1 0 0,0-1 0,1 1 0,0 0 0,0 0 0,0-1 0,0 1 0,0 0 0,1 3 0,4 34 0,3 0 0,1-1 0,22 62 0,59 110 0,-27-68 0,-61-136 0,0-1 0,0 1 0,0 0 0,-1-1 0,0 1 0,0 0 0,-1 0 0,0 11 0,0-25 0,-1-1 0,0 1 0,0 1 0,0-1 0,-1 0 0,0 0 0,-4-10 0,-26-53 0,19 42 0,-3-5 0,1 0 0,2-1 0,2-1 0,1 0 0,-7-42 0,15 66 0,0 0 0,-2 0 0,1 1 0,-1-1 0,-1 1 0,1-1 0,-2 1 0,-7-11 0,-3-5 0,13 20-136,1 0-1,-1 0 1,1 0-1,0-1 1,1 1-1,-1-1 1,1 1-1,1-1 0,-1-10 1,1 5-6690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2:02:08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24575,'2'25'0,"1"-1"0,1 0 0,1 0 0,1 0 0,11 26 0,5 23 0,-20-62 0,1 1 0,1-1 0,-1 0 0,2 0 0,0 0 0,0 0 0,1-1 0,0 0 0,1 0 0,0-1 0,0 0 0,1 0 0,14 12 0,-12-12 0,1-1 0,-1 0 0,2 0 0,-1-1 0,1-1 0,0 0 0,1 0 0,-1-1 0,1-1 0,0 0 0,0-1 0,0 0 0,19 1 0,85 13 0,-59-7 0,92 4 0,-136-15 0,-1 0 0,1 0 0,-1-1 0,0-1 0,0 0 0,0-1 0,0-1 0,17-8 0,7-6 0,47-34 0,-69 43 0,60-31 0,-26 16 0,-24 12 0,1 2 0,0 1 0,0 0 0,1 2 0,0 2 0,1 0 0,-1 2 0,37-2 0,23 4 0,112 12 0,-141-6 0,80 8 0,-112-9 0,-1 2 0,0 0 0,29 12 0,-49-15 0,0 0 0,-1 0 0,1 1 0,0 0 0,-1 0 0,0 0 0,0 0 0,0 1 0,0 0 0,-1-1 0,1 1 0,-1 1 0,3 4 0,2 5 0,-1 0 0,10 30 0,-6-17 0,55 178 0,-59-182 0,-6-19 0,0 0 0,0-1 0,0 1 0,1-1 0,0 1 0,2 4 0,-4-8 0,0 0 0,0 0 0,1 0 0,-1 0 0,0 1 0,0-1 0,0 0 0,0 0 0,0 0 0,1 0 0,-1 0 0,0 0 0,0 0 0,0 1 0,1-1 0,-1 0 0,0 0 0,0 0 0,0 0 0,1 0 0,-1 0 0,0 0 0,0 0 0,0 0 0,1 0 0,-1 0 0,0 0 0,0 0 0,0 0 0,1 0 0,-1-1 0,0 1 0,0 0 0,0 0 0,1 0 0,-1 0 0,0 0 0,0-1 0,8-14 0,36-141 0,-6 20 0,15-4 0,-49 128 0,1 0 0,0 1 0,1-1 0,0 1 0,13-18 0,-16 25 0,1 1 0,-1-1 0,1 1 0,0 0 0,-1 0 0,2 0 0,-1 1 0,0-1 0,0 1 0,1 0 0,-1 1 0,1-1 0,-1 1 0,1-1 0,0 1 0,0 1 0,9-1 0,20-1 0,1 2 0,40 6 0,-56-3 0,0 1 0,0 0 0,-1 2 0,1 0 0,26 14 0,85 49 0,-66-33 0,1-2 0,94 32 0,-151-63 0,0-1 0,0-1 0,1 1 0,-1-1 0,1-1 0,-1 0 0,1 0 0,-1-1 0,1 1 0,9-4 0,7-3 0,48-19 0,-60 21 0,-5 1 0,0-1 0,0 0 0,-1 0 0,0-1 0,0 0 0,0 0 0,-1-1 0,0 0 0,0 0 0,0 0 0,7-15 0,14-15 0,-10 13 0,0-1 0,-2 0 0,-1-2 0,22-54 0,-33 69-227,1 0-1,-1 0 1,-1-1-1,-1 1 1,1-26-1,-1 15-6598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10/1/2023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10/1/2023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10/1/2023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10/1/2023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10/1/2023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svg"/><Relationship Id="rId9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133600"/>
            <a:ext cx="9880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466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4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876800" y="3046844"/>
            <a:ext cx="3886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latin typeface="Calibri"/>
                <a:cs typeface="Calibri"/>
              </a:rPr>
              <a:t>UDP and TCP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44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https://www.cs.montana.edu/pearsall/classes/fall2023/466/main.html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DE1FE-42FA-B4FB-DC9C-AF48CD4DDA6F}"/>
              </a:ext>
            </a:extLst>
          </p:cNvPr>
          <p:cNvSpPr txBox="1"/>
          <p:nvPr/>
        </p:nvSpPr>
        <p:spPr>
          <a:xfrm>
            <a:off x="6555281" y="6526968"/>
            <a:ext cx="2829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9CD450-11E1-372B-4A99-B39D6EB9D500}"/>
              </a:ext>
            </a:extLst>
          </p:cNvPr>
          <p:cNvSpPr/>
          <p:nvPr/>
        </p:nvSpPr>
        <p:spPr>
          <a:xfrm>
            <a:off x="2195970" y="3063475"/>
            <a:ext cx="2480310" cy="6743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07C73AD-EACE-9BF9-FFFF-30A48C78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Go-Back-N: sender</a:t>
            </a:r>
            <a:endParaRPr lang="en-US" sz="44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8019FF4-FA8B-B99E-0D66-A37676987684}"/>
              </a:ext>
            </a:extLst>
          </p:cNvPr>
          <p:cNvSpPr txBox="1">
            <a:spLocks noChangeArrowheads="1"/>
          </p:cNvSpPr>
          <p:nvPr/>
        </p:nvSpPr>
        <p:spPr>
          <a:xfrm>
            <a:off x="368450" y="1158314"/>
            <a:ext cx="11077752" cy="139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sender: “window” of up to N, consecutive transmitted but unACKed pkts </a:t>
            </a:r>
          </a:p>
          <a:p>
            <a:pPr marL="815975" marR="0" lvl="1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k-bit seq # in pkt header</a:t>
            </a:r>
          </a:p>
          <a:p>
            <a:pPr marL="695325" marR="0" lvl="1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3" name="Picture 4" descr="gbn_seqnum">
            <a:extLst>
              <a:ext uri="{FF2B5EF4-FFF2-40B4-BE49-F238E27FC236}">
                <a16:creationId xmlns:a16="http://schemas.microsoft.com/office/drawing/2014/main" id="{7948723F-7636-6A8F-730F-0C949638D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61" y="2439099"/>
            <a:ext cx="9167471" cy="1845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5">
            <a:extLst>
              <a:ext uri="{FF2B5EF4-FFF2-40B4-BE49-F238E27FC236}">
                <a16:creationId xmlns:a16="http://schemas.microsoft.com/office/drawing/2014/main" id="{10A7BCC3-55DA-3B9C-6DE1-C0C0029E5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745" y="4645356"/>
            <a:ext cx="11309804" cy="198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92100" indent="-2921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858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50838" marR="0" lvl="0" indent="-33972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cumulative ACK: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ACK(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): ACKs all packets up to, including seq #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862013" marR="0" lvl="1" indent="-4572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 receiving ACK(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): move window forward to begin at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n+1</a:t>
            </a:r>
          </a:p>
          <a:p>
            <a:pPr marL="350838" marR="0" lvl="0" indent="-33972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timer for oldest in-flight packet</a:t>
            </a:r>
          </a:p>
          <a:p>
            <a:pPr marL="350838" marR="0" lvl="0" indent="-33972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timeout(n):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retransmit packet n and all higher seq # packets in window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61EC29-C6D0-1A72-0964-192E1855F43E}"/>
              </a:ext>
            </a:extLst>
          </p:cNvPr>
          <p:cNvSpPr txBox="1"/>
          <p:nvPr/>
        </p:nvSpPr>
        <p:spPr>
          <a:xfrm>
            <a:off x="7693812" y="413705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(Why not have an infinite window size?)</a:t>
            </a:r>
          </a:p>
        </p:txBody>
      </p:sp>
    </p:spTree>
    <p:extLst>
      <p:ext uri="{BB962C8B-B14F-4D97-AF65-F5344CB8AC3E}">
        <p14:creationId xmlns:p14="http://schemas.microsoft.com/office/powerpoint/2010/main" val="306842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F96E5441-267B-D203-28E4-532EC1C48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6200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Go-Back-N: receiver</a:t>
            </a:r>
            <a:endParaRPr lang="en-US" sz="4400" dirty="0"/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F001137F-C228-8A50-5CFB-503543C42C80}"/>
              </a:ext>
            </a:extLst>
          </p:cNvPr>
          <p:cNvSpPr txBox="1">
            <a:spLocks noChangeArrowheads="1"/>
          </p:cNvSpPr>
          <p:nvPr/>
        </p:nvSpPr>
        <p:spPr>
          <a:xfrm>
            <a:off x="233299" y="1161650"/>
            <a:ext cx="10318069" cy="28543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marR="0" lvl="0" indent="-2778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ACK-only: always send ACK for correctly-received packet so far, with highest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in-order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seq #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may generate duplicate ACKs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need only remember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rcv_base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 receipt of out-of-order packet: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 discard (don’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buffer) or buffer: an implementation decision</a:t>
            </a:r>
            <a:endParaRPr kumimoji="0" lang="en-US" altLang="ja-JP" sz="24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re-ACK pkt with highest in-order seq #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3A84020-9AFA-9C83-6CAB-1E71916F2850}"/>
              </a:ext>
            </a:extLst>
          </p:cNvPr>
          <p:cNvGrpSpPr/>
          <p:nvPr/>
        </p:nvGrpSpPr>
        <p:grpSpPr>
          <a:xfrm>
            <a:off x="395110" y="4155675"/>
            <a:ext cx="10131689" cy="2135212"/>
            <a:chOff x="965200" y="4368800"/>
            <a:chExt cx="10131689" cy="213521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E0F208A-221D-2E63-097B-1A532B1C4E59}"/>
                </a:ext>
              </a:extLst>
            </p:cNvPr>
            <p:cNvSpPr/>
            <p:nvPr/>
          </p:nvSpPr>
          <p:spPr>
            <a:xfrm>
              <a:off x="2412281" y="4877998"/>
              <a:ext cx="81951" cy="5952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7D3A27C-B271-1C7C-1260-D50DA335FC81}"/>
                </a:ext>
              </a:extLst>
            </p:cNvPr>
            <p:cNvSpPr/>
            <p:nvPr/>
          </p:nvSpPr>
          <p:spPr>
            <a:xfrm>
              <a:off x="2603500" y="4878537"/>
              <a:ext cx="81951" cy="5952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E85773D-0DB7-3C89-E7D5-9F2186859F57}"/>
                </a:ext>
              </a:extLst>
            </p:cNvPr>
            <p:cNvSpPr/>
            <p:nvPr/>
          </p:nvSpPr>
          <p:spPr>
            <a:xfrm>
              <a:off x="2777467" y="4879975"/>
              <a:ext cx="81951" cy="5952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E5D9F94-A3FE-EEB6-CCBC-B2EDD0E47C05}"/>
                </a:ext>
              </a:extLst>
            </p:cNvPr>
            <p:cNvSpPr/>
            <p:nvPr/>
          </p:nvSpPr>
          <p:spPr>
            <a:xfrm>
              <a:off x="2951434" y="4878238"/>
              <a:ext cx="81951" cy="5952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BD929F9-8FB5-A3B2-C72F-8D628130A0FE}"/>
                </a:ext>
              </a:extLst>
            </p:cNvPr>
            <p:cNvSpPr/>
            <p:nvPr/>
          </p:nvSpPr>
          <p:spPr>
            <a:xfrm>
              <a:off x="3125401" y="4879676"/>
              <a:ext cx="81951" cy="5952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5E074F5-39BE-B9C3-76AC-B6E863E58B5D}"/>
                </a:ext>
              </a:extLst>
            </p:cNvPr>
            <p:cNvSpPr/>
            <p:nvPr/>
          </p:nvSpPr>
          <p:spPr>
            <a:xfrm>
              <a:off x="3312307" y="4876800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B24B197-5D8A-BB0E-1FD4-3106198195FF}"/>
                </a:ext>
              </a:extLst>
            </p:cNvPr>
            <p:cNvSpPr/>
            <p:nvPr/>
          </p:nvSpPr>
          <p:spPr>
            <a:xfrm>
              <a:off x="4042679" y="4877097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0323-8FC7-2C4D-AA9D-F5D1B0084B82}"/>
                </a:ext>
              </a:extLst>
            </p:cNvPr>
            <p:cNvSpPr/>
            <p:nvPr/>
          </p:nvSpPr>
          <p:spPr>
            <a:xfrm>
              <a:off x="4216646" y="4877396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D2BF408-F230-D5CC-575B-9E1733C5606F}"/>
                </a:ext>
              </a:extLst>
            </p:cNvPr>
            <p:cNvSpPr/>
            <p:nvPr/>
          </p:nvSpPr>
          <p:spPr>
            <a:xfrm>
              <a:off x="4394926" y="4877695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88BF810-6B33-34C0-771D-5456A0795D7F}"/>
                </a:ext>
              </a:extLst>
            </p:cNvPr>
            <p:cNvSpPr/>
            <p:nvPr/>
          </p:nvSpPr>
          <p:spPr>
            <a:xfrm>
              <a:off x="4573204" y="4877096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2748582-AE54-BAA7-D130-B2A1438A9C93}"/>
                </a:ext>
              </a:extLst>
            </p:cNvPr>
            <p:cNvSpPr/>
            <p:nvPr/>
          </p:nvSpPr>
          <p:spPr>
            <a:xfrm>
              <a:off x="4738544" y="4882607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602E2C6-7A26-8521-5FCD-087F1E640918}"/>
                </a:ext>
              </a:extLst>
            </p:cNvPr>
            <p:cNvSpPr txBox="1"/>
            <p:nvPr/>
          </p:nvSpPr>
          <p:spPr>
            <a:xfrm>
              <a:off x="3200400" y="5878722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rcv_base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B19C05A-C78E-CE41-D4DE-31B1BA8063E0}"/>
                </a:ext>
              </a:extLst>
            </p:cNvPr>
            <p:cNvCxnSpPr/>
            <p:nvPr/>
          </p:nvCxnSpPr>
          <p:spPr>
            <a:xfrm flipV="1">
              <a:off x="3340100" y="5523122"/>
              <a:ext cx="0" cy="46990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FA8BB38-7D0F-C092-1561-7A64523B3298}"/>
                </a:ext>
              </a:extLst>
            </p:cNvPr>
            <p:cNvGrpSpPr/>
            <p:nvPr/>
          </p:nvGrpSpPr>
          <p:grpSpPr>
            <a:xfrm>
              <a:off x="7035081" y="4522877"/>
              <a:ext cx="4061808" cy="1981135"/>
              <a:chOff x="7797081" y="4179977"/>
              <a:chExt cx="4061808" cy="1981135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50AFCF5-525C-62B6-4C6E-151EAE583AF0}"/>
                  </a:ext>
                </a:extLst>
              </p:cNvPr>
              <p:cNvSpPr/>
              <p:nvPr/>
            </p:nvSpPr>
            <p:spPr>
              <a:xfrm>
                <a:off x="7797081" y="4179977"/>
                <a:ext cx="81951" cy="59522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F29D16-0707-AD4E-9A2B-44E21DD68CBE}"/>
                  </a:ext>
                </a:extLst>
              </p:cNvPr>
              <p:cNvSpPr/>
              <p:nvPr/>
            </p:nvSpPr>
            <p:spPr>
              <a:xfrm>
                <a:off x="7797081" y="5565889"/>
                <a:ext cx="81951" cy="59522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A2AFE22-B7AC-A8AB-ACE8-72AB9EF86573}"/>
                  </a:ext>
                </a:extLst>
              </p:cNvPr>
              <p:cNvSpPr txBox="1"/>
              <p:nvPr/>
            </p:nvSpPr>
            <p:spPr>
              <a:xfrm>
                <a:off x="8089900" y="4279900"/>
                <a:ext cx="2094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received and ACKed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C915F47-0C55-624F-CF7F-95CC7296F36A}"/>
                  </a:ext>
                </a:extLst>
              </p:cNvPr>
              <p:cNvSpPr txBox="1"/>
              <p:nvPr/>
            </p:nvSpPr>
            <p:spPr>
              <a:xfrm>
                <a:off x="8115300" y="4965700"/>
                <a:ext cx="3743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Out-of-order: received but not  ACKed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5A394C3-285A-AC43-865B-9DF6BF8C1A55}"/>
                  </a:ext>
                </a:extLst>
              </p:cNvPr>
              <p:cNvSpPr txBox="1"/>
              <p:nvPr/>
            </p:nvSpPr>
            <p:spPr>
              <a:xfrm>
                <a:off x="8089900" y="5664200"/>
                <a:ext cx="1383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Not received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6A848CD-2FD0-A2C3-D7C0-98FA3C718924}"/>
                </a:ext>
              </a:extLst>
            </p:cNvPr>
            <p:cNvSpPr txBox="1"/>
            <p:nvPr/>
          </p:nvSpPr>
          <p:spPr>
            <a:xfrm>
              <a:off x="965200" y="4368800"/>
              <a:ext cx="54198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Receiver view of sequence number space: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6F2B85C-60CB-9D84-4531-59BB465CBAC9}"/>
                </a:ext>
              </a:extLst>
            </p:cNvPr>
            <p:cNvSpPr/>
            <p:nvPr/>
          </p:nvSpPr>
          <p:spPr>
            <a:xfrm>
              <a:off x="7043594" y="5225507"/>
              <a:ext cx="81951" cy="595223"/>
            </a:xfrm>
            <a:prstGeom prst="rect">
              <a:avLst/>
            </a:prstGeom>
            <a:solidFill>
              <a:srgbClr val="DF167A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4297160-528F-CB2B-4A43-9EE1CB202D25}"/>
                </a:ext>
              </a:extLst>
            </p:cNvPr>
            <p:cNvSpPr/>
            <p:nvPr/>
          </p:nvSpPr>
          <p:spPr>
            <a:xfrm>
              <a:off x="3855894" y="4876800"/>
              <a:ext cx="81951" cy="595223"/>
            </a:xfrm>
            <a:prstGeom prst="rect">
              <a:avLst/>
            </a:prstGeom>
            <a:solidFill>
              <a:srgbClr val="DF167A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BF5067B-C457-FCE5-6068-4711C7AAAE5B}"/>
                </a:ext>
              </a:extLst>
            </p:cNvPr>
            <p:cNvSpPr/>
            <p:nvPr/>
          </p:nvSpPr>
          <p:spPr>
            <a:xfrm>
              <a:off x="3500294" y="4876800"/>
              <a:ext cx="81951" cy="595223"/>
            </a:xfrm>
            <a:prstGeom prst="rect">
              <a:avLst/>
            </a:prstGeom>
            <a:solidFill>
              <a:srgbClr val="DF167A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9B3C60C-A0EC-B7F8-E169-43673452033B}"/>
                </a:ext>
              </a:extLst>
            </p:cNvPr>
            <p:cNvSpPr/>
            <p:nvPr/>
          </p:nvSpPr>
          <p:spPr>
            <a:xfrm>
              <a:off x="3684444" y="4876800"/>
              <a:ext cx="81951" cy="595223"/>
            </a:xfrm>
            <a:prstGeom prst="rect">
              <a:avLst/>
            </a:prstGeom>
            <a:solidFill>
              <a:srgbClr val="DF167A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DDCB59D-ADB9-F01D-17E9-155CBEC2D27C}"/>
                </a:ext>
              </a:extLst>
            </p:cNvPr>
            <p:cNvSpPr txBox="1"/>
            <p:nvPr/>
          </p:nvSpPr>
          <p:spPr>
            <a:xfrm>
              <a:off x="1892300" y="5105400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…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DB5F42B-57CD-E2AE-9C4D-28C7F835F44C}"/>
                </a:ext>
              </a:extLst>
            </p:cNvPr>
            <p:cNvSpPr txBox="1"/>
            <p:nvPr/>
          </p:nvSpPr>
          <p:spPr>
            <a:xfrm>
              <a:off x="4876800" y="5105400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…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781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656B142-9080-8A1E-EDEA-606C28CF6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841375"/>
            <a:ext cx="124618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(wait)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69ADD633-9C94-B2F3-F767-1CA5A81A8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4650" y="46990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6DC31F90-A388-A370-7140-5FA5142D6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5188" y="488950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8A7772E8-CA6C-ED8D-F87B-3A07FC1CC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9800" y="1087438"/>
            <a:ext cx="11113" cy="4538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9D28B936-E6D1-6278-7263-12D4B8E44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2650" y="1282700"/>
            <a:ext cx="25685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pkt0, send ack0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pkt1, send ack1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pkt3, discard,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(re)send ack1</a:t>
            </a:r>
          </a:p>
        </p:txBody>
      </p:sp>
      <p:sp>
        <p:nvSpPr>
          <p:cNvPr id="12" name="Text Box 36">
            <a:extLst>
              <a:ext uri="{FF2B5EF4-FFF2-40B4-BE49-F238E27FC236}">
                <a16:creationId xmlns:a16="http://schemas.microsoft.com/office/drawing/2014/main" id="{2B6F8DB7-DFDD-4EA3-88A2-5B463B9A5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738" y="4022725"/>
            <a:ext cx="1246187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pkt2</a:t>
            </a: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pkt3</a:t>
            </a: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pkt4</a:t>
            </a: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pkt5</a:t>
            </a:r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A01BCBCD-9C77-6D7A-2A58-2350DECC15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60963" y="1558925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BDF150-775D-361B-5371-AD7BECD85652}"/>
              </a:ext>
            </a:extLst>
          </p:cNvPr>
          <p:cNvGrpSpPr/>
          <p:nvPr/>
        </p:nvGrpSpPr>
        <p:grpSpPr>
          <a:xfrm>
            <a:off x="5153025" y="1035050"/>
            <a:ext cx="2122488" cy="1292225"/>
            <a:chOff x="6059487" y="1725612"/>
            <a:chExt cx="2122488" cy="1292225"/>
          </a:xfrm>
        </p:grpSpPr>
        <p:sp>
          <p:nvSpPr>
            <p:cNvPr id="15" name="Line 7">
              <a:extLst>
                <a:ext uri="{FF2B5EF4-FFF2-40B4-BE49-F238E27FC236}">
                  <a16:creationId xmlns:a16="http://schemas.microsoft.com/office/drawing/2014/main" id="{9847BD71-05F1-7908-38BE-C10EA9261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1075" y="1725612"/>
              <a:ext cx="2101850" cy="4683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5A3F74B6-A573-3F98-C0B7-6DE2C4F8E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9487" y="2000250"/>
              <a:ext cx="2100263" cy="4683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F28A7B36-2E21-4D40-BF91-DD0C584E69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5362" y="2263775"/>
              <a:ext cx="876300" cy="2000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6B2ED336-072A-DA46-BCBF-953BE3B509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1712" y="2549525"/>
              <a:ext cx="2100263" cy="4683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F9FF78C9-C9C6-FE53-A3CA-D49714894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7362" y="2298700"/>
              <a:ext cx="34131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9AF136E9-40B3-B7AF-FA8F-B19C58E29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6112" y="2319337"/>
              <a:ext cx="5222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loss</a:t>
              </a:r>
            </a:p>
          </p:txBody>
        </p:sp>
      </p:grpSp>
      <p:sp>
        <p:nvSpPr>
          <p:cNvPr id="21" name="Line 21">
            <a:extLst>
              <a:ext uri="{FF2B5EF4-FFF2-40B4-BE49-F238E27FC236}">
                <a16:creationId xmlns:a16="http://schemas.microsoft.com/office/drawing/2014/main" id="{A6F788FB-E89C-9DE1-0ACA-3F922321CC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7788" y="1844675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C18054FB-1E8E-71E8-63E2-F83D48118B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0963" y="2681288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CF44D000-1B22-0204-FB40-B60C05F4D4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2713" y="3000375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1FB04C06-37AC-8373-A70D-E7B3EEA9F7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9538" y="2374900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EA38917-3B24-83B8-0D37-DAEE36CDAD0C}"/>
              </a:ext>
            </a:extLst>
          </p:cNvPr>
          <p:cNvGrpSpPr/>
          <p:nvPr/>
        </p:nvGrpSpPr>
        <p:grpSpPr>
          <a:xfrm>
            <a:off x="3175000" y="1563688"/>
            <a:ext cx="1978025" cy="2543175"/>
            <a:chOff x="4081462" y="2254250"/>
            <a:chExt cx="1978025" cy="2543175"/>
          </a:xfrm>
        </p:grpSpPr>
        <p:pic>
          <p:nvPicPr>
            <p:cNvPr id="28" name="Picture 34" descr="alarm_clock_ringing">
              <a:extLst>
                <a:ext uri="{FF2B5EF4-FFF2-40B4-BE49-F238E27FC236}">
                  <a16:creationId xmlns:a16="http://schemas.microsoft.com/office/drawing/2014/main" id="{51764C39-B605-B56D-4C96-D0B7B4762F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462" y="4283075"/>
              <a:ext cx="436563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 Box 35">
              <a:extLst>
                <a:ext uri="{FF2B5EF4-FFF2-40B4-BE49-F238E27FC236}">
                  <a16:creationId xmlns:a16="http://schemas.microsoft.com/office/drawing/2014/main" id="{A12C5BB8-9BC3-86C4-C3F2-C4481FD27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9762" y="4498975"/>
              <a:ext cx="1538288" cy="298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 2 timeout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0B4C6E5-E127-1E8C-6DAF-38A6BDE45E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6300" y="2254250"/>
              <a:ext cx="103187" cy="2462212"/>
              <a:chOff x="3651" y="1878"/>
              <a:chExt cx="78" cy="963"/>
            </a:xfrm>
          </p:grpSpPr>
          <p:sp>
            <p:nvSpPr>
              <p:cNvPr id="31" name="Line 30">
                <a:extLst>
                  <a:ext uri="{FF2B5EF4-FFF2-40B4-BE49-F238E27FC236}">
                    <a16:creationId xmlns:a16="http://schemas.microsoft.com/office/drawing/2014/main" id="{B0FF06CE-9C29-6488-7EFB-D6D4FC850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9" y="1879"/>
                <a:ext cx="0" cy="96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2" name="Line 31">
                <a:extLst>
                  <a:ext uri="{FF2B5EF4-FFF2-40B4-BE49-F238E27FC236}">
                    <a16:creationId xmlns:a16="http://schemas.microsoft.com/office/drawing/2014/main" id="{118AD169-5B55-A93E-D2B3-AB14A28799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1" y="1878"/>
                <a:ext cx="7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3" name="Line 32">
                <a:extLst>
                  <a:ext uri="{FF2B5EF4-FFF2-40B4-BE49-F238E27FC236}">
                    <a16:creationId xmlns:a16="http://schemas.microsoft.com/office/drawing/2014/main" id="{D4487685-EBCE-689E-6345-F8DDE36AE7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1" y="2841"/>
                <a:ext cx="7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083F10-6CD4-A86D-7294-ED880DE2C78B}"/>
              </a:ext>
            </a:extLst>
          </p:cNvPr>
          <p:cNvGrpSpPr/>
          <p:nvPr/>
        </p:nvGrpSpPr>
        <p:grpSpPr>
          <a:xfrm>
            <a:off x="5154613" y="4194175"/>
            <a:ext cx="2114550" cy="1179513"/>
            <a:chOff x="6061075" y="4884737"/>
            <a:chExt cx="2114550" cy="1179513"/>
          </a:xfrm>
        </p:grpSpPr>
        <p:sp>
          <p:nvSpPr>
            <p:cNvPr id="35" name="Line 37">
              <a:extLst>
                <a:ext uri="{FF2B5EF4-FFF2-40B4-BE49-F238E27FC236}">
                  <a16:creationId xmlns:a16="http://schemas.microsoft.com/office/drawing/2014/main" id="{DD34FD89-8184-A013-4C19-8DF9189474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5362" y="4884737"/>
              <a:ext cx="2100263" cy="4683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" name="Line 38">
              <a:extLst>
                <a:ext uri="{FF2B5EF4-FFF2-40B4-BE49-F238E27FC236}">
                  <a16:creationId xmlns:a16="http://schemas.microsoft.com/office/drawing/2014/main" id="{95ADD6EC-D9E2-AA6A-B9C9-F652610A86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7425" y="5129212"/>
              <a:ext cx="2101850" cy="4683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" name="Line 39">
              <a:extLst>
                <a:ext uri="{FF2B5EF4-FFF2-40B4-BE49-F238E27FC236}">
                  <a16:creationId xmlns:a16="http://schemas.microsoft.com/office/drawing/2014/main" id="{5E940D3A-5973-9CE0-ADBD-6FD660143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1075" y="5362575"/>
              <a:ext cx="2101850" cy="4683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" name="Line 40">
              <a:extLst>
                <a:ext uri="{FF2B5EF4-FFF2-40B4-BE49-F238E27FC236}">
                  <a16:creationId xmlns:a16="http://schemas.microsoft.com/office/drawing/2014/main" id="{1A40A130-780A-150D-C890-99FA74D1C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4250" y="5595937"/>
              <a:ext cx="2100262" cy="4683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9" name="Text Box 41">
            <a:extLst>
              <a:ext uri="{FF2B5EF4-FFF2-40B4-BE49-F238E27FC236}">
                <a16:creationId xmlns:a16="http://schemas.microsoft.com/office/drawing/2014/main" id="{E6B7032F-FD9B-2406-2F2C-D4D8ADFB8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9475" y="2806700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pkt4, discard,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(re)send ack1</a:t>
            </a:r>
          </a:p>
        </p:txBody>
      </p:sp>
      <p:sp>
        <p:nvSpPr>
          <p:cNvPr id="40" name="Text Box 42">
            <a:extLst>
              <a:ext uri="{FF2B5EF4-FFF2-40B4-BE49-F238E27FC236}">
                <a16:creationId xmlns:a16="http://schemas.microsoft.com/office/drawing/2014/main" id="{CD77C734-D0D9-2242-8C6C-801A01111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525" y="3327400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pkt5, discard,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(re)send ack1</a:t>
            </a:r>
          </a:p>
        </p:txBody>
      </p:sp>
      <p:sp>
        <p:nvSpPr>
          <p:cNvPr id="41" name="Text Box 43">
            <a:extLst>
              <a:ext uri="{FF2B5EF4-FFF2-40B4-BE49-F238E27FC236}">
                <a16:creationId xmlns:a16="http://schemas.microsoft.com/office/drawing/2014/main" id="{B69FB89A-1712-DD89-E907-8BE6F7FCA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9638" y="4481513"/>
            <a:ext cx="296545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pkt2, deliver, send ack2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pkt3, deliver, send ack3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pkt4, deliver, send ack4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pkt5, deliver, send ack5</a:t>
            </a:r>
          </a:p>
        </p:txBody>
      </p:sp>
      <p:sp>
        <p:nvSpPr>
          <p:cNvPr id="71" name="Text Box 44">
            <a:extLst>
              <a:ext uri="{FF2B5EF4-FFF2-40B4-BE49-F238E27FC236}">
                <a16:creationId xmlns:a16="http://schemas.microsoft.com/office/drawing/2014/main" id="{950AA6A6-7F78-9F7A-4DF5-4DD7B239A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525" y="3309938"/>
            <a:ext cx="1811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ignore duplicate ACK</a:t>
            </a:r>
          </a:p>
        </p:txBody>
      </p:sp>
      <p:sp>
        <p:nvSpPr>
          <p:cNvPr id="72" name="Text Box 59">
            <a:extLst>
              <a:ext uri="{FF2B5EF4-FFF2-40B4-BE49-F238E27FC236}">
                <a16:creationId xmlns:a16="http://schemas.microsoft.com/office/drawing/2014/main" id="{34B2AF0A-0565-A1A0-E55D-3A76FF89D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33400"/>
            <a:ext cx="214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sng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 window (N=4)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6EAA3F5-0DDE-BFAB-8077-C09C66E7A24A}"/>
              </a:ext>
            </a:extLst>
          </p:cNvPr>
          <p:cNvGrpSpPr/>
          <p:nvPr/>
        </p:nvGrpSpPr>
        <p:grpSpPr>
          <a:xfrm>
            <a:off x="1411288" y="879475"/>
            <a:ext cx="1520825" cy="1150938"/>
            <a:chOff x="2317750" y="1570037"/>
            <a:chExt cx="1520825" cy="1150938"/>
          </a:xfrm>
        </p:grpSpPr>
        <p:grpSp>
          <p:nvGrpSpPr>
            <p:cNvPr id="74" name="Group 65">
              <a:extLst>
                <a:ext uri="{FF2B5EF4-FFF2-40B4-BE49-F238E27FC236}">
                  <a16:creationId xmlns:a16="http://schemas.microsoft.com/office/drawing/2014/main" id="{C6E1A97C-2880-9AEA-EBFF-3A147D52D9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0925" y="1570037"/>
              <a:ext cx="1512887" cy="304800"/>
              <a:chOff x="115" y="914"/>
              <a:chExt cx="953" cy="192"/>
            </a:xfrm>
          </p:grpSpPr>
          <p:sp>
            <p:nvSpPr>
              <p:cNvPr id="84" name="Rectangle 60">
                <a:extLst>
                  <a:ext uri="{FF2B5EF4-FFF2-40B4-BE49-F238E27FC236}">
                    <a16:creationId xmlns:a16="http://schemas.microsoft.com/office/drawing/2014/main" id="{BA7813EB-E60D-2BD4-37A9-60A63C4F3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5" name="Text Box 46">
                <a:extLst>
                  <a:ext uri="{FF2B5EF4-FFF2-40B4-BE49-F238E27FC236}">
                    <a16:creationId xmlns:a16="http://schemas.microsoft.com/office/drawing/2014/main" id="{8D3B2217-C03E-64AE-7DF5-703780EFF3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75" name="Group 67">
              <a:extLst>
                <a:ext uri="{FF2B5EF4-FFF2-40B4-BE49-F238E27FC236}">
                  <a16:creationId xmlns:a16="http://schemas.microsoft.com/office/drawing/2014/main" id="{C14CD5C9-950A-8693-9511-CD97469815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7750" y="1855787"/>
              <a:ext cx="1512887" cy="304800"/>
              <a:chOff x="115" y="914"/>
              <a:chExt cx="953" cy="192"/>
            </a:xfrm>
          </p:grpSpPr>
          <p:sp>
            <p:nvSpPr>
              <p:cNvPr id="82" name="Rectangle 68">
                <a:extLst>
                  <a:ext uri="{FF2B5EF4-FFF2-40B4-BE49-F238E27FC236}">
                    <a16:creationId xmlns:a16="http://schemas.microsoft.com/office/drawing/2014/main" id="{6E388336-0BC8-5B43-7377-B178667EE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3" name="Text Box 69">
                <a:extLst>
                  <a:ext uri="{FF2B5EF4-FFF2-40B4-BE49-F238E27FC236}">
                    <a16:creationId xmlns:a16="http://schemas.microsoft.com/office/drawing/2014/main" id="{9E2C9A5A-2E1A-C93F-64D7-4E30F261E5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76" name="Group 70">
              <a:extLst>
                <a:ext uri="{FF2B5EF4-FFF2-40B4-BE49-F238E27FC236}">
                  <a16:creationId xmlns:a16="http://schemas.microsoft.com/office/drawing/2014/main" id="{ED641466-58EA-4DA2-18F4-D1863085FB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5687" y="2141537"/>
              <a:ext cx="1512888" cy="304800"/>
              <a:chOff x="115" y="914"/>
              <a:chExt cx="953" cy="192"/>
            </a:xfrm>
          </p:grpSpPr>
          <p:sp>
            <p:nvSpPr>
              <p:cNvPr id="80" name="Rectangle 71">
                <a:extLst>
                  <a:ext uri="{FF2B5EF4-FFF2-40B4-BE49-F238E27FC236}">
                    <a16:creationId xmlns:a16="http://schemas.microsoft.com/office/drawing/2014/main" id="{B8FFB576-9CED-C97C-AE69-1848191F2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1" name="Text Box 72">
                <a:extLst>
                  <a:ext uri="{FF2B5EF4-FFF2-40B4-BE49-F238E27FC236}">
                    <a16:creationId xmlns:a16="http://schemas.microsoft.com/office/drawing/2014/main" id="{2E904A5F-E1B5-9C7D-72E8-8892A43808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77" name="Group 73">
              <a:extLst>
                <a:ext uri="{FF2B5EF4-FFF2-40B4-BE49-F238E27FC236}">
                  <a16:creationId xmlns:a16="http://schemas.microsoft.com/office/drawing/2014/main" id="{33531C73-1236-31C2-F20E-B84FB02400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2512" y="2416175"/>
              <a:ext cx="1512888" cy="304800"/>
              <a:chOff x="115" y="914"/>
              <a:chExt cx="953" cy="192"/>
            </a:xfrm>
          </p:grpSpPr>
          <p:sp>
            <p:nvSpPr>
              <p:cNvPr id="78" name="Rectangle 74">
                <a:extLst>
                  <a:ext uri="{FF2B5EF4-FFF2-40B4-BE49-F238E27FC236}">
                    <a16:creationId xmlns:a16="http://schemas.microsoft.com/office/drawing/2014/main" id="{2EB13104-6D69-8032-8C55-C482AA8CA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9" name="Text Box 75">
                <a:extLst>
                  <a:ext uri="{FF2B5EF4-FFF2-40B4-BE49-F238E27FC236}">
                    <a16:creationId xmlns:a16="http://schemas.microsoft.com/office/drawing/2014/main" id="{C78D725F-7F8F-7766-2186-8BD2F00025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8B30EE4-5116-724A-592C-3ED1D32F10BB}"/>
              </a:ext>
            </a:extLst>
          </p:cNvPr>
          <p:cNvGrpSpPr/>
          <p:nvPr/>
        </p:nvGrpSpPr>
        <p:grpSpPr>
          <a:xfrm>
            <a:off x="1412875" y="2444750"/>
            <a:ext cx="3749675" cy="369332"/>
            <a:chOff x="2319337" y="3135312"/>
            <a:chExt cx="3749675" cy="369332"/>
          </a:xfrm>
        </p:grpSpPr>
        <p:sp>
          <p:nvSpPr>
            <p:cNvPr id="87" name="Rectangle 79">
              <a:extLst>
                <a:ext uri="{FF2B5EF4-FFF2-40B4-BE49-F238E27FC236}">
                  <a16:creationId xmlns:a16="http://schemas.microsoft.com/office/drawing/2014/main" id="{44949A83-082F-FDEF-7A40-F4C66FBB0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650" y="3221037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D75A5D6-8D01-20BC-F473-45C1F924E53B}"/>
                </a:ext>
              </a:extLst>
            </p:cNvPr>
            <p:cNvGrpSpPr/>
            <p:nvPr/>
          </p:nvGrpSpPr>
          <p:grpSpPr>
            <a:xfrm>
              <a:off x="2319337" y="3135312"/>
              <a:ext cx="3749675" cy="369332"/>
              <a:chOff x="2319337" y="3135312"/>
              <a:chExt cx="3749675" cy="369332"/>
            </a:xfrm>
          </p:grpSpPr>
          <p:sp>
            <p:nvSpPr>
              <p:cNvPr id="89" name="Text Box 22">
                <a:extLst>
                  <a:ext uri="{FF2B5EF4-FFF2-40B4-BE49-F238E27FC236}">
                    <a16:creationId xmlns:a16="http://schemas.microsoft.com/office/drawing/2014/main" id="{2BBF98B7-BC9D-E3A8-BDD0-1E736ECFB2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4955" y="3135312"/>
                <a:ext cx="217405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rcv ack0, send pkt4</a:t>
                </a:r>
              </a:p>
            </p:txBody>
          </p:sp>
          <p:sp>
            <p:nvSpPr>
              <p:cNvPr id="90" name="Text Box 80">
                <a:extLst>
                  <a:ext uri="{FF2B5EF4-FFF2-40B4-BE49-F238E27FC236}">
                    <a16:creationId xmlns:a16="http://schemas.microsoft.com/office/drawing/2014/main" id="{F5666CAE-18A2-1213-8685-91876A920E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9337" y="3186112"/>
                <a:ext cx="1512888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1 2 3 4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5 6 7 8 </a:t>
                </a:r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AA69624-7F0A-D1CA-A09D-C4DDFA40A064}"/>
              </a:ext>
            </a:extLst>
          </p:cNvPr>
          <p:cNvGrpSpPr/>
          <p:nvPr/>
        </p:nvGrpSpPr>
        <p:grpSpPr>
          <a:xfrm>
            <a:off x="1398588" y="4064000"/>
            <a:ext cx="1520825" cy="1050925"/>
            <a:chOff x="2305050" y="4754562"/>
            <a:chExt cx="1520825" cy="1050925"/>
          </a:xfrm>
        </p:grpSpPr>
        <p:grpSp>
          <p:nvGrpSpPr>
            <p:cNvPr id="92" name="Group 85">
              <a:extLst>
                <a:ext uri="{FF2B5EF4-FFF2-40B4-BE49-F238E27FC236}">
                  <a16:creationId xmlns:a16="http://schemas.microsoft.com/office/drawing/2014/main" id="{1837979E-55C7-452B-18F3-F15AFE9386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5050" y="4754562"/>
              <a:ext cx="1512887" cy="304800"/>
              <a:chOff x="112" y="2105"/>
              <a:chExt cx="953" cy="192"/>
            </a:xfrm>
          </p:grpSpPr>
          <p:sp>
            <p:nvSpPr>
              <p:cNvPr id="102" name="Rectangle 86">
                <a:extLst>
                  <a:ext uri="{FF2B5EF4-FFF2-40B4-BE49-F238E27FC236}">
                    <a16:creationId xmlns:a16="http://schemas.microsoft.com/office/drawing/2014/main" id="{F65EE1D8-F257-8E2C-AE79-35756DF49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3" name="Text Box 87">
                <a:extLst>
                  <a:ext uri="{FF2B5EF4-FFF2-40B4-BE49-F238E27FC236}">
                    <a16:creationId xmlns:a16="http://schemas.microsoft.com/office/drawing/2014/main" id="{9566FD57-0F1B-1868-4490-CB2930E356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93" name="Group 88">
              <a:extLst>
                <a:ext uri="{FF2B5EF4-FFF2-40B4-BE49-F238E27FC236}">
                  <a16:creationId xmlns:a16="http://schemas.microsoft.com/office/drawing/2014/main" id="{CC152433-C204-6A2A-D712-0F43769E5B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987" y="4995862"/>
              <a:ext cx="1512888" cy="304800"/>
              <a:chOff x="112" y="2105"/>
              <a:chExt cx="953" cy="192"/>
            </a:xfrm>
          </p:grpSpPr>
          <p:sp>
            <p:nvSpPr>
              <p:cNvPr id="100" name="Rectangle 89">
                <a:extLst>
                  <a:ext uri="{FF2B5EF4-FFF2-40B4-BE49-F238E27FC236}">
                    <a16:creationId xmlns:a16="http://schemas.microsoft.com/office/drawing/2014/main" id="{61C4859B-19E5-F1A9-3DD2-B2B394343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1" name="Text Box 90">
                <a:extLst>
                  <a:ext uri="{FF2B5EF4-FFF2-40B4-BE49-F238E27FC236}">
                    <a16:creationId xmlns:a16="http://schemas.microsoft.com/office/drawing/2014/main" id="{7F1F80D5-E61D-30D7-4ED2-4037174D99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94" name="Group 91">
              <a:extLst>
                <a:ext uri="{FF2B5EF4-FFF2-40B4-BE49-F238E27FC236}">
                  <a16:creationId xmlns:a16="http://schemas.microsoft.com/office/drawing/2014/main" id="{05D1FC9C-5959-9795-664C-8E02D3AA06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9812" y="5259387"/>
              <a:ext cx="1512888" cy="304800"/>
              <a:chOff x="112" y="2105"/>
              <a:chExt cx="953" cy="192"/>
            </a:xfrm>
          </p:grpSpPr>
          <p:sp>
            <p:nvSpPr>
              <p:cNvPr id="98" name="Rectangle 92">
                <a:extLst>
                  <a:ext uri="{FF2B5EF4-FFF2-40B4-BE49-F238E27FC236}">
                    <a16:creationId xmlns:a16="http://schemas.microsoft.com/office/drawing/2014/main" id="{B71946DC-8A18-6F3C-C52B-1CFBCDA70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9" name="Text Box 93">
                <a:extLst>
                  <a:ext uri="{FF2B5EF4-FFF2-40B4-BE49-F238E27FC236}">
                    <a16:creationId xmlns:a16="http://schemas.microsoft.com/office/drawing/2014/main" id="{D6BEEB46-F07C-6EA4-0281-C4C4A16514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E7D100A-A380-623F-BF6F-943BDBD53E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6637" y="5500687"/>
              <a:ext cx="1512888" cy="304800"/>
              <a:chOff x="112" y="2105"/>
              <a:chExt cx="953" cy="192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E623556-2A2F-6F27-6789-98D40C1C3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7" name="Text Box 96">
                <a:extLst>
                  <a:ext uri="{FF2B5EF4-FFF2-40B4-BE49-F238E27FC236}">
                    <a16:creationId xmlns:a16="http://schemas.microsoft.com/office/drawing/2014/main" id="{925588EC-76E5-DB8D-E1FD-5FEFFCB634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58E06FA-CC25-A77A-A77E-3401D397C0BE}"/>
              </a:ext>
            </a:extLst>
          </p:cNvPr>
          <p:cNvGrpSpPr/>
          <p:nvPr/>
        </p:nvGrpSpPr>
        <p:grpSpPr>
          <a:xfrm>
            <a:off x="6223000" y="3186113"/>
            <a:ext cx="1039813" cy="873125"/>
            <a:chOff x="7129462" y="3876675"/>
            <a:chExt cx="1039813" cy="873125"/>
          </a:xfrm>
        </p:grpSpPr>
        <p:sp>
          <p:nvSpPr>
            <p:cNvPr id="105" name="Line 98">
              <a:extLst>
                <a:ext uri="{FF2B5EF4-FFF2-40B4-BE49-F238E27FC236}">
                  <a16:creationId xmlns:a16="http://schemas.microsoft.com/office/drawing/2014/main" id="{592F8AC1-9D96-89E9-61B1-0847B28640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29462" y="3876675"/>
              <a:ext cx="1033463" cy="5635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6" name="Line 99">
              <a:extLst>
                <a:ext uri="{FF2B5EF4-FFF2-40B4-BE49-F238E27FC236}">
                  <a16:creationId xmlns:a16="http://schemas.microsoft.com/office/drawing/2014/main" id="{FAB773C6-3311-1FB7-6CB9-2310FAF682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35812" y="4186237"/>
              <a:ext cx="1033463" cy="5635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F7B0B10-0E83-371D-B67E-81508166E19D}"/>
              </a:ext>
            </a:extLst>
          </p:cNvPr>
          <p:cNvGrpSpPr/>
          <p:nvPr/>
        </p:nvGrpSpPr>
        <p:grpSpPr>
          <a:xfrm>
            <a:off x="6202363" y="4686300"/>
            <a:ext cx="1081087" cy="1303338"/>
            <a:chOff x="7083425" y="5376862"/>
            <a:chExt cx="1081087" cy="1303338"/>
          </a:xfrm>
        </p:grpSpPr>
        <p:sp>
          <p:nvSpPr>
            <p:cNvPr id="108" name="Line 100">
              <a:extLst>
                <a:ext uri="{FF2B5EF4-FFF2-40B4-BE49-F238E27FC236}">
                  <a16:creationId xmlns:a16="http://schemas.microsoft.com/office/drawing/2014/main" id="{C513207B-C533-71EE-2220-2118721D4F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31050" y="5376862"/>
              <a:ext cx="1033462" cy="5635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9" name="Line 101">
              <a:extLst>
                <a:ext uri="{FF2B5EF4-FFF2-40B4-BE49-F238E27FC236}">
                  <a16:creationId xmlns:a16="http://schemas.microsoft.com/office/drawing/2014/main" id="{E9E92747-6489-F3E0-8C04-06AA72E975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15175" y="5630862"/>
              <a:ext cx="1033462" cy="5635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0" name="Line 102">
              <a:extLst>
                <a:ext uri="{FF2B5EF4-FFF2-40B4-BE49-F238E27FC236}">
                  <a16:creationId xmlns:a16="http://schemas.microsoft.com/office/drawing/2014/main" id="{F1E6CAAF-D26F-5559-F171-A29076CCBE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99300" y="5873750"/>
              <a:ext cx="1033462" cy="5635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1" name="Line 103">
              <a:extLst>
                <a:ext uri="{FF2B5EF4-FFF2-40B4-BE49-F238E27FC236}">
                  <a16:creationId xmlns:a16="http://schemas.microsoft.com/office/drawing/2014/main" id="{BA1B95F1-B824-1A7F-345F-FCF8EAF841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83425" y="6116637"/>
              <a:ext cx="1033462" cy="5635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A1AC9D5-F9AE-61DC-F573-2EE5D529B655}"/>
              </a:ext>
            </a:extLst>
          </p:cNvPr>
          <p:cNvGrpSpPr/>
          <p:nvPr/>
        </p:nvGrpSpPr>
        <p:grpSpPr>
          <a:xfrm>
            <a:off x="1409700" y="2762251"/>
            <a:ext cx="3752850" cy="369332"/>
            <a:chOff x="2316162" y="3452813"/>
            <a:chExt cx="3752850" cy="369332"/>
          </a:xfrm>
        </p:grpSpPr>
        <p:grpSp>
          <p:nvGrpSpPr>
            <p:cNvPr id="113" name="Group 84">
              <a:extLst>
                <a:ext uri="{FF2B5EF4-FFF2-40B4-BE49-F238E27FC236}">
                  <a16:creationId xmlns:a16="http://schemas.microsoft.com/office/drawing/2014/main" id="{F4637C6F-401C-92EF-A409-09550E4FC2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6162" y="3460750"/>
              <a:ext cx="1512888" cy="304800"/>
              <a:chOff x="112" y="2105"/>
              <a:chExt cx="953" cy="192"/>
            </a:xfrm>
          </p:grpSpPr>
          <p:sp>
            <p:nvSpPr>
              <p:cNvPr id="115" name="Rectangle 82">
                <a:extLst>
                  <a:ext uri="{FF2B5EF4-FFF2-40B4-BE49-F238E27FC236}">
                    <a16:creationId xmlns:a16="http://schemas.microsoft.com/office/drawing/2014/main" id="{9C814EAD-F485-71AC-D0F1-0232FE5C29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6" name="Text Box 83">
                <a:extLst>
                  <a:ext uri="{FF2B5EF4-FFF2-40B4-BE49-F238E27FC236}">
                    <a16:creationId xmlns:a16="http://schemas.microsoft.com/office/drawing/2014/main" id="{53D867C6-2DCE-1693-C36A-B5AFF84679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sp>
          <p:nvSpPr>
            <p:cNvPr id="114" name="Text Box 22">
              <a:extLst>
                <a:ext uri="{FF2B5EF4-FFF2-40B4-BE49-F238E27FC236}">
                  <a16:creationId xmlns:a16="http://schemas.microsoft.com/office/drawing/2014/main" id="{5CF6BECC-68FA-990E-95F0-21C35B3B2F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0800" y="3452813"/>
              <a:ext cx="22082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rcv ack1, send pkt5</a:t>
              </a:r>
            </a:p>
          </p:txBody>
        </p:sp>
      </p:grpSp>
      <p:sp>
        <p:nvSpPr>
          <p:cNvPr id="117" name="Line 14">
            <a:extLst>
              <a:ext uri="{FF2B5EF4-FFF2-40B4-BE49-F238E27FC236}">
                <a16:creationId xmlns:a16="http://schemas.microsoft.com/office/drawing/2014/main" id="{78F0DCB4-4460-B5E7-E711-5E945B5EC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0800" y="922338"/>
            <a:ext cx="11113" cy="4538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531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 animBg="1"/>
      <p:bldP spid="21" grpId="0" animBg="1"/>
      <p:bldP spid="23" grpId="0" animBg="1"/>
      <p:bldP spid="25" grpId="0" animBg="1"/>
      <p:bldP spid="26" grpId="0" animBg="1"/>
      <p:bldP spid="39" grpId="0"/>
      <p:bldP spid="40" grpId="0"/>
      <p:bldP spid="41" grpId="0"/>
      <p:bldP spid="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AB1BE2-F73A-8B91-1BC4-98DB35A90F5F}"/>
              </a:ext>
            </a:extLst>
          </p:cNvPr>
          <p:cNvSpPr/>
          <p:nvPr/>
        </p:nvSpPr>
        <p:spPr>
          <a:xfrm>
            <a:off x="1371600" y="1600200"/>
            <a:ext cx="9296400" cy="3124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https://www2.tkn.tu-berlin.de/teaching/rn/animations/gbn_sr/</a:t>
            </a:r>
          </a:p>
        </p:txBody>
      </p:sp>
    </p:spTree>
    <p:extLst>
      <p:ext uri="{BB962C8B-B14F-4D97-AF65-F5344CB8AC3E}">
        <p14:creationId xmlns:p14="http://schemas.microsoft.com/office/powerpoint/2010/main" val="3249533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E1681EE-6529-6425-75F6-98A7B6413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Selective repeat: the approach</a:t>
            </a:r>
            <a:endParaRPr lang="en-US" sz="4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159AC47-5DCD-974A-D146-6E069410A568}"/>
              </a:ext>
            </a:extLst>
          </p:cNvPr>
          <p:cNvSpPr txBox="1">
            <a:spLocks noChangeArrowheads="1"/>
          </p:cNvSpPr>
          <p:nvPr/>
        </p:nvSpPr>
        <p:spPr>
          <a:xfrm>
            <a:off x="545687" y="1489418"/>
            <a:ext cx="1135362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pipelining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multiple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packets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in flight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 individually ACKs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all correctly received packets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buffers packets, as needed, for in-order delivery to upper layer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sender:</a:t>
            </a:r>
          </a:p>
          <a:p>
            <a:pPr marL="747713" lvl="1" indent="-227013">
              <a:spcBef>
                <a:spcPts val="1000"/>
              </a:spcBef>
              <a:buClr>
                <a:srgbClr val="0000A3"/>
              </a:buClr>
              <a:defRPr/>
            </a:pPr>
            <a:r>
              <a:rPr lang="en-US" altLang="en-US" sz="28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maintains (conceptually) a timer for each unACKed pkt</a:t>
            </a:r>
          </a:p>
          <a:p>
            <a:pPr marL="1195388" lvl="2" indent="-227013">
              <a:spcBef>
                <a:spcPts val="1000"/>
              </a:spcBef>
              <a:buClr>
                <a:srgbClr val="0000A3"/>
              </a:buClr>
              <a:defRPr/>
            </a:pPr>
            <a:r>
              <a:rPr lang="en-US" altLang="en-US" sz="28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timeout: retransmits single unACKed packet  associated with timeout</a:t>
            </a:r>
          </a:p>
          <a:p>
            <a:pPr marL="746125" lvl="1" indent="-223838">
              <a:spcBef>
                <a:spcPts val="1000"/>
              </a:spcBef>
              <a:buClr>
                <a:srgbClr val="0000A3"/>
              </a:buClr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maintains (conceptually) “window” over </a:t>
            </a:r>
            <a:r>
              <a:rPr kumimoji="0" lang="en-US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consecutive seq #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</a:t>
            </a:r>
          </a:p>
          <a:p>
            <a:pPr lvl="2" indent="-231775">
              <a:buClr>
                <a:srgbClr val="0000A8"/>
              </a:buClr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limits pipelined, “in flight” packets to be within this window</a:t>
            </a:r>
          </a:p>
        </p:txBody>
      </p:sp>
    </p:spTree>
    <p:extLst>
      <p:ext uri="{BB962C8B-B14F-4D97-AF65-F5344CB8AC3E}">
        <p14:creationId xmlns:p14="http://schemas.microsoft.com/office/powerpoint/2010/main" val="105299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AB1BE2-F73A-8B91-1BC4-98DB35A90F5F}"/>
              </a:ext>
            </a:extLst>
          </p:cNvPr>
          <p:cNvSpPr/>
          <p:nvPr/>
        </p:nvSpPr>
        <p:spPr>
          <a:xfrm>
            <a:off x="1371600" y="1600200"/>
            <a:ext cx="9296400" cy="3124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https://www2.tkn.tu-berlin.de/teaching/rn/animations/gbn_sr/</a:t>
            </a:r>
          </a:p>
        </p:txBody>
      </p:sp>
    </p:spTree>
    <p:extLst>
      <p:ext uri="{BB962C8B-B14F-4D97-AF65-F5344CB8AC3E}">
        <p14:creationId xmlns:p14="http://schemas.microsoft.com/office/powerpoint/2010/main" val="3324260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03F6F0B-BC56-F598-80DE-5D156F917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Selective repeat: sender and receiver</a:t>
            </a:r>
            <a:endParaRPr lang="en-US" sz="44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0AFC4F7-9688-2736-DC69-021D90850312}"/>
              </a:ext>
            </a:extLst>
          </p:cNvPr>
          <p:cNvSpPr txBox="1">
            <a:spLocks noChangeArrowheads="1"/>
          </p:cNvSpPr>
          <p:nvPr/>
        </p:nvSpPr>
        <p:spPr>
          <a:xfrm>
            <a:off x="946165" y="1698978"/>
            <a:ext cx="465124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from above:</a:t>
            </a:r>
          </a:p>
          <a:p>
            <a:pPr marL="5207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next available seq # in window, send packet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timeout(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):</a:t>
            </a:r>
          </a:p>
          <a:p>
            <a:pPr marL="471488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resend packet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restart timer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ACK(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sendbase,sendbase+N-1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207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 packet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as received</a:t>
            </a:r>
          </a:p>
          <a:p>
            <a:pPr marL="5207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n smallest unACKed packet, advance window base to next unACKed seq #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98F5663-43E2-3219-F578-F9FE2445C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1485900"/>
            <a:ext cx="4721106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2" name="Group 5">
            <a:extLst>
              <a:ext uri="{FF2B5EF4-FFF2-40B4-BE49-F238E27FC236}">
                <a16:creationId xmlns:a16="http://schemas.microsoft.com/office/drawing/2014/main" id="{FD9CCFB0-AF55-6E02-A6C6-FEABB4CF1ABE}"/>
              </a:ext>
            </a:extLst>
          </p:cNvPr>
          <p:cNvGrpSpPr>
            <a:grpSpLocks/>
          </p:cNvGrpSpPr>
          <p:nvPr/>
        </p:nvGrpSpPr>
        <p:grpSpPr bwMode="auto">
          <a:xfrm>
            <a:off x="1079500" y="1184280"/>
            <a:ext cx="1327103" cy="584201"/>
            <a:chOff x="1100" y="3896"/>
            <a:chExt cx="752" cy="368"/>
          </a:xfrm>
        </p:grpSpPr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12A35972-C79E-A7B5-BDB7-9C6245AB2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D0E67745-5A6F-064A-F0D8-F69092FF5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3896"/>
              <a:ext cx="752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sender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46966B-58DA-0D5B-7125-21D1E3DD9782}"/>
              </a:ext>
            </a:extLst>
          </p:cNvPr>
          <p:cNvGrpSpPr/>
          <p:nvPr/>
        </p:nvGrpSpPr>
        <p:grpSpPr>
          <a:xfrm>
            <a:off x="6447754" y="1183947"/>
            <a:ext cx="5269467" cy="5221186"/>
            <a:chOff x="6447754" y="1183947"/>
            <a:chExt cx="5269467" cy="5221186"/>
          </a:xfrm>
        </p:grpSpPr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9206CF10-47BA-DF92-5541-2C7585696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5858" y="1756933"/>
              <a:ext cx="4861363" cy="464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packet 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in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[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rcvbase, rcvbase+N-1]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  <a:p>
              <a:pPr marL="406400" marR="0" lvl="0" indent="-276225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send ACK(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)</a:t>
              </a:r>
            </a:p>
            <a:p>
              <a:pPr marL="406400" marR="0" lvl="0" indent="-276225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out-of-order: buffer</a:t>
              </a:r>
            </a:p>
            <a:p>
              <a:pPr marL="406400" marR="0" lvl="0" indent="-276225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in-order: deliver (also deliver buffered, in-order packets), advance window to next not-yet-received packet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packet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n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in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[rcvbase-N,rcvbase-1]</a:t>
              </a: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  <a:p>
              <a:pPr marL="406400" marR="0" lvl="0" indent="-276225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ACK(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)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otherwise: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</a:t>
              </a:r>
            </a:p>
            <a:p>
              <a:pPr marL="406400" marR="0" lvl="0" indent="-276225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ignore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Char char="v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ABC86816-8C29-9371-2C3E-D6D3468BF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7754" y="1495097"/>
              <a:ext cx="5129210" cy="4610100"/>
            </a:xfrm>
            <a:prstGeom prst="rect">
              <a:avLst/>
            </a:prstGeom>
            <a:noFill/>
            <a:ln w="2857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18" name="Group 10">
              <a:extLst>
                <a:ext uri="{FF2B5EF4-FFF2-40B4-BE49-F238E27FC236}">
                  <a16:creationId xmlns:a16="http://schemas.microsoft.com/office/drawing/2014/main" id="{1E91EF4A-E50C-A4ED-536E-EDF7F70276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3024" y="1183947"/>
              <a:ext cx="1531938" cy="584201"/>
              <a:chOff x="3339" y="158"/>
              <a:chExt cx="965" cy="368"/>
            </a:xfrm>
          </p:grpSpPr>
          <p:sp>
            <p:nvSpPr>
              <p:cNvPr id="19" name="Rectangle 11">
                <a:extLst>
                  <a:ext uri="{FF2B5EF4-FFF2-40B4-BE49-F238E27FC236}">
                    <a16:creationId xmlns:a16="http://schemas.microsoft.com/office/drawing/2014/main" id="{50C84E76-1040-4C3E-1E0D-F6495817E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64"/>
                <a:ext cx="822" cy="1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" name="Text Box 12">
                <a:extLst>
                  <a:ext uri="{FF2B5EF4-FFF2-40B4-BE49-F238E27FC236}">
                    <a16:creationId xmlns:a16="http://schemas.microsoft.com/office/drawing/2014/main" id="{8BC2B622-8ACA-5F9C-3585-7DBEA2D224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9" y="158"/>
                <a:ext cx="965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receiver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742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327DB8A-51DC-311D-A1B8-C804F127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Selective Repeat in action</a:t>
            </a:r>
            <a:endParaRPr lang="en-US" sz="4400" dirty="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A5C61C48-EFB8-8267-DCE0-58958ACCE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437" y="1531937"/>
            <a:ext cx="124618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(wait)</a:t>
            </a: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83D9A935-8C9C-09E7-778D-0CCA426E8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112" y="1160462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23" name="Text Box 6">
            <a:extLst>
              <a:ext uri="{FF2B5EF4-FFF2-40B4-BE49-F238E27FC236}">
                <a16:creationId xmlns:a16="http://schemas.microsoft.com/office/drawing/2014/main" id="{AA42A63D-12D2-8CC4-CE83-2915E7284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650" y="1179512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25" name="Line 14">
            <a:extLst>
              <a:ext uri="{FF2B5EF4-FFF2-40B4-BE49-F238E27FC236}">
                <a16:creationId xmlns:a16="http://schemas.microsoft.com/office/drawing/2014/main" id="{74C04785-570C-225C-9199-102AF1E8A5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6262" y="1778000"/>
            <a:ext cx="11113" cy="4538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" name="Text Box 36">
            <a:extLst>
              <a:ext uri="{FF2B5EF4-FFF2-40B4-BE49-F238E27FC236}">
                <a16:creationId xmlns:a16="http://schemas.microsoft.com/office/drawing/2014/main" id="{22FE4C07-1414-12D3-B9B1-96EAFEEBE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213" y="4713287"/>
            <a:ext cx="1523174" cy="563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pkt2</a:t>
            </a: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(but not 3,4,5)</a:t>
            </a:r>
          </a:p>
        </p:txBody>
      </p:sp>
      <p:sp>
        <p:nvSpPr>
          <p:cNvPr id="27" name="Line 17">
            <a:extLst>
              <a:ext uri="{FF2B5EF4-FFF2-40B4-BE49-F238E27FC236}">
                <a16:creationId xmlns:a16="http://schemas.microsoft.com/office/drawing/2014/main" id="{D2C67562-9792-8AF7-F17F-5BCED7EFE7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7425" y="2249487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DC63CB4-2B69-64AC-B83C-AC9B7100CDD9}"/>
              </a:ext>
            </a:extLst>
          </p:cNvPr>
          <p:cNvGrpSpPr/>
          <p:nvPr/>
        </p:nvGrpSpPr>
        <p:grpSpPr>
          <a:xfrm>
            <a:off x="6059487" y="1725612"/>
            <a:ext cx="2122488" cy="1292225"/>
            <a:chOff x="6059487" y="1725612"/>
            <a:chExt cx="2122488" cy="1292225"/>
          </a:xfrm>
        </p:grpSpPr>
        <p:sp>
          <p:nvSpPr>
            <p:cNvPr id="29" name="Line 7">
              <a:extLst>
                <a:ext uri="{FF2B5EF4-FFF2-40B4-BE49-F238E27FC236}">
                  <a16:creationId xmlns:a16="http://schemas.microsoft.com/office/drawing/2014/main" id="{7D9E7519-3776-0456-59AF-AAC0EAC4AC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1075" y="1725612"/>
              <a:ext cx="2101850" cy="4683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" name="Line 11">
              <a:extLst>
                <a:ext uri="{FF2B5EF4-FFF2-40B4-BE49-F238E27FC236}">
                  <a16:creationId xmlns:a16="http://schemas.microsoft.com/office/drawing/2014/main" id="{35E3E4AC-6337-25A0-586A-0FB62ECE5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9487" y="2000250"/>
              <a:ext cx="2100263" cy="4683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" name="Line 12">
              <a:extLst>
                <a:ext uri="{FF2B5EF4-FFF2-40B4-BE49-F238E27FC236}">
                  <a16:creationId xmlns:a16="http://schemas.microsoft.com/office/drawing/2014/main" id="{E8D7B707-DA73-82FA-FB21-DFBDB9B69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5362" y="2263775"/>
              <a:ext cx="876300" cy="2000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" name="Line 13">
              <a:extLst>
                <a:ext uri="{FF2B5EF4-FFF2-40B4-BE49-F238E27FC236}">
                  <a16:creationId xmlns:a16="http://schemas.microsoft.com/office/drawing/2014/main" id="{F6FEA3E2-94D8-F3F3-557A-0CF6AE55F6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1712" y="2549525"/>
              <a:ext cx="2100263" cy="4683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" name="Text Box 19">
              <a:extLst>
                <a:ext uri="{FF2B5EF4-FFF2-40B4-BE49-F238E27FC236}">
                  <a16:creationId xmlns:a16="http://schemas.microsoft.com/office/drawing/2014/main" id="{47D66E13-A8F1-87B0-98C9-6A9AA9A859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7362" y="2298700"/>
              <a:ext cx="34131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34" name="Text Box 20">
              <a:extLst>
                <a:ext uri="{FF2B5EF4-FFF2-40B4-BE49-F238E27FC236}">
                  <a16:creationId xmlns:a16="http://schemas.microsoft.com/office/drawing/2014/main" id="{90056A86-0B59-A921-7F79-1D65E768E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6112" y="2319337"/>
              <a:ext cx="5222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loss</a:t>
              </a:r>
            </a:p>
          </p:txBody>
        </p:sp>
      </p:grpSp>
      <p:sp>
        <p:nvSpPr>
          <p:cNvPr id="35" name="Line 21">
            <a:extLst>
              <a:ext uri="{FF2B5EF4-FFF2-40B4-BE49-F238E27FC236}">
                <a16:creationId xmlns:a16="http://schemas.microsoft.com/office/drawing/2014/main" id="{0F356A36-1FC5-279F-90B5-C7525BC329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4250" y="2535237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6" name="Line 24">
            <a:extLst>
              <a:ext uri="{FF2B5EF4-FFF2-40B4-BE49-F238E27FC236}">
                <a16:creationId xmlns:a16="http://schemas.microsoft.com/office/drawing/2014/main" id="{D4BB8D2C-4C77-792B-C281-B6C354EF62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7425" y="3371850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7" name="Line 25">
            <a:extLst>
              <a:ext uri="{FF2B5EF4-FFF2-40B4-BE49-F238E27FC236}">
                <a16:creationId xmlns:a16="http://schemas.microsoft.com/office/drawing/2014/main" id="{03FDCE28-29D0-C1DF-2551-8E5EFBD7A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9175" y="3690937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8" name="Line 26">
            <a:extLst>
              <a:ext uri="{FF2B5EF4-FFF2-40B4-BE49-F238E27FC236}">
                <a16:creationId xmlns:a16="http://schemas.microsoft.com/office/drawing/2014/main" id="{6E87877A-559B-5CCD-4E95-A04DAC2A57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3065462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CD78444-C779-908F-7A64-715BD2535249}"/>
              </a:ext>
            </a:extLst>
          </p:cNvPr>
          <p:cNvGrpSpPr/>
          <p:nvPr/>
        </p:nvGrpSpPr>
        <p:grpSpPr>
          <a:xfrm>
            <a:off x="4081462" y="2254250"/>
            <a:ext cx="1978025" cy="2543175"/>
            <a:chOff x="4081462" y="2254250"/>
            <a:chExt cx="1978025" cy="2543175"/>
          </a:xfrm>
        </p:grpSpPr>
        <p:pic>
          <p:nvPicPr>
            <p:cNvPr id="40" name="Picture 34" descr="alarm_clock_ringing">
              <a:extLst>
                <a:ext uri="{FF2B5EF4-FFF2-40B4-BE49-F238E27FC236}">
                  <a16:creationId xmlns:a16="http://schemas.microsoft.com/office/drawing/2014/main" id="{258A3935-52B8-3F55-0208-F89CA45019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462" y="4283075"/>
              <a:ext cx="436563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 Box 35">
              <a:extLst>
                <a:ext uri="{FF2B5EF4-FFF2-40B4-BE49-F238E27FC236}">
                  <a16:creationId xmlns:a16="http://schemas.microsoft.com/office/drawing/2014/main" id="{12792E56-0A14-12FA-99EA-4FF2932C6C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9762" y="4498975"/>
              <a:ext cx="1538288" cy="298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 2 timeout</a:t>
              </a:r>
            </a:p>
          </p:txBody>
        </p:sp>
        <p:grpSp>
          <p:nvGrpSpPr>
            <p:cNvPr id="42" name="Group 29">
              <a:extLst>
                <a:ext uri="{FF2B5EF4-FFF2-40B4-BE49-F238E27FC236}">
                  <a16:creationId xmlns:a16="http://schemas.microsoft.com/office/drawing/2014/main" id="{996BFE21-29D8-904E-D831-EF144C2128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6300" y="2254250"/>
              <a:ext cx="103187" cy="2462212"/>
              <a:chOff x="3651" y="1878"/>
              <a:chExt cx="78" cy="963"/>
            </a:xfrm>
          </p:grpSpPr>
          <p:sp>
            <p:nvSpPr>
              <p:cNvPr id="43" name="Line 30">
                <a:extLst>
                  <a:ext uri="{FF2B5EF4-FFF2-40B4-BE49-F238E27FC236}">
                    <a16:creationId xmlns:a16="http://schemas.microsoft.com/office/drawing/2014/main" id="{0C8FC0BB-A002-0DE1-A33F-B3C2AA495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9" y="1879"/>
                <a:ext cx="0" cy="96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" name="Line 31">
                <a:extLst>
                  <a:ext uri="{FF2B5EF4-FFF2-40B4-BE49-F238E27FC236}">
                    <a16:creationId xmlns:a16="http://schemas.microsoft.com/office/drawing/2014/main" id="{5070768D-BFB4-5DFA-D41B-508B09B43E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1" y="1878"/>
                <a:ext cx="7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5" name="Line 32">
                <a:extLst>
                  <a:ext uri="{FF2B5EF4-FFF2-40B4-BE49-F238E27FC236}">
                    <a16:creationId xmlns:a16="http://schemas.microsoft.com/office/drawing/2014/main" id="{6EBC36D1-C3F0-2764-6DFC-021E5BAD84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1" y="2841"/>
                <a:ext cx="7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46" name="Line 37">
            <a:extLst>
              <a:ext uri="{FF2B5EF4-FFF2-40B4-BE49-F238E27FC236}">
                <a16:creationId xmlns:a16="http://schemas.microsoft.com/office/drawing/2014/main" id="{E7D54B6D-82AF-1030-17C4-A8DDA6169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5362" y="4884737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7" name="Text Box 59">
            <a:extLst>
              <a:ext uri="{FF2B5EF4-FFF2-40B4-BE49-F238E27FC236}">
                <a16:creationId xmlns:a16="http://schemas.microsoft.com/office/drawing/2014/main" id="{EA3EF031-0D30-E8B2-8483-0EEBD5959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062" y="1223962"/>
            <a:ext cx="214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sng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 window (N=4)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CFD7ECC-B337-362F-D19E-C8C158E2F80D}"/>
              </a:ext>
            </a:extLst>
          </p:cNvPr>
          <p:cNvGrpSpPr/>
          <p:nvPr/>
        </p:nvGrpSpPr>
        <p:grpSpPr>
          <a:xfrm>
            <a:off x="2317750" y="1570037"/>
            <a:ext cx="1520825" cy="1150938"/>
            <a:chOff x="2317750" y="1570037"/>
            <a:chExt cx="1520825" cy="1150938"/>
          </a:xfrm>
        </p:grpSpPr>
        <p:grpSp>
          <p:nvGrpSpPr>
            <p:cNvPr id="49" name="Group 65">
              <a:extLst>
                <a:ext uri="{FF2B5EF4-FFF2-40B4-BE49-F238E27FC236}">
                  <a16:creationId xmlns:a16="http://schemas.microsoft.com/office/drawing/2014/main" id="{20BD5B7E-981F-767E-42C7-87503962F5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0925" y="1570037"/>
              <a:ext cx="1512887" cy="304800"/>
              <a:chOff x="115" y="914"/>
              <a:chExt cx="953" cy="192"/>
            </a:xfrm>
          </p:grpSpPr>
          <p:sp>
            <p:nvSpPr>
              <p:cNvPr id="59" name="Rectangle 60">
                <a:extLst>
                  <a:ext uri="{FF2B5EF4-FFF2-40B4-BE49-F238E27FC236}">
                    <a16:creationId xmlns:a16="http://schemas.microsoft.com/office/drawing/2014/main" id="{D6F288FD-E644-F7F8-81CE-8E9F48CEE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" name="Text Box 46">
                <a:extLst>
                  <a:ext uri="{FF2B5EF4-FFF2-40B4-BE49-F238E27FC236}">
                    <a16:creationId xmlns:a16="http://schemas.microsoft.com/office/drawing/2014/main" id="{911F5A1E-7F10-3258-FF8E-94C7938D39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50" name="Group 67">
              <a:extLst>
                <a:ext uri="{FF2B5EF4-FFF2-40B4-BE49-F238E27FC236}">
                  <a16:creationId xmlns:a16="http://schemas.microsoft.com/office/drawing/2014/main" id="{3BD94504-1E7F-945A-64FC-946C65A8D1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7750" y="1855787"/>
              <a:ext cx="1512887" cy="304800"/>
              <a:chOff x="115" y="914"/>
              <a:chExt cx="953" cy="192"/>
            </a:xfrm>
          </p:grpSpPr>
          <p:sp>
            <p:nvSpPr>
              <p:cNvPr id="57" name="Rectangle 68">
                <a:extLst>
                  <a:ext uri="{FF2B5EF4-FFF2-40B4-BE49-F238E27FC236}">
                    <a16:creationId xmlns:a16="http://schemas.microsoft.com/office/drawing/2014/main" id="{16968105-ADFD-FB95-2DFE-A6CC7C70B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8" name="Text Box 69">
                <a:extLst>
                  <a:ext uri="{FF2B5EF4-FFF2-40B4-BE49-F238E27FC236}">
                    <a16:creationId xmlns:a16="http://schemas.microsoft.com/office/drawing/2014/main" id="{9AE7972F-F842-9064-40A7-84483BC9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51" name="Group 70">
              <a:extLst>
                <a:ext uri="{FF2B5EF4-FFF2-40B4-BE49-F238E27FC236}">
                  <a16:creationId xmlns:a16="http://schemas.microsoft.com/office/drawing/2014/main" id="{88B9DFFF-3E33-97BC-1FB0-E8740A849C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5687" y="2141537"/>
              <a:ext cx="1512888" cy="304800"/>
              <a:chOff x="115" y="914"/>
              <a:chExt cx="953" cy="192"/>
            </a:xfrm>
          </p:grpSpPr>
          <p:sp>
            <p:nvSpPr>
              <p:cNvPr id="55" name="Rectangle 71">
                <a:extLst>
                  <a:ext uri="{FF2B5EF4-FFF2-40B4-BE49-F238E27FC236}">
                    <a16:creationId xmlns:a16="http://schemas.microsoft.com/office/drawing/2014/main" id="{9DB40785-6677-823E-84DF-4387BFC302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6" name="Text Box 72">
                <a:extLst>
                  <a:ext uri="{FF2B5EF4-FFF2-40B4-BE49-F238E27FC236}">
                    <a16:creationId xmlns:a16="http://schemas.microsoft.com/office/drawing/2014/main" id="{5BD49C10-4D90-670F-7B02-E45B4A3C56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52" name="Group 73">
              <a:extLst>
                <a:ext uri="{FF2B5EF4-FFF2-40B4-BE49-F238E27FC236}">
                  <a16:creationId xmlns:a16="http://schemas.microsoft.com/office/drawing/2014/main" id="{E808B736-D045-33B4-A39A-BFDAE5AF0B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2512" y="2416175"/>
              <a:ext cx="1512888" cy="304800"/>
              <a:chOff x="115" y="914"/>
              <a:chExt cx="953" cy="192"/>
            </a:xfrm>
          </p:grpSpPr>
          <p:sp>
            <p:nvSpPr>
              <p:cNvPr id="53" name="Rectangle 74">
                <a:extLst>
                  <a:ext uri="{FF2B5EF4-FFF2-40B4-BE49-F238E27FC236}">
                    <a16:creationId xmlns:a16="http://schemas.microsoft.com/office/drawing/2014/main" id="{9881F607-4447-1B1A-F937-8CF8E334A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4" name="Text Box 75">
                <a:extLst>
                  <a:ext uri="{FF2B5EF4-FFF2-40B4-BE49-F238E27FC236}">
                    <a16:creationId xmlns:a16="http://schemas.microsoft.com/office/drawing/2014/main" id="{9D65BA98-8570-CEBF-5C73-E19EA788F7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482A3AA-6490-E37E-150B-58011D06976E}"/>
              </a:ext>
            </a:extLst>
          </p:cNvPr>
          <p:cNvGrpSpPr/>
          <p:nvPr/>
        </p:nvGrpSpPr>
        <p:grpSpPr>
          <a:xfrm>
            <a:off x="2319337" y="3135312"/>
            <a:ext cx="3749675" cy="369332"/>
            <a:chOff x="2319337" y="3135312"/>
            <a:chExt cx="3749675" cy="369332"/>
          </a:xfrm>
        </p:grpSpPr>
        <p:sp>
          <p:nvSpPr>
            <p:cNvPr id="62" name="Rectangle 79">
              <a:extLst>
                <a:ext uri="{FF2B5EF4-FFF2-40B4-BE49-F238E27FC236}">
                  <a16:creationId xmlns:a16="http://schemas.microsoft.com/office/drawing/2014/main" id="{3EB10F56-BA33-D736-4F3E-3C7974B91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650" y="3221037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CCDC9D2-5834-C62D-C62C-2103733D0ABD}"/>
                </a:ext>
              </a:extLst>
            </p:cNvPr>
            <p:cNvGrpSpPr/>
            <p:nvPr/>
          </p:nvGrpSpPr>
          <p:grpSpPr>
            <a:xfrm>
              <a:off x="2319337" y="3135312"/>
              <a:ext cx="3749675" cy="369332"/>
              <a:chOff x="2319337" y="3135312"/>
              <a:chExt cx="3749675" cy="369332"/>
            </a:xfrm>
          </p:grpSpPr>
          <p:sp>
            <p:nvSpPr>
              <p:cNvPr id="64" name="Text Box 22">
                <a:extLst>
                  <a:ext uri="{FF2B5EF4-FFF2-40B4-BE49-F238E27FC236}">
                    <a16:creationId xmlns:a16="http://schemas.microsoft.com/office/drawing/2014/main" id="{DBD372AE-3787-144A-53A5-617B1EE280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4955" y="3135312"/>
                <a:ext cx="217405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rcv ack0, send pkt4</a:t>
                </a:r>
              </a:p>
            </p:txBody>
          </p:sp>
          <p:sp>
            <p:nvSpPr>
              <p:cNvPr id="65" name="Text Box 80">
                <a:extLst>
                  <a:ext uri="{FF2B5EF4-FFF2-40B4-BE49-F238E27FC236}">
                    <a16:creationId xmlns:a16="http://schemas.microsoft.com/office/drawing/2014/main" id="{690B7921-93EE-6246-F02B-9DE5990642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9337" y="3186112"/>
                <a:ext cx="1512888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1 2 3 4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5 6 7 8 </a:t>
                </a: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B9BB9C1-997C-7623-E7CC-23DCA13E11D6}"/>
              </a:ext>
            </a:extLst>
          </p:cNvPr>
          <p:cNvGrpSpPr/>
          <p:nvPr/>
        </p:nvGrpSpPr>
        <p:grpSpPr>
          <a:xfrm>
            <a:off x="2305050" y="4754562"/>
            <a:ext cx="1520825" cy="1050925"/>
            <a:chOff x="2305050" y="4754562"/>
            <a:chExt cx="1520825" cy="1050925"/>
          </a:xfrm>
        </p:grpSpPr>
        <p:grpSp>
          <p:nvGrpSpPr>
            <p:cNvPr id="67" name="Group 85">
              <a:extLst>
                <a:ext uri="{FF2B5EF4-FFF2-40B4-BE49-F238E27FC236}">
                  <a16:creationId xmlns:a16="http://schemas.microsoft.com/office/drawing/2014/main" id="{F8ECB8D0-16F6-8452-0CEC-2A793A3146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5050" y="4754562"/>
              <a:ext cx="1512887" cy="304800"/>
              <a:chOff x="112" y="2105"/>
              <a:chExt cx="953" cy="192"/>
            </a:xfrm>
          </p:grpSpPr>
          <p:sp>
            <p:nvSpPr>
              <p:cNvPr id="77" name="Rectangle 86">
                <a:extLst>
                  <a:ext uri="{FF2B5EF4-FFF2-40B4-BE49-F238E27FC236}">
                    <a16:creationId xmlns:a16="http://schemas.microsoft.com/office/drawing/2014/main" id="{3E9A40EA-8FDE-CCAA-1BFD-C2BEE2D01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8" name="Text Box 87">
                <a:extLst>
                  <a:ext uri="{FF2B5EF4-FFF2-40B4-BE49-F238E27FC236}">
                    <a16:creationId xmlns:a16="http://schemas.microsoft.com/office/drawing/2014/main" id="{A9C4EAB5-D8AD-6AED-FE98-39BA598492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68" name="Group 88">
              <a:extLst>
                <a:ext uri="{FF2B5EF4-FFF2-40B4-BE49-F238E27FC236}">
                  <a16:creationId xmlns:a16="http://schemas.microsoft.com/office/drawing/2014/main" id="{E09446C6-9AB6-22C2-7851-1EC3E53F4B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987" y="4995862"/>
              <a:ext cx="1512888" cy="304800"/>
              <a:chOff x="112" y="2105"/>
              <a:chExt cx="953" cy="192"/>
            </a:xfrm>
          </p:grpSpPr>
          <p:sp>
            <p:nvSpPr>
              <p:cNvPr id="75" name="Rectangle 89">
                <a:extLst>
                  <a:ext uri="{FF2B5EF4-FFF2-40B4-BE49-F238E27FC236}">
                    <a16:creationId xmlns:a16="http://schemas.microsoft.com/office/drawing/2014/main" id="{3C778F60-0BD5-F873-8E9E-B548ACECC9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6" name="Text Box 90">
                <a:extLst>
                  <a:ext uri="{FF2B5EF4-FFF2-40B4-BE49-F238E27FC236}">
                    <a16:creationId xmlns:a16="http://schemas.microsoft.com/office/drawing/2014/main" id="{B2ADD127-37ED-8182-7840-3C02960708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69" name="Group 91">
              <a:extLst>
                <a:ext uri="{FF2B5EF4-FFF2-40B4-BE49-F238E27FC236}">
                  <a16:creationId xmlns:a16="http://schemas.microsoft.com/office/drawing/2014/main" id="{D9043F05-EB5C-F9D4-DB1C-95E3E44D47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9812" y="5259387"/>
              <a:ext cx="1512888" cy="304800"/>
              <a:chOff x="112" y="2105"/>
              <a:chExt cx="953" cy="192"/>
            </a:xfrm>
          </p:grpSpPr>
          <p:sp>
            <p:nvSpPr>
              <p:cNvPr id="73" name="Rectangle 92">
                <a:extLst>
                  <a:ext uri="{FF2B5EF4-FFF2-40B4-BE49-F238E27FC236}">
                    <a16:creationId xmlns:a16="http://schemas.microsoft.com/office/drawing/2014/main" id="{9D149F1F-F9D3-DE6E-1DE0-FB3712F85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4" name="Text Box 93">
                <a:extLst>
                  <a:ext uri="{FF2B5EF4-FFF2-40B4-BE49-F238E27FC236}">
                    <a16:creationId xmlns:a16="http://schemas.microsoft.com/office/drawing/2014/main" id="{2E088D10-34CB-B494-847B-FB4019594E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70" name="Group 94">
              <a:extLst>
                <a:ext uri="{FF2B5EF4-FFF2-40B4-BE49-F238E27FC236}">
                  <a16:creationId xmlns:a16="http://schemas.microsoft.com/office/drawing/2014/main" id="{638A4DF3-8332-CD70-7846-B5CFE98098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6637" y="5500687"/>
              <a:ext cx="1512888" cy="304800"/>
              <a:chOff x="112" y="2105"/>
              <a:chExt cx="953" cy="192"/>
            </a:xfrm>
          </p:grpSpPr>
          <p:sp>
            <p:nvSpPr>
              <p:cNvPr id="71" name="Rectangle 95">
                <a:extLst>
                  <a:ext uri="{FF2B5EF4-FFF2-40B4-BE49-F238E27FC236}">
                    <a16:creationId xmlns:a16="http://schemas.microsoft.com/office/drawing/2014/main" id="{E0569FAA-BBDA-3CFB-FBA1-CCD8E23C0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2" name="Text Box 96">
                <a:extLst>
                  <a:ext uri="{FF2B5EF4-FFF2-40B4-BE49-F238E27FC236}">
                    <a16:creationId xmlns:a16="http://schemas.microsoft.com/office/drawing/2014/main" id="{C04364DE-842D-7323-D645-8FEA00B5DC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238E90B-6794-A02B-E8E3-4982E9214B93}"/>
              </a:ext>
            </a:extLst>
          </p:cNvPr>
          <p:cNvGrpSpPr/>
          <p:nvPr/>
        </p:nvGrpSpPr>
        <p:grpSpPr>
          <a:xfrm>
            <a:off x="7129462" y="3876675"/>
            <a:ext cx="1039813" cy="873125"/>
            <a:chOff x="7129462" y="3876675"/>
            <a:chExt cx="1039813" cy="873125"/>
          </a:xfrm>
        </p:grpSpPr>
        <p:sp>
          <p:nvSpPr>
            <p:cNvPr id="80" name="Line 98">
              <a:extLst>
                <a:ext uri="{FF2B5EF4-FFF2-40B4-BE49-F238E27FC236}">
                  <a16:creationId xmlns:a16="http://schemas.microsoft.com/office/drawing/2014/main" id="{5B76EAAA-B9BF-DFDE-3DCE-20CA2EC37D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29462" y="3876675"/>
              <a:ext cx="1033463" cy="5635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1" name="Line 99">
              <a:extLst>
                <a:ext uri="{FF2B5EF4-FFF2-40B4-BE49-F238E27FC236}">
                  <a16:creationId xmlns:a16="http://schemas.microsoft.com/office/drawing/2014/main" id="{3655C917-50C6-2D42-9CEC-31E885DA2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35812" y="4186237"/>
              <a:ext cx="1033463" cy="5635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2" name="Line 100">
            <a:extLst>
              <a:ext uri="{FF2B5EF4-FFF2-40B4-BE49-F238E27FC236}">
                <a16:creationId xmlns:a16="http://schemas.microsoft.com/office/drawing/2014/main" id="{EC99E919-91F4-04F5-9116-F00C79B744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56450" y="5376862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A1295DF-6CEA-C736-63E7-49A54EF79F2A}"/>
              </a:ext>
            </a:extLst>
          </p:cNvPr>
          <p:cNvGrpSpPr/>
          <p:nvPr/>
        </p:nvGrpSpPr>
        <p:grpSpPr>
          <a:xfrm>
            <a:off x="2316162" y="3452813"/>
            <a:ext cx="3752850" cy="369332"/>
            <a:chOff x="2316162" y="3452813"/>
            <a:chExt cx="3752850" cy="369332"/>
          </a:xfrm>
        </p:grpSpPr>
        <p:grpSp>
          <p:nvGrpSpPr>
            <p:cNvPr id="84" name="Group 84">
              <a:extLst>
                <a:ext uri="{FF2B5EF4-FFF2-40B4-BE49-F238E27FC236}">
                  <a16:creationId xmlns:a16="http://schemas.microsoft.com/office/drawing/2014/main" id="{4F0B7F19-2E1F-F13C-A84A-6C793AE388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6162" y="3460750"/>
              <a:ext cx="1512888" cy="304800"/>
              <a:chOff x="112" y="2105"/>
              <a:chExt cx="953" cy="192"/>
            </a:xfrm>
          </p:grpSpPr>
          <p:sp>
            <p:nvSpPr>
              <p:cNvPr id="86" name="Rectangle 82">
                <a:extLst>
                  <a:ext uri="{FF2B5EF4-FFF2-40B4-BE49-F238E27FC236}">
                    <a16:creationId xmlns:a16="http://schemas.microsoft.com/office/drawing/2014/main" id="{86C3295D-47CE-C35C-F1D1-B24E64860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7" name="Text Box 83">
                <a:extLst>
                  <a:ext uri="{FF2B5EF4-FFF2-40B4-BE49-F238E27FC236}">
                    <a16:creationId xmlns:a16="http://schemas.microsoft.com/office/drawing/2014/main" id="{FA6ADA8D-0031-CA9F-EFE3-969F8DEB8B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sp>
          <p:nvSpPr>
            <p:cNvPr id="85" name="Text Box 22">
              <a:extLst>
                <a:ext uri="{FF2B5EF4-FFF2-40B4-BE49-F238E27FC236}">
                  <a16:creationId xmlns:a16="http://schemas.microsoft.com/office/drawing/2014/main" id="{B6D9A6CA-A1A4-C634-6C85-CB7763C3D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0800" y="3452813"/>
              <a:ext cx="22082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rcv ack1, send pkt5</a:t>
              </a:r>
            </a:p>
          </p:txBody>
        </p:sp>
      </p:grpSp>
      <p:sp>
        <p:nvSpPr>
          <p:cNvPr id="88" name="Line 14">
            <a:extLst>
              <a:ext uri="{FF2B5EF4-FFF2-40B4-BE49-F238E27FC236}">
                <a16:creationId xmlns:a16="http://schemas.microsoft.com/office/drawing/2014/main" id="{56F69CD9-DBDE-F642-4BDA-4FF777696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7263" y="1612900"/>
            <a:ext cx="7938" cy="429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9" name="Text Box 8">
            <a:extLst>
              <a:ext uri="{FF2B5EF4-FFF2-40B4-BE49-F238E27FC236}">
                <a16:creationId xmlns:a16="http://schemas.microsoft.com/office/drawing/2014/main" id="{A80D9027-41BA-1243-A860-A44186AF2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2331" y="2003425"/>
            <a:ext cx="256857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pkt0, send ack0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pkt1, send ack1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pkt3,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buffer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ack3</a:t>
            </a:r>
          </a:p>
        </p:txBody>
      </p:sp>
      <p:sp>
        <p:nvSpPr>
          <p:cNvPr id="90" name="Text Box 36">
            <a:extLst>
              <a:ext uri="{FF2B5EF4-FFF2-40B4-BE49-F238E27FC236}">
                <a16:creationId xmlns:a16="http://schemas.microsoft.com/office/drawing/2014/main" id="{F9AD4260-F58A-7D37-A508-C226D787B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0118" y="3967162"/>
            <a:ext cx="1698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record ack3 arrived</a:t>
            </a:r>
          </a:p>
        </p:txBody>
      </p:sp>
      <p:sp>
        <p:nvSpPr>
          <p:cNvPr id="91" name="Text Box 33">
            <a:extLst>
              <a:ext uri="{FF2B5EF4-FFF2-40B4-BE49-F238E27FC236}">
                <a16:creationId xmlns:a16="http://schemas.microsoft.com/office/drawing/2014/main" id="{B48064A8-FBB9-AB99-064D-B5519BAA6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9956" y="3603625"/>
            <a:ext cx="2300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pkt4,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buffer,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send ack4</a:t>
            </a:r>
          </a:p>
        </p:txBody>
      </p:sp>
      <p:sp>
        <p:nvSpPr>
          <p:cNvPr id="92" name="Text Box 34">
            <a:extLst>
              <a:ext uri="{FF2B5EF4-FFF2-40B4-BE49-F238E27FC236}">
                <a16:creationId xmlns:a16="http://schemas.microsoft.com/office/drawing/2014/main" id="{1A8786AB-07FC-AB28-BC7E-54EE001A7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9006" y="4124325"/>
            <a:ext cx="2300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pkt5,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buffer,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send ack5</a:t>
            </a:r>
          </a:p>
        </p:txBody>
      </p:sp>
      <p:sp>
        <p:nvSpPr>
          <p:cNvPr id="93" name="Text Box 35">
            <a:extLst>
              <a:ext uri="{FF2B5EF4-FFF2-40B4-BE49-F238E27FC236}">
                <a16:creationId xmlns:a16="http://schemas.microsoft.com/office/drawing/2014/main" id="{0C67E112-396F-583D-0C1C-7AC2AF16D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2018" y="5189537"/>
            <a:ext cx="2960688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pkt2;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deliver pkt2,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pkt3, pkt4, pkt5; send ack2</a:t>
            </a:r>
          </a:p>
        </p:txBody>
      </p:sp>
      <p:sp>
        <p:nvSpPr>
          <p:cNvPr id="94" name="Text Box 93">
            <a:extLst>
              <a:ext uri="{FF2B5EF4-FFF2-40B4-BE49-F238E27FC236}">
                <a16:creationId xmlns:a16="http://schemas.microsoft.com/office/drawing/2014/main" id="{879E57DD-75D6-5BDC-E254-E27010D6C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2668" y="5919787"/>
            <a:ext cx="3498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Q: what happens when ack2 arrives?</a:t>
            </a:r>
          </a:p>
        </p:txBody>
      </p:sp>
    </p:spTree>
    <p:extLst>
      <p:ext uri="{BB962C8B-B14F-4D97-AF65-F5344CB8AC3E}">
        <p14:creationId xmlns:p14="http://schemas.microsoft.com/office/powerpoint/2010/main" val="364502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  <p:bldP spid="27" grpId="0" animBg="1"/>
      <p:bldP spid="35" grpId="0" animBg="1"/>
      <p:bldP spid="36" grpId="0" animBg="1"/>
      <p:bldP spid="37" grpId="0" animBg="1"/>
      <p:bldP spid="38" grpId="0" animBg="1"/>
      <p:bldP spid="46" grpId="0" animBg="1"/>
      <p:bldP spid="82" grpId="0" animBg="1"/>
      <p:bldP spid="89" grpId="0"/>
      <p:bldP spid="90" grpId="0"/>
      <p:bldP spid="91" grpId="0"/>
      <p:bldP spid="92" grpId="0"/>
      <p:bldP spid="93" grpId="0"/>
      <p:bldP spid="9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B0F005-7373-3C51-0AA2-CD786141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55" y="408214"/>
            <a:ext cx="6222596" cy="1330904"/>
          </a:xfrm>
        </p:spPr>
        <p:txBody>
          <a:bodyPr>
            <a:noAutofit/>
          </a:bodyPr>
          <a:lstStyle/>
          <a:p>
            <a:r>
              <a:rPr lang="en-US" sz="4800" dirty="0"/>
              <a:t>Selective repeat: </a:t>
            </a:r>
            <a:br>
              <a:rPr lang="en-US" sz="4800" dirty="0"/>
            </a:br>
            <a:r>
              <a:rPr lang="en-US" sz="4800" dirty="0"/>
              <a:t>a dilemma!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9D2F698-718A-7873-1CC7-504BA0618DA4}"/>
              </a:ext>
            </a:extLst>
          </p:cNvPr>
          <p:cNvGrpSpPr/>
          <p:nvPr/>
        </p:nvGrpSpPr>
        <p:grpSpPr>
          <a:xfrm>
            <a:off x="6931293" y="4061030"/>
            <a:ext cx="4257675" cy="2225676"/>
            <a:chOff x="6909757" y="4181931"/>
            <a:chExt cx="4257675" cy="2225676"/>
          </a:xfrm>
        </p:grpSpPr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8AEFD09A-7EAA-A68D-EBF2-B0544D8F7A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09757" y="4258131"/>
              <a:ext cx="1030288" cy="274638"/>
              <a:chOff x="1895" y="3931"/>
              <a:chExt cx="649" cy="173"/>
            </a:xfrm>
          </p:grpSpPr>
          <p:sp>
            <p:nvSpPr>
              <p:cNvPr id="117" name="Rectangle 7">
                <a:extLst>
                  <a:ext uri="{FF2B5EF4-FFF2-40B4-BE49-F238E27FC236}">
                    <a16:creationId xmlns:a16="http://schemas.microsoft.com/office/drawing/2014/main" id="{70B14A34-4D74-F912-42A2-BEFC17DDEE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8" name="Text Box 6">
                <a:extLst>
                  <a:ext uri="{FF2B5EF4-FFF2-40B4-BE49-F238E27FC236}">
                    <a16:creationId xmlns:a16="http://schemas.microsoft.com/office/drawing/2014/main" id="{9A0DF7E9-CEF8-8FBF-3218-0AE16CBBC1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351E054-45C1-E494-AF28-CDAC789FCB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28807" y="4532769"/>
              <a:ext cx="1030288" cy="274638"/>
              <a:chOff x="1895" y="3931"/>
              <a:chExt cx="649" cy="173"/>
            </a:xfrm>
          </p:grpSpPr>
          <p:sp>
            <p:nvSpPr>
              <p:cNvPr id="115" name="Rectangle 10">
                <a:extLst>
                  <a:ext uri="{FF2B5EF4-FFF2-40B4-BE49-F238E27FC236}">
                    <a16:creationId xmlns:a16="http://schemas.microsoft.com/office/drawing/2014/main" id="{672CCDAC-C9BA-01AD-082B-670205A5D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6" name="Text Box 11">
                <a:extLst>
                  <a:ext uri="{FF2B5EF4-FFF2-40B4-BE49-F238E27FC236}">
                    <a16:creationId xmlns:a16="http://schemas.microsoft.com/office/drawing/2014/main" id="{F46E85C6-9C5E-232E-3405-86418719EA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12" name="Group 12">
              <a:extLst>
                <a:ext uri="{FF2B5EF4-FFF2-40B4-BE49-F238E27FC236}">
                  <a16:creationId xmlns:a16="http://schemas.microsoft.com/office/drawing/2014/main" id="{F1F1F2B0-212D-3096-30CF-637668DB79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6745" y="4796294"/>
              <a:ext cx="1030288" cy="274638"/>
              <a:chOff x="1895" y="3931"/>
              <a:chExt cx="649" cy="173"/>
            </a:xfrm>
          </p:grpSpPr>
          <p:sp>
            <p:nvSpPr>
              <p:cNvPr id="113" name="Rectangle 13">
                <a:extLst>
                  <a:ext uri="{FF2B5EF4-FFF2-40B4-BE49-F238E27FC236}">
                    <a16:creationId xmlns:a16="http://schemas.microsoft.com/office/drawing/2014/main" id="{88A2B941-E1F5-88F1-5FB6-325239686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4" name="Text Box 14">
                <a:extLst>
                  <a:ext uri="{FF2B5EF4-FFF2-40B4-BE49-F238E27FC236}">
                    <a16:creationId xmlns:a16="http://schemas.microsoft.com/office/drawing/2014/main" id="{871B88AD-813A-319C-E31B-E120D5AA2E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sp>
          <p:nvSpPr>
            <p:cNvPr id="13" name="Line 15">
              <a:extLst>
                <a:ext uri="{FF2B5EF4-FFF2-40B4-BE49-F238E27FC236}">
                  <a16:creationId xmlns:a16="http://schemas.microsoft.com/office/drawing/2014/main" id="{270F9916-9371-AF20-C7C0-E8D7123E2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7345" y="4396244"/>
              <a:ext cx="1827213" cy="23812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" name="Line 16">
              <a:extLst>
                <a:ext uri="{FF2B5EF4-FFF2-40B4-BE49-F238E27FC236}">
                  <a16:creationId xmlns:a16="http://schemas.microsoft.com/office/drawing/2014/main" id="{F6463953-8C88-CB4A-7259-3F562E50E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7507" y="4681994"/>
              <a:ext cx="1808163" cy="22860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FFB10F07-3A92-094F-2079-0117E1CE7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87670" y="4967744"/>
              <a:ext cx="1784350" cy="209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3CB08E27-E86E-027D-C5C2-CEB7D06CD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0057" y="4181931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pkt0</a:t>
              </a: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id="{5EA86D0C-DA79-B874-A479-C09B51FCF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6882" y="4467681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pkt1</a:t>
              </a: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5E078B55-3F9D-FA48-1CF3-CFCA0E1649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3707" y="4753431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pkt2</a:t>
              </a:r>
            </a:p>
          </p:txBody>
        </p:sp>
        <p:grpSp>
          <p:nvGrpSpPr>
            <p:cNvPr id="19" name="Group 23">
              <a:extLst>
                <a:ext uri="{FF2B5EF4-FFF2-40B4-BE49-F238E27FC236}">
                  <a16:creationId xmlns:a16="http://schemas.microsoft.com/office/drawing/2014/main" id="{AEA1C755-2D47-A306-3423-8FB82AB28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9920" y="5828170"/>
              <a:ext cx="1030288" cy="274638"/>
              <a:chOff x="1895" y="3931"/>
              <a:chExt cx="649" cy="173"/>
            </a:xfrm>
          </p:grpSpPr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289025DD-8C67-6E69-A1C7-A669E4F79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2" name="Text Box 25">
                <a:extLst>
                  <a:ext uri="{FF2B5EF4-FFF2-40B4-BE49-F238E27FC236}">
                    <a16:creationId xmlns:a16="http://schemas.microsoft.com/office/drawing/2014/main" id="{D55A6D3E-EF68-9153-F995-D1B3D90F3D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sp>
          <p:nvSpPr>
            <p:cNvPr id="20" name="Line 32">
              <a:extLst>
                <a:ext uri="{FF2B5EF4-FFF2-40B4-BE49-F238E27FC236}">
                  <a16:creationId xmlns:a16="http://schemas.microsoft.com/office/drawing/2014/main" id="{C9359596-2125-42FA-04EA-5F49AA0A1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0845" y="5961520"/>
              <a:ext cx="1784350" cy="223838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5" name="Text Box 35">
              <a:extLst>
                <a:ext uri="{FF2B5EF4-FFF2-40B4-BE49-F238E27FC236}">
                  <a16:creationId xmlns:a16="http://schemas.microsoft.com/office/drawing/2014/main" id="{621437C8-1552-E752-1BB9-B70C097A1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4982" y="5747207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pkt0</a:t>
              </a:r>
            </a:p>
          </p:txBody>
        </p:sp>
        <p:sp>
          <p:nvSpPr>
            <p:cNvPr id="96" name="Text Box 39">
              <a:extLst>
                <a:ext uri="{FF2B5EF4-FFF2-40B4-BE49-F238E27FC236}">
                  <a16:creationId xmlns:a16="http://schemas.microsoft.com/office/drawing/2014/main" id="{007AC81C-6714-8437-B76E-BB2438C1D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4045" y="5429707"/>
              <a:ext cx="1382713" cy="476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retransmit pkt0</a:t>
              </a:r>
            </a:p>
          </p:txBody>
        </p:sp>
        <p:sp>
          <p:nvSpPr>
            <p:cNvPr id="97" name="Rectangle 45">
              <a:extLst>
                <a:ext uri="{FF2B5EF4-FFF2-40B4-BE49-F238E27FC236}">
                  <a16:creationId xmlns:a16="http://schemas.microsoft.com/office/drawing/2014/main" id="{76F4628B-365A-F947-78C4-D90C93A9E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9345" y="4559756"/>
              <a:ext cx="401638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8" name="Text Box 46">
              <a:extLst>
                <a:ext uri="{FF2B5EF4-FFF2-40B4-BE49-F238E27FC236}">
                  <a16:creationId xmlns:a16="http://schemas.microsoft.com/office/drawing/2014/main" id="{1439FB51-9385-642F-994E-FFCA5CC60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0432" y="4510544"/>
              <a:ext cx="1030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1 2 3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0 1 2</a:t>
              </a:r>
            </a:p>
          </p:txBody>
        </p:sp>
        <p:sp>
          <p:nvSpPr>
            <p:cNvPr id="99" name="Rectangle 50">
              <a:extLst>
                <a:ext uri="{FF2B5EF4-FFF2-40B4-BE49-F238E27FC236}">
                  <a16:creationId xmlns:a16="http://schemas.microsoft.com/office/drawing/2014/main" id="{75D3CF3F-2D85-9B68-D030-DB26B3D8B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9995" y="4831219"/>
              <a:ext cx="401638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0" name="Text Box 51">
              <a:extLst>
                <a:ext uri="{FF2B5EF4-FFF2-40B4-BE49-F238E27FC236}">
                  <a16:creationId xmlns:a16="http://schemas.microsoft.com/office/drawing/2014/main" id="{3ED63770-015A-8030-1CE8-D8B19E6B3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7257" y="4785181"/>
              <a:ext cx="1030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2 3 0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</a:t>
              </a:r>
            </a:p>
          </p:txBody>
        </p:sp>
        <p:sp>
          <p:nvSpPr>
            <p:cNvPr id="101" name="Rectangle 53">
              <a:extLst>
                <a:ext uri="{FF2B5EF4-FFF2-40B4-BE49-F238E27FC236}">
                  <a16:creationId xmlns:a16="http://schemas.microsoft.com/office/drawing/2014/main" id="{4164F4FE-BC5D-1DA7-DF1A-DB4DAE7D8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170" y="5094744"/>
              <a:ext cx="401638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2" name="Text Box 54">
              <a:extLst>
                <a:ext uri="{FF2B5EF4-FFF2-40B4-BE49-F238E27FC236}">
                  <a16:creationId xmlns:a16="http://schemas.microsoft.com/office/drawing/2014/main" id="{663C909E-80AF-6E35-08C6-EA6E6613F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0432" y="5048707"/>
              <a:ext cx="1030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0 1 2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3 0 1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</a:t>
              </a:r>
            </a:p>
          </p:txBody>
        </p:sp>
        <p:sp>
          <p:nvSpPr>
            <p:cNvPr id="103" name="Line 62">
              <a:extLst>
                <a:ext uri="{FF2B5EF4-FFF2-40B4-BE49-F238E27FC236}">
                  <a16:creationId xmlns:a16="http://schemas.microsoft.com/office/drawing/2014/main" id="{4811C219-2D60-518F-BF8E-9514E9C13A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2732" y="4642306"/>
              <a:ext cx="577850" cy="25717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4" name="Line 63">
              <a:extLst>
                <a:ext uri="{FF2B5EF4-FFF2-40B4-BE49-F238E27FC236}">
                  <a16:creationId xmlns:a16="http://schemas.microsoft.com/office/drawing/2014/main" id="{44BDD5B6-D777-A1E5-BCCC-7F00A128B0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2732" y="4905831"/>
              <a:ext cx="608013" cy="22542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5" name="Line 64">
              <a:extLst>
                <a:ext uri="{FF2B5EF4-FFF2-40B4-BE49-F238E27FC236}">
                  <a16:creationId xmlns:a16="http://schemas.microsoft.com/office/drawing/2014/main" id="{8FD5DC78-FE9B-3E3B-6438-E0BCCBB278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9082" y="5169357"/>
              <a:ext cx="631825" cy="21272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6" name="Text Box 65">
              <a:extLst>
                <a:ext uri="{FF2B5EF4-FFF2-40B4-BE49-F238E27FC236}">
                  <a16:creationId xmlns:a16="http://schemas.microsoft.com/office/drawing/2014/main" id="{BF40E73F-EEA1-C936-A703-748176585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13182" y="4759781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107" name="Text Box 66">
              <a:extLst>
                <a:ext uri="{FF2B5EF4-FFF2-40B4-BE49-F238E27FC236}">
                  <a16:creationId xmlns:a16="http://schemas.microsoft.com/office/drawing/2014/main" id="{5BB634CD-E857-B95D-C17D-89288C551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1120" y="5002669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108" name="Text Box 67">
              <a:extLst>
                <a:ext uri="{FF2B5EF4-FFF2-40B4-BE49-F238E27FC236}">
                  <a16:creationId xmlns:a16="http://schemas.microsoft.com/office/drawing/2014/main" id="{CC306501-DCA2-9709-710F-5BFF774B57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7470" y="5240794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109" name="Text Box 68">
              <a:extLst>
                <a:ext uri="{FF2B5EF4-FFF2-40B4-BE49-F238E27FC236}">
                  <a16:creationId xmlns:a16="http://schemas.microsoft.com/office/drawing/2014/main" id="{C2F8914A-53C7-E17B-DC5A-53BA1CC17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9632" y="5950407"/>
              <a:ext cx="1447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will accept packet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with seq number 0</a:t>
              </a:r>
            </a:p>
          </p:txBody>
        </p:sp>
        <p:sp>
          <p:nvSpPr>
            <p:cNvPr id="110" name="Line 69">
              <a:extLst>
                <a:ext uri="{FF2B5EF4-FFF2-40B4-BE49-F238E27FC236}">
                  <a16:creationId xmlns:a16="http://schemas.microsoft.com/office/drawing/2014/main" id="{914EACCC-24F6-67D8-7323-B530738962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24482" y="5345569"/>
              <a:ext cx="0" cy="6350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19" name="Text Box 117">
            <a:extLst>
              <a:ext uri="{FF2B5EF4-FFF2-40B4-BE49-F238E27FC236}">
                <a16:creationId xmlns:a16="http://schemas.microsoft.com/office/drawing/2014/main" id="{EC2E8969-A43D-E46D-B55C-962145CA7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3407" y="6111434"/>
            <a:ext cx="12207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(b) oops!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877A8BF-14A3-7261-6BE8-0CA79D43D99B}"/>
              </a:ext>
            </a:extLst>
          </p:cNvPr>
          <p:cNvGrpSpPr/>
          <p:nvPr/>
        </p:nvGrpSpPr>
        <p:grpSpPr>
          <a:xfrm>
            <a:off x="6785932" y="351292"/>
            <a:ext cx="4410075" cy="2644775"/>
            <a:chOff x="6785932" y="351292"/>
            <a:chExt cx="4410075" cy="2644775"/>
          </a:xfrm>
        </p:grpSpPr>
        <p:sp>
          <p:nvSpPr>
            <p:cNvPr id="121" name="Text Box 40">
              <a:extLst>
                <a:ext uri="{FF2B5EF4-FFF2-40B4-BE49-F238E27FC236}">
                  <a16:creationId xmlns:a16="http://schemas.microsoft.com/office/drawing/2014/main" id="{426747F0-9921-6B2F-738B-E1E6656037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6595" y="351292"/>
              <a:ext cx="1458912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receiver window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(after receipt)</a:t>
              </a:r>
            </a:p>
          </p:txBody>
        </p:sp>
        <p:sp>
          <p:nvSpPr>
            <p:cNvPr id="122" name="Text Box 41">
              <a:extLst>
                <a:ext uri="{FF2B5EF4-FFF2-40B4-BE49-F238E27FC236}">
                  <a16:creationId xmlns:a16="http://schemas.microsoft.com/office/drawing/2014/main" id="{AD26D6DE-A765-1715-AEF1-3663DAC7E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5932" y="354467"/>
              <a:ext cx="136525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sender window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(after receipt)</a:t>
              </a:r>
            </a:p>
          </p:txBody>
        </p:sp>
        <p:sp>
          <p:nvSpPr>
            <p:cNvPr id="123" name="Line 58">
              <a:extLst>
                <a:ext uri="{FF2B5EF4-FFF2-40B4-BE49-F238E27FC236}">
                  <a16:creationId xmlns:a16="http://schemas.microsoft.com/office/drawing/2014/main" id="{098BA796-892C-4EEB-3B3C-7ECD52099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1657" y="845004"/>
              <a:ext cx="1109663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59">
              <a:extLst>
                <a:ext uri="{FF2B5EF4-FFF2-40B4-BE49-F238E27FC236}">
                  <a16:creationId xmlns:a16="http://schemas.microsoft.com/office/drawing/2014/main" id="{8F0390E1-C273-C3F8-D7B1-8462DA3F0E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2957" y="845004"/>
              <a:ext cx="1109663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25" name="Group 72">
              <a:extLst>
                <a:ext uri="{FF2B5EF4-FFF2-40B4-BE49-F238E27FC236}">
                  <a16:creationId xmlns:a16="http://schemas.microsoft.com/office/drawing/2014/main" id="{1D551AA5-8946-4090-1E93-A2462F7577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27220" y="1057729"/>
              <a:ext cx="1030287" cy="274638"/>
              <a:chOff x="1895" y="3931"/>
              <a:chExt cx="649" cy="173"/>
            </a:xfrm>
          </p:grpSpPr>
          <p:sp>
            <p:nvSpPr>
              <p:cNvPr id="158" name="Rectangle 73">
                <a:extLst>
                  <a:ext uri="{FF2B5EF4-FFF2-40B4-BE49-F238E27FC236}">
                    <a16:creationId xmlns:a16="http://schemas.microsoft.com/office/drawing/2014/main" id="{521CF6DE-F3B9-8ADD-5EFE-66AFB101C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9" name="Text Box 74">
                <a:extLst>
                  <a:ext uri="{FF2B5EF4-FFF2-40B4-BE49-F238E27FC236}">
                    <a16:creationId xmlns:a16="http://schemas.microsoft.com/office/drawing/2014/main" id="{4A56D6E9-0F9A-695C-FBC2-C11936FA39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126" name="Group 75">
              <a:extLst>
                <a:ext uri="{FF2B5EF4-FFF2-40B4-BE49-F238E27FC236}">
                  <a16:creationId xmlns:a16="http://schemas.microsoft.com/office/drawing/2014/main" id="{475D94DB-A6E1-BEFA-AC64-52F19555DE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46270" y="1332367"/>
              <a:ext cx="1030287" cy="274638"/>
              <a:chOff x="1895" y="3931"/>
              <a:chExt cx="649" cy="173"/>
            </a:xfrm>
          </p:grpSpPr>
          <p:sp>
            <p:nvSpPr>
              <p:cNvPr id="156" name="Rectangle 76">
                <a:extLst>
                  <a:ext uri="{FF2B5EF4-FFF2-40B4-BE49-F238E27FC236}">
                    <a16:creationId xmlns:a16="http://schemas.microsoft.com/office/drawing/2014/main" id="{32F35128-FF6C-A502-CBA3-79A62EDA3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7" name="Text Box 77">
                <a:extLst>
                  <a:ext uri="{FF2B5EF4-FFF2-40B4-BE49-F238E27FC236}">
                    <a16:creationId xmlns:a16="http://schemas.microsoft.com/office/drawing/2014/main" id="{E7259C67-151D-60B2-C401-68FC19D782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127" name="Group 78">
              <a:extLst>
                <a:ext uri="{FF2B5EF4-FFF2-40B4-BE49-F238E27FC236}">
                  <a16:creationId xmlns:a16="http://schemas.microsoft.com/office/drawing/2014/main" id="{68ECE17B-E3D8-D7D5-F75D-615590BE01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4207" y="1595892"/>
              <a:ext cx="1030287" cy="274638"/>
              <a:chOff x="1895" y="3931"/>
              <a:chExt cx="649" cy="173"/>
            </a:xfrm>
          </p:grpSpPr>
          <p:sp>
            <p:nvSpPr>
              <p:cNvPr id="154" name="Rectangle 79">
                <a:extLst>
                  <a:ext uri="{FF2B5EF4-FFF2-40B4-BE49-F238E27FC236}">
                    <a16:creationId xmlns:a16="http://schemas.microsoft.com/office/drawing/2014/main" id="{D48A3855-C2C8-4035-2E7A-57EC0ADC0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5" name="Text Box 80">
                <a:extLst>
                  <a:ext uri="{FF2B5EF4-FFF2-40B4-BE49-F238E27FC236}">
                    <a16:creationId xmlns:a16="http://schemas.microsoft.com/office/drawing/2014/main" id="{32502300-0DBA-1B0B-F2CB-05C11E630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sp>
          <p:nvSpPr>
            <p:cNvPr id="128" name="Line 81">
              <a:extLst>
                <a:ext uri="{FF2B5EF4-FFF2-40B4-BE49-F238E27FC236}">
                  <a16:creationId xmlns:a16="http://schemas.microsoft.com/office/drawing/2014/main" id="{97FCDF18-B3B4-2D80-C897-4C752EC81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4807" y="1195842"/>
              <a:ext cx="1827212" cy="23812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82">
              <a:extLst>
                <a:ext uri="{FF2B5EF4-FFF2-40B4-BE49-F238E27FC236}">
                  <a16:creationId xmlns:a16="http://schemas.microsoft.com/office/drawing/2014/main" id="{7AFCA97B-FBE1-9DFF-1FA6-4CFE83CEA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4970" y="1481592"/>
              <a:ext cx="1808162" cy="22860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83">
              <a:extLst>
                <a:ext uri="{FF2B5EF4-FFF2-40B4-BE49-F238E27FC236}">
                  <a16:creationId xmlns:a16="http://schemas.microsoft.com/office/drawing/2014/main" id="{B1BE5959-B8CA-6672-1FA2-9D17F1270B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5132" y="1767342"/>
              <a:ext cx="1784350" cy="209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Text Box 84">
              <a:extLst>
                <a:ext uri="{FF2B5EF4-FFF2-40B4-BE49-F238E27FC236}">
                  <a16:creationId xmlns:a16="http://schemas.microsoft.com/office/drawing/2014/main" id="{6982631D-A254-DC5A-CAF9-2F0FE91D1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0845" y="981529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pkt0</a:t>
              </a:r>
            </a:p>
          </p:txBody>
        </p:sp>
        <p:sp>
          <p:nvSpPr>
            <p:cNvPr id="132" name="Text Box 85">
              <a:extLst>
                <a:ext uri="{FF2B5EF4-FFF2-40B4-BE49-F238E27FC236}">
                  <a16:creationId xmlns:a16="http://schemas.microsoft.com/office/drawing/2014/main" id="{4641265B-561F-2BEF-B540-1F5127EBD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4345" y="1267279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pkt1</a:t>
              </a:r>
            </a:p>
          </p:txBody>
        </p:sp>
        <p:sp>
          <p:nvSpPr>
            <p:cNvPr id="133" name="Text Box 86">
              <a:extLst>
                <a:ext uri="{FF2B5EF4-FFF2-40B4-BE49-F238E27FC236}">
                  <a16:creationId xmlns:a16="http://schemas.microsoft.com/office/drawing/2014/main" id="{B76E98DC-837A-789D-2299-1BD41B508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1170" y="1553029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pkt2</a:t>
              </a:r>
            </a:p>
          </p:txBody>
        </p:sp>
        <p:sp>
          <p:nvSpPr>
            <p:cNvPr id="134" name="Rectangle 88">
              <a:extLst>
                <a:ext uri="{FF2B5EF4-FFF2-40B4-BE49-F238E27FC236}">
                  <a16:creationId xmlns:a16="http://schemas.microsoft.com/office/drawing/2014/main" id="{CC19212B-349D-0044-D9B1-95786A34E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120" y="2369004"/>
              <a:ext cx="401637" cy="188913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Text Box 89">
              <a:extLst>
                <a:ext uri="{FF2B5EF4-FFF2-40B4-BE49-F238E27FC236}">
                  <a16:creationId xmlns:a16="http://schemas.microsoft.com/office/drawing/2014/main" id="{23A97327-99F2-BE24-FF31-861073E4D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7382" y="2322967"/>
              <a:ext cx="10302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3 0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</a:t>
              </a:r>
            </a:p>
          </p:txBody>
        </p:sp>
        <p:sp>
          <p:nvSpPr>
            <p:cNvPr id="136" name="Line 90">
              <a:extLst>
                <a:ext uri="{FF2B5EF4-FFF2-40B4-BE49-F238E27FC236}">
                  <a16:creationId xmlns:a16="http://schemas.microsoft.com/office/drawing/2014/main" id="{4250344B-76F4-2BFD-81DF-DBE9EC1909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6557" y="2494417"/>
              <a:ext cx="1784350" cy="223838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Text Box 91">
              <a:extLst>
                <a:ext uri="{FF2B5EF4-FFF2-40B4-BE49-F238E27FC236}">
                  <a16:creationId xmlns:a16="http://schemas.microsoft.com/office/drawing/2014/main" id="{504F4BA2-42FA-6967-EF8A-57739BBC8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9745" y="2502354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pkt0</a:t>
              </a:r>
            </a:p>
          </p:txBody>
        </p:sp>
        <p:sp>
          <p:nvSpPr>
            <p:cNvPr id="138" name="Rectangle 95">
              <a:extLst>
                <a:ext uri="{FF2B5EF4-FFF2-40B4-BE49-F238E27FC236}">
                  <a16:creationId xmlns:a16="http://schemas.microsoft.com/office/drawing/2014/main" id="{3DD55512-457C-A08E-76D8-46250C3EC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6807" y="1359354"/>
              <a:ext cx="401637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Text Box 96">
              <a:extLst>
                <a:ext uri="{FF2B5EF4-FFF2-40B4-BE49-F238E27FC236}">
                  <a16:creationId xmlns:a16="http://schemas.microsoft.com/office/drawing/2014/main" id="{573E2FDB-4F4E-1BD9-3618-14C383092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7895" y="1310142"/>
              <a:ext cx="10302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1 2 3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0 1 2</a:t>
              </a:r>
            </a:p>
          </p:txBody>
        </p:sp>
        <p:sp>
          <p:nvSpPr>
            <p:cNvPr id="140" name="Rectangle 97">
              <a:extLst>
                <a:ext uri="{FF2B5EF4-FFF2-40B4-BE49-F238E27FC236}">
                  <a16:creationId xmlns:a16="http://schemas.microsoft.com/office/drawing/2014/main" id="{8DCE9112-9DB1-AAB5-F111-EEE72B851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7457" y="1630817"/>
              <a:ext cx="401637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Text Box 98">
              <a:extLst>
                <a:ext uri="{FF2B5EF4-FFF2-40B4-BE49-F238E27FC236}">
                  <a16:creationId xmlns:a16="http://schemas.microsoft.com/office/drawing/2014/main" id="{B4A4A9E3-A3A0-3AC3-00AC-2676ED833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4720" y="1584779"/>
              <a:ext cx="10302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2 3 0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</a:t>
              </a:r>
            </a:p>
          </p:txBody>
        </p:sp>
        <p:sp>
          <p:nvSpPr>
            <p:cNvPr id="142" name="Rectangle 99">
              <a:extLst>
                <a:ext uri="{FF2B5EF4-FFF2-40B4-BE49-F238E27FC236}">
                  <a16:creationId xmlns:a16="http://schemas.microsoft.com/office/drawing/2014/main" id="{B775EB56-E9E2-BA32-F28F-B2BB957D0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7632" y="1894342"/>
              <a:ext cx="401637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Text Box 100">
              <a:extLst>
                <a:ext uri="{FF2B5EF4-FFF2-40B4-BE49-F238E27FC236}">
                  <a16:creationId xmlns:a16="http://schemas.microsoft.com/office/drawing/2014/main" id="{657AEED7-5127-891D-1630-8F352C624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7895" y="1848304"/>
              <a:ext cx="10302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0 1 2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3 0 1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</a:t>
              </a:r>
            </a:p>
          </p:txBody>
        </p:sp>
        <p:sp>
          <p:nvSpPr>
            <p:cNvPr id="144" name="Line 103">
              <a:extLst>
                <a:ext uri="{FF2B5EF4-FFF2-40B4-BE49-F238E27FC236}">
                  <a16:creationId xmlns:a16="http://schemas.microsoft.com/office/drawing/2014/main" id="{0C3FE1CB-E9A3-8E8D-8040-E69C00F61D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3695" y="1441904"/>
              <a:ext cx="1784350" cy="73501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104">
              <a:extLst>
                <a:ext uri="{FF2B5EF4-FFF2-40B4-BE49-F238E27FC236}">
                  <a16:creationId xmlns:a16="http://schemas.microsoft.com/office/drawing/2014/main" id="{92017163-B5B2-9A1B-C6C8-662A628839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52745" y="1705429"/>
              <a:ext cx="1795462" cy="75882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Text Box 107">
              <a:extLst>
                <a:ext uri="{FF2B5EF4-FFF2-40B4-BE49-F238E27FC236}">
                  <a16:creationId xmlns:a16="http://schemas.microsoft.com/office/drawing/2014/main" id="{D268346F-7FD0-0F30-9454-E38E4A01E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2807" y="2132467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147" name="Text Box 109">
              <a:extLst>
                <a:ext uri="{FF2B5EF4-FFF2-40B4-BE49-F238E27FC236}">
                  <a16:creationId xmlns:a16="http://schemas.microsoft.com/office/drawing/2014/main" id="{A1B5513F-5A7E-6AA7-EE98-5EF3887B3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8207" y="2538867"/>
              <a:ext cx="1447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will accept packet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with seq number 0</a:t>
              </a:r>
            </a:p>
          </p:txBody>
        </p:sp>
        <p:sp>
          <p:nvSpPr>
            <p:cNvPr id="148" name="Line 110">
              <a:extLst>
                <a:ext uri="{FF2B5EF4-FFF2-40B4-BE49-F238E27FC236}">
                  <a16:creationId xmlns:a16="http://schemas.microsoft.com/office/drawing/2014/main" id="{D186B59D-C67B-7519-D5B0-75F26308E8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441945" y="2145167"/>
              <a:ext cx="0" cy="44608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112">
              <a:extLst>
                <a:ext uri="{FF2B5EF4-FFF2-40B4-BE49-F238E27FC236}">
                  <a16:creationId xmlns:a16="http://schemas.microsoft.com/office/drawing/2014/main" id="{233DB4C2-418B-2861-D164-63FA987AD7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8620" y="2203904"/>
              <a:ext cx="590550" cy="7302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50" name="Group 115">
              <a:extLst>
                <a:ext uri="{FF2B5EF4-FFF2-40B4-BE49-F238E27FC236}">
                  <a16:creationId xmlns:a16="http://schemas.microsoft.com/office/drawing/2014/main" id="{93594FCA-1B1B-CC83-DE76-78967AD888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7382" y="2037217"/>
              <a:ext cx="1030287" cy="274638"/>
              <a:chOff x="2667" y="3750"/>
              <a:chExt cx="649" cy="173"/>
            </a:xfrm>
          </p:grpSpPr>
          <p:sp>
            <p:nvSpPr>
              <p:cNvPr id="152" name="Rectangle 113">
                <a:extLst>
                  <a:ext uri="{FF2B5EF4-FFF2-40B4-BE49-F238E27FC236}">
                    <a16:creationId xmlns:a16="http://schemas.microsoft.com/office/drawing/2014/main" id="{DE769B37-D156-B264-0BF1-E4D605755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6" y="3779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3" name="Text Box 114">
                <a:extLst>
                  <a:ext uri="{FF2B5EF4-FFF2-40B4-BE49-F238E27FC236}">
                    <a16:creationId xmlns:a16="http://schemas.microsoft.com/office/drawing/2014/main" id="{09FD7AAE-6D30-065F-69B4-ED55EA5A3C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7" y="3750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3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</a:p>
            </p:txBody>
          </p:sp>
        </p:grpSp>
        <p:sp>
          <p:nvSpPr>
            <p:cNvPr id="151" name="Text Box 116">
              <a:extLst>
                <a:ext uri="{FF2B5EF4-FFF2-40B4-BE49-F238E27FC236}">
                  <a16:creationId xmlns:a16="http://schemas.microsoft.com/office/drawing/2014/main" id="{D891FEBF-4050-88D0-762C-70477B8D30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2920" y="1988004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pkt3</a:t>
              </a:r>
            </a:p>
          </p:txBody>
        </p:sp>
      </p:grpSp>
      <p:sp>
        <p:nvSpPr>
          <p:cNvPr id="160" name="Text Box 119">
            <a:extLst>
              <a:ext uri="{FF2B5EF4-FFF2-40B4-BE49-F238E27FC236}">
                <a16:creationId xmlns:a16="http://schemas.microsoft.com/office/drawing/2014/main" id="{59053077-65E4-2EC7-2C71-24B0D2896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220" y="2834142"/>
            <a:ext cx="18793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(a) no problem</a:t>
            </a:r>
          </a:p>
        </p:txBody>
      </p:sp>
      <p:sp>
        <p:nvSpPr>
          <p:cNvPr id="161" name="Rectangle 3">
            <a:extLst>
              <a:ext uri="{FF2B5EF4-FFF2-40B4-BE49-F238E27FC236}">
                <a16:creationId xmlns:a16="http://schemas.microsoft.com/office/drawing/2014/main" id="{27201AD8-49DD-A698-13A6-045D7190EEB5}"/>
              </a:ext>
            </a:extLst>
          </p:cNvPr>
          <p:cNvSpPr txBox="1">
            <a:spLocks noChangeArrowheads="1"/>
          </p:cNvSpPr>
          <p:nvPr/>
        </p:nvSpPr>
        <p:spPr>
          <a:xfrm>
            <a:off x="794654" y="1899557"/>
            <a:ext cx="5517245" cy="1326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example: 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seq #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s: 0, 1, 2, 3 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(base 4 counting)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window size=3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111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DAB18E6-0D55-503E-A82F-B9380B2B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1000"/>
            <a:ext cx="6222596" cy="1330904"/>
          </a:xfrm>
        </p:spPr>
        <p:txBody>
          <a:bodyPr>
            <a:noAutofit/>
          </a:bodyPr>
          <a:lstStyle/>
          <a:p>
            <a:r>
              <a:rPr lang="en-US" sz="4800" dirty="0"/>
              <a:t>Selective repeat: </a:t>
            </a:r>
            <a:br>
              <a:rPr lang="en-US" sz="4800" dirty="0"/>
            </a:br>
            <a:r>
              <a:rPr lang="en-US" sz="4800" dirty="0"/>
              <a:t>a dilemma!</a:t>
            </a:r>
          </a:p>
        </p:txBody>
      </p:sp>
      <p:sp>
        <p:nvSpPr>
          <p:cNvPr id="21" name="Rectangle 124">
            <a:extLst>
              <a:ext uri="{FF2B5EF4-FFF2-40B4-BE49-F238E27FC236}">
                <a16:creationId xmlns:a16="http://schemas.microsoft.com/office/drawing/2014/main" id="{199454A8-06D5-8CA4-337F-4A41F09BD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42" y="3922363"/>
            <a:ext cx="5038193" cy="2358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Q: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what relationship is needed between sequence # size and window size to avoid problem in scenario (b)?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A15F0A-23A3-5D2F-F38E-6BB1C66D6DF8}"/>
              </a:ext>
            </a:extLst>
          </p:cNvPr>
          <p:cNvGrpSpPr/>
          <p:nvPr/>
        </p:nvGrpSpPr>
        <p:grpSpPr>
          <a:xfrm>
            <a:off x="6898638" y="4033816"/>
            <a:ext cx="4257675" cy="2225676"/>
            <a:chOff x="6909757" y="4181931"/>
            <a:chExt cx="4257675" cy="2225676"/>
          </a:xfrm>
        </p:grpSpPr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FDE79ADE-E822-77D5-69F1-3FA75569D7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09757" y="4258131"/>
              <a:ext cx="1030288" cy="274638"/>
              <a:chOff x="1895" y="3931"/>
              <a:chExt cx="649" cy="173"/>
            </a:xfrm>
          </p:grpSpPr>
          <p:sp>
            <p:nvSpPr>
              <p:cNvPr id="58" name="Rectangle 7">
                <a:extLst>
                  <a:ext uri="{FF2B5EF4-FFF2-40B4-BE49-F238E27FC236}">
                    <a16:creationId xmlns:a16="http://schemas.microsoft.com/office/drawing/2014/main" id="{68466AFC-BBE4-CCA7-DE04-F465792F6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9" name="Text Box 6">
                <a:extLst>
                  <a:ext uri="{FF2B5EF4-FFF2-40B4-BE49-F238E27FC236}">
                    <a16:creationId xmlns:a16="http://schemas.microsoft.com/office/drawing/2014/main" id="{6815CA1F-E870-E045-DE9E-45910814E9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26" name="Group 9">
              <a:extLst>
                <a:ext uri="{FF2B5EF4-FFF2-40B4-BE49-F238E27FC236}">
                  <a16:creationId xmlns:a16="http://schemas.microsoft.com/office/drawing/2014/main" id="{29E0D673-A13C-7F0F-7C62-E18DEEC963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28807" y="4532769"/>
              <a:ext cx="1030288" cy="274638"/>
              <a:chOff x="1895" y="3931"/>
              <a:chExt cx="649" cy="173"/>
            </a:xfrm>
          </p:grpSpPr>
          <p:sp>
            <p:nvSpPr>
              <p:cNvPr id="56" name="Rectangle 10">
                <a:extLst>
                  <a:ext uri="{FF2B5EF4-FFF2-40B4-BE49-F238E27FC236}">
                    <a16:creationId xmlns:a16="http://schemas.microsoft.com/office/drawing/2014/main" id="{2E57B807-4FC0-ED2E-06F3-405C6A0D9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7" name="Text Box 11">
                <a:extLst>
                  <a:ext uri="{FF2B5EF4-FFF2-40B4-BE49-F238E27FC236}">
                    <a16:creationId xmlns:a16="http://schemas.microsoft.com/office/drawing/2014/main" id="{022C797F-B75A-248C-394B-E9BC9226B8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27" name="Group 12">
              <a:extLst>
                <a:ext uri="{FF2B5EF4-FFF2-40B4-BE49-F238E27FC236}">
                  <a16:creationId xmlns:a16="http://schemas.microsoft.com/office/drawing/2014/main" id="{A596417C-CBE2-98C3-7A00-24F939E38A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6745" y="4796294"/>
              <a:ext cx="1030288" cy="274638"/>
              <a:chOff x="1895" y="3931"/>
              <a:chExt cx="649" cy="173"/>
            </a:xfrm>
          </p:grpSpPr>
          <p:sp>
            <p:nvSpPr>
              <p:cNvPr id="54" name="Rectangle 13">
                <a:extLst>
                  <a:ext uri="{FF2B5EF4-FFF2-40B4-BE49-F238E27FC236}">
                    <a16:creationId xmlns:a16="http://schemas.microsoft.com/office/drawing/2014/main" id="{A6BF8731-582B-0679-81B4-BA03181EE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5" name="Text Box 14">
                <a:extLst>
                  <a:ext uri="{FF2B5EF4-FFF2-40B4-BE49-F238E27FC236}">
                    <a16:creationId xmlns:a16="http://schemas.microsoft.com/office/drawing/2014/main" id="{46A5BE1C-3102-7C3C-C84A-C53E1D3EF4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sp>
          <p:nvSpPr>
            <p:cNvPr id="28" name="Line 15">
              <a:extLst>
                <a:ext uri="{FF2B5EF4-FFF2-40B4-BE49-F238E27FC236}">
                  <a16:creationId xmlns:a16="http://schemas.microsoft.com/office/drawing/2014/main" id="{179BBF28-6AB7-64B4-F279-317AD34155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7345" y="4396244"/>
              <a:ext cx="1827213" cy="23812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3534F363-B2B2-B6BD-08BA-0EDBF40402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7507" y="4681994"/>
              <a:ext cx="1808163" cy="22860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" name="Line 17">
              <a:extLst>
                <a:ext uri="{FF2B5EF4-FFF2-40B4-BE49-F238E27FC236}">
                  <a16:creationId xmlns:a16="http://schemas.microsoft.com/office/drawing/2014/main" id="{F8917F43-7AC2-A063-6F9A-32C6014CED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87670" y="4967744"/>
              <a:ext cx="1784350" cy="209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" name="Text Box 18">
              <a:extLst>
                <a:ext uri="{FF2B5EF4-FFF2-40B4-BE49-F238E27FC236}">
                  <a16:creationId xmlns:a16="http://schemas.microsoft.com/office/drawing/2014/main" id="{07DA561F-0C80-FFBA-D4BE-23284BA0A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0057" y="4181931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pkt0</a:t>
              </a:r>
            </a:p>
          </p:txBody>
        </p:sp>
        <p:sp>
          <p:nvSpPr>
            <p:cNvPr id="32" name="Text Box 19">
              <a:extLst>
                <a:ext uri="{FF2B5EF4-FFF2-40B4-BE49-F238E27FC236}">
                  <a16:creationId xmlns:a16="http://schemas.microsoft.com/office/drawing/2014/main" id="{CAEA7BA6-5F92-C6BB-C41D-1B4EBC75C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6882" y="4467681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pkt1</a:t>
              </a:r>
            </a:p>
          </p:txBody>
        </p:sp>
        <p:sp>
          <p:nvSpPr>
            <p:cNvPr id="33" name="Text Box 20">
              <a:extLst>
                <a:ext uri="{FF2B5EF4-FFF2-40B4-BE49-F238E27FC236}">
                  <a16:creationId xmlns:a16="http://schemas.microsoft.com/office/drawing/2014/main" id="{D299D036-65E2-9E9D-A50D-6FD191150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3707" y="4753431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pkt2</a:t>
              </a:r>
            </a:p>
          </p:txBody>
        </p:sp>
        <p:grpSp>
          <p:nvGrpSpPr>
            <p:cNvPr id="34" name="Group 23">
              <a:extLst>
                <a:ext uri="{FF2B5EF4-FFF2-40B4-BE49-F238E27FC236}">
                  <a16:creationId xmlns:a16="http://schemas.microsoft.com/office/drawing/2014/main" id="{67E7DA7F-C7FB-7802-5B8D-E5D9620A54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9920" y="5828170"/>
              <a:ext cx="1030288" cy="274638"/>
              <a:chOff x="1895" y="3931"/>
              <a:chExt cx="649" cy="173"/>
            </a:xfrm>
          </p:grpSpPr>
          <p:sp>
            <p:nvSpPr>
              <p:cNvPr id="52" name="Rectangle 24">
                <a:extLst>
                  <a:ext uri="{FF2B5EF4-FFF2-40B4-BE49-F238E27FC236}">
                    <a16:creationId xmlns:a16="http://schemas.microsoft.com/office/drawing/2014/main" id="{B4EFD8DF-3A2D-B7C6-F695-0111FD04E7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3" name="Text Box 25">
                <a:extLst>
                  <a:ext uri="{FF2B5EF4-FFF2-40B4-BE49-F238E27FC236}">
                    <a16:creationId xmlns:a16="http://schemas.microsoft.com/office/drawing/2014/main" id="{C28141F9-5A61-20E3-5140-79DE832615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FECA29DE-E7AE-F078-3470-53C44D058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0845" y="5961520"/>
              <a:ext cx="1784350" cy="223838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" name="Text Box 35">
              <a:extLst>
                <a:ext uri="{FF2B5EF4-FFF2-40B4-BE49-F238E27FC236}">
                  <a16:creationId xmlns:a16="http://schemas.microsoft.com/office/drawing/2014/main" id="{02FCD4DE-A03A-DB99-7852-B5473CB29C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4982" y="5747207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pkt0</a:t>
              </a:r>
            </a:p>
          </p:txBody>
        </p:sp>
        <p:sp>
          <p:nvSpPr>
            <p:cNvPr id="37" name="Text Box 39">
              <a:extLst>
                <a:ext uri="{FF2B5EF4-FFF2-40B4-BE49-F238E27FC236}">
                  <a16:creationId xmlns:a16="http://schemas.microsoft.com/office/drawing/2014/main" id="{2C673843-1106-498E-79B9-8F5644C1B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4045" y="5429707"/>
              <a:ext cx="1382713" cy="476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retransmit pkt0</a:t>
              </a:r>
            </a:p>
          </p:txBody>
        </p:sp>
        <p:sp>
          <p:nvSpPr>
            <p:cNvPr id="38" name="Rectangle 45">
              <a:extLst>
                <a:ext uri="{FF2B5EF4-FFF2-40B4-BE49-F238E27FC236}">
                  <a16:creationId xmlns:a16="http://schemas.microsoft.com/office/drawing/2014/main" id="{3EFC39EA-ED43-9AEC-1A34-304DD53D9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9345" y="4559756"/>
              <a:ext cx="401638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" name="Text Box 46">
              <a:extLst>
                <a:ext uri="{FF2B5EF4-FFF2-40B4-BE49-F238E27FC236}">
                  <a16:creationId xmlns:a16="http://schemas.microsoft.com/office/drawing/2014/main" id="{4806F2FB-59F5-7430-5152-F41136C09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0432" y="4510544"/>
              <a:ext cx="1030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1 2 3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0 1 2</a:t>
              </a:r>
            </a:p>
          </p:txBody>
        </p:sp>
        <p:sp>
          <p:nvSpPr>
            <p:cNvPr id="40" name="Rectangle 50">
              <a:extLst>
                <a:ext uri="{FF2B5EF4-FFF2-40B4-BE49-F238E27FC236}">
                  <a16:creationId xmlns:a16="http://schemas.microsoft.com/office/drawing/2014/main" id="{110EB2D4-A713-F6B0-6D55-2AE518AE6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9995" y="4831219"/>
              <a:ext cx="401638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1" name="Text Box 51">
              <a:extLst>
                <a:ext uri="{FF2B5EF4-FFF2-40B4-BE49-F238E27FC236}">
                  <a16:creationId xmlns:a16="http://schemas.microsoft.com/office/drawing/2014/main" id="{91F0393C-161A-BE04-B61B-541DA9920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7257" y="4785181"/>
              <a:ext cx="1030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2 3 0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</a:t>
              </a:r>
            </a:p>
          </p:txBody>
        </p:sp>
        <p:sp>
          <p:nvSpPr>
            <p:cNvPr id="42" name="Rectangle 53">
              <a:extLst>
                <a:ext uri="{FF2B5EF4-FFF2-40B4-BE49-F238E27FC236}">
                  <a16:creationId xmlns:a16="http://schemas.microsoft.com/office/drawing/2014/main" id="{7F0137BB-2868-9CFF-40C0-733C5430E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170" y="5094744"/>
              <a:ext cx="401638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" name="Text Box 54">
              <a:extLst>
                <a:ext uri="{FF2B5EF4-FFF2-40B4-BE49-F238E27FC236}">
                  <a16:creationId xmlns:a16="http://schemas.microsoft.com/office/drawing/2014/main" id="{CCBB8A8C-BF7E-4E1F-FBC3-D9C98ECD8C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0432" y="5048707"/>
              <a:ext cx="1030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0 1 2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3 0 1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</a:t>
              </a:r>
            </a:p>
          </p:txBody>
        </p:sp>
        <p:sp>
          <p:nvSpPr>
            <p:cNvPr id="44" name="Line 62">
              <a:extLst>
                <a:ext uri="{FF2B5EF4-FFF2-40B4-BE49-F238E27FC236}">
                  <a16:creationId xmlns:a16="http://schemas.microsoft.com/office/drawing/2014/main" id="{8F4BAAD7-093A-7EC4-2B16-1B836BFD8A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2732" y="4642306"/>
              <a:ext cx="577850" cy="25717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5" name="Line 63">
              <a:extLst>
                <a:ext uri="{FF2B5EF4-FFF2-40B4-BE49-F238E27FC236}">
                  <a16:creationId xmlns:a16="http://schemas.microsoft.com/office/drawing/2014/main" id="{A9B06834-0FCD-D6AB-4004-EE24969AFE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2732" y="4905831"/>
              <a:ext cx="608013" cy="22542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6" name="Line 64">
              <a:extLst>
                <a:ext uri="{FF2B5EF4-FFF2-40B4-BE49-F238E27FC236}">
                  <a16:creationId xmlns:a16="http://schemas.microsoft.com/office/drawing/2014/main" id="{92EF4D25-9879-8EB7-748E-93261C2504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9082" y="5169357"/>
              <a:ext cx="631825" cy="21272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7" name="Text Box 65">
              <a:extLst>
                <a:ext uri="{FF2B5EF4-FFF2-40B4-BE49-F238E27FC236}">
                  <a16:creationId xmlns:a16="http://schemas.microsoft.com/office/drawing/2014/main" id="{38857031-AC4C-A787-2F97-839D011A7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13182" y="4759781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48" name="Text Box 66">
              <a:extLst>
                <a:ext uri="{FF2B5EF4-FFF2-40B4-BE49-F238E27FC236}">
                  <a16:creationId xmlns:a16="http://schemas.microsoft.com/office/drawing/2014/main" id="{F79433A6-0E23-4949-5B5E-5AE30DCEE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1120" y="5002669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49" name="Text Box 67">
              <a:extLst>
                <a:ext uri="{FF2B5EF4-FFF2-40B4-BE49-F238E27FC236}">
                  <a16:creationId xmlns:a16="http://schemas.microsoft.com/office/drawing/2014/main" id="{ADD6A7EE-EBE7-B33B-4375-5870B2D9A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7470" y="5240794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50" name="Text Box 68">
              <a:extLst>
                <a:ext uri="{FF2B5EF4-FFF2-40B4-BE49-F238E27FC236}">
                  <a16:creationId xmlns:a16="http://schemas.microsoft.com/office/drawing/2014/main" id="{A9C94BB9-C8B2-3948-6FD7-1814A75F7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9632" y="5950407"/>
              <a:ext cx="1447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will accept packet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with seq number 0</a:t>
              </a:r>
            </a:p>
          </p:txBody>
        </p:sp>
        <p:sp>
          <p:nvSpPr>
            <p:cNvPr id="51" name="Line 69">
              <a:extLst>
                <a:ext uri="{FF2B5EF4-FFF2-40B4-BE49-F238E27FC236}">
                  <a16:creationId xmlns:a16="http://schemas.microsoft.com/office/drawing/2014/main" id="{8D120372-14F6-97B4-03E9-CFA4E52D4D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24482" y="5345569"/>
              <a:ext cx="0" cy="6350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676EC18-540E-7441-9A6A-EE4BE2603BB2}"/>
              </a:ext>
            </a:extLst>
          </p:cNvPr>
          <p:cNvGrpSpPr/>
          <p:nvPr/>
        </p:nvGrpSpPr>
        <p:grpSpPr>
          <a:xfrm>
            <a:off x="6753277" y="324078"/>
            <a:ext cx="4410075" cy="2644775"/>
            <a:chOff x="6785932" y="351292"/>
            <a:chExt cx="4410075" cy="2644775"/>
          </a:xfrm>
        </p:grpSpPr>
        <p:sp>
          <p:nvSpPr>
            <p:cNvPr id="61" name="Text Box 40">
              <a:extLst>
                <a:ext uri="{FF2B5EF4-FFF2-40B4-BE49-F238E27FC236}">
                  <a16:creationId xmlns:a16="http://schemas.microsoft.com/office/drawing/2014/main" id="{F9102A46-EF62-B63F-EF06-22783C6B1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6595" y="351292"/>
              <a:ext cx="1458912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receiver window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(after receipt)</a:t>
              </a:r>
            </a:p>
          </p:txBody>
        </p:sp>
        <p:sp>
          <p:nvSpPr>
            <p:cNvPr id="62" name="Text Box 41">
              <a:extLst>
                <a:ext uri="{FF2B5EF4-FFF2-40B4-BE49-F238E27FC236}">
                  <a16:creationId xmlns:a16="http://schemas.microsoft.com/office/drawing/2014/main" id="{AEBF2E54-0137-5B3B-0BC4-7687FC477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5932" y="354467"/>
              <a:ext cx="136525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sender window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(after receipt)</a:t>
              </a:r>
            </a:p>
          </p:txBody>
        </p:sp>
        <p:sp>
          <p:nvSpPr>
            <p:cNvPr id="63" name="Line 58">
              <a:extLst>
                <a:ext uri="{FF2B5EF4-FFF2-40B4-BE49-F238E27FC236}">
                  <a16:creationId xmlns:a16="http://schemas.microsoft.com/office/drawing/2014/main" id="{AD8F99CB-0F7B-5B9D-5C76-4C740D3FD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1657" y="845004"/>
              <a:ext cx="1109663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" name="Line 59">
              <a:extLst>
                <a:ext uri="{FF2B5EF4-FFF2-40B4-BE49-F238E27FC236}">
                  <a16:creationId xmlns:a16="http://schemas.microsoft.com/office/drawing/2014/main" id="{0AF24D3C-8027-32C7-8069-716585603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2957" y="845004"/>
              <a:ext cx="1109663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5" name="Group 72">
              <a:extLst>
                <a:ext uri="{FF2B5EF4-FFF2-40B4-BE49-F238E27FC236}">
                  <a16:creationId xmlns:a16="http://schemas.microsoft.com/office/drawing/2014/main" id="{C1B2DDB3-02E1-3B7E-67E7-247984BE3B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27220" y="1057729"/>
              <a:ext cx="1030287" cy="274638"/>
              <a:chOff x="1895" y="3931"/>
              <a:chExt cx="649" cy="173"/>
            </a:xfrm>
          </p:grpSpPr>
          <p:sp>
            <p:nvSpPr>
              <p:cNvPr id="165" name="Rectangle 73">
                <a:extLst>
                  <a:ext uri="{FF2B5EF4-FFF2-40B4-BE49-F238E27FC236}">
                    <a16:creationId xmlns:a16="http://schemas.microsoft.com/office/drawing/2014/main" id="{0E7D4045-9A6D-B06B-0959-8426895BE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6" name="Text Box 74">
                <a:extLst>
                  <a:ext uri="{FF2B5EF4-FFF2-40B4-BE49-F238E27FC236}">
                    <a16:creationId xmlns:a16="http://schemas.microsoft.com/office/drawing/2014/main" id="{7650EA84-4D9C-37B2-F307-0EDEB5A8D3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66" name="Group 75">
              <a:extLst>
                <a:ext uri="{FF2B5EF4-FFF2-40B4-BE49-F238E27FC236}">
                  <a16:creationId xmlns:a16="http://schemas.microsoft.com/office/drawing/2014/main" id="{0C50C825-3B94-1CCA-D2E4-C5ADA644CB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46270" y="1332367"/>
              <a:ext cx="1030287" cy="274638"/>
              <a:chOff x="1895" y="3931"/>
              <a:chExt cx="649" cy="173"/>
            </a:xfrm>
          </p:grpSpPr>
          <p:sp>
            <p:nvSpPr>
              <p:cNvPr id="163" name="Rectangle 76">
                <a:extLst>
                  <a:ext uri="{FF2B5EF4-FFF2-40B4-BE49-F238E27FC236}">
                    <a16:creationId xmlns:a16="http://schemas.microsoft.com/office/drawing/2014/main" id="{77AB93D7-9677-4B1E-C048-A0D361219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4" name="Text Box 77">
                <a:extLst>
                  <a:ext uri="{FF2B5EF4-FFF2-40B4-BE49-F238E27FC236}">
                    <a16:creationId xmlns:a16="http://schemas.microsoft.com/office/drawing/2014/main" id="{C7102176-E23E-A05E-36FB-667533D8EF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67" name="Group 78">
              <a:extLst>
                <a:ext uri="{FF2B5EF4-FFF2-40B4-BE49-F238E27FC236}">
                  <a16:creationId xmlns:a16="http://schemas.microsoft.com/office/drawing/2014/main" id="{F54F5B16-3B8E-315D-5759-9AA230AC0C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4207" y="1595892"/>
              <a:ext cx="1030287" cy="274638"/>
              <a:chOff x="1895" y="3931"/>
              <a:chExt cx="649" cy="173"/>
            </a:xfrm>
          </p:grpSpPr>
          <p:sp>
            <p:nvSpPr>
              <p:cNvPr id="94" name="Rectangle 79">
                <a:extLst>
                  <a:ext uri="{FF2B5EF4-FFF2-40B4-BE49-F238E27FC236}">
                    <a16:creationId xmlns:a16="http://schemas.microsoft.com/office/drawing/2014/main" id="{632D7B18-F33C-BAC5-A3FC-0200D1082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2" name="Text Box 80">
                <a:extLst>
                  <a:ext uri="{FF2B5EF4-FFF2-40B4-BE49-F238E27FC236}">
                    <a16:creationId xmlns:a16="http://schemas.microsoft.com/office/drawing/2014/main" id="{DD2A5496-A522-55DC-6C39-9D8FAB567C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sp>
          <p:nvSpPr>
            <p:cNvPr id="68" name="Line 81">
              <a:extLst>
                <a:ext uri="{FF2B5EF4-FFF2-40B4-BE49-F238E27FC236}">
                  <a16:creationId xmlns:a16="http://schemas.microsoft.com/office/drawing/2014/main" id="{E9FDFBD9-8443-637D-DB12-68ED41841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4807" y="1195842"/>
              <a:ext cx="1827212" cy="23812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9" name="Line 82">
              <a:extLst>
                <a:ext uri="{FF2B5EF4-FFF2-40B4-BE49-F238E27FC236}">
                  <a16:creationId xmlns:a16="http://schemas.microsoft.com/office/drawing/2014/main" id="{B83D68D6-B446-E7D4-82BC-5AE64B9DB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4970" y="1481592"/>
              <a:ext cx="1808162" cy="22860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70" name="Line 83">
              <a:extLst>
                <a:ext uri="{FF2B5EF4-FFF2-40B4-BE49-F238E27FC236}">
                  <a16:creationId xmlns:a16="http://schemas.microsoft.com/office/drawing/2014/main" id="{9E067D1A-8EA0-544A-A760-C61BF4D15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5132" y="1767342"/>
              <a:ext cx="1784350" cy="209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71" name="Text Box 84">
              <a:extLst>
                <a:ext uri="{FF2B5EF4-FFF2-40B4-BE49-F238E27FC236}">
                  <a16:creationId xmlns:a16="http://schemas.microsoft.com/office/drawing/2014/main" id="{F6BB8E1D-57A8-27D4-543D-68A7DF884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0845" y="981529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pkt0</a:t>
              </a:r>
            </a:p>
          </p:txBody>
        </p:sp>
        <p:sp>
          <p:nvSpPr>
            <p:cNvPr id="72" name="Text Box 85">
              <a:extLst>
                <a:ext uri="{FF2B5EF4-FFF2-40B4-BE49-F238E27FC236}">
                  <a16:creationId xmlns:a16="http://schemas.microsoft.com/office/drawing/2014/main" id="{27B1BBCD-1A0D-283C-2A2C-B4F408A7E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4345" y="1267279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pkt1</a:t>
              </a:r>
            </a:p>
          </p:txBody>
        </p:sp>
        <p:sp>
          <p:nvSpPr>
            <p:cNvPr id="73" name="Text Box 86">
              <a:extLst>
                <a:ext uri="{FF2B5EF4-FFF2-40B4-BE49-F238E27FC236}">
                  <a16:creationId xmlns:a16="http://schemas.microsoft.com/office/drawing/2014/main" id="{F504C369-6EB3-9B5C-9765-7A529C9F7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1170" y="1553029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pkt2</a:t>
              </a:r>
            </a:p>
          </p:txBody>
        </p:sp>
        <p:sp>
          <p:nvSpPr>
            <p:cNvPr id="74" name="Rectangle 88">
              <a:extLst>
                <a:ext uri="{FF2B5EF4-FFF2-40B4-BE49-F238E27FC236}">
                  <a16:creationId xmlns:a16="http://schemas.microsoft.com/office/drawing/2014/main" id="{6ABDE207-7C95-EA92-08FC-D1C47A80B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120" y="2369004"/>
              <a:ext cx="401637" cy="188913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75" name="Text Box 89">
              <a:extLst>
                <a:ext uri="{FF2B5EF4-FFF2-40B4-BE49-F238E27FC236}">
                  <a16:creationId xmlns:a16="http://schemas.microsoft.com/office/drawing/2014/main" id="{7436D5F3-A63B-4EB2-2504-FC4319046A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7382" y="2322967"/>
              <a:ext cx="10302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3 0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</a:t>
              </a:r>
            </a:p>
          </p:txBody>
        </p:sp>
        <p:sp>
          <p:nvSpPr>
            <p:cNvPr id="76" name="Line 90">
              <a:extLst>
                <a:ext uri="{FF2B5EF4-FFF2-40B4-BE49-F238E27FC236}">
                  <a16:creationId xmlns:a16="http://schemas.microsoft.com/office/drawing/2014/main" id="{5CDA9A86-8E8E-C615-DC40-C9826D121E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6557" y="2494417"/>
              <a:ext cx="1784350" cy="223838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77" name="Text Box 91">
              <a:extLst>
                <a:ext uri="{FF2B5EF4-FFF2-40B4-BE49-F238E27FC236}">
                  <a16:creationId xmlns:a16="http://schemas.microsoft.com/office/drawing/2014/main" id="{F40FFE01-C20F-50FF-C972-FBAED9A32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9745" y="2502354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pkt0</a:t>
              </a:r>
            </a:p>
          </p:txBody>
        </p:sp>
        <p:sp>
          <p:nvSpPr>
            <p:cNvPr id="78" name="Rectangle 95">
              <a:extLst>
                <a:ext uri="{FF2B5EF4-FFF2-40B4-BE49-F238E27FC236}">
                  <a16:creationId xmlns:a16="http://schemas.microsoft.com/office/drawing/2014/main" id="{69938E57-27B9-4F00-EEE7-266D70872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6807" y="1359354"/>
              <a:ext cx="401637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79" name="Text Box 96">
              <a:extLst>
                <a:ext uri="{FF2B5EF4-FFF2-40B4-BE49-F238E27FC236}">
                  <a16:creationId xmlns:a16="http://schemas.microsoft.com/office/drawing/2014/main" id="{00158B24-DD54-A00D-A617-E2217DA99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7895" y="1310142"/>
              <a:ext cx="10302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1 2 3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0 1 2</a:t>
              </a:r>
            </a:p>
          </p:txBody>
        </p:sp>
        <p:sp>
          <p:nvSpPr>
            <p:cNvPr id="80" name="Rectangle 97">
              <a:extLst>
                <a:ext uri="{FF2B5EF4-FFF2-40B4-BE49-F238E27FC236}">
                  <a16:creationId xmlns:a16="http://schemas.microsoft.com/office/drawing/2014/main" id="{9314A84E-FC7E-884F-41D5-79D51C1C0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7457" y="1630817"/>
              <a:ext cx="401637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1" name="Text Box 98">
              <a:extLst>
                <a:ext uri="{FF2B5EF4-FFF2-40B4-BE49-F238E27FC236}">
                  <a16:creationId xmlns:a16="http://schemas.microsoft.com/office/drawing/2014/main" id="{17833056-2096-4313-362A-C26C0EC40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4720" y="1584779"/>
              <a:ext cx="10302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2 3 0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</a:t>
              </a:r>
            </a:p>
          </p:txBody>
        </p:sp>
        <p:sp>
          <p:nvSpPr>
            <p:cNvPr id="82" name="Rectangle 99">
              <a:extLst>
                <a:ext uri="{FF2B5EF4-FFF2-40B4-BE49-F238E27FC236}">
                  <a16:creationId xmlns:a16="http://schemas.microsoft.com/office/drawing/2014/main" id="{CCF2AC2D-92B4-F47E-44C0-34C6854B6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7632" y="1894342"/>
              <a:ext cx="401637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3" name="Text Box 100">
              <a:extLst>
                <a:ext uri="{FF2B5EF4-FFF2-40B4-BE49-F238E27FC236}">
                  <a16:creationId xmlns:a16="http://schemas.microsoft.com/office/drawing/2014/main" id="{BD716233-8D0E-EF22-29EA-60847639B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7895" y="1848304"/>
              <a:ext cx="10302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0 1 2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3 0 1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</a:t>
              </a:r>
            </a:p>
          </p:txBody>
        </p:sp>
        <p:sp>
          <p:nvSpPr>
            <p:cNvPr id="84" name="Line 103">
              <a:extLst>
                <a:ext uri="{FF2B5EF4-FFF2-40B4-BE49-F238E27FC236}">
                  <a16:creationId xmlns:a16="http://schemas.microsoft.com/office/drawing/2014/main" id="{BAFFB340-BB1C-122D-33B5-2336C6C3B1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3695" y="1441904"/>
              <a:ext cx="1784350" cy="73501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5" name="Line 104">
              <a:extLst>
                <a:ext uri="{FF2B5EF4-FFF2-40B4-BE49-F238E27FC236}">
                  <a16:creationId xmlns:a16="http://schemas.microsoft.com/office/drawing/2014/main" id="{1AF93EDB-84F0-A533-22DC-4CA6AA4341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52745" y="1705429"/>
              <a:ext cx="1795462" cy="75882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6" name="Text Box 107">
              <a:extLst>
                <a:ext uri="{FF2B5EF4-FFF2-40B4-BE49-F238E27FC236}">
                  <a16:creationId xmlns:a16="http://schemas.microsoft.com/office/drawing/2014/main" id="{5A4C5EDB-2B82-42F5-920F-B81788EF5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2807" y="2132467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87" name="Text Box 109">
              <a:extLst>
                <a:ext uri="{FF2B5EF4-FFF2-40B4-BE49-F238E27FC236}">
                  <a16:creationId xmlns:a16="http://schemas.microsoft.com/office/drawing/2014/main" id="{E5EE53A2-73D4-46C4-7CAA-9927D4D87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8207" y="2538867"/>
              <a:ext cx="1447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will accept packet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with seq number 0</a:t>
              </a:r>
            </a:p>
          </p:txBody>
        </p:sp>
        <p:sp>
          <p:nvSpPr>
            <p:cNvPr id="88" name="Line 110">
              <a:extLst>
                <a:ext uri="{FF2B5EF4-FFF2-40B4-BE49-F238E27FC236}">
                  <a16:creationId xmlns:a16="http://schemas.microsoft.com/office/drawing/2014/main" id="{A44B7C2E-E736-77FF-8AAA-1697349E02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441945" y="2145167"/>
              <a:ext cx="0" cy="44608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" name="Line 112">
              <a:extLst>
                <a:ext uri="{FF2B5EF4-FFF2-40B4-BE49-F238E27FC236}">
                  <a16:creationId xmlns:a16="http://schemas.microsoft.com/office/drawing/2014/main" id="{4891DD67-5DF2-1E59-2864-35EB910F4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8620" y="2203904"/>
              <a:ext cx="590550" cy="7302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0" name="Group 115">
              <a:extLst>
                <a:ext uri="{FF2B5EF4-FFF2-40B4-BE49-F238E27FC236}">
                  <a16:creationId xmlns:a16="http://schemas.microsoft.com/office/drawing/2014/main" id="{8CB465DC-0DBC-74B5-4750-38C25F1AE5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7382" y="2037217"/>
              <a:ext cx="1030287" cy="274638"/>
              <a:chOff x="2667" y="3750"/>
              <a:chExt cx="649" cy="173"/>
            </a:xfrm>
          </p:grpSpPr>
          <p:sp>
            <p:nvSpPr>
              <p:cNvPr id="92" name="Rectangle 113">
                <a:extLst>
                  <a:ext uri="{FF2B5EF4-FFF2-40B4-BE49-F238E27FC236}">
                    <a16:creationId xmlns:a16="http://schemas.microsoft.com/office/drawing/2014/main" id="{130DD3FE-C4B2-50C6-A2C8-78DC77A43E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6" y="3779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" name="Text Box 114">
                <a:extLst>
                  <a:ext uri="{FF2B5EF4-FFF2-40B4-BE49-F238E27FC236}">
                    <a16:creationId xmlns:a16="http://schemas.microsoft.com/office/drawing/2014/main" id="{85010318-679A-2ECC-3043-2F52ACE0E5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7" y="3750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3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</a:p>
            </p:txBody>
          </p:sp>
        </p:grpSp>
        <p:sp>
          <p:nvSpPr>
            <p:cNvPr id="91" name="Text Box 116">
              <a:extLst>
                <a:ext uri="{FF2B5EF4-FFF2-40B4-BE49-F238E27FC236}">
                  <a16:creationId xmlns:a16="http://schemas.microsoft.com/office/drawing/2014/main" id="{E502EC90-B643-BE0A-669B-CCEB851CE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2920" y="1988004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pkt3</a:t>
              </a:r>
            </a:p>
          </p:txBody>
        </p:sp>
      </p:grpSp>
      <p:sp>
        <p:nvSpPr>
          <p:cNvPr id="167" name="Text Box 119">
            <a:extLst>
              <a:ext uri="{FF2B5EF4-FFF2-40B4-BE49-F238E27FC236}">
                <a16:creationId xmlns:a16="http://schemas.microsoft.com/office/drawing/2014/main" id="{D2D9907C-1D69-C5BE-E906-9E4338D36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65" y="2806928"/>
            <a:ext cx="18793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(a) no problem</a:t>
            </a:r>
          </a:p>
        </p:txBody>
      </p:sp>
      <p:sp>
        <p:nvSpPr>
          <p:cNvPr id="168" name="Rectangle 3">
            <a:extLst>
              <a:ext uri="{FF2B5EF4-FFF2-40B4-BE49-F238E27FC236}">
                <a16:creationId xmlns:a16="http://schemas.microsoft.com/office/drawing/2014/main" id="{D2C8B733-7048-5B35-25F9-494D66677529}"/>
              </a:ext>
            </a:extLst>
          </p:cNvPr>
          <p:cNvSpPr txBox="1">
            <a:spLocks noChangeArrowheads="1"/>
          </p:cNvSpPr>
          <p:nvPr/>
        </p:nvSpPr>
        <p:spPr>
          <a:xfrm>
            <a:off x="761999" y="1872343"/>
            <a:ext cx="5517245" cy="1326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example: 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seq #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s: 0, 1, 2, 3 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(base 4 counting)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window size=3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9" name="Text Box 121">
            <a:extLst>
              <a:ext uri="{FF2B5EF4-FFF2-40B4-BE49-F238E27FC236}">
                <a16:creationId xmlns:a16="http://schemas.microsoft.com/office/drawing/2014/main" id="{6B6757BE-239E-747C-429F-0FE9749AA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962" y="2331046"/>
            <a:ext cx="2107096" cy="23083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 can’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see sender side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 behavior identical in both cases!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something’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(very) wrong!</a:t>
            </a:r>
            <a:endParaRPr kumimoji="0" lang="en-US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4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84007-A96F-7787-D76E-6A5551BE2C23}"/>
              </a:ext>
            </a:extLst>
          </p:cNvPr>
          <p:cNvSpPr txBox="1"/>
          <p:nvPr/>
        </p:nvSpPr>
        <p:spPr>
          <a:xfrm>
            <a:off x="228600" y="152400"/>
            <a:ext cx="2196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Announcements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D77A37-E13A-6BB5-7B6A-C02E1E41C065}"/>
              </a:ext>
            </a:extLst>
          </p:cNvPr>
          <p:cNvSpPr txBox="1"/>
          <p:nvPr/>
        </p:nvSpPr>
        <p:spPr>
          <a:xfrm>
            <a:off x="533400" y="1600200"/>
            <a:ext cx="7297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 2 Posted. Due Wednesday October 18th</a:t>
            </a:r>
          </a:p>
        </p:txBody>
      </p:sp>
    </p:spTree>
    <p:extLst>
      <p:ext uri="{BB962C8B-B14F-4D97-AF65-F5344CB8AC3E}">
        <p14:creationId xmlns:p14="http://schemas.microsoft.com/office/powerpoint/2010/main" val="2045460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ABEB8-76B4-3034-8371-1D14009F4E94}"/>
              </a:ext>
            </a:extLst>
          </p:cNvPr>
          <p:cNvSpPr txBox="1"/>
          <p:nvPr/>
        </p:nvSpPr>
        <p:spPr>
          <a:xfrm>
            <a:off x="243840" y="1066800"/>
            <a:ext cx="11887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Checksum-</a:t>
            </a:r>
            <a:r>
              <a:rPr lang="en-US" dirty="0"/>
              <a:t> Used to detect bit errors in transmitted packets 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F6A926-307D-6B80-2E60-7B39D2C6EB94}"/>
              </a:ext>
            </a:extLst>
          </p:cNvPr>
          <p:cNvSpPr txBox="1"/>
          <p:nvPr/>
        </p:nvSpPr>
        <p:spPr>
          <a:xfrm>
            <a:off x="5257800" y="76200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RDT Principles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50032-E25D-CB82-3994-05425444C34D}"/>
              </a:ext>
            </a:extLst>
          </p:cNvPr>
          <p:cNvSpPr/>
          <p:nvPr/>
        </p:nvSpPr>
        <p:spPr>
          <a:xfrm>
            <a:off x="3048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1469974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ABEB8-76B4-3034-8371-1D14009F4E94}"/>
              </a:ext>
            </a:extLst>
          </p:cNvPr>
          <p:cNvSpPr txBox="1"/>
          <p:nvPr/>
        </p:nvSpPr>
        <p:spPr>
          <a:xfrm>
            <a:off x="243840" y="1066800"/>
            <a:ext cx="11887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Checksum-</a:t>
            </a:r>
            <a:r>
              <a:rPr lang="en-US" dirty="0"/>
              <a:t> Used to detect bit errors in transmitted packets </a:t>
            </a:r>
          </a:p>
          <a:p>
            <a:endParaRPr lang="en-US" dirty="0"/>
          </a:p>
          <a:p>
            <a:r>
              <a:rPr lang="en-US" b="1" dirty="0"/>
              <a:t>Timer-</a:t>
            </a:r>
            <a:r>
              <a:rPr lang="en-US" dirty="0"/>
              <a:t> Used to timeout/retransmit a packet, possibly because the packet (or its ACK) was lost within a channel 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F6A926-307D-6B80-2E60-7B39D2C6EB94}"/>
              </a:ext>
            </a:extLst>
          </p:cNvPr>
          <p:cNvSpPr txBox="1"/>
          <p:nvPr/>
        </p:nvSpPr>
        <p:spPr>
          <a:xfrm>
            <a:off x="5257800" y="76200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RDT Principles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50032-E25D-CB82-3994-05425444C34D}"/>
              </a:ext>
            </a:extLst>
          </p:cNvPr>
          <p:cNvSpPr/>
          <p:nvPr/>
        </p:nvSpPr>
        <p:spPr>
          <a:xfrm>
            <a:off x="3048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2582586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ABEB8-76B4-3034-8371-1D14009F4E94}"/>
              </a:ext>
            </a:extLst>
          </p:cNvPr>
          <p:cNvSpPr txBox="1"/>
          <p:nvPr/>
        </p:nvSpPr>
        <p:spPr>
          <a:xfrm>
            <a:off x="243840" y="1066800"/>
            <a:ext cx="118872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Checksum-</a:t>
            </a:r>
            <a:r>
              <a:rPr lang="en-US" dirty="0"/>
              <a:t> Used to detect bit errors in transmitted packets </a:t>
            </a:r>
          </a:p>
          <a:p>
            <a:endParaRPr lang="en-US" dirty="0"/>
          </a:p>
          <a:p>
            <a:r>
              <a:rPr lang="en-US" b="1" dirty="0"/>
              <a:t>Timer-</a:t>
            </a:r>
            <a:r>
              <a:rPr lang="en-US" dirty="0"/>
              <a:t> Used to timeout/retransmit a packet, possibly because the packet (or its ACK) was lost within a channel </a:t>
            </a:r>
          </a:p>
          <a:p>
            <a:endParaRPr lang="en-US" dirty="0"/>
          </a:p>
          <a:p>
            <a:r>
              <a:rPr lang="en-US" b="1" dirty="0"/>
              <a:t>Sequence Number</a:t>
            </a:r>
            <a:r>
              <a:rPr lang="en-US" dirty="0"/>
              <a:t>- Used for sequential numbering of packets of data flowing form sender to receiver. Gaps in sequence number of packets allow the receiver to detect a lost or duplicate packet 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F6A926-307D-6B80-2E60-7B39D2C6EB94}"/>
              </a:ext>
            </a:extLst>
          </p:cNvPr>
          <p:cNvSpPr txBox="1"/>
          <p:nvPr/>
        </p:nvSpPr>
        <p:spPr>
          <a:xfrm>
            <a:off x="5257800" y="76200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RDT Principles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50032-E25D-CB82-3994-05425444C34D}"/>
              </a:ext>
            </a:extLst>
          </p:cNvPr>
          <p:cNvSpPr/>
          <p:nvPr/>
        </p:nvSpPr>
        <p:spPr>
          <a:xfrm>
            <a:off x="3048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809828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ABEB8-76B4-3034-8371-1D14009F4E94}"/>
              </a:ext>
            </a:extLst>
          </p:cNvPr>
          <p:cNvSpPr txBox="1"/>
          <p:nvPr/>
        </p:nvSpPr>
        <p:spPr>
          <a:xfrm>
            <a:off x="243840" y="1066800"/>
            <a:ext cx="118872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Checksum-</a:t>
            </a:r>
            <a:r>
              <a:rPr lang="en-US" dirty="0"/>
              <a:t> Used to detect bit errors in transmitted packets </a:t>
            </a:r>
          </a:p>
          <a:p>
            <a:endParaRPr lang="en-US" dirty="0"/>
          </a:p>
          <a:p>
            <a:r>
              <a:rPr lang="en-US" b="1" dirty="0"/>
              <a:t>Timer-</a:t>
            </a:r>
            <a:r>
              <a:rPr lang="en-US" dirty="0"/>
              <a:t> Used to timeout/retransmit a packet, possibly because the packet (or its ACK) was lost within a channel </a:t>
            </a:r>
          </a:p>
          <a:p>
            <a:endParaRPr lang="en-US" dirty="0"/>
          </a:p>
          <a:p>
            <a:r>
              <a:rPr lang="en-US" b="1" dirty="0"/>
              <a:t>Sequence Number</a:t>
            </a:r>
            <a:r>
              <a:rPr lang="en-US" dirty="0"/>
              <a:t>- Used for sequential numbering of packets of data flowing form sender to receiver. Gaps in sequence number of packets allow the receiver to detect a lost or duplicate packet </a:t>
            </a:r>
          </a:p>
          <a:p>
            <a:endParaRPr lang="en-US" dirty="0"/>
          </a:p>
          <a:p>
            <a:r>
              <a:rPr lang="en-US" b="1" dirty="0"/>
              <a:t>Acknowledgement</a:t>
            </a:r>
            <a:r>
              <a:rPr lang="en-US" dirty="0"/>
              <a:t>- Used by the receiver to tell the sender that a packet or set of packets has been received correctly. ACKs will typically carry the sequence # of the packet being acknowledged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F6A926-307D-6B80-2E60-7B39D2C6EB94}"/>
              </a:ext>
            </a:extLst>
          </p:cNvPr>
          <p:cNvSpPr txBox="1"/>
          <p:nvPr/>
        </p:nvSpPr>
        <p:spPr>
          <a:xfrm>
            <a:off x="5257800" y="76200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RDT Principles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50032-E25D-CB82-3994-05425444C34D}"/>
              </a:ext>
            </a:extLst>
          </p:cNvPr>
          <p:cNvSpPr/>
          <p:nvPr/>
        </p:nvSpPr>
        <p:spPr>
          <a:xfrm>
            <a:off x="3048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1087371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ABEB8-76B4-3034-8371-1D14009F4E94}"/>
              </a:ext>
            </a:extLst>
          </p:cNvPr>
          <p:cNvSpPr txBox="1"/>
          <p:nvPr/>
        </p:nvSpPr>
        <p:spPr>
          <a:xfrm>
            <a:off x="243840" y="1066800"/>
            <a:ext cx="118872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Checksum-</a:t>
            </a:r>
            <a:r>
              <a:rPr lang="en-US" dirty="0"/>
              <a:t> Used to detect bit errors in transmitted packets </a:t>
            </a:r>
          </a:p>
          <a:p>
            <a:endParaRPr lang="en-US" dirty="0"/>
          </a:p>
          <a:p>
            <a:r>
              <a:rPr lang="en-US" b="1" dirty="0"/>
              <a:t>Timer-</a:t>
            </a:r>
            <a:r>
              <a:rPr lang="en-US" dirty="0"/>
              <a:t> Used to timeout/retransmit a packet, possibly because the packet (or its ACK) was lost within a channel </a:t>
            </a:r>
          </a:p>
          <a:p>
            <a:endParaRPr lang="en-US" dirty="0"/>
          </a:p>
          <a:p>
            <a:r>
              <a:rPr lang="en-US" b="1" dirty="0"/>
              <a:t>Sequence Number</a:t>
            </a:r>
            <a:r>
              <a:rPr lang="en-US" dirty="0"/>
              <a:t>- Used for sequential numbering of packets of data flowing form sender to receiver. Gaps in sequence number of packets allow the receiver to detect a lost or duplicate packet </a:t>
            </a:r>
          </a:p>
          <a:p>
            <a:endParaRPr lang="en-US" dirty="0"/>
          </a:p>
          <a:p>
            <a:r>
              <a:rPr lang="en-US" b="1" dirty="0"/>
              <a:t>Acknowledgement</a:t>
            </a:r>
            <a:r>
              <a:rPr lang="en-US" dirty="0"/>
              <a:t>- Used by the receiver to tell the sender that a packet or set of packets has been received correctly. ACKs will typically carry the sequence # of the packet being acknowledged </a:t>
            </a:r>
          </a:p>
          <a:p>
            <a:endParaRPr lang="en-US" dirty="0"/>
          </a:p>
          <a:p>
            <a:r>
              <a:rPr lang="en-US" b="1" dirty="0"/>
              <a:t>Negative Acknowledgement</a:t>
            </a:r>
            <a:r>
              <a:rPr lang="en-US" dirty="0"/>
              <a:t>- Used by the receiver to tell the sender that a packet has not been received correctly. Negative acknowledgements will typically carry the sequence number of the packet that was not received correctly 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F6A926-307D-6B80-2E60-7B39D2C6EB94}"/>
              </a:ext>
            </a:extLst>
          </p:cNvPr>
          <p:cNvSpPr txBox="1"/>
          <p:nvPr/>
        </p:nvSpPr>
        <p:spPr>
          <a:xfrm>
            <a:off x="5257800" y="76200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RDT Principles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50032-E25D-CB82-3994-05425444C34D}"/>
              </a:ext>
            </a:extLst>
          </p:cNvPr>
          <p:cNvSpPr/>
          <p:nvPr/>
        </p:nvSpPr>
        <p:spPr>
          <a:xfrm>
            <a:off x="3048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3619977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ABEB8-76B4-3034-8371-1D14009F4E94}"/>
              </a:ext>
            </a:extLst>
          </p:cNvPr>
          <p:cNvSpPr txBox="1"/>
          <p:nvPr/>
        </p:nvSpPr>
        <p:spPr>
          <a:xfrm>
            <a:off x="243840" y="1066800"/>
            <a:ext cx="11887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Checksum-</a:t>
            </a:r>
            <a:r>
              <a:rPr lang="en-US" dirty="0"/>
              <a:t> Used to detect bit errors in transmitted packets </a:t>
            </a:r>
          </a:p>
          <a:p>
            <a:endParaRPr lang="en-US" dirty="0"/>
          </a:p>
          <a:p>
            <a:r>
              <a:rPr lang="en-US" b="1" dirty="0"/>
              <a:t>Timer-</a:t>
            </a:r>
            <a:r>
              <a:rPr lang="en-US" dirty="0"/>
              <a:t> Used to timeout/retransmit a packet, possibly because the packet (or its ACK) was lost within a channel </a:t>
            </a:r>
          </a:p>
          <a:p>
            <a:endParaRPr lang="en-US" dirty="0"/>
          </a:p>
          <a:p>
            <a:r>
              <a:rPr lang="en-US" b="1" dirty="0"/>
              <a:t>Sequence Number</a:t>
            </a:r>
            <a:r>
              <a:rPr lang="en-US" dirty="0"/>
              <a:t>- Used for sequential numbering of packets of data flowing form sender to receiver. Gaps in sequence number of packets allow the receiver to detect a lost or duplicate packet </a:t>
            </a:r>
          </a:p>
          <a:p>
            <a:endParaRPr lang="en-US" dirty="0"/>
          </a:p>
          <a:p>
            <a:r>
              <a:rPr lang="en-US" b="1" dirty="0"/>
              <a:t>Acknowledgement</a:t>
            </a:r>
            <a:r>
              <a:rPr lang="en-US" dirty="0"/>
              <a:t>- Used by the receiver to tell the sender that a packet or set of packets has been received correctly. ACKs will typically carry the sequence # of the packet being acknowledged </a:t>
            </a:r>
          </a:p>
          <a:p>
            <a:endParaRPr lang="en-US" dirty="0"/>
          </a:p>
          <a:p>
            <a:r>
              <a:rPr lang="en-US" b="1" dirty="0"/>
              <a:t>Negative Acknowledgement</a:t>
            </a:r>
            <a:r>
              <a:rPr lang="en-US" dirty="0"/>
              <a:t>- Used by the receiver to tell the sender that a packet has not been received correctly. Negative acknowledgements will typically carry the sequence number of the packet that was not received correctly </a:t>
            </a:r>
          </a:p>
          <a:p>
            <a:endParaRPr lang="en-US" dirty="0"/>
          </a:p>
          <a:p>
            <a:r>
              <a:rPr lang="en-US" b="1" dirty="0"/>
              <a:t>Window, pipelining</a:t>
            </a:r>
            <a:r>
              <a:rPr lang="en-US" dirty="0"/>
              <a:t>- The sender may be restricted to sending only packets with sequence numbers that fall within a given range. By allowing multiple packets to be transmitted but not yet acknowledged, sender utilization can be increased over a stop-and-wait mode of operation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F6A926-307D-6B80-2E60-7B39D2C6EB94}"/>
              </a:ext>
            </a:extLst>
          </p:cNvPr>
          <p:cNvSpPr txBox="1"/>
          <p:nvPr/>
        </p:nvSpPr>
        <p:spPr>
          <a:xfrm>
            <a:off x="5257800" y="76200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RDT Principles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50032-E25D-CB82-3994-05425444C34D}"/>
              </a:ext>
            </a:extLst>
          </p:cNvPr>
          <p:cNvSpPr/>
          <p:nvPr/>
        </p:nvSpPr>
        <p:spPr>
          <a:xfrm>
            <a:off x="3048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683184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F6A926-307D-6B80-2E60-7B39D2C6EB94}"/>
              </a:ext>
            </a:extLst>
          </p:cNvPr>
          <p:cNvSpPr txBox="1"/>
          <p:nvPr/>
        </p:nvSpPr>
        <p:spPr>
          <a:xfrm>
            <a:off x="1219200" y="1752600"/>
            <a:ext cx="90653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Transport Layer Protocols:</a:t>
            </a:r>
          </a:p>
          <a:p>
            <a:endParaRPr lang="en-US" sz="3600" b="1" dirty="0"/>
          </a:p>
          <a:p>
            <a:pPr marL="742950" indent="-742950">
              <a:buAutoNum type="arabicPeriod"/>
            </a:pPr>
            <a:r>
              <a:rPr lang="en-US" sz="3600" b="1" dirty="0"/>
              <a:t>Transmission Control Protocol (TCP)</a:t>
            </a:r>
          </a:p>
          <a:p>
            <a:pPr marL="742950" indent="-742950">
              <a:buAutoNum type="arabicPeriod"/>
            </a:pPr>
            <a:r>
              <a:rPr lang="en-US" sz="3600" b="1" dirty="0"/>
              <a:t>User Datagram Protocol (UDP)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50032-E25D-CB82-3994-05425444C34D}"/>
              </a:ext>
            </a:extLst>
          </p:cNvPr>
          <p:cNvSpPr/>
          <p:nvPr/>
        </p:nvSpPr>
        <p:spPr>
          <a:xfrm>
            <a:off x="3048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2785785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50032-E25D-CB82-3994-05425444C34D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75E3D9-AB63-3530-9F59-FB5569ABD35A}"/>
              </a:ext>
            </a:extLst>
          </p:cNvPr>
          <p:cNvSpPr txBox="1"/>
          <p:nvPr/>
        </p:nvSpPr>
        <p:spPr>
          <a:xfrm>
            <a:off x="5334000" y="165250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UDP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33C7606-D8A0-4066-5974-A6E4BD59802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04586"/>
            <a:ext cx="5550595" cy="2927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“no frills,” “bare bones” Internet transport protocol</a:t>
            </a:r>
          </a:p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“best effort” service, UDP segments may be:</a:t>
            </a:r>
          </a:p>
          <a:p>
            <a:pPr marL="808038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lost</a:t>
            </a:r>
          </a:p>
          <a:p>
            <a:pPr marL="808038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delivered out-of-order to app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6C339A6-909E-73FB-0A55-33D6DEDF252F}"/>
              </a:ext>
            </a:extLst>
          </p:cNvPr>
          <p:cNvGrpSpPr/>
          <p:nvPr/>
        </p:nvGrpSpPr>
        <p:grpSpPr>
          <a:xfrm>
            <a:off x="6407040" y="911401"/>
            <a:ext cx="5029004" cy="5014363"/>
            <a:chOff x="4979987" y="2821302"/>
            <a:chExt cx="6630121" cy="3829830"/>
          </a:xfrm>
        </p:grpSpPr>
        <p:sp>
          <p:nvSpPr>
            <p:cNvPr id="8" name="Rectangle 26">
              <a:extLst>
                <a:ext uri="{FF2B5EF4-FFF2-40B4-BE49-F238E27FC236}">
                  <a16:creationId xmlns:a16="http://schemas.microsoft.com/office/drawing/2014/main" id="{5A0E75C8-16B2-F396-49B8-E5D4F5081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8112" y="3235273"/>
              <a:ext cx="6059488" cy="304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4163" indent="-284163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687388" indent="-230188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no connection establishment (which can add RTT delay)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simple: no connection state at sender, receiver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small header size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no congestion control</a:t>
              </a:r>
            </a:p>
            <a:p>
              <a:pPr marL="687388" marR="0" lvl="1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UDP can blast away as fast as desired!</a:t>
              </a:r>
            </a:p>
            <a:p>
              <a:pPr marL="687388" marR="0" lvl="1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can function in the face of congestion</a:t>
              </a:r>
            </a:p>
          </p:txBody>
        </p:sp>
        <p:sp>
          <p:nvSpPr>
            <p:cNvPr id="9" name="Rectangle 27">
              <a:extLst>
                <a:ext uri="{FF2B5EF4-FFF2-40B4-BE49-F238E27FC236}">
                  <a16:creationId xmlns:a16="http://schemas.microsoft.com/office/drawing/2014/main" id="{8AB8AC44-B4F1-9D02-526A-02E25D4FA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987" y="2988017"/>
              <a:ext cx="6630121" cy="3663115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2" name="Text Box 28">
              <a:extLst>
                <a:ext uri="{FF2B5EF4-FFF2-40B4-BE49-F238E27FC236}">
                  <a16:creationId xmlns:a16="http://schemas.microsoft.com/office/drawing/2014/main" id="{82250D5F-B625-FD1B-C02F-71A8812463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449" y="2821302"/>
              <a:ext cx="5102112" cy="3789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Why is there a UDP?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sp>
        <p:nvSpPr>
          <p:cNvPr id="13" name="Rectangle 3">
            <a:extLst>
              <a:ext uri="{FF2B5EF4-FFF2-40B4-BE49-F238E27FC236}">
                <a16:creationId xmlns:a16="http://schemas.microsoft.com/office/drawing/2014/main" id="{D8EF3C8E-334F-36F0-3A54-CAF3B420EC00}"/>
              </a:ext>
            </a:extLst>
          </p:cNvPr>
          <p:cNvSpPr txBox="1">
            <a:spLocks noChangeArrowheads="1"/>
          </p:cNvSpPr>
          <p:nvPr/>
        </p:nvSpPr>
        <p:spPr>
          <a:xfrm>
            <a:off x="480812" y="3980868"/>
            <a:ext cx="5550595" cy="20603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33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connectionless: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handshaking between UDP sender, receiver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UDP segment handled independently of others</a:t>
            </a:r>
          </a:p>
        </p:txBody>
      </p:sp>
    </p:spTree>
    <p:extLst>
      <p:ext uri="{BB962C8B-B14F-4D97-AF65-F5344CB8AC3E}">
        <p14:creationId xmlns:p14="http://schemas.microsoft.com/office/powerpoint/2010/main" val="14352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50032-E25D-CB82-3994-05425444C34D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75E3D9-AB63-3530-9F59-FB5569ABD35A}"/>
              </a:ext>
            </a:extLst>
          </p:cNvPr>
          <p:cNvSpPr txBox="1"/>
          <p:nvPr/>
        </p:nvSpPr>
        <p:spPr>
          <a:xfrm>
            <a:off x="5334000" y="165250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UDP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6E48A5-EF30-33DD-CE95-7019BF4D0865}"/>
              </a:ext>
            </a:extLst>
          </p:cNvPr>
          <p:cNvSpPr/>
          <p:nvPr/>
        </p:nvSpPr>
        <p:spPr>
          <a:xfrm>
            <a:off x="5652759" y="1787211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Source Port #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F1A674-C489-35B7-D453-AEEA5F9EA7D0}"/>
              </a:ext>
            </a:extLst>
          </p:cNvPr>
          <p:cNvSpPr/>
          <p:nvPr/>
        </p:nvSpPr>
        <p:spPr>
          <a:xfrm>
            <a:off x="7786359" y="1792291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. Port #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639E23-E161-0692-F973-C0BF90C93DB0}"/>
              </a:ext>
            </a:extLst>
          </p:cNvPr>
          <p:cNvSpPr/>
          <p:nvPr/>
        </p:nvSpPr>
        <p:spPr>
          <a:xfrm>
            <a:off x="5652759" y="2701611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8A8B3D-8C9A-4CE6-E18F-46CE0773BD4E}"/>
              </a:ext>
            </a:extLst>
          </p:cNvPr>
          <p:cNvSpPr/>
          <p:nvPr/>
        </p:nvSpPr>
        <p:spPr>
          <a:xfrm>
            <a:off x="7786359" y="2706691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Checksum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433605-A4F6-CC46-CFCA-CE0C593EB958}"/>
              </a:ext>
            </a:extLst>
          </p:cNvPr>
          <p:cNvSpPr/>
          <p:nvPr/>
        </p:nvSpPr>
        <p:spPr>
          <a:xfrm>
            <a:off x="5652759" y="3613725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Data (DNS Query, HTTP 3.0, DHCP)</a:t>
            </a: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244D092D-3405-DE0F-1716-76E6EC9E7A69}"/>
              </a:ext>
            </a:extLst>
          </p:cNvPr>
          <p:cNvSpPr txBox="1"/>
          <p:nvPr/>
        </p:nvSpPr>
        <p:spPr>
          <a:xfrm>
            <a:off x="6224259" y="13369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kern="0"/>
            </a:defPPr>
          </a:lstStyle>
          <a:p>
            <a:r>
              <a:rPr lang="en-US" dirty="0"/>
              <a:t>16 bits</a:t>
            </a: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3767145C-69C6-6C14-4D15-049953C58CEA}"/>
              </a:ext>
            </a:extLst>
          </p:cNvPr>
          <p:cNvSpPr txBox="1"/>
          <p:nvPr/>
        </p:nvSpPr>
        <p:spPr>
          <a:xfrm>
            <a:off x="8403605" y="133698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kern="0"/>
            </a:defPPr>
          </a:lstStyle>
          <a:p>
            <a:r>
              <a:rPr lang="en-US" dirty="0"/>
              <a:t>16 bits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ADF858CB-BAE9-A996-2481-831212896433}"/>
              </a:ext>
            </a:extLst>
          </p:cNvPr>
          <p:cNvSpPr/>
          <p:nvPr/>
        </p:nvSpPr>
        <p:spPr>
          <a:xfrm>
            <a:off x="5185756" y="1706320"/>
            <a:ext cx="381000" cy="1907405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2565D231-086B-C709-121C-0B79B174583E}"/>
              </a:ext>
            </a:extLst>
          </p:cNvPr>
          <p:cNvSpPr txBox="1"/>
          <p:nvPr/>
        </p:nvSpPr>
        <p:spPr>
          <a:xfrm>
            <a:off x="4243059" y="2394525"/>
            <a:ext cx="1051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r>
              <a:rPr lang="en-US" sz="2000" b="1" dirty="0"/>
              <a:t>UDP Header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A9AEBE5A-923B-33B9-AC16-22989822E8C5}"/>
              </a:ext>
            </a:extLst>
          </p:cNvPr>
          <p:cNvSpPr/>
          <p:nvPr/>
        </p:nvSpPr>
        <p:spPr>
          <a:xfrm>
            <a:off x="3810000" y="1706319"/>
            <a:ext cx="381000" cy="3814692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id="{9B12CDE4-2935-6A1D-83FF-BF3012E06298}"/>
              </a:ext>
            </a:extLst>
          </p:cNvPr>
          <p:cNvSpPr txBox="1"/>
          <p:nvPr/>
        </p:nvSpPr>
        <p:spPr>
          <a:xfrm>
            <a:off x="2348242" y="3224486"/>
            <a:ext cx="1457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r>
              <a:rPr lang="en-US" sz="2000" b="1" dirty="0"/>
              <a:t>UDP Segment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1DD473-BABE-ED1E-266F-732EF90EAB7E}"/>
              </a:ext>
            </a:extLst>
          </p:cNvPr>
          <p:cNvSpPr txBox="1"/>
          <p:nvPr/>
        </p:nvSpPr>
        <p:spPr>
          <a:xfrm>
            <a:off x="414199" y="1336988"/>
            <a:ext cx="1524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UDP header is very small!! (4 bytes, 32 bits)</a:t>
            </a:r>
          </a:p>
        </p:txBody>
      </p:sp>
    </p:spTree>
    <p:extLst>
      <p:ext uri="{BB962C8B-B14F-4D97-AF65-F5344CB8AC3E}">
        <p14:creationId xmlns:p14="http://schemas.microsoft.com/office/powerpoint/2010/main" val="3740740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34B6A0-3A32-8F39-8B57-9A8EA6AD63C3}"/>
              </a:ext>
            </a:extLst>
          </p:cNvPr>
          <p:cNvSpPr txBox="1"/>
          <p:nvPr/>
        </p:nvSpPr>
        <p:spPr>
          <a:xfrm>
            <a:off x="457200" y="1270484"/>
            <a:ext cx="411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Connection oriented, point-to-point (1 to 1) 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b="1" dirty="0">
                <a:sym typeface="Wingdings" panose="05000000000000000000" pitchFamily="2" charset="2"/>
              </a:rPr>
              <a:t>TCP Handshake</a:t>
            </a:r>
            <a:r>
              <a:rPr lang="en-US" sz="2400" dirty="0">
                <a:sym typeface="Wingdings" panose="05000000000000000000" pitchFamily="2" charset="2"/>
              </a:rPr>
              <a:t> must occur before data is being transmitted</a:t>
            </a:r>
            <a:endParaRPr lang="en-US" sz="2400" dirty="0"/>
          </a:p>
        </p:txBody>
      </p:sp>
      <p:pic>
        <p:nvPicPr>
          <p:cNvPr id="30" name="Graphic 29" descr="Computer with solid fill">
            <a:extLst>
              <a:ext uri="{FF2B5EF4-FFF2-40B4-BE49-F238E27FC236}">
                <a16:creationId xmlns:a16="http://schemas.microsoft.com/office/drawing/2014/main" id="{56713C35-9605-035B-50A0-AA26EAC0D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3495404"/>
            <a:ext cx="1828800" cy="1828800"/>
          </a:xfrm>
          <a:prstGeom prst="rect">
            <a:avLst/>
          </a:prstGeom>
        </p:spPr>
      </p:pic>
      <p:pic>
        <p:nvPicPr>
          <p:cNvPr id="31" name="Graphic 30" descr="Computer with solid fill">
            <a:extLst>
              <a:ext uri="{FF2B5EF4-FFF2-40B4-BE49-F238E27FC236}">
                <a16:creationId xmlns:a16="http://schemas.microsoft.com/office/drawing/2014/main" id="{C0F90C8A-E29C-081C-F619-E1FAF2CBBE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1000" y="3495404"/>
            <a:ext cx="1828800" cy="1828800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8B18CC3C-17C9-B588-3CAE-D9BD1D30E84D}"/>
              </a:ext>
            </a:extLst>
          </p:cNvPr>
          <p:cNvSpPr/>
          <p:nvPr/>
        </p:nvSpPr>
        <p:spPr>
          <a:xfrm>
            <a:off x="1905000" y="4267200"/>
            <a:ext cx="762000" cy="386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6F98696-6942-1F9B-A179-D7BC7E648145}"/>
              </a:ext>
            </a:extLst>
          </p:cNvPr>
          <p:cNvSpPr/>
          <p:nvPr/>
        </p:nvSpPr>
        <p:spPr>
          <a:xfrm>
            <a:off x="3657600" y="4267200"/>
            <a:ext cx="762000" cy="3860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A51039-85C1-BC95-275E-45641C853BAF}"/>
              </a:ext>
            </a:extLst>
          </p:cNvPr>
          <p:cNvCxnSpPr>
            <a:stCxn id="32" idx="6"/>
            <a:endCxn id="33" idx="2"/>
          </p:cNvCxnSpPr>
          <p:nvPr/>
        </p:nvCxnSpPr>
        <p:spPr>
          <a:xfrm>
            <a:off x="2667000" y="4460240"/>
            <a:ext cx="990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5C3ED24-3484-732E-EEA6-9F81B3334FD2}"/>
              </a:ext>
            </a:extLst>
          </p:cNvPr>
          <p:cNvSpPr txBox="1"/>
          <p:nvPr/>
        </p:nvSpPr>
        <p:spPr>
          <a:xfrm>
            <a:off x="609600" y="327660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i="1" dirty="0"/>
              <a:t>logical</a:t>
            </a:r>
            <a:r>
              <a:rPr lang="en-US" dirty="0"/>
              <a:t> connection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6C45D7-C50F-D573-E608-99A12EC2E6B9}"/>
              </a:ext>
            </a:extLst>
          </p:cNvPr>
          <p:cNvSpPr txBox="1"/>
          <p:nvPr/>
        </p:nvSpPr>
        <p:spPr>
          <a:xfrm rot="1279658">
            <a:off x="2228327" y="4119335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Process 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952D34-28C4-D67A-ABBC-61999070143C}"/>
              </a:ext>
            </a:extLst>
          </p:cNvPr>
          <p:cNvSpPr txBox="1"/>
          <p:nvPr/>
        </p:nvSpPr>
        <p:spPr>
          <a:xfrm rot="20363231">
            <a:off x="3430232" y="4094339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Process 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657697-C2AD-8492-D446-DD5AEFB6E5A0}"/>
              </a:ext>
            </a:extLst>
          </p:cNvPr>
          <p:cNvSpPr txBox="1"/>
          <p:nvPr/>
        </p:nvSpPr>
        <p:spPr>
          <a:xfrm>
            <a:off x="350520" y="5555548"/>
            <a:ext cx="5413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Reliable, in order, data transfer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ADE373-BA7D-F220-EAFB-7FC804383065}"/>
              </a:ext>
            </a:extLst>
          </p:cNvPr>
          <p:cNvSpPr txBox="1"/>
          <p:nvPr/>
        </p:nvSpPr>
        <p:spPr>
          <a:xfrm>
            <a:off x="6781800" y="1255244"/>
            <a:ext cx="4800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Cumulative 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Pipelining</a:t>
            </a:r>
          </a:p>
          <a:p>
            <a:pPr marL="342900" lvl="1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TCP Congestion and flow control set window size</a:t>
            </a:r>
          </a:p>
          <a:p>
            <a:pPr marL="342900" lvl="1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pPr marL="342900" lvl="1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Flow controlled</a:t>
            </a:r>
          </a:p>
          <a:p>
            <a:pPr marL="342900" lvl="1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Sender will not overwhelm receiver</a:t>
            </a:r>
          </a:p>
          <a:p>
            <a:pPr marL="342900" lvl="1" indent="-342900">
              <a:buFont typeface="Wingdings" panose="05000000000000000000" pitchFamily="2" charset="2"/>
              <a:buChar char="à"/>
            </a:pPr>
            <a:endParaRPr lang="en-US" sz="2400" dirty="0">
              <a:sym typeface="Wingdings" panose="05000000000000000000" pitchFamily="2" charset="2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Full-duplex service</a:t>
            </a:r>
          </a:p>
        </p:txBody>
      </p:sp>
    </p:spTree>
    <p:extLst>
      <p:ext uri="{BB962C8B-B14F-4D97-AF65-F5344CB8AC3E}">
        <p14:creationId xmlns:p14="http://schemas.microsoft.com/office/powerpoint/2010/main" val="141760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37FAF-1BF4-260D-46AF-A2E85CE3A9C7}"/>
              </a:ext>
            </a:extLst>
          </p:cNvPr>
          <p:cNvSpPr/>
          <p:nvPr/>
        </p:nvSpPr>
        <p:spPr>
          <a:xfrm>
            <a:off x="685800" y="152400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D640E6-FB74-4AE1-376E-4A060A842808}"/>
              </a:ext>
            </a:extLst>
          </p:cNvPr>
          <p:cNvSpPr/>
          <p:nvPr/>
        </p:nvSpPr>
        <p:spPr>
          <a:xfrm>
            <a:off x="685800" y="974865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0D0D89-A69C-0AC7-ED98-B111203B7BBB}"/>
              </a:ext>
            </a:extLst>
          </p:cNvPr>
          <p:cNvSpPr/>
          <p:nvPr/>
        </p:nvSpPr>
        <p:spPr>
          <a:xfrm>
            <a:off x="704460" y="1769950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04459" y="2543403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1CEFE5-8CF0-3E4E-22AF-5E2DEC7A3DAE}"/>
              </a:ext>
            </a:extLst>
          </p:cNvPr>
          <p:cNvSpPr/>
          <p:nvPr/>
        </p:nvSpPr>
        <p:spPr>
          <a:xfrm>
            <a:off x="704459" y="3336920"/>
            <a:ext cx="4705741" cy="701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Network Layer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F164C2-D728-A24B-2054-9225EB08C836}"/>
              </a:ext>
            </a:extLst>
          </p:cNvPr>
          <p:cNvSpPr/>
          <p:nvPr/>
        </p:nvSpPr>
        <p:spPr>
          <a:xfrm>
            <a:off x="685800" y="4130437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276570-D178-6789-AD77-4F73572BE6A0}"/>
              </a:ext>
            </a:extLst>
          </p:cNvPr>
          <p:cNvSpPr/>
          <p:nvPr/>
        </p:nvSpPr>
        <p:spPr>
          <a:xfrm>
            <a:off x="685799" y="4950772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7315200" y="44381"/>
            <a:ext cx="29450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C987F-DD3A-9A01-1E05-FCB760C1F941}"/>
              </a:ext>
            </a:extLst>
          </p:cNvPr>
          <p:cNvSpPr txBox="1"/>
          <p:nvPr/>
        </p:nvSpPr>
        <p:spPr>
          <a:xfrm>
            <a:off x="6811955" y="2123025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Messages from Network Applications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A714F5-3372-96CB-6979-4415CF237B95}"/>
              </a:ext>
            </a:extLst>
          </p:cNvPr>
          <p:cNvSpPr/>
          <p:nvPr/>
        </p:nvSpPr>
        <p:spPr>
          <a:xfrm>
            <a:off x="6425518" y="1396133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4F123F-082C-82E1-943B-7C050F3C7986}"/>
              </a:ext>
            </a:extLst>
          </p:cNvPr>
          <p:cNvCxnSpPr/>
          <p:nvPr/>
        </p:nvCxnSpPr>
        <p:spPr>
          <a:xfrm>
            <a:off x="8787718" y="2590800"/>
            <a:ext cx="0" cy="746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0779F08-4A58-0FAF-4861-90FADA75BEF5}"/>
              </a:ext>
            </a:extLst>
          </p:cNvPr>
          <p:cNvSpPr/>
          <p:nvPr/>
        </p:nvSpPr>
        <p:spPr>
          <a:xfrm>
            <a:off x="6324600" y="3466742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E81010-BBD9-C1B6-BD92-8E3C5D710AD9}"/>
              </a:ext>
            </a:extLst>
          </p:cNvPr>
          <p:cNvSpPr txBox="1"/>
          <p:nvPr/>
        </p:nvSpPr>
        <p:spPr>
          <a:xfrm>
            <a:off x="6666597" y="4177393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Bits being transmitted over some medium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D0E756-2392-0106-A6F7-31927E74F435}"/>
              </a:ext>
            </a:extLst>
          </p:cNvPr>
          <p:cNvSpPr txBox="1"/>
          <p:nvPr/>
        </p:nvSpPr>
        <p:spPr>
          <a:xfrm>
            <a:off x="6172200" y="5449753"/>
            <a:ext cx="579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*In the textbook, they condense it to a 5-layer model, but 7 layers is what is most used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0183FF-CDA4-A158-B4B6-44A9415E6B2A}"/>
              </a:ext>
            </a:extLst>
          </p:cNvPr>
          <p:cNvSpPr txBox="1"/>
          <p:nvPr/>
        </p:nvSpPr>
        <p:spPr>
          <a:xfrm>
            <a:off x="5380046" y="917655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0788D0-5F9F-DE8E-7E9E-CBB999967372}"/>
              </a:ext>
            </a:extLst>
          </p:cNvPr>
          <p:cNvSpPr txBox="1"/>
          <p:nvPr/>
        </p:nvSpPr>
        <p:spPr>
          <a:xfrm>
            <a:off x="5380046" y="1744379"/>
            <a:ext cx="304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13482B3-9CBC-EF32-A691-39EA30CC07F0}"/>
                  </a:ext>
                </a:extLst>
              </p14:cNvPr>
              <p14:cNvContentPartPr/>
              <p14:nvPr/>
            </p14:nvContentPartPr>
            <p14:xfrm>
              <a:off x="381000" y="2526134"/>
              <a:ext cx="5582520" cy="774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13482B3-9CBC-EF32-A691-39EA30CC07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000" y="2463134"/>
                <a:ext cx="5708160" cy="90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2976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B77922-03BC-347E-C535-7CFDDFD64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371600"/>
            <a:ext cx="9402842" cy="383139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BD25174-0E1D-B462-09FC-ABEC0A6328C0}"/>
                  </a:ext>
                </a:extLst>
              </p14:cNvPr>
              <p14:cNvContentPartPr/>
              <p14:nvPr/>
            </p14:nvContentPartPr>
            <p14:xfrm>
              <a:off x="3886000" y="4368880"/>
              <a:ext cx="1281240" cy="283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BD25174-0E1D-B462-09FC-ABEC0A6328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77000" y="4359880"/>
                <a:ext cx="1298880" cy="3009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4BD392E-3B79-5B83-A7AD-D2C792C6C57D}"/>
              </a:ext>
            </a:extLst>
          </p:cNvPr>
          <p:cNvSpPr txBox="1"/>
          <p:nvPr/>
        </p:nvSpPr>
        <p:spPr>
          <a:xfrm>
            <a:off x="3546396" y="482208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size of the segment is determined by the maximum segment size (MSS)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7051EA-8C23-16DE-CF8B-AA42A0EF40D5}"/>
              </a:ext>
            </a:extLst>
          </p:cNvPr>
          <p:cNvSpPr txBox="1"/>
          <p:nvPr/>
        </p:nvSpPr>
        <p:spPr>
          <a:xfrm>
            <a:off x="2500302" y="5934834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(Roughly 1500 bytes– size of a link layer frame)</a:t>
            </a:r>
          </a:p>
        </p:txBody>
      </p:sp>
    </p:spTree>
    <p:extLst>
      <p:ext uri="{BB962C8B-B14F-4D97-AF65-F5344CB8AC3E}">
        <p14:creationId xmlns:p14="http://schemas.microsoft.com/office/powerpoint/2010/main" val="820343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5545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Sequence Numbers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809192-A6FA-F654-303A-58844D5C2412}"/>
              </a:ext>
            </a:extLst>
          </p:cNvPr>
          <p:cNvSpPr txBox="1"/>
          <p:nvPr/>
        </p:nvSpPr>
        <p:spPr>
          <a:xfrm>
            <a:off x="2209800" y="990600"/>
            <a:ext cx="6721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TCP connection is transmitting a </a:t>
            </a:r>
            <a:r>
              <a:rPr lang="en-US" sz="2400" b="1" dirty="0"/>
              <a:t>byte stream</a:t>
            </a:r>
            <a:endParaRPr lang="en-US" sz="2400" dirty="0"/>
          </a:p>
        </p:txBody>
      </p:sp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D17D6D92-E1E6-9649-9466-C1B40EE93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447800"/>
            <a:ext cx="1231036" cy="1231036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249DA47A-863C-CF61-A6E3-1AECAC6D0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86900" y="1371600"/>
            <a:ext cx="1143000" cy="1143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64C745-32AC-F49B-F751-715306A9943B}"/>
              </a:ext>
            </a:extLst>
          </p:cNvPr>
          <p:cNvSpPr txBox="1"/>
          <p:nvPr/>
        </p:nvSpPr>
        <p:spPr>
          <a:xfrm>
            <a:off x="2590801" y="1752600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numbers are based on </a:t>
            </a:r>
            <a:r>
              <a:rPr lang="en-US" i="1" dirty="0"/>
              <a:t>how much data has been sent</a:t>
            </a:r>
          </a:p>
          <a:p>
            <a:r>
              <a:rPr lang="en-US" dirty="0"/>
              <a:t>Acknowledgement numbers are based on </a:t>
            </a:r>
            <a:r>
              <a:rPr lang="en-US" i="1" dirty="0"/>
              <a:t>how much data has been successfully received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35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5545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Sequence Numbers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809192-A6FA-F654-303A-58844D5C2412}"/>
              </a:ext>
            </a:extLst>
          </p:cNvPr>
          <p:cNvSpPr txBox="1"/>
          <p:nvPr/>
        </p:nvSpPr>
        <p:spPr>
          <a:xfrm>
            <a:off x="2209800" y="990600"/>
            <a:ext cx="6721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TCP connection is transmitting a </a:t>
            </a:r>
            <a:r>
              <a:rPr lang="en-US" sz="2400" b="1" dirty="0"/>
              <a:t>byte stream</a:t>
            </a:r>
            <a:endParaRPr lang="en-US" sz="2400" dirty="0"/>
          </a:p>
        </p:txBody>
      </p:sp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D17D6D92-E1E6-9649-9466-C1B40EE93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447800"/>
            <a:ext cx="1231036" cy="1231036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249DA47A-863C-CF61-A6E3-1AECAC6D0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86900" y="1371600"/>
            <a:ext cx="1143000" cy="1143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4BCB6C-ABDE-7D6F-DA00-A3FD5A03C690}"/>
              </a:ext>
            </a:extLst>
          </p:cNvPr>
          <p:cNvCxnSpPr>
            <a:cxnSpLocks/>
          </p:cNvCxnSpPr>
          <p:nvPr/>
        </p:nvCxnSpPr>
        <p:spPr>
          <a:xfrm>
            <a:off x="2272868" y="2133600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CEBC62-CAD0-51C2-8DF0-684350A3A4F8}"/>
              </a:ext>
            </a:extLst>
          </p:cNvPr>
          <p:cNvCxnSpPr>
            <a:cxnSpLocks/>
          </p:cNvCxnSpPr>
          <p:nvPr/>
        </p:nvCxnSpPr>
        <p:spPr>
          <a:xfrm>
            <a:off x="7062928" y="2286000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1C44761-9FF0-B487-BB7C-21EF3537A33E}"/>
              </a:ext>
            </a:extLst>
          </p:cNvPr>
          <p:cNvSpPr/>
          <p:nvPr/>
        </p:nvSpPr>
        <p:spPr>
          <a:xfrm>
            <a:off x="4141064" y="1748945"/>
            <a:ext cx="27432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 # = 1</a:t>
            </a:r>
          </a:p>
          <a:p>
            <a:pPr algn="ctr"/>
            <a:r>
              <a:rPr lang="en-US" dirty="0"/>
              <a:t>Len: 669</a:t>
            </a:r>
          </a:p>
        </p:txBody>
      </p:sp>
    </p:spTree>
    <p:extLst>
      <p:ext uri="{BB962C8B-B14F-4D97-AF65-F5344CB8AC3E}">
        <p14:creationId xmlns:p14="http://schemas.microsoft.com/office/powerpoint/2010/main" val="850800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5545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Sequence Numbers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809192-A6FA-F654-303A-58844D5C2412}"/>
              </a:ext>
            </a:extLst>
          </p:cNvPr>
          <p:cNvSpPr txBox="1"/>
          <p:nvPr/>
        </p:nvSpPr>
        <p:spPr>
          <a:xfrm>
            <a:off x="2209800" y="990600"/>
            <a:ext cx="6721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TCP connection is transmitting a </a:t>
            </a:r>
            <a:r>
              <a:rPr lang="en-US" sz="2400" b="1" dirty="0"/>
              <a:t>byte stream</a:t>
            </a:r>
            <a:endParaRPr lang="en-US" sz="2400" dirty="0"/>
          </a:p>
        </p:txBody>
      </p:sp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D17D6D92-E1E6-9649-9466-C1B40EE93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447800"/>
            <a:ext cx="1231036" cy="1231036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249DA47A-863C-CF61-A6E3-1AECAC6D0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86900" y="1371600"/>
            <a:ext cx="1143000" cy="1143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4BCB6C-ABDE-7D6F-DA00-A3FD5A03C690}"/>
              </a:ext>
            </a:extLst>
          </p:cNvPr>
          <p:cNvCxnSpPr>
            <a:cxnSpLocks/>
          </p:cNvCxnSpPr>
          <p:nvPr/>
        </p:nvCxnSpPr>
        <p:spPr>
          <a:xfrm>
            <a:off x="2272868" y="2133600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CEBC62-CAD0-51C2-8DF0-684350A3A4F8}"/>
              </a:ext>
            </a:extLst>
          </p:cNvPr>
          <p:cNvCxnSpPr>
            <a:cxnSpLocks/>
          </p:cNvCxnSpPr>
          <p:nvPr/>
        </p:nvCxnSpPr>
        <p:spPr>
          <a:xfrm>
            <a:off x="7062928" y="2286000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1C44761-9FF0-B487-BB7C-21EF3537A33E}"/>
              </a:ext>
            </a:extLst>
          </p:cNvPr>
          <p:cNvSpPr/>
          <p:nvPr/>
        </p:nvSpPr>
        <p:spPr>
          <a:xfrm>
            <a:off x="4141064" y="1748945"/>
            <a:ext cx="27432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 # = 1</a:t>
            </a:r>
          </a:p>
          <a:p>
            <a:pPr algn="ctr"/>
            <a:r>
              <a:rPr lang="en-US" dirty="0"/>
              <a:t>Len: 669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7DE97E-87FE-66A0-A13A-14096103F274}"/>
              </a:ext>
            </a:extLst>
          </p:cNvPr>
          <p:cNvCxnSpPr>
            <a:cxnSpLocks/>
          </p:cNvCxnSpPr>
          <p:nvPr/>
        </p:nvCxnSpPr>
        <p:spPr>
          <a:xfrm flipH="1">
            <a:off x="7239000" y="3111695"/>
            <a:ext cx="1828800" cy="1684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BBF320-DFCE-B499-CA0C-490F8745EE71}"/>
              </a:ext>
            </a:extLst>
          </p:cNvPr>
          <p:cNvCxnSpPr>
            <a:cxnSpLocks/>
          </p:cNvCxnSpPr>
          <p:nvPr/>
        </p:nvCxnSpPr>
        <p:spPr>
          <a:xfrm flipH="1">
            <a:off x="2362200" y="3429000"/>
            <a:ext cx="1778864" cy="1303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E65142B-66CD-37D6-6E37-0999BB4DA491}"/>
              </a:ext>
            </a:extLst>
          </p:cNvPr>
          <p:cNvSpPr/>
          <p:nvPr/>
        </p:nvSpPr>
        <p:spPr>
          <a:xfrm>
            <a:off x="4319728" y="2899606"/>
            <a:ext cx="2743200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 # = 670</a:t>
            </a:r>
          </a:p>
        </p:txBody>
      </p:sp>
    </p:spTree>
    <p:extLst>
      <p:ext uri="{BB962C8B-B14F-4D97-AF65-F5344CB8AC3E}">
        <p14:creationId xmlns:p14="http://schemas.microsoft.com/office/powerpoint/2010/main" val="7348536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5545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Sequence Numbers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809192-A6FA-F654-303A-58844D5C2412}"/>
              </a:ext>
            </a:extLst>
          </p:cNvPr>
          <p:cNvSpPr txBox="1"/>
          <p:nvPr/>
        </p:nvSpPr>
        <p:spPr>
          <a:xfrm>
            <a:off x="2209800" y="990600"/>
            <a:ext cx="6721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TCP connection is transmitting a </a:t>
            </a:r>
            <a:r>
              <a:rPr lang="en-US" sz="2400" b="1" dirty="0"/>
              <a:t>byte stream</a:t>
            </a:r>
            <a:endParaRPr lang="en-US" sz="2400" dirty="0"/>
          </a:p>
        </p:txBody>
      </p:sp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D17D6D92-E1E6-9649-9466-C1B40EE93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447800"/>
            <a:ext cx="1231036" cy="1231036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249DA47A-863C-CF61-A6E3-1AECAC6D0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86900" y="1371600"/>
            <a:ext cx="1143000" cy="1143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4BCB6C-ABDE-7D6F-DA00-A3FD5A03C690}"/>
              </a:ext>
            </a:extLst>
          </p:cNvPr>
          <p:cNvCxnSpPr>
            <a:cxnSpLocks/>
          </p:cNvCxnSpPr>
          <p:nvPr/>
        </p:nvCxnSpPr>
        <p:spPr>
          <a:xfrm>
            <a:off x="2272868" y="2133600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CEBC62-CAD0-51C2-8DF0-684350A3A4F8}"/>
              </a:ext>
            </a:extLst>
          </p:cNvPr>
          <p:cNvCxnSpPr>
            <a:cxnSpLocks/>
          </p:cNvCxnSpPr>
          <p:nvPr/>
        </p:nvCxnSpPr>
        <p:spPr>
          <a:xfrm>
            <a:off x="7062928" y="2286000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1C44761-9FF0-B487-BB7C-21EF3537A33E}"/>
              </a:ext>
            </a:extLst>
          </p:cNvPr>
          <p:cNvSpPr/>
          <p:nvPr/>
        </p:nvSpPr>
        <p:spPr>
          <a:xfrm>
            <a:off x="4141064" y="1748945"/>
            <a:ext cx="27432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 # = 1</a:t>
            </a:r>
          </a:p>
          <a:p>
            <a:pPr algn="ctr"/>
            <a:r>
              <a:rPr lang="en-US" dirty="0"/>
              <a:t>Len: 669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7DE97E-87FE-66A0-A13A-14096103F274}"/>
              </a:ext>
            </a:extLst>
          </p:cNvPr>
          <p:cNvCxnSpPr>
            <a:cxnSpLocks/>
          </p:cNvCxnSpPr>
          <p:nvPr/>
        </p:nvCxnSpPr>
        <p:spPr>
          <a:xfrm flipH="1">
            <a:off x="7239000" y="3111695"/>
            <a:ext cx="1828800" cy="1684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BBF320-DFCE-B499-CA0C-490F8745EE71}"/>
              </a:ext>
            </a:extLst>
          </p:cNvPr>
          <p:cNvCxnSpPr>
            <a:cxnSpLocks/>
          </p:cNvCxnSpPr>
          <p:nvPr/>
        </p:nvCxnSpPr>
        <p:spPr>
          <a:xfrm flipH="1">
            <a:off x="2362200" y="3429000"/>
            <a:ext cx="1778864" cy="1303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E65142B-66CD-37D6-6E37-0999BB4DA491}"/>
              </a:ext>
            </a:extLst>
          </p:cNvPr>
          <p:cNvSpPr/>
          <p:nvPr/>
        </p:nvSpPr>
        <p:spPr>
          <a:xfrm>
            <a:off x="4319728" y="2899606"/>
            <a:ext cx="2743200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 # = 670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DA5183-2B17-5BC2-3255-1B0239E742D1}"/>
              </a:ext>
            </a:extLst>
          </p:cNvPr>
          <p:cNvCxnSpPr>
            <a:cxnSpLocks/>
          </p:cNvCxnSpPr>
          <p:nvPr/>
        </p:nvCxnSpPr>
        <p:spPr>
          <a:xfrm>
            <a:off x="2322804" y="4420969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5D79F8-C438-7B23-4BA5-8C1B486B961B}"/>
              </a:ext>
            </a:extLst>
          </p:cNvPr>
          <p:cNvCxnSpPr>
            <a:cxnSpLocks/>
          </p:cNvCxnSpPr>
          <p:nvPr/>
        </p:nvCxnSpPr>
        <p:spPr>
          <a:xfrm>
            <a:off x="7112864" y="4573369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81863D3-269E-D3FC-95F6-4FA868246BD4}"/>
              </a:ext>
            </a:extLst>
          </p:cNvPr>
          <p:cNvSpPr/>
          <p:nvPr/>
        </p:nvSpPr>
        <p:spPr>
          <a:xfrm>
            <a:off x="4191000" y="4036314"/>
            <a:ext cx="27432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 # = 670</a:t>
            </a:r>
          </a:p>
          <a:p>
            <a:pPr algn="ctr"/>
            <a:r>
              <a:rPr lang="en-US" dirty="0"/>
              <a:t>Len: 1460</a:t>
            </a:r>
          </a:p>
        </p:txBody>
      </p:sp>
    </p:spTree>
    <p:extLst>
      <p:ext uri="{BB962C8B-B14F-4D97-AF65-F5344CB8AC3E}">
        <p14:creationId xmlns:p14="http://schemas.microsoft.com/office/powerpoint/2010/main" val="3866289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5545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Sequence Numbers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809192-A6FA-F654-303A-58844D5C2412}"/>
              </a:ext>
            </a:extLst>
          </p:cNvPr>
          <p:cNvSpPr txBox="1"/>
          <p:nvPr/>
        </p:nvSpPr>
        <p:spPr>
          <a:xfrm>
            <a:off x="2209800" y="990600"/>
            <a:ext cx="6721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TCP connection is transmitting a </a:t>
            </a:r>
            <a:r>
              <a:rPr lang="en-US" sz="2400" b="1" dirty="0"/>
              <a:t>byte stream</a:t>
            </a:r>
            <a:endParaRPr lang="en-US" sz="2400" dirty="0"/>
          </a:p>
        </p:txBody>
      </p:sp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D17D6D92-E1E6-9649-9466-C1B40EE93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447800"/>
            <a:ext cx="1231036" cy="1231036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249DA47A-863C-CF61-A6E3-1AECAC6D0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86900" y="1371600"/>
            <a:ext cx="1143000" cy="1143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4BCB6C-ABDE-7D6F-DA00-A3FD5A03C690}"/>
              </a:ext>
            </a:extLst>
          </p:cNvPr>
          <p:cNvCxnSpPr>
            <a:cxnSpLocks/>
          </p:cNvCxnSpPr>
          <p:nvPr/>
        </p:nvCxnSpPr>
        <p:spPr>
          <a:xfrm>
            <a:off x="2272868" y="2133600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CEBC62-CAD0-51C2-8DF0-684350A3A4F8}"/>
              </a:ext>
            </a:extLst>
          </p:cNvPr>
          <p:cNvCxnSpPr>
            <a:cxnSpLocks/>
          </p:cNvCxnSpPr>
          <p:nvPr/>
        </p:nvCxnSpPr>
        <p:spPr>
          <a:xfrm>
            <a:off x="7062928" y="2286000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1C44761-9FF0-B487-BB7C-21EF3537A33E}"/>
              </a:ext>
            </a:extLst>
          </p:cNvPr>
          <p:cNvSpPr/>
          <p:nvPr/>
        </p:nvSpPr>
        <p:spPr>
          <a:xfrm>
            <a:off x="4141064" y="1748945"/>
            <a:ext cx="27432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 # = 1</a:t>
            </a:r>
          </a:p>
          <a:p>
            <a:pPr algn="ctr"/>
            <a:r>
              <a:rPr lang="en-US" dirty="0"/>
              <a:t>Len: 669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7DE97E-87FE-66A0-A13A-14096103F274}"/>
              </a:ext>
            </a:extLst>
          </p:cNvPr>
          <p:cNvCxnSpPr>
            <a:cxnSpLocks/>
          </p:cNvCxnSpPr>
          <p:nvPr/>
        </p:nvCxnSpPr>
        <p:spPr>
          <a:xfrm flipH="1">
            <a:off x="7239000" y="3111695"/>
            <a:ext cx="1828800" cy="1684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BBF320-DFCE-B499-CA0C-490F8745EE71}"/>
              </a:ext>
            </a:extLst>
          </p:cNvPr>
          <p:cNvCxnSpPr>
            <a:cxnSpLocks/>
          </p:cNvCxnSpPr>
          <p:nvPr/>
        </p:nvCxnSpPr>
        <p:spPr>
          <a:xfrm flipH="1">
            <a:off x="2362200" y="3429000"/>
            <a:ext cx="1778864" cy="1303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E65142B-66CD-37D6-6E37-0999BB4DA491}"/>
              </a:ext>
            </a:extLst>
          </p:cNvPr>
          <p:cNvSpPr/>
          <p:nvPr/>
        </p:nvSpPr>
        <p:spPr>
          <a:xfrm>
            <a:off x="4319728" y="2899606"/>
            <a:ext cx="2743200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 # = 670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DA5183-2B17-5BC2-3255-1B0239E742D1}"/>
              </a:ext>
            </a:extLst>
          </p:cNvPr>
          <p:cNvCxnSpPr>
            <a:cxnSpLocks/>
          </p:cNvCxnSpPr>
          <p:nvPr/>
        </p:nvCxnSpPr>
        <p:spPr>
          <a:xfrm>
            <a:off x="2322804" y="4420969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5D79F8-C438-7B23-4BA5-8C1B486B961B}"/>
              </a:ext>
            </a:extLst>
          </p:cNvPr>
          <p:cNvCxnSpPr>
            <a:cxnSpLocks/>
          </p:cNvCxnSpPr>
          <p:nvPr/>
        </p:nvCxnSpPr>
        <p:spPr>
          <a:xfrm>
            <a:off x="7112864" y="4573369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81863D3-269E-D3FC-95F6-4FA868246BD4}"/>
              </a:ext>
            </a:extLst>
          </p:cNvPr>
          <p:cNvSpPr/>
          <p:nvPr/>
        </p:nvSpPr>
        <p:spPr>
          <a:xfrm>
            <a:off x="4191000" y="4036314"/>
            <a:ext cx="27432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 # = 670</a:t>
            </a:r>
          </a:p>
          <a:p>
            <a:pPr algn="ctr"/>
            <a:r>
              <a:rPr lang="en-US" dirty="0"/>
              <a:t>Len: 1460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56D38C-2971-9F7A-9ABA-52B7DBD7B513}"/>
              </a:ext>
            </a:extLst>
          </p:cNvPr>
          <p:cNvCxnSpPr>
            <a:cxnSpLocks/>
          </p:cNvCxnSpPr>
          <p:nvPr/>
        </p:nvCxnSpPr>
        <p:spPr>
          <a:xfrm flipH="1">
            <a:off x="7123896" y="5490912"/>
            <a:ext cx="1828800" cy="1684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0DB7D-6613-D62E-FCE8-38D9CBFAB8CC}"/>
              </a:ext>
            </a:extLst>
          </p:cNvPr>
          <p:cNvCxnSpPr>
            <a:cxnSpLocks/>
          </p:cNvCxnSpPr>
          <p:nvPr/>
        </p:nvCxnSpPr>
        <p:spPr>
          <a:xfrm flipH="1">
            <a:off x="2247096" y="5808217"/>
            <a:ext cx="1778864" cy="1303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8F78E8D-5276-C954-592C-E0DFC2CE3E80}"/>
              </a:ext>
            </a:extLst>
          </p:cNvPr>
          <p:cNvSpPr/>
          <p:nvPr/>
        </p:nvSpPr>
        <p:spPr>
          <a:xfrm>
            <a:off x="4204624" y="5278823"/>
            <a:ext cx="2743200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 # = 2130</a:t>
            </a:r>
          </a:p>
        </p:txBody>
      </p:sp>
    </p:spTree>
    <p:extLst>
      <p:ext uri="{BB962C8B-B14F-4D97-AF65-F5344CB8AC3E}">
        <p14:creationId xmlns:p14="http://schemas.microsoft.com/office/powerpoint/2010/main" val="19078190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5545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Sequence Numbers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809192-A6FA-F654-303A-58844D5C2412}"/>
              </a:ext>
            </a:extLst>
          </p:cNvPr>
          <p:cNvSpPr txBox="1"/>
          <p:nvPr/>
        </p:nvSpPr>
        <p:spPr>
          <a:xfrm>
            <a:off x="2209800" y="990600"/>
            <a:ext cx="6721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TCP connection is transmitting a </a:t>
            </a:r>
            <a:r>
              <a:rPr lang="en-US" sz="2400" b="1" dirty="0"/>
              <a:t>byte stream</a:t>
            </a:r>
            <a:endParaRPr lang="en-US" sz="2400" dirty="0"/>
          </a:p>
        </p:txBody>
      </p:sp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D17D6D92-E1E6-9649-9466-C1B40EE93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447800"/>
            <a:ext cx="1231036" cy="1231036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249DA47A-863C-CF61-A6E3-1AECAC6D0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86900" y="1371600"/>
            <a:ext cx="1143000" cy="11430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56D38C-2971-9F7A-9ABA-52B7DBD7B513}"/>
              </a:ext>
            </a:extLst>
          </p:cNvPr>
          <p:cNvCxnSpPr>
            <a:cxnSpLocks/>
          </p:cNvCxnSpPr>
          <p:nvPr/>
        </p:nvCxnSpPr>
        <p:spPr>
          <a:xfrm flipH="1">
            <a:off x="7391400" y="2514600"/>
            <a:ext cx="1828800" cy="1684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0DB7D-6613-D62E-FCE8-38D9CBFAB8CC}"/>
              </a:ext>
            </a:extLst>
          </p:cNvPr>
          <p:cNvCxnSpPr>
            <a:cxnSpLocks/>
          </p:cNvCxnSpPr>
          <p:nvPr/>
        </p:nvCxnSpPr>
        <p:spPr>
          <a:xfrm flipH="1">
            <a:off x="2514600" y="2831905"/>
            <a:ext cx="1778864" cy="1303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8F78E8D-5276-C954-592C-E0DFC2CE3E80}"/>
              </a:ext>
            </a:extLst>
          </p:cNvPr>
          <p:cNvSpPr/>
          <p:nvPr/>
        </p:nvSpPr>
        <p:spPr>
          <a:xfrm>
            <a:off x="4472128" y="2302511"/>
            <a:ext cx="2743200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 # = 2130</a:t>
            </a:r>
          </a:p>
        </p:txBody>
      </p:sp>
    </p:spTree>
    <p:extLst>
      <p:ext uri="{BB962C8B-B14F-4D97-AF65-F5344CB8AC3E}">
        <p14:creationId xmlns:p14="http://schemas.microsoft.com/office/powerpoint/2010/main" val="1714582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5545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Sequence Numbers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809192-A6FA-F654-303A-58844D5C2412}"/>
              </a:ext>
            </a:extLst>
          </p:cNvPr>
          <p:cNvSpPr txBox="1"/>
          <p:nvPr/>
        </p:nvSpPr>
        <p:spPr>
          <a:xfrm>
            <a:off x="2209800" y="990600"/>
            <a:ext cx="6721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TCP connection is transmitting a </a:t>
            </a:r>
            <a:r>
              <a:rPr lang="en-US" sz="2400" b="1" dirty="0"/>
              <a:t>byte stream</a:t>
            </a:r>
            <a:endParaRPr lang="en-US" sz="2400" dirty="0"/>
          </a:p>
        </p:txBody>
      </p:sp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D17D6D92-E1E6-9649-9466-C1B40EE93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447800"/>
            <a:ext cx="1231036" cy="1231036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249DA47A-863C-CF61-A6E3-1AECAC6D0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86900" y="1371600"/>
            <a:ext cx="1143000" cy="11430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56D38C-2971-9F7A-9ABA-52B7DBD7B513}"/>
              </a:ext>
            </a:extLst>
          </p:cNvPr>
          <p:cNvCxnSpPr>
            <a:cxnSpLocks/>
          </p:cNvCxnSpPr>
          <p:nvPr/>
        </p:nvCxnSpPr>
        <p:spPr>
          <a:xfrm flipH="1">
            <a:off x="7391400" y="2514600"/>
            <a:ext cx="1828800" cy="1684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0DB7D-6613-D62E-FCE8-38D9CBFAB8CC}"/>
              </a:ext>
            </a:extLst>
          </p:cNvPr>
          <p:cNvCxnSpPr>
            <a:cxnSpLocks/>
          </p:cNvCxnSpPr>
          <p:nvPr/>
        </p:nvCxnSpPr>
        <p:spPr>
          <a:xfrm flipH="1">
            <a:off x="2514600" y="2831905"/>
            <a:ext cx="1778864" cy="1303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8F78E8D-5276-C954-592C-E0DFC2CE3E80}"/>
              </a:ext>
            </a:extLst>
          </p:cNvPr>
          <p:cNvSpPr/>
          <p:nvPr/>
        </p:nvSpPr>
        <p:spPr>
          <a:xfrm>
            <a:off x="4472128" y="2302511"/>
            <a:ext cx="2743200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 # = 2130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91732E-BEE6-FD33-4345-D1974F441EEF}"/>
              </a:ext>
            </a:extLst>
          </p:cNvPr>
          <p:cNvCxnSpPr>
            <a:cxnSpLocks/>
          </p:cNvCxnSpPr>
          <p:nvPr/>
        </p:nvCxnSpPr>
        <p:spPr>
          <a:xfrm>
            <a:off x="2603932" y="3869481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858C1F-4229-91F5-D587-A1B59750431A}"/>
              </a:ext>
            </a:extLst>
          </p:cNvPr>
          <p:cNvCxnSpPr>
            <a:cxnSpLocks/>
          </p:cNvCxnSpPr>
          <p:nvPr/>
        </p:nvCxnSpPr>
        <p:spPr>
          <a:xfrm>
            <a:off x="7393992" y="4021881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F9DFB0C-3A02-583D-5518-17C96194D0DE}"/>
              </a:ext>
            </a:extLst>
          </p:cNvPr>
          <p:cNvSpPr/>
          <p:nvPr/>
        </p:nvSpPr>
        <p:spPr>
          <a:xfrm>
            <a:off x="4472128" y="3484826"/>
            <a:ext cx="27432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 # = 2130</a:t>
            </a:r>
          </a:p>
          <a:p>
            <a:pPr algn="ctr"/>
            <a:r>
              <a:rPr lang="en-US" dirty="0"/>
              <a:t>Len: 1460</a:t>
            </a:r>
          </a:p>
        </p:txBody>
      </p:sp>
    </p:spTree>
    <p:extLst>
      <p:ext uri="{BB962C8B-B14F-4D97-AF65-F5344CB8AC3E}">
        <p14:creationId xmlns:p14="http://schemas.microsoft.com/office/powerpoint/2010/main" val="62345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5545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Sequence Numbers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809192-A6FA-F654-303A-58844D5C2412}"/>
              </a:ext>
            </a:extLst>
          </p:cNvPr>
          <p:cNvSpPr txBox="1"/>
          <p:nvPr/>
        </p:nvSpPr>
        <p:spPr>
          <a:xfrm>
            <a:off x="2209800" y="990600"/>
            <a:ext cx="6721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TCP connection is transmitting a </a:t>
            </a:r>
            <a:r>
              <a:rPr lang="en-US" sz="2400" b="1" dirty="0"/>
              <a:t>byte stream</a:t>
            </a:r>
            <a:endParaRPr lang="en-US" sz="2400" dirty="0"/>
          </a:p>
        </p:txBody>
      </p:sp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D17D6D92-E1E6-9649-9466-C1B40EE93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447800"/>
            <a:ext cx="1231036" cy="1231036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249DA47A-863C-CF61-A6E3-1AECAC6D0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86900" y="1371600"/>
            <a:ext cx="1143000" cy="11430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56D38C-2971-9F7A-9ABA-52B7DBD7B513}"/>
              </a:ext>
            </a:extLst>
          </p:cNvPr>
          <p:cNvCxnSpPr>
            <a:cxnSpLocks/>
          </p:cNvCxnSpPr>
          <p:nvPr/>
        </p:nvCxnSpPr>
        <p:spPr>
          <a:xfrm flipH="1">
            <a:off x="7391400" y="2514600"/>
            <a:ext cx="1828800" cy="1684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60DB7D-6613-D62E-FCE8-38D9CBFAB8CC}"/>
              </a:ext>
            </a:extLst>
          </p:cNvPr>
          <p:cNvCxnSpPr>
            <a:cxnSpLocks/>
          </p:cNvCxnSpPr>
          <p:nvPr/>
        </p:nvCxnSpPr>
        <p:spPr>
          <a:xfrm flipH="1">
            <a:off x="2514600" y="2831905"/>
            <a:ext cx="1778864" cy="1303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8F78E8D-5276-C954-592C-E0DFC2CE3E80}"/>
              </a:ext>
            </a:extLst>
          </p:cNvPr>
          <p:cNvSpPr/>
          <p:nvPr/>
        </p:nvSpPr>
        <p:spPr>
          <a:xfrm>
            <a:off x="4472128" y="2302511"/>
            <a:ext cx="2743200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 # = 2130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91732E-BEE6-FD33-4345-D1974F441EEF}"/>
              </a:ext>
            </a:extLst>
          </p:cNvPr>
          <p:cNvCxnSpPr>
            <a:cxnSpLocks/>
          </p:cNvCxnSpPr>
          <p:nvPr/>
        </p:nvCxnSpPr>
        <p:spPr>
          <a:xfrm>
            <a:off x="2603932" y="3869481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858C1F-4229-91F5-D587-A1B59750431A}"/>
              </a:ext>
            </a:extLst>
          </p:cNvPr>
          <p:cNvCxnSpPr>
            <a:cxnSpLocks/>
          </p:cNvCxnSpPr>
          <p:nvPr/>
        </p:nvCxnSpPr>
        <p:spPr>
          <a:xfrm>
            <a:off x="7393992" y="4021881"/>
            <a:ext cx="1689532" cy="762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F9DFB0C-3A02-583D-5518-17C96194D0DE}"/>
              </a:ext>
            </a:extLst>
          </p:cNvPr>
          <p:cNvSpPr/>
          <p:nvPr/>
        </p:nvSpPr>
        <p:spPr>
          <a:xfrm>
            <a:off x="4472128" y="3484826"/>
            <a:ext cx="27432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 # = 2130</a:t>
            </a:r>
          </a:p>
          <a:p>
            <a:pPr algn="ctr"/>
            <a:r>
              <a:rPr lang="en-US" dirty="0"/>
              <a:t>Len: 1460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02C036-C340-0F95-17CF-1B2789723833}"/>
              </a:ext>
            </a:extLst>
          </p:cNvPr>
          <p:cNvCxnSpPr>
            <a:cxnSpLocks/>
          </p:cNvCxnSpPr>
          <p:nvPr/>
        </p:nvCxnSpPr>
        <p:spPr>
          <a:xfrm flipH="1">
            <a:off x="7262672" y="5035717"/>
            <a:ext cx="1828800" cy="1684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A884A7-4C5E-15F5-636A-F8A368E3B9F7}"/>
              </a:ext>
            </a:extLst>
          </p:cNvPr>
          <p:cNvCxnSpPr>
            <a:cxnSpLocks/>
          </p:cNvCxnSpPr>
          <p:nvPr/>
        </p:nvCxnSpPr>
        <p:spPr>
          <a:xfrm flipH="1">
            <a:off x="2385872" y="5353022"/>
            <a:ext cx="1778864" cy="13037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B20B37B-930B-A1C7-1C67-00618AAB9789}"/>
              </a:ext>
            </a:extLst>
          </p:cNvPr>
          <p:cNvSpPr/>
          <p:nvPr/>
        </p:nvSpPr>
        <p:spPr>
          <a:xfrm>
            <a:off x="4343400" y="4823628"/>
            <a:ext cx="2743200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ACK # = 3590</a:t>
            </a:r>
          </a:p>
        </p:txBody>
      </p:sp>
    </p:spTree>
    <p:extLst>
      <p:ext uri="{BB962C8B-B14F-4D97-AF65-F5344CB8AC3E}">
        <p14:creationId xmlns:p14="http://schemas.microsoft.com/office/powerpoint/2010/main" val="14646802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5E07059-9404-9463-312F-DDBEF0639654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4F6FDE-A7EB-DD8B-50E2-7AC1B123AE59}"/>
              </a:ext>
            </a:extLst>
          </p:cNvPr>
          <p:cNvSpPr txBox="1"/>
          <p:nvPr/>
        </p:nvSpPr>
        <p:spPr>
          <a:xfrm>
            <a:off x="5029200" y="76200"/>
            <a:ext cx="5545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TCP Sequence Numbers</a:t>
            </a:r>
          </a:p>
        </p:txBody>
      </p:sp>
      <p:sp>
        <p:nvSpPr>
          <p:cNvPr id="14" name="AutoShape 2" descr="17 TCP Transport Basics — An Introduction to Computer Networks, desktop  edition 2.0.11">
            <a:extLst>
              <a:ext uri="{FF2B5EF4-FFF2-40B4-BE49-F238E27FC236}">
                <a16:creationId xmlns:a16="http://schemas.microsoft.com/office/drawing/2014/main" id="{79BC7BC2-B5E1-6D5C-9FCE-160318345C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5E73C1-4FA4-2944-CE10-624B8290C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143000"/>
            <a:ext cx="9039739" cy="374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8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45BA8A-0C3A-2726-2C59-1ABD51C3C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676400"/>
            <a:ext cx="9323294" cy="4622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2E8440-9B03-9AFB-E04E-055425B6F33B}"/>
              </a:ext>
            </a:extLst>
          </p:cNvPr>
          <p:cNvSpPr txBox="1"/>
          <p:nvPr/>
        </p:nvSpPr>
        <p:spPr>
          <a:xfrm>
            <a:off x="533400" y="990600"/>
            <a:ext cx="713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far, our reliable data transfer protocols have been </a:t>
            </a:r>
            <a:r>
              <a:rPr lang="en-US" b="1" dirty="0"/>
              <a:t>stop-and-wait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9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45BA8A-0C3A-2726-2C59-1ABD51C3C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676400"/>
            <a:ext cx="9323294" cy="4622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2E8440-9B03-9AFB-E04E-055425B6F33B}"/>
              </a:ext>
            </a:extLst>
          </p:cNvPr>
          <p:cNvSpPr txBox="1"/>
          <p:nvPr/>
        </p:nvSpPr>
        <p:spPr>
          <a:xfrm>
            <a:off x="533400" y="990600"/>
            <a:ext cx="713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far, our reliable data transfer protocols have been </a:t>
            </a:r>
            <a:r>
              <a:rPr lang="en-US" b="1" dirty="0"/>
              <a:t>stop-and-wait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ACE1C5-4312-93FC-36A3-43EAA47CA3E3}"/>
              </a:ext>
            </a:extLst>
          </p:cNvPr>
          <p:cNvSpPr txBox="1"/>
          <p:nvPr/>
        </p:nvSpPr>
        <p:spPr>
          <a:xfrm>
            <a:off x="7010400" y="5752816"/>
            <a:ext cx="4147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Waiting to receive an ACK is inefficient</a:t>
            </a:r>
          </a:p>
          <a:p>
            <a:r>
              <a:rPr lang="en-US" dirty="0"/>
              <a:t>We spend </a:t>
            </a:r>
            <a:r>
              <a:rPr lang="en-US" i="1" dirty="0"/>
              <a:t>a lot </a:t>
            </a:r>
            <a:r>
              <a:rPr lang="en-US" dirty="0"/>
              <a:t> of time waiting</a:t>
            </a:r>
          </a:p>
        </p:txBody>
      </p:sp>
    </p:spTree>
    <p:extLst>
      <p:ext uri="{BB962C8B-B14F-4D97-AF65-F5344CB8AC3E}">
        <p14:creationId xmlns:p14="http://schemas.microsoft.com/office/powerpoint/2010/main" val="62185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E32E83-0052-4A6C-9810-081A0ACD01E8}"/>
              </a:ext>
            </a:extLst>
          </p:cNvPr>
          <p:cNvSpPr txBox="1"/>
          <p:nvPr/>
        </p:nvSpPr>
        <p:spPr>
          <a:xfrm>
            <a:off x="690513" y="1143000"/>
            <a:ext cx="10810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Pipelining</a:t>
            </a:r>
            <a:r>
              <a:rPr lang="en-US" sz="2400" dirty="0"/>
              <a:t>: sender allows multiple, “in-flight”, yet-to-be acknowledged packets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B83EF5-BA5C-6BE7-6658-D6BF3C694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76400"/>
            <a:ext cx="10058400" cy="384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55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E32E83-0052-4A6C-9810-081A0ACD01E8}"/>
              </a:ext>
            </a:extLst>
          </p:cNvPr>
          <p:cNvSpPr txBox="1"/>
          <p:nvPr/>
        </p:nvSpPr>
        <p:spPr>
          <a:xfrm>
            <a:off x="690513" y="381000"/>
            <a:ext cx="10810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Pipelining</a:t>
            </a:r>
            <a:r>
              <a:rPr lang="en-US" sz="2400" dirty="0"/>
              <a:t>: sender allows multiple, “in-flight”, yet-to-be acknowledged packets</a:t>
            </a:r>
          </a:p>
        </p:txBody>
      </p:sp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DF03A091-17F6-C9EE-A8E9-C55955D40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82100" y="1676400"/>
            <a:ext cx="1752600" cy="1752600"/>
          </a:xfrm>
          <a:prstGeom prst="rect">
            <a:avLst/>
          </a:prstGeom>
        </p:spPr>
      </p:pic>
      <p:pic>
        <p:nvPicPr>
          <p:cNvPr id="8" name="Graphic 7" descr="Computer with solid fill">
            <a:extLst>
              <a:ext uri="{FF2B5EF4-FFF2-40B4-BE49-F238E27FC236}">
                <a16:creationId xmlns:a16="http://schemas.microsoft.com/office/drawing/2014/main" id="{2B8B62D6-BC59-14A1-9E93-8ED3D755A5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9200" y="1635653"/>
            <a:ext cx="1828800" cy="1828800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51A662B-35C9-E57D-A08F-3651E94FC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242955"/>
              </p:ext>
            </p:extLst>
          </p:nvPr>
        </p:nvGraphicFramePr>
        <p:xfrm>
          <a:off x="368300" y="3520333"/>
          <a:ext cx="3530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25">
                  <a:extLst>
                    <a:ext uri="{9D8B030D-6E8A-4147-A177-3AD203B41FA5}">
                      <a16:colId xmlns:a16="http://schemas.microsoft.com/office/drawing/2014/main" val="196781502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55076036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246069604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652239568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64392823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381171653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890010828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046213537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45707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00AB053-CC6D-35B1-2172-B0A20A15D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21761"/>
              </p:ext>
            </p:extLst>
          </p:nvPr>
        </p:nvGraphicFramePr>
        <p:xfrm>
          <a:off x="8229600" y="3491194"/>
          <a:ext cx="3530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25">
                  <a:extLst>
                    <a:ext uri="{9D8B030D-6E8A-4147-A177-3AD203B41FA5}">
                      <a16:colId xmlns:a16="http://schemas.microsoft.com/office/drawing/2014/main" val="196781502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55076036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246069604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652239568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64392823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381171653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890010828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046213537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45707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4D100EE-FE3C-5561-5625-30AB2DE6DE0B}"/>
                  </a:ext>
                </a:extLst>
              </p14:cNvPr>
              <p14:cNvContentPartPr/>
              <p14:nvPr/>
            </p14:nvContentPartPr>
            <p14:xfrm>
              <a:off x="2829200" y="1289440"/>
              <a:ext cx="6531480" cy="671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4D100EE-FE3C-5561-5625-30AB2DE6DE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20560" y="1280440"/>
                <a:ext cx="6549120" cy="68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6BF65C7-AD60-A600-D231-2F6FC1303802}"/>
                  </a:ext>
                </a:extLst>
              </p14:cNvPr>
              <p14:cNvContentPartPr/>
              <p14:nvPr/>
            </p14:nvContentPartPr>
            <p14:xfrm>
              <a:off x="3219080" y="2923840"/>
              <a:ext cx="6209640" cy="4298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6BF65C7-AD60-A600-D231-2F6FC130380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10440" y="2915200"/>
                <a:ext cx="6227280" cy="4474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5F93BD3E-C1D6-7084-4BAD-9ADA0F18B055}"/>
              </a:ext>
            </a:extLst>
          </p:cNvPr>
          <p:cNvSpPr/>
          <p:nvPr/>
        </p:nvSpPr>
        <p:spPr>
          <a:xfrm>
            <a:off x="4953000" y="2743200"/>
            <a:ext cx="381000" cy="42984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F9787A-96A2-1A15-6957-1A34CA4C62D0}"/>
              </a:ext>
            </a:extLst>
          </p:cNvPr>
          <p:cNvSpPr/>
          <p:nvPr/>
        </p:nvSpPr>
        <p:spPr>
          <a:xfrm>
            <a:off x="7467600" y="2848520"/>
            <a:ext cx="381000" cy="42984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4FBCDB-2C59-838E-949E-F67C1CD744F8}"/>
              </a:ext>
            </a:extLst>
          </p:cNvPr>
          <p:cNvSpPr/>
          <p:nvPr/>
        </p:nvSpPr>
        <p:spPr>
          <a:xfrm>
            <a:off x="9396240" y="1655360"/>
            <a:ext cx="381000" cy="429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C9FCDF-B7F5-6A64-3358-935403E1AF7C}"/>
              </a:ext>
            </a:extLst>
          </p:cNvPr>
          <p:cNvSpPr/>
          <p:nvPr/>
        </p:nvSpPr>
        <p:spPr>
          <a:xfrm>
            <a:off x="7467600" y="971343"/>
            <a:ext cx="381000" cy="429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FCBECC-1473-C039-5758-8950D05F8AD4}"/>
              </a:ext>
            </a:extLst>
          </p:cNvPr>
          <p:cNvSpPr/>
          <p:nvPr/>
        </p:nvSpPr>
        <p:spPr>
          <a:xfrm>
            <a:off x="3708400" y="917985"/>
            <a:ext cx="381000" cy="429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5D62F8-16CE-CE21-00DA-957C73275D47}"/>
              </a:ext>
            </a:extLst>
          </p:cNvPr>
          <p:cNvSpPr/>
          <p:nvPr/>
        </p:nvSpPr>
        <p:spPr>
          <a:xfrm>
            <a:off x="1452700" y="1567836"/>
            <a:ext cx="381000" cy="429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F970A3-6F86-82A9-CB55-5BD1467C50C1}"/>
              </a:ext>
            </a:extLst>
          </p:cNvPr>
          <p:cNvSpPr/>
          <p:nvPr/>
        </p:nvSpPr>
        <p:spPr>
          <a:xfrm>
            <a:off x="1010920" y="1567836"/>
            <a:ext cx="381000" cy="429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9303BF-C7AE-9ECA-96D0-52024D17921C}"/>
              </a:ext>
            </a:extLst>
          </p:cNvPr>
          <p:cNvSpPr/>
          <p:nvPr/>
        </p:nvSpPr>
        <p:spPr>
          <a:xfrm>
            <a:off x="547100" y="1567836"/>
            <a:ext cx="381000" cy="429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CFDE5D-CAB8-233D-3644-C699EF9A1B76}"/>
              </a:ext>
            </a:extLst>
          </p:cNvPr>
          <p:cNvSpPr txBox="1"/>
          <p:nvPr/>
        </p:nvSpPr>
        <p:spPr>
          <a:xfrm>
            <a:off x="358140" y="4399283"/>
            <a:ext cx="84273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Consequences: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Need to use a wider range of sequence numbers</a:t>
            </a:r>
          </a:p>
        </p:txBody>
      </p:sp>
    </p:spTree>
    <p:extLst>
      <p:ext uri="{BB962C8B-B14F-4D97-AF65-F5344CB8AC3E}">
        <p14:creationId xmlns:p14="http://schemas.microsoft.com/office/powerpoint/2010/main" val="1253646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E32E83-0052-4A6C-9810-081A0ACD01E8}"/>
              </a:ext>
            </a:extLst>
          </p:cNvPr>
          <p:cNvSpPr txBox="1"/>
          <p:nvPr/>
        </p:nvSpPr>
        <p:spPr>
          <a:xfrm>
            <a:off x="690513" y="381000"/>
            <a:ext cx="10810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Pipelining</a:t>
            </a:r>
            <a:r>
              <a:rPr lang="en-US" sz="2400" dirty="0"/>
              <a:t>: sender allows multiple, “in-flight”, yet-to-be acknowledged packets</a:t>
            </a:r>
          </a:p>
        </p:txBody>
      </p:sp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DF03A091-17F6-C9EE-A8E9-C55955D40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82100" y="1676400"/>
            <a:ext cx="1752600" cy="1752600"/>
          </a:xfrm>
          <a:prstGeom prst="rect">
            <a:avLst/>
          </a:prstGeom>
        </p:spPr>
      </p:pic>
      <p:pic>
        <p:nvPicPr>
          <p:cNvPr id="8" name="Graphic 7" descr="Computer with solid fill">
            <a:extLst>
              <a:ext uri="{FF2B5EF4-FFF2-40B4-BE49-F238E27FC236}">
                <a16:creationId xmlns:a16="http://schemas.microsoft.com/office/drawing/2014/main" id="{2B8B62D6-BC59-14A1-9E93-8ED3D755A5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9200" y="1635653"/>
            <a:ext cx="1828800" cy="1828800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51A662B-35C9-E57D-A08F-3651E94FC080}"/>
              </a:ext>
            </a:extLst>
          </p:cNvPr>
          <p:cNvGraphicFramePr>
            <a:graphicFrameLocks noGrp="1"/>
          </p:cNvGraphicFramePr>
          <p:nvPr/>
        </p:nvGraphicFramePr>
        <p:xfrm>
          <a:off x="368300" y="3520333"/>
          <a:ext cx="3530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25">
                  <a:extLst>
                    <a:ext uri="{9D8B030D-6E8A-4147-A177-3AD203B41FA5}">
                      <a16:colId xmlns:a16="http://schemas.microsoft.com/office/drawing/2014/main" val="196781502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55076036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246069604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652239568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64392823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381171653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890010828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046213537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45707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00AB053-CC6D-35B1-2172-B0A20A15D5FF}"/>
              </a:ext>
            </a:extLst>
          </p:cNvPr>
          <p:cNvGraphicFramePr>
            <a:graphicFrameLocks noGrp="1"/>
          </p:cNvGraphicFramePr>
          <p:nvPr/>
        </p:nvGraphicFramePr>
        <p:xfrm>
          <a:off x="8229600" y="3491194"/>
          <a:ext cx="3530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25">
                  <a:extLst>
                    <a:ext uri="{9D8B030D-6E8A-4147-A177-3AD203B41FA5}">
                      <a16:colId xmlns:a16="http://schemas.microsoft.com/office/drawing/2014/main" val="196781502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55076036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246069604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652239568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64392823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381171653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890010828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046213537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45707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4D100EE-FE3C-5561-5625-30AB2DE6DE0B}"/>
                  </a:ext>
                </a:extLst>
              </p14:cNvPr>
              <p14:cNvContentPartPr/>
              <p14:nvPr/>
            </p14:nvContentPartPr>
            <p14:xfrm>
              <a:off x="2829200" y="1289440"/>
              <a:ext cx="6531480" cy="671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4D100EE-FE3C-5561-5625-30AB2DE6DE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20200" y="1280445"/>
                <a:ext cx="6549120" cy="689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6BF65C7-AD60-A600-D231-2F6FC1303802}"/>
                  </a:ext>
                </a:extLst>
              </p14:cNvPr>
              <p14:cNvContentPartPr/>
              <p14:nvPr/>
            </p14:nvContentPartPr>
            <p14:xfrm>
              <a:off x="3219080" y="2923840"/>
              <a:ext cx="6209640" cy="4298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6BF65C7-AD60-A600-D231-2F6FC130380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10079" y="2914832"/>
                <a:ext cx="6227281" cy="447495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5F93BD3E-C1D6-7084-4BAD-9ADA0F18B055}"/>
              </a:ext>
            </a:extLst>
          </p:cNvPr>
          <p:cNvSpPr/>
          <p:nvPr/>
        </p:nvSpPr>
        <p:spPr>
          <a:xfrm>
            <a:off x="4953000" y="2743200"/>
            <a:ext cx="381000" cy="42984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F9787A-96A2-1A15-6957-1A34CA4C62D0}"/>
              </a:ext>
            </a:extLst>
          </p:cNvPr>
          <p:cNvSpPr/>
          <p:nvPr/>
        </p:nvSpPr>
        <p:spPr>
          <a:xfrm>
            <a:off x="7467600" y="2848520"/>
            <a:ext cx="381000" cy="42984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4FBCDB-2C59-838E-949E-F67C1CD744F8}"/>
              </a:ext>
            </a:extLst>
          </p:cNvPr>
          <p:cNvSpPr/>
          <p:nvPr/>
        </p:nvSpPr>
        <p:spPr>
          <a:xfrm>
            <a:off x="9396240" y="1655360"/>
            <a:ext cx="381000" cy="429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C9FCDF-B7F5-6A64-3358-935403E1AF7C}"/>
              </a:ext>
            </a:extLst>
          </p:cNvPr>
          <p:cNvSpPr/>
          <p:nvPr/>
        </p:nvSpPr>
        <p:spPr>
          <a:xfrm>
            <a:off x="7467600" y="971343"/>
            <a:ext cx="381000" cy="429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FCBECC-1473-C039-5758-8950D05F8AD4}"/>
              </a:ext>
            </a:extLst>
          </p:cNvPr>
          <p:cNvSpPr/>
          <p:nvPr/>
        </p:nvSpPr>
        <p:spPr>
          <a:xfrm>
            <a:off x="3708400" y="917985"/>
            <a:ext cx="381000" cy="429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5D62F8-16CE-CE21-00DA-957C73275D47}"/>
              </a:ext>
            </a:extLst>
          </p:cNvPr>
          <p:cNvSpPr/>
          <p:nvPr/>
        </p:nvSpPr>
        <p:spPr>
          <a:xfrm>
            <a:off x="1452700" y="1567836"/>
            <a:ext cx="381000" cy="429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F970A3-6F86-82A9-CB55-5BD1467C50C1}"/>
              </a:ext>
            </a:extLst>
          </p:cNvPr>
          <p:cNvSpPr/>
          <p:nvPr/>
        </p:nvSpPr>
        <p:spPr>
          <a:xfrm>
            <a:off x="1010920" y="1567836"/>
            <a:ext cx="381000" cy="429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9303BF-C7AE-9ECA-96D0-52024D17921C}"/>
              </a:ext>
            </a:extLst>
          </p:cNvPr>
          <p:cNvSpPr/>
          <p:nvPr/>
        </p:nvSpPr>
        <p:spPr>
          <a:xfrm>
            <a:off x="547100" y="1567836"/>
            <a:ext cx="381000" cy="429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CFDE5D-CAB8-233D-3644-C699EF9A1B76}"/>
              </a:ext>
            </a:extLst>
          </p:cNvPr>
          <p:cNvSpPr txBox="1"/>
          <p:nvPr/>
        </p:nvSpPr>
        <p:spPr>
          <a:xfrm>
            <a:off x="358140" y="4399283"/>
            <a:ext cx="105657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Consequences: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Need to use a wider range of sequence numbers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Sender and receiver may need to </a:t>
            </a:r>
            <a:r>
              <a:rPr lang="en-US" sz="2800" b="1" dirty="0"/>
              <a:t>buffer</a:t>
            </a:r>
            <a:r>
              <a:rPr lang="en-US" sz="2800" dirty="0"/>
              <a:t> more than one packet</a:t>
            </a:r>
          </a:p>
        </p:txBody>
      </p:sp>
    </p:spTree>
    <p:extLst>
      <p:ext uri="{BB962C8B-B14F-4D97-AF65-F5344CB8AC3E}">
        <p14:creationId xmlns:p14="http://schemas.microsoft.com/office/powerpoint/2010/main" val="69543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9CD450-11E1-372B-4A99-B39D6EB9D500}"/>
              </a:ext>
            </a:extLst>
          </p:cNvPr>
          <p:cNvSpPr/>
          <p:nvPr/>
        </p:nvSpPr>
        <p:spPr>
          <a:xfrm>
            <a:off x="2195970" y="3063475"/>
            <a:ext cx="2480310" cy="6743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07C73AD-EACE-9BF9-FFFF-30A48C78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Go-Back-N: sender</a:t>
            </a:r>
            <a:endParaRPr lang="en-US" sz="44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8019FF4-FA8B-B99E-0D66-A37676987684}"/>
              </a:ext>
            </a:extLst>
          </p:cNvPr>
          <p:cNvSpPr txBox="1">
            <a:spLocks noChangeArrowheads="1"/>
          </p:cNvSpPr>
          <p:nvPr/>
        </p:nvSpPr>
        <p:spPr>
          <a:xfrm>
            <a:off x="368450" y="1158314"/>
            <a:ext cx="11077752" cy="139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sender: “window” of up to N, consecutive transmitted but unACKed pkts </a:t>
            </a:r>
          </a:p>
          <a:p>
            <a:pPr marL="815975" marR="0" lvl="1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k-bit seq # in pkt header</a:t>
            </a:r>
          </a:p>
          <a:p>
            <a:pPr marL="695325" marR="0" lvl="1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3" name="Picture 4" descr="gbn_seqnum">
            <a:extLst>
              <a:ext uri="{FF2B5EF4-FFF2-40B4-BE49-F238E27FC236}">
                <a16:creationId xmlns:a16="http://schemas.microsoft.com/office/drawing/2014/main" id="{7948723F-7636-6A8F-730F-0C949638D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61" y="2439099"/>
            <a:ext cx="9167471" cy="1845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5">
            <a:extLst>
              <a:ext uri="{FF2B5EF4-FFF2-40B4-BE49-F238E27FC236}">
                <a16:creationId xmlns:a16="http://schemas.microsoft.com/office/drawing/2014/main" id="{10A7BCC3-55DA-3B9C-6DE1-C0C0029E5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745" y="4645356"/>
            <a:ext cx="11309804" cy="198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92100" indent="-2921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858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50838" marR="0" lvl="0" indent="-33972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cumulative ACK: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ACK(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): ACKs all packets up to, including seq #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862013" marR="0" lvl="1" indent="-4572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 receiving ACK(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): move window forward to begin at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n+1</a:t>
            </a:r>
          </a:p>
          <a:p>
            <a:pPr marL="350838" marR="0" lvl="0" indent="-33972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timer for oldest in-flight packet</a:t>
            </a:r>
          </a:p>
          <a:p>
            <a:pPr marL="350838" marR="0" lvl="0" indent="-33972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timeout(n):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retransmit packet n and all higher seq # packets in window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880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5793</TotalTime>
  <Words>2580</Words>
  <Application>Microsoft Office PowerPoint</Application>
  <PresentationFormat>Widescreen</PresentationFormat>
  <Paragraphs>522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Courier New</vt:lpstr>
      <vt:lpstr>Gill Sans MT</vt:lpstr>
      <vt:lpstr>Tahoma</vt:lpstr>
      <vt:lpstr>Wingdings</vt:lpstr>
      <vt:lpstr>Office Theme</vt:lpstr>
      <vt:lpstr>CSCI 466: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Go-Back-N: sender</vt:lpstr>
      <vt:lpstr>Go-Back-N: sender</vt:lpstr>
      <vt:lpstr>Go-Back-N: receiver</vt:lpstr>
      <vt:lpstr>PowerPoint Presentation</vt:lpstr>
      <vt:lpstr>PowerPoint Presentation</vt:lpstr>
      <vt:lpstr>Selective repeat: the approach</vt:lpstr>
      <vt:lpstr>PowerPoint Presentation</vt:lpstr>
      <vt:lpstr>Selective repeat: sender and receiver</vt:lpstr>
      <vt:lpstr>Selective Repeat in action</vt:lpstr>
      <vt:lpstr>Selective repeat:  a dilemma!</vt:lpstr>
      <vt:lpstr>Selective repeat:  a dilemma!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Pearsall, Reese</cp:lastModifiedBy>
  <cp:revision>42</cp:revision>
  <dcterms:created xsi:type="dcterms:W3CDTF">2022-08-21T16:55:59Z</dcterms:created>
  <dcterms:modified xsi:type="dcterms:W3CDTF">2023-10-02T02:36:33Z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